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Fraunces Medium"/>
      <p:regular r:id="rId15"/>
      <p:bold r:id="rId16"/>
      <p:italic r:id="rId17"/>
      <p:boldItalic r:id="rId18"/>
    </p:embeddedFont>
    <p:embeddedFont>
      <p:font typeface="Epilog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pilogue-bold.fntdata"/><Relationship Id="rId11" Type="http://schemas.openxmlformats.org/officeDocument/2006/relationships/slide" Target="slides/slide7.xml"/><Relationship Id="rId22" Type="http://schemas.openxmlformats.org/officeDocument/2006/relationships/font" Target="fonts/Epilogue-boldItalic.fntdata"/><Relationship Id="rId10" Type="http://schemas.openxmlformats.org/officeDocument/2006/relationships/slide" Target="slides/slide6.xml"/><Relationship Id="rId21" Type="http://schemas.openxmlformats.org/officeDocument/2006/relationships/font" Target="fonts/Epilog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rauncesMedium-regular.fntdata"/><Relationship Id="rId14" Type="http://schemas.openxmlformats.org/officeDocument/2006/relationships/slide" Target="slides/slide10.xml"/><Relationship Id="rId17" Type="http://schemas.openxmlformats.org/officeDocument/2006/relationships/font" Target="fonts/FrauncesMedium-italic.fntdata"/><Relationship Id="rId16" Type="http://schemas.openxmlformats.org/officeDocument/2006/relationships/font" Target="fonts/FrauncesMedium-bold.fntdata"/><Relationship Id="rId5" Type="http://schemas.openxmlformats.org/officeDocument/2006/relationships/slide" Target="slides/slide1.xml"/><Relationship Id="rId19" Type="http://schemas.openxmlformats.org/officeDocument/2006/relationships/font" Target="fonts/Epilogue-regular.fntdata"/><Relationship Id="rId6" Type="http://schemas.openxmlformats.org/officeDocument/2006/relationships/slide" Target="slides/slide2.xml"/><Relationship Id="rId18" Type="http://schemas.openxmlformats.org/officeDocument/2006/relationships/font" Target="fonts/FrauncesMedium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34f54ebcd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234f54ebcd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234f54ebcd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34f54ebc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234f54ebc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234f54ebcd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dYTpKQjI7_k?si=SE2NtrrQpjmTD4lR" TargetMode="External"/><Relationship Id="rId4" Type="http://schemas.openxmlformats.org/officeDocument/2006/relationships/hyperlink" Target="https://youtu.be/2mpF0ys3TJ0?si=jpkv2qFFdd_0qa7_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6280190" y="2441734"/>
            <a:ext cx="7556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 Medium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IntelliQuest Coding &amp; Leadership Hub</a:t>
            </a:r>
            <a:endParaRPr b="0" i="0" sz="445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6280190" y="4199453"/>
            <a:ext cx="75564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This presentation explores the design and development of </a:t>
            </a: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our</a:t>
            </a: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 gamified coding quiz app, the IntelliQuest Coding &amp; Leadership Hub, designed to empower developers of all skill levels.</a:t>
            </a:r>
            <a:endParaRPr b="0" i="0" sz="1750" u="none" cap="none" strike="noStrike"/>
          </a:p>
        </p:txBody>
      </p:sp>
      <p:sp>
        <p:nvSpPr>
          <p:cNvPr id="51" name="Google Shape;51;p11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/>
          <p:nvPr/>
        </p:nvSpPr>
        <p:spPr>
          <a:xfrm>
            <a:off x="3536325" y="2791425"/>
            <a:ext cx="8610900" cy="15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 Medium"/>
              <a:buNone/>
            </a:pPr>
            <a:r>
              <a:rPr lang="en-US" sz="7850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THANK YOU!</a:t>
            </a:r>
            <a:endParaRPr b="0" i="0" sz="7850" u="none" cap="none" strike="noStrike"/>
          </a:p>
        </p:txBody>
      </p:sp>
      <p:sp>
        <p:nvSpPr>
          <p:cNvPr id="176" name="Google Shape;176;p20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 rot="5400000">
            <a:off x="-174925" y="101750"/>
            <a:ext cx="2759400" cy="23931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531675" y="2967253"/>
            <a:ext cx="7556400" cy="9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 Medium"/>
              <a:buNone/>
            </a:pPr>
            <a:r>
              <a:rPr lang="en-US" sz="4450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Group Members:</a:t>
            </a:r>
            <a:endParaRPr b="0" i="0" sz="4450" u="none" cap="none" strike="noStrike"/>
          </a:p>
        </p:txBody>
      </p:sp>
      <p:sp>
        <p:nvSpPr>
          <p:cNvPr id="58" name="Google Shape;58;p12"/>
          <p:cNvSpPr/>
          <p:nvPr/>
        </p:nvSpPr>
        <p:spPr>
          <a:xfrm>
            <a:off x="696575" y="4495069"/>
            <a:ext cx="7556400" cy="30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Khadija Bint E Nadeem (23F-BSCS-27)</a:t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RAWZIA SAJID (23F-BSCS-31)</a:t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SYED AMMAD KHALID (23F-BSCS-103)</a:t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SYED ABU HURERA (23F-BSCS-131)</a:t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MUHAMMAD HAMZA (23F-BSCS-91)</a:t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8975" y="0"/>
            <a:ext cx="5531424" cy="82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793800" y="1420053"/>
            <a:ext cx="7556400" cy="1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 Medium"/>
              <a:buNone/>
            </a:pPr>
            <a:r>
              <a:rPr lang="en-US" sz="4450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INTODUCTION</a:t>
            </a:r>
            <a:endParaRPr b="0" i="0" sz="4450" u="none" cap="none" strike="noStrike"/>
          </a:p>
        </p:txBody>
      </p:sp>
      <p:sp>
        <p:nvSpPr>
          <p:cNvPr id="66" name="Google Shape;66;p13"/>
          <p:cNvSpPr/>
          <p:nvPr/>
        </p:nvSpPr>
        <p:spPr>
          <a:xfrm>
            <a:off x="793790" y="4141708"/>
            <a:ext cx="396835" cy="396835"/>
          </a:xfrm>
          <a:prstGeom prst="roundRect">
            <a:avLst>
              <a:gd fmla="val 24007" name="adj"/>
            </a:avLst>
          </a:prstGeom>
          <a:solidFill>
            <a:srgbClr val="283157"/>
          </a:solidFill>
          <a:ln cap="flat" cmpd="sng" w="9525">
            <a:solidFill>
              <a:srgbClr val="414A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417439" y="414170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200"/>
              <a:buFont typeface="Fraunces Medium"/>
              <a:buNone/>
            </a:pPr>
            <a:r>
              <a:rPr b="0" i="0" lang="en-US" sz="220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Objective</a:t>
            </a:r>
            <a:endParaRPr b="0" i="0" sz="2200" u="none" cap="none" strike="noStrike"/>
          </a:p>
        </p:txBody>
      </p:sp>
      <p:sp>
        <p:nvSpPr>
          <p:cNvPr id="68" name="Google Shape;68;p13"/>
          <p:cNvSpPr/>
          <p:nvPr/>
        </p:nvSpPr>
        <p:spPr>
          <a:xfrm>
            <a:off x="1417439" y="4632127"/>
            <a:ext cx="3041213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Develop a gamified coding quiz app that encourages interactive learning and motivates students to practice their coding skills.</a:t>
            </a:r>
            <a:endParaRPr b="0" i="0" sz="1750" u="none" cap="none" strike="noStrike"/>
          </a:p>
        </p:txBody>
      </p:sp>
      <p:sp>
        <p:nvSpPr>
          <p:cNvPr id="69" name="Google Shape;69;p13"/>
          <p:cNvSpPr/>
          <p:nvPr/>
        </p:nvSpPr>
        <p:spPr>
          <a:xfrm>
            <a:off x="4685467" y="4141708"/>
            <a:ext cx="396835" cy="396835"/>
          </a:xfrm>
          <a:prstGeom prst="roundRect">
            <a:avLst>
              <a:gd fmla="val 24007" name="adj"/>
            </a:avLst>
          </a:prstGeom>
          <a:solidFill>
            <a:srgbClr val="283157"/>
          </a:solidFill>
          <a:ln cap="flat" cmpd="sng" w="9525">
            <a:solidFill>
              <a:srgbClr val="414A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5309116" y="414170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200"/>
              <a:buFont typeface="Fraunces Medium"/>
              <a:buNone/>
            </a:pPr>
            <a:r>
              <a:rPr b="0" i="0" lang="en-US" sz="220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Audience</a:t>
            </a:r>
            <a:endParaRPr b="0" i="0" sz="220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5309116" y="4632127"/>
            <a:ext cx="3041213" cy="21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This app targets students, aspiring programmers, and individuals seeking a fun and engaging way to improve their coding abilities.</a:t>
            </a:r>
            <a:endParaRPr b="0" i="0" sz="1750" u="none" cap="none" strike="noStrike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55000" y="0"/>
            <a:ext cx="5975399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793790" y="2539960"/>
            <a:ext cx="1277254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 Medium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Addressing the Challenges of Coding Education</a:t>
            </a:r>
            <a:endParaRPr b="0" i="0" sz="445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793790" y="3815715"/>
            <a:ext cx="476571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 Medium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Lack of Engaging Coding Platforms</a:t>
            </a:r>
            <a:endParaRPr b="0" i="0" sz="2200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Traditional coding exercises can be repetitive and uninspiring, leading to a lack of motivation and engagement. </a:t>
            </a: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.</a:t>
            </a:r>
            <a:endParaRPr b="0" i="0" sz="175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599521" y="3815715"/>
            <a:ext cx="37115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 Medium"/>
              <a:buNone/>
            </a:pPr>
            <a:r>
              <a:rPr lang="en-US" sz="2200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Difficulty in Practice</a:t>
            </a:r>
            <a:endParaRPr sz="2200">
              <a:solidFill>
                <a:srgbClr val="FFFFFF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 Medium"/>
              <a:buNone/>
            </a:pPr>
            <a:r>
              <a:t/>
            </a:r>
            <a:endParaRPr sz="2200">
              <a:solidFill>
                <a:srgbClr val="FFFFFF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7599525" y="4396845"/>
            <a:ext cx="6244800" cy="17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Finding opportunities to consistently practice coding skills outside of formal classroom settings can be challenging.</a:t>
            </a:r>
            <a:endParaRPr b="0" i="0" sz="1750" u="none" cap="none" strike="noStrike"/>
          </a:p>
        </p:txBody>
      </p:sp>
      <p:sp>
        <p:nvSpPr>
          <p:cNvPr id="84" name="Google Shape;84;p14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" name="Google Shape;9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3805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666512" y="2904173"/>
            <a:ext cx="13297376" cy="1190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Fraunces Medium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The Importance and Scope of the IntelliQuest Coding &amp; Leadership Hub</a:t>
            </a:r>
            <a:endParaRPr b="0" i="0" sz="370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666512" y="4379952"/>
            <a:ext cx="6553557" cy="1417201"/>
          </a:xfrm>
          <a:prstGeom prst="roundRect">
            <a:avLst>
              <a:gd fmla="val 5644" name="adj"/>
            </a:avLst>
          </a:prstGeom>
          <a:solidFill>
            <a:srgbClr val="283157"/>
          </a:solidFill>
          <a:ln cap="flat" cmpd="sng" w="9525">
            <a:solidFill>
              <a:srgbClr val="414A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864513" y="4577953"/>
            <a:ext cx="2380536" cy="29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850"/>
              <a:buFont typeface="Fraunces Medium"/>
              <a:buNone/>
            </a:pPr>
            <a:r>
              <a:rPr b="0" i="0" lang="en-US" sz="185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Categories</a:t>
            </a:r>
            <a:endParaRPr b="0" i="0" sz="185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864513" y="4989552"/>
            <a:ext cx="615755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450"/>
              <a:buFont typeface="Epilogue"/>
              <a:buNone/>
            </a:pPr>
            <a:r>
              <a:rPr b="0" i="0" lang="en-US" sz="14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The app offers coding categories, allowing users to focus on specific </a:t>
            </a:r>
            <a:r>
              <a:rPr lang="en-US" sz="14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topic</a:t>
            </a:r>
            <a:endParaRPr b="0" i="0" sz="145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7410450" y="4379952"/>
            <a:ext cx="6553557" cy="1417201"/>
          </a:xfrm>
          <a:prstGeom prst="roundRect">
            <a:avLst>
              <a:gd fmla="val 5644" name="adj"/>
            </a:avLst>
          </a:prstGeom>
          <a:solidFill>
            <a:srgbClr val="283157"/>
          </a:solidFill>
          <a:ln cap="flat" cmpd="sng" w="9525">
            <a:solidFill>
              <a:srgbClr val="414A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7608451" y="4577953"/>
            <a:ext cx="2380536" cy="297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850"/>
              <a:buFont typeface="Fraunces Medium"/>
              <a:buNone/>
            </a:pPr>
            <a:r>
              <a:rPr b="0" i="0" lang="en-US" sz="185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Difficulty Levels</a:t>
            </a:r>
            <a:endParaRPr b="0" i="0" sz="185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7608451" y="4989552"/>
            <a:ext cx="6157555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450"/>
              <a:buFont typeface="Epilogue"/>
              <a:buNone/>
            </a:pPr>
            <a:r>
              <a:rPr b="0" i="0" lang="en-US" sz="14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Questions are tailored to different skill levels, providing a gradual learning curve for users of all backgrounds.</a:t>
            </a:r>
            <a:endParaRPr b="0" i="0" sz="1450" u="none" cap="none" strike="noStrike"/>
          </a:p>
        </p:txBody>
      </p:sp>
      <p:sp>
        <p:nvSpPr>
          <p:cNvPr id="98" name="Google Shape;98;p15"/>
          <p:cNvSpPr/>
          <p:nvPr/>
        </p:nvSpPr>
        <p:spPr>
          <a:xfrm>
            <a:off x="4158562" y="6082784"/>
            <a:ext cx="6553500" cy="1722000"/>
          </a:xfrm>
          <a:prstGeom prst="roundRect">
            <a:avLst>
              <a:gd fmla="val 4645" name="adj"/>
            </a:avLst>
          </a:prstGeom>
          <a:solidFill>
            <a:srgbClr val="283157"/>
          </a:solidFill>
          <a:ln cap="flat" cmpd="sng" w="9525">
            <a:solidFill>
              <a:srgbClr val="414A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4454288" y="6332035"/>
            <a:ext cx="23805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850"/>
              <a:buFont typeface="Fraunces Medium"/>
              <a:buNone/>
            </a:pPr>
            <a:r>
              <a:rPr b="0" i="0" lang="en-US" sz="185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Leaderboard</a:t>
            </a:r>
            <a:endParaRPr b="0" i="0" sz="1850" u="none" cap="none" strike="noStrike"/>
          </a:p>
        </p:txBody>
      </p:sp>
      <p:sp>
        <p:nvSpPr>
          <p:cNvPr id="100" name="Google Shape;100;p15"/>
          <p:cNvSpPr/>
          <p:nvPr/>
        </p:nvSpPr>
        <p:spPr>
          <a:xfrm>
            <a:off x="4454288" y="6865759"/>
            <a:ext cx="6157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450"/>
              <a:buFont typeface="Epilogue"/>
              <a:buNone/>
            </a:pPr>
            <a:r>
              <a:rPr b="0" i="0" lang="en-US" sz="14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The app features interactive leaderboards to promote friendly competition and encourage users to strive for excellence.</a:t>
            </a:r>
            <a:endParaRPr b="0" i="0" sz="1450" u="none" cap="none" strike="noStrike"/>
          </a:p>
        </p:txBody>
      </p:sp>
      <p:sp>
        <p:nvSpPr>
          <p:cNvPr id="101" name="Google Shape;101;p15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3233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6148745" y="520422"/>
            <a:ext cx="7819311" cy="1774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7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Fraunces Medium"/>
              <a:buNone/>
            </a:pPr>
            <a:r>
              <a:rPr b="0" i="0" lang="en-US" sz="370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Key Features and Benefits of the IntelliQuest Coding &amp; Leadership Hub</a:t>
            </a:r>
            <a:endParaRPr b="0" i="0" sz="3700" u="none" cap="none" strike="noStrike"/>
          </a:p>
        </p:txBody>
      </p:sp>
      <p:pic>
        <p:nvPicPr>
          <p:cNvPr descr="preencoded.png" id="109" name="Google Shape;10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8745" y="2578418"/>
            <a:ext cx="473035" cy="47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6148745" y="3240643"/>
            <a:ext cx="2365653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850"/>
              <a:buFont typeface="Fraunces Medium"/>
              <a:buNone/>
            </a:pPr>
            <a:r>
              <a:rPr b="0" i="0" lang="en-US" sz="185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Gamified Quizzes</a:t>
            </a:r>
            <a:endParaRPr b="0" i="0" sz="185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6148745" y="3649742"/>
            <a:ext cx="3767733" cy="12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450"/>
              <a:buFont typeface="Epilogue"/>
              <a:buNone/>
            </a:pPr>
            <a:r>
              <a:rPr b="0" i="0" lang="en-US" sz="14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Interactive quizzes designed to challenge users' coding knowledge and reinforce learning through engaging gameplay.</a:t>
            </a:r>
            <a:endParaRPr b="0" i="0" sz="1450" u="none" cap="none" strike="noStrike"/>
          </a:p>
        </p:txBody>
      </p:sp>
      <p:pic>
        <p:nvPicPr>
          <p:cNvPr descr="preencoded.png" id="112" name="Google Shape;11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0323" y="2578418"/>
            <a:ext cx="473035" cy="47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/>
          <p:nvPr/>
        </p:nvSpPr>
        <p:spPr>
          <a:xfrm>
            <a:off x="10200323" y="3240643"/>
            <a:ext cx="2365653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850"/>
              <a:buFont typeface="Fraunces Medium"/>
              <a:buNone/>
            </a:pPr>
            <a:r>
              <a:rPr lang="en-US" sz="1850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Interactive Quizzes</a:t>
            </a:r>
            <a:endParaRPr sz="1850">
              <a:solidFill>
                <a:srgbClr val="EBECEF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850"/>
              <a:buFont typeface="Fraunces Medium"/>
              <a:buNone/>
            </a:pPr>
            <a:r>
              <a:t/>
            </a:r>
            <a:endParaRPr sz="1850">
              <a:solidFill>
                <a:srgbClr val="EBECEF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0200323" y="3649742"/>
            <a:ext cx="3767733" cy="9086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9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450"/>
              <a:buFont typeface="Epilogue"/>
              <a:buNone/>
            </a:pPr>
            <a:r>
              <a:rPr lang="en-US" sz="14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Engaging quizzes covering various coding concepts and languages, tailored to different skill levels</a:t>
            </a:r>
            <a:endParaRPr sz="14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450"/>
              <a:buFont typeface="Epilogue"/>
              <a:buNone/>
            </a:pPr>
            <a:r>
              <a:t/>
            </a:r>
            <a:endParaRPr sz="14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descr="preencoded.png" id="115" name="Google Shape;11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48745" y="5429012"/>
            <a:ext cx="473035" cy="473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6148745" y="6091238"/>
            <a:ext cx="3108127" cy="2956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850"/>
              <a:buFont typeface="Fraunces Medium"/>
              <a:buNone/>
            </a:pPr>
            <a:r>
              <a:rPr lang="en-US" sz="1850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Rewards</a:t>
            </a:r>
            <a:endParaRPr sz="1850">
              <a:solidFill>
                <a:srgbClr val="EBECEF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850"/>
              <a:buFont typeface="Fraunces Medium"/>
              <a:buNone/>
            </a:pPr>
            <a:r>
              <a:t/>
            </a:r>
            <a:endParaRPr sz="1850">
              <a:solidFill>
                <a:srgbClr val="EBECEF"/>
              </a:solidFill>
              <a:latin typeface="Fraunces Medium"/>
              <a:ea typeface="Fraunces Medium"/>
              <a:cs typeface="Fraunces Medium"/>
              <a:sym typeface="Fraunces Medium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148745" y="6500336"/>
            <a:ext cx="3767733" cy="1211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450"/>
              <a:buFont typeface="Epilogue"/>
              <a:buNone/>
            </a:pPr>
            <a:r>
              <a:rPr b="0" i="0" lang="en-US" sz="14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Earn points  for answering quizzes correctly, motivating users and encouraging continued learning.</a:t>
            </a:r>
            <a:endParaRPr b="0" i="0" sz="1450" u="none" cap="none" strike="noStrike"/>
          </a:p>
        </p:txBody>
      </p:sp>
      <p:sp>
        <p:nvSpPr>
          <p:cNvPr id="118" name="Google Shape;118;p16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/>
          <p:nvPr/>
        </p:nvSpPr>
        <p:spPr>
          <a:xfrm>
            <a:off x="793790" y="2177058"/>
            <a:ext cx="1260871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 Medium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Software Tools and Development Methodology</a:t>
            </a:r>
            <a:endParaRPr b="0" i="0" sz="4450" u="none" cap="none" strike="noStrike"/>
          </a:p>
        </p:txBody>
      </p:sp>
      <p:sp>
        <p:nvSpPr>
          <p:cNvPr id="125" name="Google Shape;125;p17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 Medium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GUI Platform</a:t>
            </a:r>
            <a:endParaRPr b="0" i="0" sz="2200" u="none" cap="none" strike="noStrike"/>
          </a:p>
        </p:txBody>
      </p:sp>
      <p:sp>
        <p:nvSpPr>
          <p:cNvPr id="126" name="Google Shape;126;p17"/>
          <p:cNvSpPr/>
          <p:nvPr/>
        </p:nvSpPr>
        <p:spPr>
          <a:xfrm>
            <a:off x="793800" y="4033947"/>
            <a:ext cx="3978000" cy="25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Qt Creator was utilized to develop the app's GUI, providing a robust IDE for designing an intuitive and visually attractive interface.</a:t>
            </a:r>
            <a:endParaRPr b="0" i="0" sz="1750" u="none" cap="none" strike="noStrike"/>
          </a:p>
        </p:txBody>
      </p:sp>
      <p:sp>
        <p:nvSpPr>
          <p:cNvPr id="127" name="Google Shape;127;p17"/>
          <p:cNvSpPr/>
          <p:nvPr/>
        </p:nvSpPr>
        <p:spPr>
          <a:xfrm>
            <a:off x="5332928" y="3452813"/>
            <a:ext cx="328148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 Medium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Programming Language</a:t>
            </a:r>
            <a:endParaRPr b="0" i="0" sz="2200" u="none" cap="none" strike="noStrike"/>
          </a:p>
        </p:txBody>
      </p:sp>
      <p:sp>
        <p:nvSpPr>
          <p:cNvPr id="128" name="Google Shape;128;p17"/>
          <p:cNvSpPr/>
          <p:nvPr/>
        </p:nvSpPr>
        <p:spPr>
          <a:xfrm>
            <a:off x="5332925" y="4033949"/>
            <a:ext cx="3978000" cy="16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C++ was chosen for its performance and adaptability, ensuring solid code and seamless compatibility with the Qt framework.</a:t>
            </a:r>
            <a:endParaRPr b="0" i="0" sz="1750" u="none" cap="none" strike="noStrike"/>
          </a:p>
        </p:txBody>
      </p:sp>
      <p:sp>
        <p:nvSpPr>
          <p:cNvPr id="129" name="Google Shape;129;p17"/>
          <p:cNvSpPr/>
          <p:nvPr/>
        </p:nvSpPr>
        <p:spPr>
          <a:xfrm>
            <a:off x="9872067" y="34528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Fraunces Medium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Database Platform</a:t>
            </a:r>
            <a:endParaRPr b="0" i="0" sz="2200" u="none" cap="none" strike="noStrike"/>
          </a:p>
        </p:txBody>
      </p:sp>
      <p:sp>
        <p:nvSpPr>
          <p:cNvPr id="130" name="Google Shape;130;p17"/>
          <p:cNvSpPr/>
          <p:nvPr/>
        </p:nvSpPr>
        <p:spPr>
          <a:xfrm>
            <a:off x="9872067" y="4033957"/>
            <a:ext cx="3978116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MySQL was employed to efficiently manage and store data, offering a reliable database for user information, quiz data, and performance tracking.</a:t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120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.</a:t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31" name="Google Shape;131;p17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7" name="Google Shape;1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/>
          <p:nvPr/>
        </p:nvSpPr>
        <p:spPr>
          <a:xfrm>
            <a:off x="6098619" y="599242"/>
            <a:ext cx="7919561" cy="1093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Fraunces Medium"/>
              <a:buNone/>
            </a:pPr>
            <a:r>
              <a:rPr b="0" i="0" lang="en-US" sz="340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Future Vision: Enhancing the IntelliQuest Coding &amp; Leadership Hub</a:t>
            </a:r>
            <a:endParaRPr b="0" i="0" sz="3400" u="none" cap="none" strike="noStrike"/>
          </a:p>
        </p:txBody>
      </p:sp>
      <p:sp>
        <p:nvSpPr>
          <p:cNvPr id="139" name="Google Shape;139;p18"/>
          <p:cNvSpPr/>
          <p:nvPr/>
        </p:nvSpPr>
        <p:spPr>
          <a:xfrm>
            <a:off x="6300802" y="1954875"/>
            <a:ext cx="71700" cy="4650000"/>
          </a:xfrm>
          <a:prstGeom prst="roundRect">
            <a:avLst>
              <a:gd fmla="val 321430" name="adj"/>
            </a:avLst>
          </a:prstGeom>
          <a:solidFill>
            <a:srgbClr val="414A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6534983" y="2337078"/>
            <a:ext cx="612219" cy="22860"/>
          </a:xfrm>
          <a:prstGeom prst="roundRect">
            <a:avLst>
              <a:gd fmla="val 321430" name="adj"/>
            </a:avLst>
          </a:prstGeom>
          <a:solidFill>
            <a:srgbClr val="414A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164223" y="2151698"/>
            <a:ext cx="393621" cy="393621"/>
          </a:xfrm>
          <a:prstGeom prst="roundRect">
            <a:avLst>
              <a:gd fmla="val 18667" name="adj"/>
            </a:avLst>
          </a:prstGeom>
          <a:solidFill>
            <a:srgbClr val="283157"/>
          </a:solidFill>
          <a:ln cap="flat" cmpd="sng" w="9525">
            <a:solidFill>
              <a:srgbClr val="414A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300788" y="2217301"/>
            <a:ext cx="120372" cy="26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050"/>
              <a:buFont typeface="Fraunces Medium"/>
              <a:buNone/>
            </a:pPr>
            <a:r>
              <a:rPr b="0" i="0" lang="en-US" sz="205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1</a:t>
            </a:r>
            <a:endParaRPr b="0" i="0" sz="2050" u="none" cap="none" strike="noStrike"/>
          </a:p>
        </p:txBody>
      </p:sp>
      <p:sp>
        <p:nvSpPr>
          <p:cNvPr id="143" name="Google Shape;143;p18"/>
          <p:cNvSpPr/>
          <p:nvPr/>
        </p:nvSpPr>
        <p:spPr>
          <a:xfrm>
            <a:off x="7323177" y="2129790"/>
            <a:ext cx="2186821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00"/>
              <a:buFont typeface="Fraunces Medium"/>
              <a:buNone/>
            </a:pPr>
            <a:r>
              <a:rPr b="0" i="0" lang="en-US" sz="170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API Integration</a:t>
            </a:r>
            <a:endParaRPr b="0" i="0" sz="1700" u="none" cap="none" strike="noStrike"/>
          </a:p>
        </p:txBody>
      </p:sp>
      <p:sp>
        <p:nvSpPr>
          <p:cNvPr id="144" name="Google Shape;144;p18"/>
          <p:cNvSpPr/>
          <p:nvPr/>
        </p:nvSpPr>
        <p:spPr>
          <a:xfrm>
            <a:off x="7323177" y="2508052"/>
            <a:ext cx="6695003" cy="55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350"/>
              <a:buFont typeface="Epilogue"/>
              <a:buNone/>
            </a:pPr>
            <a:r>
              <a:rPr b="0" i="0" lang="en-US" sz="13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Plan to integrate API keys for dynamic question fetching from external sources, ensuring fresh and relevant content.</a:t>
            </a:r>
            <a:endParaRPr b="0" i="0" sz="1350" u="none" cap="none" strike="noStrike"/>
          </a:p>
        </p:txBody>
      </p:sp>
      <p:sp>
        <p:nvSpPr>
          <p:cNvPr id="145" name="Google Shape;145;p18"/>
          <p:cNvSpPr/>
          <p:nvPr/>
        </p:nvSpPr>
        <p:spPr>
          <a:xfrm>
            <a:off x="6534983" y="3799642"/>
            <a:ext cx="612219" cy="22860"/>
          </a:xfrm>
          <a:prstGeom prst="roundRect">
            <a:avLst>
              <a:gd fmla="val 321430" name="adj"/>
            </a:avLst>
          </a:prstGeom>
          <a:solidFill>
            <a:srgbClr val="414A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6164223" y="3614261"/>
            <a:ext cx="393621" cy="393621"/>
          </a:xfrm>
          <a:prstGeom prst="roundRect">
            <a:avLst>
              <a:gd fmla="val 18667" name="adj"/>
            </a:avLst>
          </a:prstGeom>
          <a:solidFill>
            <a:srgbClr val="283157"/>
          </a:solidFill>
          <a:ln cap="flat" cmpd="sng" w="9525">
            <a:solidFill>
              <a:srgbClr val="414A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6281499" y="3679865"/>
            <a:ext cx="159068" cy="26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050"/>
              <a:buFont typeface="Fraunces Medium"/>
              <a:buNone/>
            </a:pPr>
            <a:r>
              <a:rPr b="0" i="0" lang="en-US" sz="205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2</a:t>
            </a:r>
            <a:endParaRPr b="0" i="0" sz="2050" u="none" cap="none" strike="noStrike"/>
          </a:p>
        </p:txBody>
      </p:sp>
      <p:sp>
        <p:nvSpPr>
          <p:cNvPr id="148" name="Google Shape;148;p18"/>
          <p:cNvSpPr/>
          <p:nvPr/>
        </p:nvSpPr>
        <p:spPr>
          <a:xfrm>
            <a:off x="7323177" y="3592354"/>
            <a:ext cx="3009067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00"/>
              <a:buFont typeface="Fraunces Medium"/>
              <a:buNone/>
            </a:pPr>
            <a:r>
              <a:rPr b="0" i="0" lang="en-US" sz="170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Comprehensive User History</a:t>
            </a:r>
            <a:endParaRPr b="0" i="0" sz="1700" u="none" cap="none" strike="noStrike"/>
          </a:p>
        </p:txBody>
      </p:sp>
      <p:sp>
        <p:nvSpPr>
          <p:cNvPr id="149" name="Google Shape;149;p18"/>
          <p:cNvSpPr/>
          <p:nvPr/>
        </p:nvSpPr>
        <p:spPr>
          <a:xfrm>
            <a:off x="7323177" y="3970615"/>
            <a:ext cx="6695003" cy="55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350"/>
              <a:buFont typeface="Epilogue"/>
              <a:buNone/>
            </a:pPr>
            <a:r>
              <a:rPr b="0" i="0" lang="en-US" sz="13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Track full player history to provide personalized insights and recommendations for future learning paths.</a:t>
            </a:r>
            <a:endParaRPr b="0" i="0" sz="1350" u="none" cap="none" strike="noStrike"/>
          </a:p>
        </p:txBody>
      </p:sp>
      <p:sp>
        <p:nvSpPr>
          <p:cNvPr id="150" name="Google Shape;150;p18"/>
          <p:cNvSpPr/>
          <p:nvPr/>
        </p:nvSpPr>
        <p:spPr>
          <a:xfrm>
            <a:off x="6534983" y="5262205"/>
            <a:ext cx="612219" cy="22860"/>
          </a:xfrm>
          <a:prstGeom prst="roundRect">
            <a:avLst>
              <a:gd fmla="val 321430" name="adj"/>
            </a:avLst>
          </a:prstGeom>
          <a:solidFill>
            <a:srgbClr val="414A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6164223" y="5076825"/>
            <a:ext cx="393621" cy="393621"/>
          </a:xfrm>
          <a:prstGeom prst="roundRect">
            <a:avLst>
              <a:gd fmla="val 18667" name="adj"/>
            </a:avLst>
          </a:prstGeom>
          <a:solidFill>
            <a:srgbClr val="283157"/>
          </a:solidFill>
          <a:ln cap="flat" cmpd="sng" w="9525">
            <a:solidFill>
              <a:srgbClr val="414A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6288524" y="5142428"/>
            <a:ext cx="144899" cy="26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050"/>
              <a:buFont typeface="Fraunces Medium"/>
              <a:buNone/>
            </a:pPr>
            <a:r>
              <a:rPr b="0" i="0" lang="en-US" sz="205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3</a:t>
            </a:r>
            <a:endParaRPr b="0" i="0" sz="2050" u="none" cap="none" strike="noStrike"/>
          </a:p>
        </p:txBody>
      </p:sp>
      <p:sp>
        <p:nvSpPr>
          <p:cNvPr id="153" name="Google Shape;153;p18"/>
          <p:cNvSpPr/>
          <p:nvPr/>
        </p:nvSpPr>
        <p:spPr>
          <a:xfrm>
            <a:off x="7323177" y="5054918"/>
            <a:ext cx="2693432" cy="273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47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00"/>
              <a:buFont typeface="Fraunces Medium"/>
              <a:buNone/>
            </a:pPr>
            <a:r>
              <a:rPr b="0" i="0" lang="en-US" sz="1700" u="none" cap="none" strike="noStrike">
                <a:solidFill>
                  <a:srgbClr val="EBECE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Social Sharing Challenges</a:t>
            </a:r>
            <a:endParaRPr b="0" i="0" sz="1700" u="none" cap="none" strike="noStrike"/>
          </a:p>
        </p:txBody>
      </p:sp>
      <p:sp>
        <p:nvSpPr>
          <p:cNvPr id="154" name="Google Shape;154;p18"/>
          <p:cNvSpPr/>
          <p:nvPr/>
        </p:nvSpPr>
        <p:spPr>
          <a:xfrm>
            <a:off x="7323177" y="5433179"/>
            <a:ext cx="6695003" cy="559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350"/>
              <a:buFont typeface="Epilogue"/>
              <a:buNone/>
            </a:pPr>
            <a:r>
              <a:rPr b="0" i="0" lang="en-US" sz="13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Introduce features like social sharing challenges, allowing users to compete with friends and collaborate on coding tasks.</a:t>
            </a:r>
            <a:endParaRPr b="0" i="0" sz="1350" u="none" cap="none" strike="noStrike"/>
          </a:p>
        </p:txBody>
      </p:sp>
      <p:sp>
        <p:nvSpPr>
          <p:cNvPr id="155" name="Google Shape;155;p18"/>
          <p:cNvSpPr/>
          <p:nvPr/>
        </p:nvSpPr>
        <p:spPr>
          <a:xfrm>
            <a:off x="6280785" y="6604992"/>
            <a:ext cx="160496" cy="26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050"/>
              <a:buFont typeface="Fraunces Medium"/>
              <a:buNone/>
            </a:pPr>
            <a:r>
              <a:t/>
            </a:r>
            <a:endParaRPr b="0" i="0" sz="2050" u="none" cap="none" strike="noStrike"/>
          </a:p>
        </p:txBody>
      </p:sp>
      <p:sp>
        <p:nvSpPr>
          <p:cNvPr id="156" name="Google Shape;156;p18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793790" y="237982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Fraunces Medium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Fraunces Medium"/>
                <a:ea typeface="Fraunces Medium"/>
                <a:cs typeface="Fraunces Medium"/>
                <a:sym typeface="Fraunces Medium"/>
              </a:rPr>
              <a:t>References</a:t>
            </a:r>
            <a:endParaRPr b="0" i="0" sz="4450" u="none" cap="none" strike="noStrike"/>
          </a:p>
        </p:txBody>
      </p:sp>
      <p:sp>
        <p:nvSpPr>
          <p:cNvPr id="163" name="Google Shape;163;p19"/>
          <p:cNvSpPr/>
          <p:nvPr/>
        </p:nvSpPr>
        <p:spPr>
          <a:xfrm>
            <a:off x="793790" y="354222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This presentation has drawn inspiration from the following resources:</a:t>
            </a:r>
            <a:endParaRPr b="0" i="0" sz="1750" u="none" cap="none" strike="noStrike"/>
          </a:p>
        </p:txBody>
      </p:sp>
      <p:sp>
        <p:nvSpPr>
          <p:cNvPr id="164" name="Google Shape;164;p19"/>
          <p:cNvSpPr/>
          <p:nvPr/>
        </p:nvSpPr>
        <p:spPr>
          <a:xfrm>
            <a:off x="793790" y="4160282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8C98CA"/>
              </a:buClr>
              <a:buSzPts val="1750"/>
              <a:buFont typeface="Epilogue"/>
              <a:buChar char="•"/>
            </a:pPr>
            <a:r>
              <a:rPr b="0" i="0" lang="en-US" sz="1750" u="sng" cap="none" strike="noStrike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3"/>
              </a:rPr>
              <a:t>MySQL Connection Tutorial</a:t>
            </a:r>
            <a:r>
              <a:rPr lang="en-US">
                <a:solidFill>
                  <a:schemeClr val="lt1"/>
                </a:solidFill>
              </a:rPr>
              <a:t> : https://youtu.be/dYTpKQjI7_k?si=SE2NtrrQpjmTD4lR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793790" y="4602480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8C98CA"/>
              </a:buClr>
              <a:buSzPts val="1750"/>
              <a:buFont typeface="Epilogue"/>
              <a:buChar char="•"/>
            </a:pPr>
            <a:r>
              <a:rPr b="0" i="0" lang="en-US" sz="1750" u="sng" cap="none" strike="noStrike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4"/>
              </a:rPr>
              <a:t>Working with Multiple Forms in Qt C++</a:t>
            </a:r>
            <a:r>
              <a:rPr lang="en-US" sz="1750">
                <a:solidFill>
                  <a:schemeClr val="lt1"/>
                </a:solidFill>
              </a:rPr>
              <a:t> : https://youtu.be/2mpF0ys3TJ0?si=11ieHCFx17Ms6mi5</a:t>
            </a:r>
            <a:endParaRPr b="0" i="0" sz="1750" u="none" cap="none" strike="noStrike">
              <a:solidFill>
                <a:schemeClr val="lt1"/>
              </a:solidFill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793790" y="504467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8C98CA"/>
              </a:buClr>
              <a:buSzPts val="1750"/>
              <a:buFont typeface="Epilogue"/>
              <a:buChar char="•"/>
            </a:pPr>
            <a:r>
              <a:rPr lang="en-US" sz="1750" u="sng">
                <a:solidFill>
                  <a:schemeClr val="accent1"/>
                </a:solidFill>
              </a:rPr>
              <a:t>Icons</a:t>
            </a:r>
            <a:r>
              <a:rPr lang="en-US" u="sng">
                <a:solidFill>
                  <a:schemeClr val="accent1"/>
                </a:solidFill>
              </a:rPr>
              <a:t> </a:t>
            </a:r>
            <a:r>
              <a:rPr lang="en-US">
                <a:solidFill>
                  <a:schemeClr val="lt1"/>
                </a:solidFill>
              </a:rPr>
              <a:t>: </a:t>
            </a:r>
            <a:r>
              <a:rPr b="0" i="0" lang="en-US" sz="1750" cap="none" strike="noStrike">
                <a:solidFill>
                  <a:schemeClr val="lt1"/>
                </a:solidFill>
                <a:uFill>
                  <a:noFill/>
                </a:uFill>
                <a:latin typeface="Epilogue"/>
                <a:ea typeface="Epilogue"/>
                <a:cs typeface="Epilogue"/>
                <a:sym typeface="Epilogu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Freepik.com</a:t>
            </a:r>
            <a:endParaRPr b="0" i="0" sz="1750" cap="none" strike="noStrike">
              <a:solidFill>
                <a:schemeClr val="lt1"/>
              </a:solidFill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793790" y="548687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50"/>
              <a:buFont typeface="Epilogue"/>
              <a:buChar char="•"/>
            </a:pPr>
            <a:r>
              <a:rPr b="0" i="0" lang="en-US" sz="1750" u="sng" cap="none" strike="noStrike">
                <a:solidFill>
                  <a:schemeClr val="accent1"/>
                </a:solidFill>
                <a:latin typeface="Epilogue"/>
                <a:ea typeface="Epilogue"/>
                <a:cs typeface="Epilogue"/>
                <a:sym typeface="Epilogue"/>
              </a:rPr>
              <a:t>Error Correction </a:t>
            </a:r>
            <a:r>
              <a:rPr b="0" i="0" lang="en-US" sz="1750" cap="none" strike="noStrik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: </a:t>
            </a:r>
            <a:r>
              <a:rPr b="0" i="0" lang="en-US" sz="1750" u="sng" cap="none" strike="noStrike">
                <a:solidFill>
                  <a:schemeClr val="hlink"/>
                </a:solidFill>
                <a:latin typeface="Epilogue"/>
                <a:ea typeface="Epilogue"/>
                <a:cs typeface="Epilogue"/>
                <a:sym typeface="Epilogue"/>
                <a:hlinkClick r:id="rId6"/>
              </a:rPr>
              <a:t>https://chatgpt.com</a:t>
            </a:r>
            <a:endParaRPr sz="175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168" name="Google Shape;168;p19"/>
          <p:cNvSpPr/>
          <p:nvPr/>
        </p:nvSpPr>
        <p:spPr>
          <a:xfrm flipH="1">
            <a:off x="12609000" y="5559650"/>
            <a:ext cx="2021400" cy="26700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7428400" y="4395725"/>
            <a:ext cx="7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