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0" r:id="rId2"/>
  </p:sldMasterIdLst>
  <p:sldIdLst>
    <p:sldId id="259" r:id="rId3"/>
    <p:sldId id="260" r:id="rId4"/>
    <p:sldId id="276" r:id="rId5"/>
    <p:sldId id="271" r:id="rId6"/>
    <p:sldId id="264" r:id="rId7"/>
    <p:sldId id="273" r:id="rId8"/>
    <p:sldId id="265" r:id="rId9"/>
    <p:sldId id="268" r:id="rId10"/>
    <p:sldId id="277" r:id="rId11"/>
    <p:sldId id="262" r:id="rId12"/>
    <p:sldId id="263" r:id="rId13"/>
    <p:sldId id="270" r:id="rId14"/>
    <p:sldId id="267" r:id="rId15"/>
    <p:sldId id="261" r:id="rId16"/>
    <p:sldId id="272" r:id="rId17"/>
    <p:sldId id="275" r:id="rId18"/>
    <p:sldId id="274" r:id="rId19"/>
    <p:sldId id="266" r:id="rId20"/>
    <p:sldId id="269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19A2A-830A-4415-8472-B01E479A03A1}" v="15" dt="2025-04-24T07:10:48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6400" y="2156600"/>
            <a:ext cx="7339200" cy="2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755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780067" y="2778833"/>
            <a:ext cx="6632000" cy="1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780067" y="3902800"/>
            <a:ext cx="6632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61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808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960000" y="1938367"/>
            <a:ext cx="9146000" cy="1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1580591" y="-1369135"/>
            <a:ext cx="15098449" cy="8314029"/>
            <a:chOff x="-1185444" y="-1026851"/>
            <a:chExt cx="11323837" cy="6235522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1185444" y="2557150"/>
              <a:ext cx="10139094" cy="2651521"/>
              <a:chOff x="-1185444" y="2557150"/>
              <a:chExt cx="10139094" cy="2651521"/>
            </a:xfrm>
          </p:grpSpPr>
          <p:grpSp>
            <p:nvGrpSpPr>
              <p:cNvPr id="150" name="Google Shape;150;p13"/>
              <p:cNvGrpSpPr/>
              <p:nvPr/>
            </p:nvGrpSpPr>
            <p:grpSpPr>
              <a:xfrm>
                <a:off x="8814750" y="2557150"/>
                <a:ext cx="138900" cy="594300"/>
                <a:chOff x="259800" y="2501375"/>
                <a:chExt cx="138900" cy="594300"/>
              </a:xfrm>
            </p:grpSpPr>
            <p:sp>
              <p:nvSpPr>
                <p:cNvPr id="151" name="Google Shape;151;p1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sp>
            <p:nvSpPr>
              <p:cNvPr id="154" name="Google Shape;154;p13"/>
              <p:cNvSpPr/>
              <p:nvPr/>
            </p:nvSpPr>
            <p:spPr>
              <a:xfrm rot="10530084">
                <a:off x="-1120457" y="3415918"/>
                <a:ext cx="1728826" cy="1727606"/>
              </a:xfrm>
              <a:prstGeom prst="arc">
                <a:avLst>
                  <a:gd name="adj1" fmla="val 14305241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55" name="Google Shape;155;p13"/>
              <p:cNvGrpSpPr/>
              <p:nvPr/>
            </p:nvGrpSpPr>
            <p:grpSpPr>
              <a:xfrm>
                <a:off x="3790575" y="4815150"/>
                <a:ext cx="593700" cy="137100"/>
                <a:chOff x="8290500" y="4746600"/>
                <a:chExt cx="593700" cy="137100"/>
              </a:xfrm>
            </p:grpSpPr>
            <p:sp>
              <p:nvSpPr>
                <p:cNvPr id="156" name="Google Shape;156;p1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159" name="Google Shape;159;p13"/>
            <p:cNvGrpSpPr/>
            <p:nvPr/>
          </p:nvGrpSpPr>
          <p:grpSpPr>
            <a:xfrm>
              <a:off x="7991894" y="-1026851"/>
              <a:ext cx="2146500" cy="2146200"/>
              <a:chOff x="7991894" y="-1026851"/>
              <a:chExt cx="2146500" cy="2146200"/>
            </a:xfrm>
          </p:grpSpPr>
          <p:sp>
            <p:nvSpPr>
              <p:cNvPr id="160" name="Google Shape;160;p13"/>
              <p:cNvSpPr/>
              <p:nvPr/>
            </p:nvSpPr>
            <p:spPr>
              <a:xfrm rot="-9814103">
                <a:off x="8200792" y="-817586"/>
                <a:ext cx="1728704" cy="1727671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7425">
                <a:off x="8817004" y="814077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7955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2743600" y="2723500"/>
            <a:ext cx="6704800" cy="1572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253800" y="255001"/>
            <a:ext cx="9575867" cy="5356100"/>
            <a:chOff x="190350" y="191250"/>
            <a:chExt cx="7181900" cy="401707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6778550" y="191250"/>
              <a:ext cx="593700" cy="137100"/>
              <a:chOff x="8290500" y="4746600"/>
              <a:chExt cx="593700" cy="1371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>
              <a:off x="190350" y="3614025"/>
              <a:ext cx="138900" cy="594300"/>
              <a:chOff x="259800" y="2501375"/>
              <a:chExt cx="138900" cy="594300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8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1578400" y="4659567"/>
            <a:ext cx="9035200" cy="6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253801" y="-519252"/>
            <a:ext cx="13127700" cy="8443099"/>
            <a:chOff x="190350" y="-389439"/>
            <a:chExt cx="9845775" cy="6332324"/>
          </a:xfrm>
        </p:grpSpPr>
        <p:grpSp>
          <p:nvGrpSpPr>
            <p:cNvPr id="178" name="Google Shape;178;p15"/>
            <p:cNvGrpSpPr/>
            <p:nvPr/>
          </p:nvGrpSpPr>
          <p:grpSpPr>
            <a:xfrm rot="8999956">
              <a:off x="7975973" y="3841105"/>
              <a:ext cx="1728562" cy="1789510"/>
              <a:chOff x="-433476" y="-754650"/>
              <a:chExt cx="1728600" cy="1789549"/>
            </a:xfrm>
          </p:grpSpPr>
          <p:sp>
            <p:nvSpPr>
              <p:cNvPr id="179" name="Google Shape;179;p1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291826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7489625" y="189400"/>
              <a:ext cx="593700" cy="137100"/>
              <a:chOff x="8290500" y="4746600"/>
              <a:chExt cx="593700" cy="137100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5" name="Google Shape;185;p15"/>
            <p:cNvGrpSpPr/>
            <p:nvPr/>
          </p:nvGrpSpPr>
          <p:grpSpPr>
            <a:xfrm>
              <a:off x="190350" y="3534725"/>
              <a:ext cx="138900" cy="594300"/>
              <a:chOff x="259800" y="2501375"/>
              <a:chExt cx="138900" cy="594300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89" name="Google Shape;189;p15"/>
            <p:cNvSpPr/>
            <p:nvPr/>
          </p:nvSpPr>
          <p:spPr>
            <a:xfrm rot="10800000">
              <a:off x="3626009" y="-389439"/>
              <a:ext cx="1728600" cy="1727400"/>
            </a:xfrm>
            <a:prstGeom prst="arc">
              <a:avLst>
                <a:gd name="adj1" fmla="val 19599382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488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950967" y="1932499"/>
            <a:ext cx="102900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1248101" y="-1337348"/>
            <a:ext cx="14748176" cy="9825551"/>
            <a:chOff x="-936076" y="-1003011"/>
            <a:chExt cx="11061132" cy="7369163"/>
          </a:xfrm>
        </p:grpSpPr>
        <p:grpSp>
          <p:nvGrpSpPr>
            <p:cNvPr id="194" name="Google Shape;194;p16"/>
            <p:cNvGrpSpPr/>
            <p:nvPr/>
          </p:nvGrpSpPr>
          <p:grpSpPr>
            <a:xfrm rot="-887781">
              <a:off x="8144329" y="-803148"/>
              <a:ext cx="1789658" cy="1728708"/>
              <a:chOff x="7777000" y="-567252"/>
              <a:chExt cx="1789547" cy="1728600"/>
            </a:xfrm>
          </p:grpSpPr>
          <p:sp>
            <p:nvSpPr>
              <p:cNvPr id="195" name="Google Shape;195;p1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02" name="Google Shape;202;p16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504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1185967" y="1307667"/>
            <a:ext cx="9148000" cy="9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9148000" cy="20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-1248101" y="-1512237"/>
            <a:ext cx="14908823" cy="10000440"/>
            <a:chOff x="-936076" y="-1134178"/>
            <a:chExt cx="11181617" cy="7500330"/>
          </a:xfrm>
        </p:grpSpPr>
        <p:grpSp>
          <p:nvGrpSpPr>
            <p:cNvPr id="210" name="Google Shape;210;p1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211" name="Google Shape;211;p1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 rot="-5400000">
              <a:off x="4644025" y="-37350"/>
              <a:ext cx="138900" cy="594300"/>
              <a:chOff x="259800" y="2501375"/>
              <a:chExt cx="138900" cy="5943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7" name="Google Shape;217;p17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18" name="Google Shape;218;p1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6540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405133" y="2428600"/>
            <a:ext cx="3507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405300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8551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185967" y="1470633"/>
            <a:ext cx="1013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10130800" cy="2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826672" y="253801"/>
            <a:ext cx="12763672" cy="7812351"/>
            <a:chOff x="-620004" y="190350"/>
            <a:chExt cx="9572754" cy="5859263"/>
          </a:xfrm>
        </p:grpSpPr>
        <p:grpSp>
          <p:nvGrpSpPr>
            <p:cNvPr id="240" name="Google Shape;240;p19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42" name="Google Shape;242;p19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3" name="Google Shape;243;p19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4" name="Google Shape;244;p19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45" name="Google Shape;245;p19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246" name="Google Shape;246;p19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8" name="Google Shape;248;p19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49" name="Google Shape;249;p19"/>
            <p:cNvGrpSpPr/>
            <p:nvPr/>
          </p:nvGrpSpPr>
          <p:grpSpPr>
            <a:xfrm>
              <a:off x="-620004" y="4241023"/>
              <a:ext cx="1728600" cy="1808590"/>
              <a:chOff x="-620004" y="4241023"/>
              <a:chExt cx="1728600" cy="180859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-620004" y="4321913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rot="-7425">
                <a:off x="174844" y="4241173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66300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1185967" y="1481980"/>
            <a:ext cx="578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"/>
          </p:nvPr>
        </p:nvSpPr>
        <p:spPr>
          <a:xfrm>
            <a:off x="1185967" y="2444216"/>
            <a:ext cx="5782800" cy="1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-1171335" y="-1321080"/>
            <a:ext cx="14656077" cy="9733033"/>
            <a:chOff x="-878501" y="-990811"/>
            <a:chExt cx="10992058" cy="7299775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190350" y="-990811"/>
              <a:ext cx="9923207" cy="5943061"/>
              <a:chOff x="190350" y="-990811"/>
              <a:chExt cx="9923207" cy="5943061"/>
            </a:xfrm>
          </p:grpSpPr>
          <p:grpSp>
            <p:nvGrpSpPr>
              <p:cNvPr id="258" name="Google Shape;258;p20"/>
              <p:cNvGrpSpPr/>
              <p:nvPr/>
            </p:nvGrpSpPr>
            <p:grpSpPr>
              <a:xfrm>
                <a:off x="190350" y="2501375"/>
                <a:ext cx="8084250" cy="2450875"/>
                <a:chOff x="190350" y="2501375"/>
                <a:chExt cx="8084250" cy="2450875"/>
              </a:xfrm>
            </p:grpSpPr>
            <p:grpSp>
              <p:nvGrpSpPr>
                <p:cNvPr id="259" name="Google Shape;259;p20"/>
                <p:cNvGrpSpPr/>
                <p:nvPr/>
              </p:nvGrpSpPr>
              <p:grpSpPr>
                <a:xfrm>
                  <a:off x="7680900" y="4815150"/>
                  <a:ext cx="593700" cy="137100"/>
                  <a:chOff x="8290500" y="4746600"/>
                  <a:chExt cx="593700" cy="137100"/>
                </a:xfrm>
              </p:grpSpPr>
              <p:sp>
                <p:nvSpPr>
                  <p:cNvPr id="260" name="Google Shape;260;p20"/>
                  <p:cNvSpPr/>
                  <p:nvPr/>
                </p:nvSpPr>
                <p:spPr>
                  <a:xfrm>
                    <a:off x="82905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1" name="Google Shape;261;p20"/>
                  <p:cNvSpPr/>
                  <p:nvPr/>
                </p:nvSpPr>
                <p:spPr>
                  <a:xfrm>
                    <a:off x="8517900" y="4746600"/>
                    <a:ext cx="138900" cy="1371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2" name="Google Shape;262;p20"/>
                  <p:cNvSpPr/>
                  <p:nvPr/>
                </p:nvSpPr>
                <p:spPr>
                  <a:xfrm>
                    <a:off x="87453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  <p:grpSp>
              <p:nvGrpSpPr>
                <p:cNvPr id="263" name="Google Shape;263;p20"/>
                <p:cNvGrpSpPr/>
                <p:nvPr/>
              </p:nvGrpSpPr>
              <p:grpSpPr>
                <a:xfrm>
                  <a:off x="190350" y="2501375"/>
                  <a:ext cx="138900" cy="594300"/>
                  <a:chOff x="259800" y="2501375"/>
                  <a:chExt cx="138900" cy="594300"/>
                </a:xfrm>
              </p:grpSpPr>
              <p:sp>
                <p:nvSpPr>
                  <p:cNvPr id="264" name="Google Shape;264;p20"/>
                  <p:cNvSpPr/>
                  <p:nvPr/>
                </p:nvSpPr>
                <p:spPr>
                  <a:xfrm>
                    <a:off x="259800" y="25013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5" name="Google Shape;265;p20"/>
                  <p:cNvSpPr/>
                  <p:nvPr/>
                </p:nvSpPr>
                <p:spPr>
                  <a:xfrm>
                    <a:off x="259800" y="2729975"/>
                    <a:ext cx="138900" cy="1371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6" name="Google Shape;266;p20"/>
                  <p:cNvSpPr/>
                  <p:nvPr/>
                </p:nvSpPr>
                <p:spPr>
                  <a:xfrm>
                    <a:off x="259800" y="29585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</p:grpSp>
          <p:grpSp>
            <p:nvGrpSpPr>
              <p:cNvPr id="267" name="Google Shape;267;p20"/>
              <p:cNvGrpSpPr/>
              <p:nvPr/>
            </p:nvGrpSpPr>
            <p:grpSpPr>
              <a:xfrm rot="-824666">
                <a:off x="8144211" y="-802963"/>
                <a:ext cx="1789611" cy="1728662"/>
                <a:chOff x="7777000" y="-567252"/>
                <a:chExt cx="1789547" cy="1728600"/>
              </a:xfrm>
            </p:grpSpPr>
            <p:sp>
              <p:nvSpPr>
                <p:cNvPr id="268" name="Google Shape;268;p20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69" name="Google Shape;269;p20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70" name="Google Shape;270;p20"/>
            <p:cNvGrpSpPr/>
            <p:nvPr/>
          </p:nvGrpSpPr>
          <p:grpSpPr>
            <a:xfrm>
              <a:off x="-878501" y="4062564"/>
              <a:ext cx="2245800" cy="2246400"/>
              <a:chOff x="-878501" y="4062564"/>
              <a:chExt cx="2245800" cy="2246400"/>
            </a:xfrm>
          </p:grpSpPr>
          <p:sp>
            <p:nvSpPr>
              <p:cNvPr id="271" name="Google Shape;271;p20"/>
              <p:cNvSpPr/>
              <p:nvPr/>
            </p:nvSpPr>
            <p:spPr>
              <a:xfrm rot="4093245">
                <a:off x="-619948" y="4321891"/>
                <a:ext cx="1728694" cy="1727747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 rot="-7425">
                <a:off x="987719" y="4813498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051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960000" y="2128067"/>
            <a:ext cx="6756800" cy="29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950973" y="719333"/>
            <a:ext cx="3260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960000" y="5364400"/>
            <a:ext cx="675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110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1_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2359800" y="2414300"/>
            <a:ext cx="7472400" cy="235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33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7932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3017167" y="957133"/>
            <a:ext cx="6157600" cy="12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1"/>
          </p:nvPr>
        </p:nvSpPr>
        <p:spPr>
          <a:xfrm>
            <a:off x="3017101" y="2131965"/>
            <a:ext cx="6157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799401" y="-1308978"/>
            <a:ext cx="14027425" cy="9072724"/>
            <a:chOff x="-599551" y="-981734"/>
            <a:chExt cx="10520569" cy="6804543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96" name="Google Shape;296;p22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0" name="Google Shape;300;p22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301" name="Google Shape;301;p22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04" name="Google Shape;304;p22"/>
            <p:cNvGrpSpPr/>
            <p:nvPr/>
          </p:nvGrpSpPr>
          <p:grpSpPr>
            <a:xfrm>
              <a:off x="-599551" y="-981734"/>
              <a:ext cx="10520569" cy="6804543"/>
              <a:chOff x="-599551" y="-981734"/>
              <a:chExt cx="10520569" cy="6804543"/>
            </a:xfrm>
          </p:grpSpPr>
          <p:grpSp>
            <p:nvGrpSpPr>
              <p:cNvPr id="305" name="Google Shape;305;p22"/>
              <p:cNvGrpSpPr/>
              <p:nvPr/>
            </p:nvGrpSpPr>
            <p:grpSpPr>
              <a:xfrm rot="-6299960">
                <a:off x="-375881" y="3861665"/>
                <a:ext cx="1728548" cy="1789496"/>
                <a:chOff x="-433476" y="-754650"/>
                <a:chExt cx="1728600" cy="1789549"/>
              </a:xfrm>
            </p:grpSpPr>
            <p:sp>
              <p:nvSpPr>
                <p:cNvPr id="306" name="Google Shape;306;p22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8" name="Google Shape;308;p22"/>
              <p:cNvGrpSpPr/>
              <p:nvPr/>
            </p:nvGrpSpPr>
            <p:grpSpPr>
              <a:xfrm rot="-2700000">
                <a:off x="7782413" y="-602185"/>
                <a:ext cx="1789529" cy="1728583"/>
                <a:chOff x="7777000" y="-567252"/>
                <a:chExt cx="1789547" cy="1728600"/>
              </a:xfrm>
            </p:grpSpPr>
            <p:sp>
              <p:nvSpPr>
                <p:cNvPr id="309" name="Google Shape;309;p22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  <p:sp>
        <p:nvSpPr>
          <p:cNvPr id="311" name="Google Shape;311;p22"/>
          <p:cNvSpPr txBox="1"/>
          <p:nvPr/>
        </p:nvSpPr>
        <p:spPr>
          <a:xfrm>
            <a:off x="2449533" y="4473533"/>
            <a:ext cx="7292800" cy="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 plantilla para presentaciones es una creación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 incluye iconos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infografías e imágenes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contenido por 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Swetha Tandri</a:t>
            </a:r>
            <a:endParaRPr sz="1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380973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555383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332" name="Google Shape;332;p2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-1054156" y="-656378"/>
              <a:ext cx="11095380" cy="6591992"/>
              <a:chOff x="-1054156" y="-656378"/>
              <a:chExt cx="11095380" cy="6591992"/>
            </a:xfrm>
          </p:grpSpPr>
          <p:grpSp>
            <p:nvGrpSpPr>
              <p:cNvPr id="337" name="Google Shape;337;p24"/>
              <p:cNvGrpSpPr/>
              <p:nvPr/>
            </p:nvGrpSpPr>
            <p:grpSpPr>
              <a:xfrm rot="-1800044">
                <a:off x="-741886" y="-324789"/>
                <a:ext cx="1789507" cy="1728562"/>
                <a:chOff x="7777000" y="-567252"/>
                <a:chExt cx="1789547" cy="1728600"/>
              </a:xfrm>
            </p:grpSpPr>
            <p:sp>
              <p:nvSpPr>
                <p:cNvPr id="338" name="Google Shape;338;p24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40" name="Google Shape;340;p24"/>
              <p:cNvGrpSpPr/>
              <p:nvPr/>
            </p:nvGrpSpPr>
            <p:grpSpPr>
              <a:xfrm rot="8999956">
                <a:off x="7981072" y="3833834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41" name="Google Shape;341;p24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0845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147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550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7864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6912016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1048400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6912001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1048400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718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9204701" y="-1308979"/>
            <a:ext cx="4023324" cy="7911979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903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960000" y="575872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960000" y="1934403"/>
            <a:ext cx="10281200" cy="1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85" name="Google Shape;85;p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86" name="Google Shape;86;p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92" name="Google Shape;92;p7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93" name="Google Shape;93;p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296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788167" y="2730133"/>
            <a:ext cx="8615600" cy="13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0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593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2611400" y="2889200"/>
            <a:ext cx="6969200" cy="173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113" name="Google Shape;113;p9"/>
            <p:cNvGrpSpPr/>
            <p:nvPr/>
          </p:nvGrpSpPr>
          <p:grpSpPr>
            <a:xfrm>
              <a:off x="190350" y="2517800"/>
              <a:ext cx="138900" cy="594300"/>
              <a:chOff x="259800" y="2501375"/>
              <a:chExt cx="138900" cy="594300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7" name="Google Shape;117;p9"/>
            <p:cNvGrpSpPr/>
            <p:nvPr/>
          </p:nvGrpSpPr>
          <p:grpSpPr>
            <a:xfrm>
              <a:off x="6891900" y="191250"/>
              <a:ext cx="593700" cy="137100"/>
              <a:chOff x="8290500" y="4746600"/>
              <a:chExt cx="593700" cy="137100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21" name="Google Shape;121;p9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122" name="Google Shape;122;p9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123" name="Google Shape;123;p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543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8867" y="-8867"/>
            <a:ext cx="1220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1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39748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68266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BC58-1011-786E-0161-7BB862211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067" y="1863491"/>
            <a:ext cx="8579865" cy="3131017"/>
          </a:xfrm>
        </p:spPr>
        <p:txBody>
          <a:bodyPr wrap="square" anchor="ctr">
            <a:normAutofit/>
          </a:bodyPr>
          <a:lstStyle/>
          <a:p>
            <a:r>
              <a:rPr lang="es-ES" sz="7200" dirty="0"/>
              <a:t>EXTRAS:</a:t>
            </a:r>
            <a:r>
              <a:rPr lang="es-ES" sz="5400" noProof="0" dirty="0">
                <a:solidFill>
                  <a:schemeClr val="tx2"/>
                </a:solidFill>
              </a:rPr>
              <a:t> </a:t>
            </a:r>
            <a:br>
              <a:rPr lang="es-ES" sz="5400" noProof="0" dirty="0">
                <a:solidFill>
                  <a:schemeClr val="tx2"/>
                </a:solidFill>
              </a:rPr>
            </a:br>
            <a:r>
              <a:rPr lang="es-ES" sz="5400" noProof="0" dirty="0">
                <a:solidFill>
                  <a:schemeClr val="tx2"/>
                </a:solidFill>
              </a:rPr>
              <a:t>SQL Avanzado</a:t>
            </a:r>
          </a:p>
        </p:txBody>
      </p:sp>
    </p:spTree>
    <p:extLst>
      <p:ext uri="{BB962C8B-B14F-4D97-AF65-F5344CB8AC3E}">
        <p14:creationId xmlns:p14="http://schemas.microsoft.com/office/powerpoint/2010/main" val="376191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5C5AD-8049-994B-6624-DF2A1EED6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435C838-A643-BF23-2928-AC73C165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err="1"/>
              <a:t>CTEs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FAAF1A-2CD4-408B-EAC7-FC73F9F42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6364928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Las</a:t>
            </a:r>
            <a:r>
              <a:rPr lang="es-ES" sz="2000" b="1" dirty="0"/>
              <a:t> </a:t>
            </a:r>
            <a:r>
              <a:rPr lang="es-ES" sz="2000" b="1" dirty="0" err="1"/>
              <a:t>Common</a:t>
            </a:r>
            <a:r>
              <a:rPr lang="es-ES" sz="2000" b="1" dirty="0"/>
              <a:t> Table </a:t>
            </a:r>
            <a:r>
              <a:rPr lang="es-ES" sz="2000" b="1" dirty="0" err="1"/>
              <a:t>Expressions</a:t>
            </a:r>
            <a:r>
              <a:rPr lang="es-ES" sz="2000" b="1" dirty="0"/>
              <a:t> </a:t>
            </a:r>
            <a:r>
              <a:rPr lang="es-ES" sz="2000" dirty="0"/>
              <a:t>son </a:t>
            </a:r>
            <a:r>
              <a:rPr lang="es-ES" sz="2000" dirty="0" err="1"/>
              <a:t>subqueries</a:t>
            </a:r>
            <a:r>
              <a:rPr lang="es-ES" sz="2000" dirty="0"/>
              <a:t> avanzadas.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Todo lo que puedes hacer con un CTE no recursivo se puede hacer con una </a:t>
            </a:r>
            <a:r>
              <a:rPr lang="es-ES" sz="2000" dirty="0" err="1"/>
              <a:t>subquery</a:t>
            </a:r>
            <a:r>
              <a:rPr lang="es-ES" sz="2000" dirty="0"/>
              <a:t>.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Hasta se ejecutan igual, solo te evitan escribir y/o modificar el mismo código varias veces</a:t>
            </a:r>
          </a:p>
          <a:p>
            <a:pPr marL="186262" indent="0">
              <a:buNone/>
            </a:pP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90784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6FE7A-D483-FE6E-7331-1985289B7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9F6A2D-FA05-0A9D-ECCB-9B1CED04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err="1"/>
              <a:t>CTEs</a:t>
            </a:r>
            <a:r>
              <a:rPr lang="es-ES" sz="4000" dirty="0"/>
              <a:t> Recursivos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35AEE36-C1B6-C15E-1094-3664E1D5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6481660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Son </a:t>
            </a:r>
            <a:r>
              <a:rPr lang="es-ES" sz="2000" dirty="0" err="1"/>
              <a:t>CTEs</a:t>
            </a:r>
            <a:r>
              <a:rPr lang="es-ES" sz="2000" dirty="0"/>
              <a:t> que se llaman a si mismos.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No pueden ser escritos como </a:t>
            </a:r>
            <a:r>
              <a:rPr lang="es-ES" sz="2000" dirty="0" err="1"/>
              <a:t>subqueries</a:t>
            </a:r>
            <a:r>
              <a:rPr lang="es-ES" sz="2000" dirty="0"/>
              <a:t>.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Se suelen usar para descomponer datos</a:t>
            </a:r>
          </a:p>
          <a:p>
            <a:pPr lvl="1">
              <a:spcBef>
                <a:spcPts val="1200"/>
              </a:spcBef>
            </a:pPr>
            <a:r>
              <a:rPr lang="es-ES" sz="2000" dirty="0"/>
              <a:t>Especialmente datos jerárquicos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Tienen un límite de recursión para evitar bucles infinitos.</a:t>
            </a:r>
            <a:endParaRPr lang="es-ES" sz="2000" dirty="0">
              <a:highlight>
                <a:srgbClr val="FF0000"/>
              </a:highlight>
            </a:endParaRPr>
          </a:p>
          <a:p>
            <a:pPr>
              <a:spcBef>
                <a:spcPts val="1200"/>
              </a:spcBef>
            </a:pPr>
            <a:r>
              <a:rPr lang="es-ES" sz="2000" dirty="0"/>
              <a:t>Son muy útiles, pero bastante específicos en sus usos</a:t>
            </a:r>
          </a:p>
        </p:txBody>
      </p:sp>
    </p:spTree>
    <p:extLst>
      <p:ext uri="{BB962C8B-B14F-4D97-AF65-F5344CB8AC3E}">
        <p14:creationId xmlns:p14="http://schemas.microsoft.com/office/powerpoint/2010/main" val="182549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EBCF3-E5CE-592E-5CBD-DF6F6FB7E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8F44D0A-74A0-09A3-405D-244917EA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Ejemplos </a:t>
            </a:r>
            <a:r>
              <a:rPr lang="es-ES" sz="4000" dirty="0" err="1"/>
              <a:t>CTEs</a:t>
            </a:r>
            <a:endParaRPr lang="es-ES" sz="4000" noProof="0" dirty="0"/>
          </a:p>
        </p:txBody>
      </p:sp>
      <p:sp>
        <p:nvSpPr>
          <p:cNvPr id="2" name="Rectángulo: esquinas diagonales cortadas 5">
            <a:extLst>
              <a:ext uri="{FF2B5EF4-FFF2-40B4-BE49-F238E27FC236}">
                <a16:creationId xmlns:a16="http://schemas.microsoft.com/office/drawing/2014/main" id="{66D1893C-6764-85A9-22AD-3D1ABA35C7C9}"/>
              </a:ext>
            </a:extLst>
          </p:cNvPr>
          <p:cNvSpPr/>
          <p:nvPr/>
        </p:nvSpPr>
        <p:spPr>
          <a:xfrm>
            <a:off x="6819089" y="1780162"/>
            <a:ext cx="4412910" cy="3754875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defTabSz="554400"/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CTE </a:t>
            </a:r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ca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554400"/>
            <a:r>
              <a:rPr lang="ca-ES" sz="1800" dirty="0">
                <a:solidFill>
                  <a:srgbClr val="008000"/>
                </a:solidFill>
                <a:latin typeface="Consolas" panose="020B0609020204030204" pitchFamily="49" charset="0"/>
              </a:rPr>
              <a:t>	--</a:t>
            </a:r>
            <a:r>
              <a:rPr lang="ca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Subquery</a:t>
            </a:r>
            <a:endParaRPr lang="ca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554400"/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ca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554400"/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.*,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CTE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Col1</a:t>
            </a:r>
          </a:p>
          <a:p>
            <a:pPr defTabSz="554400"/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Users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U</a:t>
            </a:r>
          </a:p>
          <a:p>
            <a:pPr defTabSz="554400"/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CTE</a:t>
            </a:r>
          </a:p>
          <a:p>
            <a:pPr defTabSz="554400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CTE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ángulo: esquinas diagonales cortadas 5">
            <a:extLst>
              <a:ext uri="{FF2B5EF4-FFF2-40B4-BE49-F238E27FC236}">
                <a16:creationId xmlns:a16="http://schemas.microsoft.com/office/drawing/2014/main" id="{6BE6452A-C5BC-8BF8-6ABA-5EFF9A9C5FD5}"/>
              </a:ext>
            </a:extLst>
          </p:cNvPr>
          <p:cNvSpPr/>
          <p:nvPr/>
        </p:nvSpPr>
        <p:spPr>
          <a:xfrm>
            <a:off x="1189526" y="1780161"/>
            <a:ext cx="4412910" cy="3754875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defTabSz="554400"/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RECURSIVE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RecursiveCTE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554400"/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pPr defTabSz="554400"/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ca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ca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Subquery</a:t>
            </a:r>
            <a:endParaRPr lang="ca-E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554400"/>
            <a:r>
              <a:rPr lang="ca-E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UNION ALL</a:t>
            </a:r>
            <a:b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	SELECT 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pPr defTabSz="554400"/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	FROM </a:t>
            </a:r>
            <a:r>
              <a:rPr lang="ca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RecursiveCTE</a:t>
            </a:r>
            <a:endParaRPr lang="ca-E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defTabSz="554400"/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ca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87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4BBD9-98AA-0ACC-2052-F0CB2DD92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6CFF6E9-6678-087E-D562-67365886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Variables Locales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E652897-D438-2266-3E65-04C0E6A73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999" y="1621003"/>
            <a:ext cx="5995277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Permiten guardar valores de forma temporal.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Necesitan ser </a:t>
            </a:r>
            <a:r>
              <a:rPr lang="es-ES" sz="2000" b="1" dirty="0"/>
              <a:t>Declaradas</a:t>
            </a:r>
            <a:r>
              <a:rPr lang="es-ES" sz="2000" dirty="0"/>
              <a:t> y </a:t>
            </a:r>
            <a:r>
              <a:rPr lang="es-ES" sz="2000" b="1" dirty="0"/>
              <a:t>Asignadas</a:t>
            </a:r>
            <a:r>
              <a:rPr lang="es-ES" sz="2000" dirty="0"/>
              <a:t> antes de poder ser usadas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Pueden ser de </a:t>
            </a:r>
            <a:r>
              <a:rPr lang="es-ES" sz="2000" b="1" dirty="0"/>
              <a:t>cualquier tipo</a:t>
            </a:r>
            <a:r>
              <a:rPr lang="es-ES" sz="2000" dirty="0"/>
              <a:t> existente, incluso una tabla.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Solo existen dentro de la </a:t>
            </a:r>
            <a:r>
              <a:rPr lang="es-ES" sz="2000" b="1" dirty="0" err="1"/>
              <a:t>batch</a:t>
            </a:r>
            <a:r>
              <a:rPr lang="es-ES" sz="2000" dirty="0"/>
              <a:t> en la que han sido declaradas (hasta el siguiente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GO</a:t>
            </a:r>
            <a:r>
              <a:rPr lang="es-ES" sz="2000" dirty="0"/>
              <a:t> o que se acabe el texto)</a:t>
            </a:r>
            <a:endParaRPr lang="es-ES" sz="2000" b="1" dirty="0"/>
          </a:p>
        </p:txBody>
      </p:sp>
      <p:sp>
        <p:nvSpPr>
          <p:cNvPr id="2" name="Rectángulo: esquinas diagonales cortadas 1">
            <a:extLst>
              <a:ext uri="{FF2B5EF4-FFF2-40B4-BE49-F238E27FC236}">
                <a16:creationId xmlns:a16="http://schemas.microsoft.com/office/drawing/2014/main" id="{D21DF4C1-8A5B-A214-FF3A-AB4132C622DC}"/>
              </a:ext>
            </a:extLst>
          </p:cNvPr>
          <p:cNvSpPr/>
          <p:nvPr/>
        </p:nvSpPr>
        <p:spPr>
          <a:xfrm>
            <a:off x="7228610" y="1621003"/>
            <a:ext cx="4003390" cy="1355370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@MyVariable1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s-ES" sz="1800" dirty="0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@MyVariable2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es-ES" sz="1800" dirty="0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800" dirty="0">
              <a:solidFill>
                <a:schemeClr val="bg1">
                  <a:lumMod val="25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6" name="Rectángulo: esquinas diagonales cortadas 5">
            <a:extLst>
              <a:ext uri="{FF2B5EF4-FFF2-40B4-BE49-F238E27FC236}">
                <a16:creationId xmlns:a16="http://schemas.microsoft.com/office/drawing/2014/main" id="{339DB4AA-56A8-290F-3982-E3419FA9385C}"/>
              </a:ext>
            </a:extLst>
          </p:cNvPr>
          <p:cNvSpPr/>
          <p:nvPr/>
        </p:nvSpPr>
        <p:spPr>
          <a:xfrm>
            <a:off x="7228610" y="3124132"/>
            <a:ext cx="4003390" cy="1023189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@MyVariable1 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s-ES" sz="1800" dirty="0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;</a:t>
            </a:r>
            <a:endParaRPr lang="es-ES" sz="1800" dirty="0">
              <a:solidFill>
                <a:schemeClr val="bg1">
                  <a:lumMod val="25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7" name="Rectángulo: esquinas diagonales cortadas 6">
            <a:extLst>
              <a:ext uri="{FF2B5EF4-FFF2-40B4-BE49-F238E27FC236}">
                <a16:creationId xmlns:a16="http://schemas.microsoft.com/office/drawing/2014/main" id="{4C44E77D-E363-3A3B-8F21-5428C1C9C143}"/>
              </a:ext>
            </a:extLst>
          </p:cNvPr>
          <p:cNvSpPr/>
          <p:nvPr/>
        </p:nvSpPr>
        <p:spPr>
          <a:xfrm>
            <a:off x="7228610" y="4295080"/>
            <a:ext cx="4003390" cy="1327603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@MyVariable2 =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endParaRPr lang="es-ES" sz="1800" dirty="0">
              <a:solidFill>
                <a:schemeClr val="bg1">
                  <a:lumMod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</a:t>
            </a: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Id </a:t>
            </a:r>
            <a:r>
              <a:rPr lang="es-ES" sz="1800" dirty="0">
                <a:solidFill>
                  <a:schemeClr val="bg1">
                    <a:lumMod val="2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@MyVariable1</a:t>
            </a:r>
            <a:endParaRPr lang="es-ES" sz="1800" dirty="0">
              <a:solidFill>
                <a:schemeClr val="bg1">
                  <a:lumMod val="25000"/>
                </a:schemeClr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2083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6EBFA-3C1F-59C3-0BEF-DBA2CE8F3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F0DDE62-9ADB-0A75-3F09-8B5ACB86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err="1"/>
              <a:t>Triggers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F9CF062-0DA2-91CC-D93C-A1F62AE5E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9495564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Son como </a:t>
            </a:r>
            <a:r>
              <a:rPr lang="es-ES" sz="2000" dirty="0" err="1"/>
              <a:t>Stored</a:t>
            </a:r>
            <a:r>
              <a:rPr lang="es-ES" sz="2000" dirty="0"/>
              <a:t> </a:t>
            </a:r>
            <a:r>
              <a:rPr lang="es-ES" sz="2000" dirty="0" err="1"/>
              <a:t>Procedures</a:t>
            </a:r>
            <a:r>
              <a:rPr lang="es-ES" sz="2000" dirty="0"/>
              <a:t> que se ejecutan automáticamente cuando algo ocurre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Suelen están asociados a una tabla en concreto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Se clasifican según qué tipo de acción los activa: </a:t>
            </a:r>
            <a:r>
              <a:rPr lang="es-ES" sz="2000" b="1" dirty="0"/>
              <a:t>DML</a:t>
            </a:r>
            <a:r>
              <a:rPr lang="es-ES" sz="2000" dirty="0"/>
              <a:t> y </a:t>
            </a:r>
            <a:r>
              <a:rPr lang="es-ES" sz="2000" b="1" dirty="0"/>
              <a:t>DDL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Pueden usarse para reemplazar la acción que los activa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Pueden deshacer la acción que los ha desencadenado usando </a:t>
            </a:r>
            <a:r>
              <a:rPr lang="es-ES" sz="2000" b="1" dirty="0"/>
              <a:t>ROLLBACK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No pueden ser “llamados” por el usuario</a:t>
            </a:r>
          </a:p>
          <a:p>
            <a:pPr marL="186262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400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B5B7C-3755-1724-E603-0B12A9707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A3FA5C4-EFE4-423F-012C-38EBECB2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Ejemplos </a:t>
            </a:r>
            <a:r>
              <a:rPr lang="es-ES" sz="4000" dirty="0" err="1"/>
              <a:t>Triggers</a:t>
            </a:r>
            <a:endParaRPr lang="es-ES" sz="4000" noProof="0" dirty="0"/>
          </a:p>
        </p:txBody>
      </p:sp>
      <p:sp>
        <p:nvSpPr>
          <p:cNvPr id="4" name="Rectángulo: esquinas diagonales cortadas 5">
            <a:extLst>
              <a:ext uri="{FF2B5EF4-FFF2-40B4-BE49-F238E27FC236}">
                <a16:creationId xmlns:a16="http://schemas.microsoft.com/office/drawing/2014/main" id="{2360A7E7-7B60-EEF2-215A-F5B7F98683B2}"/>
              </a:ext>
            </a:extLst>
          </p:cNvPr>
          <p:cNvSpPr/>
          <p:nvPr/>
        </p:nvSpPr>
        <p:spPr>
          <a:xfrm>
            <a:off x="1189526" y="1780161"/>
            <a:ext cx="4412910" cy="3754875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defTabSz="540000"/>
            <a:r>
              <a:rPr lang="ca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DML TRIGGER</a:t>
            </a:r>
          </a:p>
          <a:p>
            <a:pPr defTabSz="540000"/>
            <a:endParaRPr lang="ca-E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540000"/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triggerName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defTabSz="540000"/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TableName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defTabSz="540000"/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AFTER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defTabSz="540000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</a:p>
          <a:p>
            <a:pPr lvl="2" defTabSz="540000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BEGIN</a:t>
            </a:r>
          </a:p>
          <a:p>
            <a:pPr lvl="2" defTabSz="540000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ca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ca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Query</a:t>
            </a:r>
            <a:endParaRPr lang="ca-E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2" defTabSz="540000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</a:p>
          <a:p>
            <a:pPr defTabSz="540000"/>
            <a:endParaRPr lang="ca-E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defTabSz="540000"/>
            <a:endParaRPr lang="ca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ángulo: esquinas diagonales cortadas 5">
            <a:extLst>
              <a:ext uri="{FF2B5EF4-FFF2-40B4-BE49-F238E27FC236}">
                <a16:creationId xmlns:a16="http://schemas.microsoft.com/office/drawing/2014/main" id="{11E0B337-34F7-6431-42AF-049C949D44B9}"/>
              </a:ext>
            </a:extLst>
          </p:cNvPr>
          <p:cNvSpPr/>
          <p:nvPr/>
        </p:nvSpPr>
        <p:spPr>
          <a:xfrm>
            <a:off x="6680544" y="1780161"/>
            <a:ext cx="4412910" cy="3754875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defTabSz="540000"/>
            <a:r>
              <a:rPr lang="ca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DDL TRIGGER</a:t>
            </a:r>
            <a:endParaRPr lang="ca-E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540000"/>
            <a:endParaRPr lang="ca-E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TRIGGER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triggerName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DatabaseName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DROP_TABLE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ALTER_TABLE   </a:t>
            </a:r>
          </a:p>
          <a:p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lvl="2" defTabSz="54000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</a:p>
          <a:p>
            <a:pPr lvl="2" defTabSz="540000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ca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</a:t>
            </a:r>
            <a:r>
              <a:rPr lang="ca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Query</a:t>
            </a:r>
            <a:endParaRPr lang="ca-E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2" defTabSz="540000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END</a:t>
            </a:r>
          </a:p>
          <a:p>
            <a:pPr defTabSz="540000"/>
            <a:endParaRPr lang="ca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4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3A3F-FEA5-71E0-376E-85562A883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98D6683-30F3-6A35-6753-8AAB0A0C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Control de Flujo I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22F4493-66B8-0F00-4D24-DEC044F16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sz="2000" dirty="0"/>
              <a:t>Las instrucciones de “Flow Control” nos permite controlar qué otras instrucciones se ejecutan y en qué orden. Las hay de varios tipos.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b="1" dirty="0">
                <a:solidFill>
                  <a:srgbClr val="0070C0"/>
                </a:solidFill>
              </a:rPr>
              <a:t>Bloques condicionales: </a:t>
            </a:r>
          </a:p>
          <a:p>
            <a:pPr marL="186262" indent="0">
              <a:buNone/>
            </a:pPr>
            <a:r>
              <a:rPr lang="es-ES" sz="2000" dirty="0"/>
              <a:t>Ejecutan o no partes del código en base a una condición.</a:t>
            </a:r>
            <a:endParaRPr lang="es-ES" sz="2000" b="1" dirty="0">
              <a:solidFill>
                <a:srgbClr val="0070C0"/>
              </a:solidFill>
            </a:endParaRPr>
          </a:p>
          <a:p>
            <a:pPr>
              <a:spcBef>
                <a:spcPts val="1200"/>
              </a:spcBef>
            </a:pPr>
            <a:r>
              <a:rPr lang="es-ES" sz="2000" b="1" dirty="0"/>
              <a:t>BEGIN … END</a:t>
            </a:r>
            <a:r>
              <a:rPr lang="es-ES" sz="2000" dirty="0"/>
              <a:t>: Marca el inicio y el final de un bloque de instrucciones.</a:t>
            </a:r>
          </a:p>
          <a:p>
            <a:pPr>
              <a:spcBef>
                <a:spcPts val="1200"/>
              </a:spcBef>
            </a:pPr>
            <a:r>
              <a:rPr lang="es-ES" sz="2000" b="1" dirty="0"/>
              <a:t>IF … ELSE</a:t>
            </a:r>
            <a:r>
              <a:rPr lang="es-ES" sz="2000" dirty="0"/>
              <a:t>: Ejecuta un bloque si se cumple la condición, y si no, puede ejecutar otro (ELSE).</a:t>
            </a:r>
          </a:p>
          <a:p>
            <a:pPr>
              <a:spcBef>
                <a:spcPts val="1200"/>
              </a:spcBef>
            </a:pPr>
            <a:r>
              <a:rPr lang="es-ES" sz="2000" b="1" dirty="0"/>
              <a:t>WHILE</a:t>
            </a:r>
            <a:r>
              <a:rPr lang="es-ES" sz="2000" dirty="0"/>
              <a:t>: Ejecuta un bloque una y otra vez hasta que se deje de cumplir la condición.</a:t>
            </a:r>
          </a:p>
          <a:p>
            <a:pPr>
              <a:spcBef>
                <a:spcPts val="1200"/>
              </a:spcBef>
            </a:pPr>
            <a:r>
              <a:rPr lang="es-ES" sz="2000" b="1" dirty="0"/>
              <a:t>TRY … CATCH</a:t>
            </a:r>
            <a:r>
              <a:rPr lang="es-ES" sz="2000" dirty="0"/>
              <a:t>: Mirar diapositiva dedicada. </a:t>
            </a:r>
          </a:p>
          <a:p>
            <a:pPr marL="186262" indent="0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99318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74F03-3E2D-FCEB-F4AE-0E3A05391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2CDA4B-E18E-3B5A-5781-B3DD9156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Control de Flujo II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DAB295C-FEB7-4693-F697-459A0846B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sz="2000" b="1" dirty="0">
                <a:solidFill>
                  <a:srgbClr val="0070C0"/>
                </a:solidFill>
              </a:rPr>
              <a:t>Saltos:</a:t>
            </a:r>
          </a:p>
          <a:p>
            <a:pPr marL="186262" indent="0">
              <a:buNone/>
            </a:pPr>
            <a:r>
              <a:rPr lang="es-ES" sz="2000" dirty="0"/>
              <a:t>Rompen el orden normal de ejecución. Hacen que el programa “salte” a otra parte del código.</a:t>
            </a:r>
          </a:p>
          <a:p>
            <a:pPr>
              <a:spcBef>
                <a:spcPts val="1200"/>
              </a:spcBef>
            </a:pPr>
            <a:r>
              <a:rPr lang="es-ES" sz="2000" b="1" dirty="0"/>
              <a:t>CONTINUE</a:t>
            </a:r>
            <a:r>
              <a:rPr lang="es-ES" sz="2000" dirty="0"/>
              <a:t>: Salta al siguiente ciclo del bucle.</a:t>
            </a:r>
          </a:p>
          <a:p>
            <a:pPr>
              <a:spcBef>
                <a:spcPts val="1200"/>
              </a:spcBef>
            </a:pPr>
            <a:r>
              <a:rPr lang="es-ES" sz="2000" b="1" dirty="0"/>
              <a:t>BREAK</a:t>
            </a:r>
            <a:r>
              <a:rPr lang="es-ES" sz="2000" dirty="0"/>
              <a:t>: Sale del bucle por la fuerza.</a:t>
            </a:r>
          </a:p>
          <a:p>
            <a:pPr>
              <a:spcBef>
                <a:spcPts val="1200"/>
              </a:spcBef>
            </a:pPr>
            <a:r>
              <a:rPr lang="es-ES" sz="2000" b="1" dirty="0"/>
              <a:t>RETURN</a:t>
            </a:r>
            <a:r>
              <a:rPr lang="es-ES" sz="2000" dirty="0"/>
              <a:t>: Termina la Consulta, Procedimiento o Función actual y retorna un resultado.</a:t>
            </a:r>
          </a:p>
          <a:p>
            <a:pPr>
              <a:spcBef>
                <a:spcPts val="1200"/>
              </a:spcBef>
            </a:pPr>
            <a:r>
              <a:rPr lang="es-ES" sz="2000" b="1" dirty="0"/>
              <a:t>THROW</a:t>
            </a:r>
            <a:r>
              <a:rPr lang="es-ES" sz="2000" dirty="0"/>
              <a:t>: Lanza un error y salta al </a:t>
            </a:r>
            <a:r>
              <a:rPr lang="es-ES" sz="2000" b="1" dirty="0"/>
              <a:t>CATCH </a:t>
            </a:r>
            <a:r>
              <a:rPr lang="es-ES" sz="2000" dirty="0"/>
              <a:t>correspondiente. Si no lo hay, detiene la ejecución.</a:t>
            </a:r>
            <a:endParaRPr lang="es-ES" sz="2000" b="1" dirty="0"/>
          </a:p>
          <a:p>
            <a:pPr>
              <a:spcBef>
                <a:spcPts val="1200"/>
              </a:spcBef>
            </a:pPr>
            <a:r>
              <a:rPr lang="es-ES" sz="2000" b="1" dirty="0"/>
              <a:t>GOTO</a:t>
            </a:r>
            <a:r>
              <a:rPr lang="es-ES" sz="2000" dirty="0"/>
              <a:t>: Salta a una línea concreta del código. Muy potente, pero </a:t>
            </a:r>
            <a:r>
              <a:rPr lang="es-ES" sz="2000" b="1" dirty="0"/>
              <a:t>peligrosa</a:t>
            </a:r>
            <a:r>
              <a:rPr lang="es-ES" sz="2000" dirty="0"/>
              <a:t>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3684808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7494C-82CE-EE18-C55C-72A5BFFAF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6C3D6F5-AB0A-C109-9535-4C32AA5E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/>
              <a:t>Cursor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6D0D44A-5607-07DE-AA23-C45AB7ACB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8894119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Cuando algo no se puede hacer de </a:t>
            </a:r>
            <a:r>
              <a:rPr lang="es-ES" sz="2000" b="1" dirty="0"/>
              <a:t>ninguna otra forma</a:t>
            </a:r>
            <a:r>
              <a:rPr lang="es-ES" sz="2000" dirty="0"/>
              <a:t>, se hace con un cursor.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Funcionan como un </a:t>
            </a:r>
            <a:r>
              <a:rPr lang="es-ES" sz="2000" b="1" dirty="0"/>
              <a:t>bucle </a:t>
            </a:r>
            <a:r>
              <a:rPr lang="es-ES" sz="2000" b="1" dirty="0" err="1"/>
              <a:t>For</a:t>
            </a:r>
            <a:r>
              <a:rPr lang="es-ES" sz="2000" dirty="0"/>
              <a:t>, van fila por fila ejecutando operaciones.</a:t>
            </a:r>
          </a:p>
          <a:p>
            <a:pPr>
              <a:spcBef>
                <a:spcPts val="1200"/>
              </a:spcBef>
            </a:pPr>
            <a:r>
              <a:rPr lang="es-ES" sz="2000" b="1" dirty="0"/>
              <a:t>Muy ineficientes</a:t>
            </a:r>
            <a:r>
              <a:rPr lang="es-ES" sz="2000" dirty="0"/>
              <a:t>, usar solo como último recurso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Extremadamente </a:t>
            </a:r>
            <a:r>
              <a:rPr lang="es-ES" sz="2000" b="1" dirty="0"/>
              <a:t>necesarios</a:t>
            </a:r>
            <a:r>
              <a:rPr lang="es-ES" sz="2000" dirty="0"/>
              <a:t> para hacer cálculos que no se adaptan al funcionamiento normal de la base de datos.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Muy versátiles, pero enrevesados y poco prácticos para la mayoría de las tareas.</a:t>
            </a:r>
          </a:p>
        </p:txBody>
      </p:sp>
    </p:spTree>
    <p:extLst>
      <p:ext uri="{BB962C8B-B14F-4D97-AF65-F5344CB8AC3E}">
        <p14:creationId xmlns:p14="http://schemas.microsoft.com/office/powerpoint/2010/main" val="257784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7029D-710E-A383-7B48-9AD85AB4C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8D4DF1-B632-5DD6-B8A4-AE7DC002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Ejemplo Cursor</a:t>
            </a:r>
            <a:endParaRPr lang="es-ES" sz="4000" noProof="0" dirty="0"/>
          </a:p>
        </p:txBody>
      </p:sp>
      <p:sp>
        <p:nvSpPr>
          <p:cNvPr id="2" name="Rectángulo: esquinas diagonales cortadas 1">
            <a:extLst>
              <a:ext uri="{FF2B5EF4-FFF2-40B4-BE49-F238E27FC236}">
                <a16:creationId xmlns:a16="http://schemas.microsoft.com/office/drawing/2014/main" id="{4294EDE4-5FB9-9D45-5736-1A4ABF4EECF8}"/>
              </a:ext>
            </a:extLst>
          </p:cNvPr>
          <p:cNvSpPr/>
          <p:nvPr/>
        </p:nvSpPr>
        <p:spPr>
          <a:xfrm>
            <a:off x="1024953" y="1835011"/>
            <a:ext cx="3955711" cy="1725312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defTabSz="720000"/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/*Open cursor*/</a:t>
            </a:r>
            <a:endParaRPr lang="es-E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720000"/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UserInfo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CURSOR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defTabSz="720000"/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	SELECT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DisplayName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720000"/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	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Users </a:t>
            </a:r>
          </a:p>
          <a:p>
            <a:pPr defTabSz="720000"/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OPEN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UserInfo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ángulo: esquinas diagonales cortadas 2">
            <a:extLst>
              <a:ext uri="{FF2B5EF4-FFF2-40B4-BE49-F238E27FC236}">
                <a16:creationId xmlns:a16="http://schemas.microsoft.com/office/drawing/2014/main" id="{03F6C65B-58D7-B929-1973-47E0AF2677A0}"/>
              </a:ext>
            </a:extLst>
          </p:cNvPr>
          <p:cNvSpPr/>
          <p:nvPr/>
        </p:nvSpPr>
        <p:spPr>
          <a:xfrm>
            <a:off x="5418306" y="1835011"/>
            <a:ext cx="5813694" cy="3894674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defTabSz="720000"/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 cursor*/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defTabSz="720000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FETCH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UserInfo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72000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@Description</a:t>
            </a:r>
          </a:p>
          <a:p>
            <a:pPr defTabSz="720000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720000"/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FF00FF"/>
                </a:solidFill>
                <a:latin typeface="Consolas" panose="020B0609020204030204" pitchFamily="49" charset="0"/>
              </a:rPr>
              <a:t>@@fetch_status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--No ha acabado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720000"/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720000"/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	PRINT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@Description</a:t>
            </a:r>
          </a:p>
          <a:p>
            <a:pPr lvl="3" defTabSz="720000"/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--Obtener Siguiente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3" defTabSz="720000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FETCH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UserInfo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3" defTabSz="720000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	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@Description</a:t>
            </a:r>
          </a:p>
          <a:p>
            <a:pPr defTabSz="720000"/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ángulo: esquinas diagonales cortadas 3">
            <a:extLst>
              <a:ext uri="{FF2B5EF4-FFF2-40B4-BE49-F238E27FC236}">
                <a16:creationId xmlns:a16="http://schemas.microsoft.com/office/drawing/2014/main" id="{2645C9E3-C609-40A0-457D-C48E860D924C}"/>
              </a:ext>
            </a:extLst>
          </p:cNvPr>
          <p:cNvSpPr/>
          <p:nvPr/>
        </p:nvSpPr>
        <p:spPr>
          <a:xfrm>
            <a:off x="1024952" y="4004373"/>
            <a:ext cx="3955711" cy="1725312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defTabSz="720000"/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Close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 cursor*/</a:t>
            </a:r>
            <a:endParaRPr lang="es-E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CLOSE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UserInfo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DEALLOCATE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UserInfo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6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454D3E8-5523-3FFE-76E4-3950BEC5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Saber que existe y que lo podéis usar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7025A51-077F-DE4A-F08B-9098EED89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 algn="just">
              <a:buNone/>
            </a:pPr>
            <a:r>
              <a:rPr lang="es-ES" sz="2000" dirty="0"/>
              <a:t>Si tenéis que escoger entre llevar bien el resto de el temario y aprenderos esto, </a:t>
            </a:r>
            <a:r>
              <a:rPr lang="es-ES" sz="2000" b="1" dirty="0"/>
              <a:t>aprendeos el resto del temario</a:t>
            </a:r>
            <a:r>
              <a:rPr lang="es-ES" sz="2000" dirty="0"/>
              <a:t>.</a:t>
            </a:r>
          </a:p>
          <a:p>
            <a:pPr marL="186262" indent="0" algn="just">
              <a:buNone/>
            </a:pPr>
            <a:endParaRPr lang="es-ES" sz="2000" dirty="0"/>
          </a:p>
          <a:p>
            <a:pPr marL="186262" indent="0" algn="just">
              <a:buNone/>
            </a:pPr>
            <a:r>
              <a:rPr lang="es-ES" sz="2000" dirty="0"/>
              <a:t>Lo que </a:t>
            </a:r>
            <a:r>
              <a:rPr lang="es-ES" sz="2000" b="1" dirty="0"/>
              <a:t>necesitáis saber </a:t>
            </a:r>
            <a:r>
              <a:rPr lang="es-ES" sz="2000" dirty="0"/>
              <a:t>de estas cosas es que existen y los problemas que resuelven, aunque necesitéis buscar exactamente cómo usarlas. Pocas cosas son tan útiles como ser consciente de que hay algo que no sabes.</a:t>
            </a:r>
          </a:p>
          <a:p>
            <a:pPr marL="186262" indent="0" algn="just">
              <a:buNone/>
            </a:pPr>
            <a:endParaRPr lang="es-ES" sz="2000" b="1" dirty="0"/>
          </a:p>
          <a:p>
            <a:pPr marL="186262" indent="0" algn="just">
              <a:buNone/>
            </a:pPr>
            <a:r>
              <a:rPr lang="es-ES" sz="2400" b="1" dirty="0">
                <a:solidFill>
                  <a:srgbClr val="0070C0"/>
                </a:solidFill>
              </a:rPr>
              <a:t>¿Entonces esto no entra?</a:t>
            </a:r>
          </a:p>
          <a:p>
            <a:pPr marL="186262" indent="0" algn="just">
              <a:buNone/>
            </a:pPr>
            <a:r>
              <a:rPr lang="es-ES" sz="2000" b="1" dirty="0"/>
              <a:t>Claro que entra</a:t>
            </a:r>
            <a:r>
              <a:rPr lang="es-ES" sz="2000" dirty="0"/>
              <a:t>, pero no va a ser fundamental para aprobar y voy a ser más generosa al corregirlo. </a:t>
            </a:r>
          </a:p>
        </p:txBody>
      </p:sp>
    </p:spTree>
    <p:extLst>
      <p:ext uri="{BB962C8B-B14F-4D97-AF65-F5344CB8AC3E}">
        <p14:creationId xmlns:p14="http://schemas.microsoft.com/office/powerpoint/2010/main" val="173601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60AA8-F2CC-C5C0-83E1-66F32ED7F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8DF8598-E61C-8F0A-14EE-9BE18DC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noProof="0" dirty="0"/>
              <a:t>Vale, ¿pero a qué viene esto?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47E3FCA-C41D-7A05-314A-BB6A98D1D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 algn="just">
              <a:buNone/>
            </a:pPr>
            <a:r>
              <a:rPr lang="es-ES" sz="2000" dirty="0"/>
              <a:t>Viene a que no podéis entender completamente los efectos de normalizar u optimizar </a:t>
            </a:r>
            <a:r>
              <a:rPr lang="es-ES" sz="2000" dirty="0" err="1"/>
              <a:t>queries</a:t>
            </a:r>
            <a:r>
              <a:rPr lang="es-ES" sz="2000" dirty="0"/>
              <a:t> sin tener una idea general de lo que es capaz de hacer el lenguaje y, por tanto, las consecuencias que tienen tus decisiones de diseño.</a:t>
            </a:r>
          </a:p>
          <a:p>
            <a:pPr marL="186262" indent="0" algn="just">
              <a:buNone/>
            </a:pPr>
            <a:endParaRPr lang="es-ES" sz="2000" dirty="0"/>
          </a:p>
          <a:p>
            <a:pPr marL="186262" indent="0" algn="just">
              <a:buNone/>
            </a:pPr>
            <a:r>
              <a:rPr lang="es-ES" sz="2000" dirty="0"/>
              <a:t>Considerad esto como un “</a:t>
            </a:r>
            <a:r>
              <a:rPr lang="es-ES" sz="2000" dirty="0" err="1"/>
              <a:t>teaser</a:t>
            </a:r>
            <a:r>
              <a:rPr lang="es-ES" sz="2000" dirty="0"/>
              <a:t>” de lo que podéis llegar a hacer con el lenguaje y una guía de qué buscar exactamente cuando no recordéis </a:t>
            </a:r>
            <a:r>
              <a:rPr lang="es-ES" sz="2000"/>
              <a:t>como hacerlas.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287701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963CC-C078-6952-AAAA-FE8EC5567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1AAB578-C943-FAD1-8CDB-9F5B8E58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IIF(), ISNULL(), NULLIF()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C95820F-83D8-8AD1-AF5B-A336878A3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1" y="1621003"/>
            <a:ext cx="5615898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Permiten devolver valores de forma condicional.</a:t>
            </a:r>
          </a:p>
          <a:p>
            <a:pPr>
              <a:spcBef>
                <a:spcPts val="1200"/>
              </a:spcBef>
            </a:pPr>
            <a:r>
              <a:rPr lang="es-ES" sz="2000" b="1" dirty="0"/>
              <a:t>ISNULL</a:t>
            </a:r>
            <a:r>
              <a:rPr lang="es-ES" sz="2000" dirty="0"/>
              <a:t>: Permite especificar un valor “por defecto” en el caso de que el valor introducido sea </a:t>
            </a:r>
            <a:r>
              <a:rPr lang="es-ES" sz="2000" b="1" dirty="0"/>
              <a:t>NULL</a:t>
            </a:r>
          </a:p>
          <a:p>
            <a:pPr>
              <a:spcBef>
                <a:spcPts val="1200"/>
              </a:spcBef>
            </a:pPr>
            <a:r>
              <a:rPr lang="es-ES" sz="2000" b="1" dirty="0"/>
              <a:t>IF</a:t>
            </a:r>
            <a:r>
              <a:rPr lang="es-ES" sz="2000" dirty="0"/>
              <a:t>: Permite devolver un valor u otro dependiendo de si la condición es true o false.</a:t>
            </a:r>
          </a:p>
          <a:p>
            <a:pPr>
              <a:spcBef>
                <a:spcPts val="1200"/>
              </a:spcBef>
            </a:pPr>
            <a:r>
              <a:rPr lang="es-ES" sz="2000" b="1" dirty="0"/>
              <a:t>NULLIF</a:t>
            </a:r>
            <a:r>
              <a:rPr lang="es-ES" sz="2000" dirty="0"/>
              <a:t>: Devuelve el primer valor a no ser que este sea igual al segundo. Entonces devuelve </a:t>
            </a:r>
            <a:r>
              <a:rPr lang="es-ES" sz="2000" b="1" dirty="0"/>
              <a:t>NULL</a:t>
            </a:r>
            <a:endParaRPr lang="es-ES" sz="2000" dirty="0"/>
          </a:p>
          <a:p>
            <a:pPr marL="186262" indent="0">
              <a:buNone/>
            </a:pPr>
            <a:endParaRPr lang="es-ES" sz="2000" b="1" dirty="0"/>
          </a:p>
          <a:p>
            <a:pPr marL="186262" indent="0">
              <a:buNone/>
            </a:pPr>
            <a:endParaRPr lang="es-ES" sz="2000" b="1" dirty="0"/>
          </a:p>
        </p:txBody>
      </p:sp>
      <p:sp>
        <p:nvSpPr>
          <p:cNvPr id="2" name="Rectángulo: esquinas diagonales cortadas 1">
            <a:extLst>
              <a:ext uri="{FF2B5EF4-FFF2-40B4-BE49-F238E27FC236}">
                <a16:creationId xmlns:a16="http://schemas.microsoft.com/office/drawing/2014/main" id="{AB5FDDEA-0FE0-806F-A53C-4EB7848B0E7B}"/>
              </a:ext>
            </a:extLst>
          </p:cNvPr>
          <p:cNvSpPr/>
          <p:nvPr/>
        </p:nvSpPr>
        <p:spPr>
          <a:xfrm>
            <a:off x="6488349" y="1621003"/>
            <a:ext cx="4938205" cy="1666946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--Devuelve 0 si no hay pagos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ISNULL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Payments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@MyAccount</a:t>
            </a:r>
          </a:p>
        </p:txBody>
      </p:sp>
      <p:sp>
        <p:nvSpPr>
          <p:cNvPr id="3" name="Rectángulo: esquinas diagonales cortadas 2">
            <a:extLst>
              <a:ext uri="{FF2B5EF4-FFF2-40B4-BE49-F238E27FC236}">
                <a16:creationId xmlns:a16="http://schemas.microsoft.com/office/drawing/2014/main" id="{31AF199E-2B8C-B538-F317-10D697C3AFB9}"/>
              </a:ext>
            </a:extLst>
          </p:cNvPr>
          <p:cNvSpPr/>
          <p:nvPr/>
        </p:nvSpPr>
        <p:spPr>
          <a:xfrm>
            <a:off x="6488348" y="3570052"/>
            <a:ext cx="4938205" cy="2408630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--Indica el cobro con texto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IIF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s-E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)&gt;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'He cobrado'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,	</a:t>
            </a:r>
          </a:p>
          <a:p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'No he cobrado'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Payments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Destination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@MyAccount</a:t>
            </a:r>
          </a:p>
        </p:txBody>
      </p:sp>
    </p:spTree>
    <p:extLst>
      <p:ext uri="{BB962C8B-B14F-4D97-AF65-F5344CB8AC3E}">
        <p14:creationId xmlns:p14="http://schemas.microsoft.com/office/powerpoint/2010/main" val="187661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E5607-49D5-52BB-CBD4-5E671169C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58BB75-9FDA-F021-0CB9-EF80BCD5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Case </a:t>
            </a:r>
            <a:r>
              <a:rPr lang="es-ES" sz="4000" dirty="0" err="1"/>
              <a:t>When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B511420-E121-6466-EA00-F6F300257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1" y="1621003"/>
            <a:ext cx="6400466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Similar a IIF pero permite escoger entre más de 2 opciones.</a:t>
            </a:r>
            <a:endParaRPr lang="es-ES" sz="2000" dirty="0">
              <a:highlight>
                <a:srgbClr val="FF0000"/>
              </a:highlight>
            </a:endParaRPr>
          </a:p>
          <a:p>
            <a:pPr>
              <a:spcBef>
                <a:spcPts val="1200"/>
              </a:spcBef>
            </a:pPr>
            <a:r>
              <a:rPr lang="es-ES" sz="2000" b="1" dirty="0"/>
              <a:t>WHEN</a:t>
            </a:r>
            <a:r>
              <a:rPr lang="es-ES" sz="2000" dirty="0"/>
              <a:t>: Indica la condición del caso</a:t>
            </a:r>
            <a:endParaRPr lang="es-ES" sz="2000" b="1" dirty="0"/>
          </a:p>
          <a:p>
            <a:pPr>
              <a:spcBef>
                <a:spcPts val="1200"/>
              </a:spcBef>
            </a:pPr>
            <a:r>
              <a:rPr lang="es-ES" sz="2000" b="1" dirty="0"/>
              <a:t>THEN</a:t>
            </a:r>
            <a:r>
              <a:rPr lang="es-ES" sz="2000" dirty="0"/>
              <a:t>: Separa la condición y su valor</a:t>
            </a:r>
          </a:p>
          <a:p>
            <a:pPr>
              <a:spcBef>
                <a:spcPts val="1200"/>
              </a:spcBef>
            </a:pPr>
            <a:r>
              <a:rPr lang="es-ES" sz="2000" b="1" dirty="0"/>
              <a:t>ELSE</a:t>
            </a:r>
            <a:r>
              <a:rPr lang="es-ES" sz="2000" dirty="0"/>
              <a:t>: Indica el valor a devolver si ninguna condición se cumple. Si no hay </a:t>
            </a:r>
            <a:r>
              <a:rPr lang="es-ES" sz="2000" dirty="0" err="1"/>
              <a:t>else</a:t>
            </a:r>
            <a:r>
              <a:rPr lang="es-ES" sz="2000" dirty="0"/>
              <a:t>, devuelve NULL</a:t>
            </a:r>
          </a:p>
          <a:p>
            <a:pPr>
              <a:spcBef>
                <a:spcPts val="1200"/>
              </a:spcBef>
            </a:pPr>
            <a:r>
              <a:rPr lang="es-ES" sz="2000" b="1" dirty="0"/>
              <a:t>END</a:t>
            </a:r>
            <a:r>
              <a:rPr lang="es-ES" sz="2000" dirty="0"/>
              <a:t>: Cierra el case. No usa BEGIN porque</a:t>
            </a:r>
            <a:br>
              <a:rPr lang="es-ES" sz="2000" dirty="0"/>
            </a:br>
            <a:r>
              <a:rPr lang="es-ES" sz="2000" dirty="0"/>
              <a:t>eso sería tener una sintaxis consistente y parece que eso está prohibido en SQL.</a:t>
            </a:r>
            <a:endParaRPr lang="es-ES" sz="2000" b="1" dirty="0"/>
          </a:p>
        </p:txBody>
      </p:sp>
      <p:sp>
        <p:nvSpPr>
          <p:cNvPr id="2" name="Rectángulo: esquinas diagonales cortadas 1">
            <a:extLst>
              <a:ext uri="{FF2B5EF4-FFF2-40B4-BE49-F238E27FC236}">
                <a16:creationId xmlns:a16="http://schemas.microsoft.com/office/drawing/2014/main" id="{8F7C8AC6-63BE-2B72-8795-F55817521A20}"/>
              </a:ext>
            </a:extLst>
          </p:cNvPr>
          <p:cNvSpPr/>
          <p:nvPr/>
        </p:nvSpPr>
        <p:spPr>
          <a:xfrm>
            <a:off x="7016436" y="2309067"/>
            <a:ext cx="4518760" cy="3349350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OrderID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ca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endParaRPr lang="ca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Quantity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30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‘Greater than 30'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Quantity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30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‘Exactly 30'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‘Under 30'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QuantityText</a:t>
            </a:r>
            <a:endParaRPr lang="ca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OrderDetails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9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7AE6C-81CB-D5E5-ABB4-38677AFC6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3C6AE02-F2EE-D297-F394-87C8B4F0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Try Catch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F6E8E45-DF1B-6C7E-5AA9-617709D3D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6491002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Permite “Capturar” errores. Es decir, evitar que estos hagan fallar la aplicación por completo y gestionarlos cuando estos ocurren.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El código del CATCH solo se ejecutará cuando haya un error dentro del TRY</a:t>
            </a:r>
          </a:p>
        </p:txBody>
      </p:sp>
      <p:sp>
        <p:nvSpPr>
          <p:cNvPr id="2" name="Rectángulo: esquinas diagonales cortadas 5">
            <a:extLst>
              <a:ext uri="{FF2B5EF4-FFF2-40B4-BE49-F238E27FC236}">
                <a16:creationId xmlns:a16="http://schemas.microsoft.com/office/drawing/2014/main" id="{6D97E1C0-3978-EDF3-96B3-27832F4FB1C5}"/>
              </a:ext>
            </a:extLst>
          </p:cNvPr>
          <p:cNvSpPr/>
          <p:nvPr/>
        </p:nvSpPr>
        <p:spPr>
          <a:xfrm>
            <a:off x="7785980" y="1825430"/>
            <a:ext cx="3793402" cy="3411568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</a:p>
          <a:p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Código que puede fallar</a:t>
            </a:r>
          </a:p>
          <a:p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</a:p>
          <a:p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Qué hacer si falla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4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A7508-C210-77BA-155F-3C33E1FCD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3306AE-2AAA-8DA6-C70B-CCFC8946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Transacciones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874B490-5ACF-A3EA-2E39-F3EFD3B0F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sz="2000" dirty="0"/>
              <a:t>Permiten mantener la integridad de la base de datos si una operación falla.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Para conseguirlo agrupan las operaciones sobre la base de datos en unidades </a:t>
            </a:r>
            <a:r>
              <a:rPr lang="es-ES" sz="2000" b="1" dirty="0"/>
              <a:t>indivisibles</a:t>
            </a:r>
            <a:r>
              <a:rPr lang="es-ES" sz="2000" dirty="0"/>
              <a:t>.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Si algo falla, se </a:t>
            </a:r>
            <a:r>
              <a:rPr lang="es-ES" sz="2000" b="1" dirty="0"/>
              <a:t>revierten todos los cambios</a:t>
            </a:r>
            <a:r>
              <a:rPr lang="es-ES" sz="2000" dirty="0"/>
              <a:t>.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Además, durante la transacción se </a:t>
            </a:r>
            <a:r>
              <a:rPr lang="es-ES" sz="2000" b="1" dirty="0"/>
              <a:t>bloquean</a:t>
            </a:r>
            <a:r>
              <a:rPr lang="es-ES" sz="2000" dirty="0"/>
              <a:t> todas las </a:t>
            </a:r>
            <a:r>
              <a:rPr lang="es-ES" sz="2000" b="1" dirty="0"/>
              <a:t>partes afectadas </a:t>
            </a:r>
            <a:r>
              <a:rPr lang="es-ES" sz="2000" dirty="0"/>
              <a:t>de la BD</a:t>
            </a:r>
            <a:r>
              <a:rPr lang="es-ES" sz="2000" b="1" dirty="0"/>
              <a:t> </a:t>
            </a:r>
            <a:r>
              <a:rPr lang="es-ES" sz="2000" dirty="0"/>
              <a:t>para garantizar que no hay interferencias en el proceso.</a:t>
            </a:r>
            <a:endParaRPr lang="es-ES" sz="2000" b="1" dirty="0"/>
          </a:p>
          <a:p>
            <a:pPr>
              <a:spcBef>
                <a:spcPts val="1200"/>
              </a:spcBef>
            </a:pPr>
            <a:r>
              <a:rPr lang="es-ES" sz="2000" dirty="0"/>
              <a:t>Permiten marcar “puntos de guardado” para que la transacción no falle al completo.</a:t>
            </a:r>
          </a:p>
          <a:p>
            <a:pPr>
              <a:spcBef>
                <a:spcPts val="1200"/>
              </a:spcBef>
            </a:pPr>
            <a:r>
              <a:rPr lang="es-ES" sz="2000" b="1" dirty="0">
                <a:solidFill>
                  <a:schemeClr val="tx2">
                    <a:lumMod val="75000"/>
                  </a:schemeClr>
                </a:solidFill>
              </a:rPr>
              <a:t>ALERTA!</a:t>
            </a:r>
            <a:r>
              <a:rPr lang="es-ES" sz="2000" dirty="0"/>
              <a:t>: </a:t>
            </a:r>
            <a:r>
              <a:rPr lang="es-ES" sz="2000" b="1" dirty="0"/>
              <a:t>Cerrad siempre</a:t>
            </a:r>
            <a:r>
              <a:rPr lang="es-ES" sz="2000" dirty="0"/>
              <a:t> las transacciones. Como dejéis una abierta podéis paralizar la base de datos entera.</a:t>
            </a:r>
          </a:p>
        </p:txBody>
      </p:sp>
    </p:spTree>
    <p:extLst>
      <p:ext uri="{BB962C8B-B14F-4D97-AF65-F5344CB8AC3E}">
        <p14:creationId xmlns:p14="http://schemas.microsoft.com/office/powerpoint/2010/main" val="89484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D418F-3F2D-8071-F027-B539CE0B5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BC415D5-0139-A1A7-C078-87935F7C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Ejemplos Transacciones</a:t>
            </a:r>
            <a:endParaRPr lang="es-ES" sz="4000" noProof="0" dirty="0"/>
          </a:p>
        </p:txBody>
      </p:sp>
      <p:sp>
        <p:nvSpPr>
          <p:cNvPr id="4" name="Rectángulo: esquinas diagonales cortadas 3">
            <a:extLst>
              <a:ext uri="{FF2B5EF4-FFF2-40B4-BE49-F238E27FC236}">
                <a16:creationId xmlns:a16="http://schemas.microsoft.com/office/drawing/2014/main" id="{92EFDD1B-B02F-91AD-BBC0-5A8BDCCC1B04}"/>
              </a:ext>
            </a:extLst>
          </p:cNvPr>
          <p:cNvSpPr/>
          <p:nvPr/>
        </p:nvSpPr>
        <p:spPr>
          <a:xfrm>
            <a:off x="960001" y="1780162"/>
            <a:ext cx="5294884" cy="3754875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defTabSz="540000"/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defTabSz="540000"/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	--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Create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team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defTabSz="540000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INSERT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Teams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 defTabSz="540000"/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	VALUES 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ES" sz="1800" dirty="0">
                <a:solidFill>
                  <a:srgbClr val="FF0000"/>
                </a:solidFill>
                <a:latin typeface="Consolas" panose="020B0609020204030204" pitchFamily="49" charset="0"/>
              </a:rPr>
              <a:t>'RWBY’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defTabSz="540000"/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	--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team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defTabSz="540000"/>
            <a:r>
              <a:rPr lang="es-ES" sz="1800" dirty="0">
                <a:solidFill>
                  <a:srgbClr val="FF00FF"/>
                </a:solidFill>
                <a:latin typeface="Consolas" panose="020B0609020204030204" pitchFamily="49" charset="0"/>
              </a:rPr>
              <a:t>	UPDATE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defTabSz="540000"/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teamId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FF00FF"/>
                </a:solidFill>
                <a:latin typeface="Consolas" panose="020B0609020204030204" pitchFamily="49" charset="0"/>
              </a:rPr>
              <a:t>SCOPE_IDENTITY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 defTabSz="540000"/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[name]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Ruby'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'Weiss'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'Blake'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'Yang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540000"/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COMMIT</a:t>
            </a:r>
            <a:r>
              <a:rPr lang="es-E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ángulo: esquinas diagonales cortadas 5">
            <a:extLst>
              <a:ext uri="{FF2B5EF4-FFF2-40B4-BE49-F238E27FC236}">
                <a16:creationId xmlns:a16="http://schemas.microsoft.com/office/drawing/2014/main" id="{752A8150-3BF3-C42D-63FE-9DCF15ECD4BB}"/>
              </a:ext>
            </a:extLst>
          </p:cNvPr>
          <p:cNvSpPr/>
          <p:nvPr/>
        </p:nvSpPr>
        <p:spPr>
          <a:xfrm>
            <a:off x="6819089" y="1780162"/>
            <a:ext cx="4412910" cy="3754875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SAVE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saveName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</a:p>
          <a:p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8000"/>
                </a:solidFill>
                <a:latin typeface="Consolas" panose="020B0609020204030204" pitchFamily="49" charset="0"/>
              </a:rPr>
              <a:t>Código que puede fallar</a:t>
            </a:r>
          </a:p>
          <a:p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</a:p>
          <a:p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ROLLBACK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TRANSACTION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saveName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s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endParaRPr lang="es-E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154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AF7B2-5FE7-FBA0-E6E6-635FD997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809A9B0-20E6-20CE-8528-CCA98E1D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 err="1"/>
              <a:t>Apply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0D43FB8-DBE3-E0A2-7196-0495C6FE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6020221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Es como hacer un </a:t>
            </a:r>
            <a:r>
              <a:rPr lang="es-ES" sz="2000" b="1" dirty="0" err="1"/>
              <a:t>join</a:t>
            </a:r>
            <a:r>
              <a:rPr lang="es-ES" sz="2000" dirty="0"/>
              <a:t> pero con una </a:t>
            </a:r>
            <a:r>
              <a:rPr lang="es-ES" sz="2000" b="1" dirty="0"/>
              <a:t>función</a:t>
            </a:r>
          </a:p>
          <a:p>
            <a:r>
              <a:rPr lang="es-ES" sz="2000" dirty="0"/>
              <a:t>Permite cruzar una tabla con el resultado de una función que devuelve varios valores (Table </a:t>
            </a:r>
            <a:r>
              <a:rPr lang="es-ES" sz="2000" dirty="0" err="1"/>
              <a:t>Function</a:t>
            </a:r>
            <a:r>
              <a:rPr lang="es-ES" sz="2000" dirty="0"/>
              <a:t>)</a:t>
            </a:r>
          </a:p>
          <a:p>
            <a:r>
              <a:rPr lang="es-ES" sz="2000" dirty="0"/>
              <a:t>Algunas de las más usadas son: STRING_SPLIT, GENERATE_SERIES, OPEN_JSON, </a:t>
            </a:r>
          </a:p>
        </p:txBody>
      </p:sp>
      <p:sp>
        <p:nvSpPr>
          <p:cNvPr id="2" name="Rectángulo: esquinas diagonales cortadas 3">
            <a:extLst>
              <a:ext uri="{FF2B5EF4-FFF2-40B4-BE49-F238E27FC236}">
                <a16:creationId xmlns:a16="http://schemas.microsoft.com/office/drawing/2014/main" id="{BE1DD967-D604-9C9F-8916-3A88CF77EC03}"/>
              </a:ext>
            </a:extLst>
          </p:cNvPr>
          <p:cNvSpPr/>
          <p:nvPr/>
        </p:nvSpPr>
        <p:spPr>
          <a:xfrm>
            <a:off x="6844420" y="1725841"/>
            <a:ext cx="4670528" cy="3298741"/>
          </a:xfrm>
          <a:prstGeom prst="snip2DiagRect">
            <a:avLst/>
          </a:prstGeom>
          <a:solidFill>
            <a:schemeClr val="tx1">
              <a:lumMod val="25000"/>
              <a:lumOff val="75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ctr"/>
          <a:lstStyle/>
          <a:p>
            <a:r>
              <a:rPr lang="ca-ES" sz="18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</a:p>
          <a:p>
            <a:r>
              <a:rPr lang="ca-ES" sz="1800" dirty="0">
                <a:solidFill>
                  <a:srgbClr val="008000"/>
                </a:solidFill>
                <a:latin typeface="Consolas" panose="020B0609020204030204" pitchFamily="49" charset="0"/>
              </a:rPr>
              <a:t>Separa las </a:t>
            </a:r>
            <a:r>
              <a:rPr lang="ca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palabras</a:t>
            </a:r>
            <a:r>
              <a:rPr lang="ca-ES" sz="1800" dirty="0">
                <a:solidFill>
                  <a:srgbClr val="008000"/>
                </a:solidFill>
                <a:latin typeface="Consolas" panose="020B0609020204030204" pitchFamily="49" charset="0"/>
              </a:rPr>
              <a:t> de un </a:t>
            </a:r>
            <a:r>
              <a:rPr lang="ca-E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texto</a:t>
            </a:r>
            <a:endParaRPr lang="ca-E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ca-ES" sz="18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ca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W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ca-E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  <a:r>
              <a:rPr lang="ca-E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ordinal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a-E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a-E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APPLY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STRING_SPLIT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ca-ES" sz="1800" dirty="0">
                <a:solidFill>
                  <a:srgbClr val="000000"/>
                </a:solidFill>
                <a:latin typeface="Consolas" panose="020B0609020204030204" pitchFamily="49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607090272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ción a la Iteración">
  <a:themeElements>
    <a:clrScheme name="Simple Light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ón a la Iteración" id="{0A839AAB-3E6C-42F8-9252-5E0824276E7E}" vid="{D7407BC2-7DC4-4991-9C73-A5E6798C0566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Introducción a la Iteración</Template>
  <TotalTime>5775</TotalTime>
  <Words>1413</Words>
  <Application>Microsoft Office PowerPoint</Application>
  <PresentationFormat>Panorámica</PresentationFormat>
  <Paragraphs>202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19</vt:i4>
      </vt:variant>
    </vt:vector>
  </HeadingPairs>
  <TitlesOfParts>
    <vt:vector size="21" baseType="lpstr">
      <vt:lpstr>Introducción a la Iteración</vt:lpstr>
      <vt:lpstr>Slidesgo Final Pages</vt:lpstr>
      <vt:lpstr>EXTRAS:  SQL Avanzado</vt:lpstr>
      <vt:lpstr>Saber que existe y que lo podéis usar</vt:lpstr>
      <vt:lpstr>Vale, ¿pero a qué viene esto?</vt:lpstr>
      <vt:lpstr>IIF(), ISNULL(), NULLIF()</vt:lpstr>
      <vt:lpstr>Case When</vt:lpstr>
      <vt:lpstr>Try Catch</vt:lpstr>
      <vt:lpstr>Transacciones</vt:lpstr>
      <vt:lpstr>Ejemplos Transacciones</vt:lpstr>
      <vt:lpstr>Apply</vt:lpstr>
      <vt:lpstr>CTEs</vt:lpstr>
      <vt:lpstr>CTEs Recursivos</vt:lpstr>
      <vt:lpstr>Ejemplos CTEs</vt:lpstr>
      <vt:lpstr>Variables Locales</vt:lpstr>
      <vt:lpstr>Triggers</vt:lpstr>
      <vt:lpstr>Ejemplos Triggers</vt:lpstr>
      <vt:lpstr>Control de Flujo I</vt:lpstr>
      <vt:lpstr>Control de Flujo II</vt:lpstr>
      <vt:lpstr>Cursor</vt:lpstr>
      <vt:lpstr>Ejemplo Cursor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Vera Mascuñano Planell</dc:creator>
  <cp:lastModifiedBy>Vera Mascuñano Planell</cp:lastModifiedBy>
  <cp:revision>4</cp:revision>
  <dcterms:created xsi:type="dcterms:W3CDTF">2025-04-14T07:46:33Z</dcterms:created>
  <dcterms:modified xsi:type="dcterms:W3CDTF">2025-04-25T07:37:38Z</dcterms:modified>
</cp:coreProperties>
</file>