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  <p:sldMasterId id="2147483689" r:id="rId3"/>
    <p:sldMasterId id="2147483715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1" r:id="rId11"/>
    <p:sldId id="269" r:id="rId12"/>
    <p:sldId id="263" r:id="rId13"/>
    <p:sldId id="264" r:id="rId14"/>
    <p:sldId id="271" r:id="rId15"/>
    <p:sldId id="270" r:id="rId16"/>
    <p:sldId id="265" r:id="rId17"/>
    <p:sldId id="272" r:id="rId18"/>
    <p:sldId id="266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C000"/>
    <a:srgbClr val="E0FADC"/>
    <a:srgbClr val="113608"/>
    <a:srgbClr val="36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4BC70-38E7-4594-AFD1-AF3EE31C2211}" v="93" dt="2025-04-07T15:30:15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902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190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6838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75135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433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644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60350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35975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5600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133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79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55744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88849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563311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1581389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8165120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90113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84221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55451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7592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8361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40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1333771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03750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920567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700700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3690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395007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924115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830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22708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549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5554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842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76890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83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0702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2424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012080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2986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67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76520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5014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8112487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8648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1429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67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67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1880025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7792D-48D6-C1ED-E889-55CF83E4F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C045AB-7BBB-6677-98F5-CB17085A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C70DD4-B7B5-81FA-9E97-CB6AB79A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6DF064-2234-1ACC-5584-C2A34CE8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157CB-7BE8-E6EB-3354-3EAC8E7D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519519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7BB-A446-CA67-4831-411A4A270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FB825-0F20-27F1-DFB8-C9CC43C88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87BC16-4F9C-A619-03AC-CC7461E4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9CB1-F85E-4F8A-8257-01857D4777FA}" type="datetimeFigureOut">
              <a:rPr lang="es-ES" smtClean="0"/>
              <a:t>09/04/2025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8117F-0311-CBDB-0E26-CAE4EF10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C0CB8C-787A-7A9C-B3F4-1F717724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536BD-8B36-4970-A25F-6AE331CFD79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9264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66736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46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218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351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0566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839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slideLayout" Target="../slideLayouts/slideLayout45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21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5" Type="http://schemas.openxmlformats.org/officeDocument/2006/relationships/slideLayout" Target="../slideLayouts/slideLayout52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2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2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23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37.xml"/><Relationship Id="rId19" Type="http://schemas.openxmlformats.org/officeDocument/2006/relationships/slideLayout" Target="../slideLayouts/slideLayout46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759563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19621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810794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835710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6" r:id="rId1"/>
    <p:sldLayoutId id="214748371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</p:spPr>
        <p:txBody>
          <a:bodyPr wrap="square" anchor="b">
            <a:normAutofit fontScale="90000"/>
          </a:bodyPr>
          <a:lstStyle/>
          <a:p>
            <a:r>
              <a:rPr lang="es-ES" noProof="0" dirty="0"/>
              <a:t>Normalización:</a:t>
            </a:r>
            <a:br>
              <a:rPr lang="es-ES" noProof="0" dirty="0"/>
            </a:br>
            <a:r>
              <a:rPr lang="es-ES" sz="6000" noProof="0" dirty="0">
                <a:solidFill>
                  <a:schemeClr val="tx2"/>
                </a:solidFill>
              </a:rPr>
              <a:t>Optimizar la Estructura</a:t>
            </a: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CC987-951E-7EC3-2A1A-4CBB86C9A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7B3E199-8BDE-6B26-BCB5-47C5A37B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3ª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153EC6-57FD-8340-752F-279431F4E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No tiene </a:t>
            </a:r>
            <a:r>
              <a:rPr lang="es-ES" sz="2000" b="1" noProof="0" dirty="0"/>
              <a:t>dependencias transitivas</a:t>
            </a:r>
            <a:r>
              <a:rPr lang="es-ES" sz="2000" noProof="0" dirty="0"/>
              <a:t>: cada atributo </a:t>
            </a:r>
            <a:r>
              <a:rPr lang="es-ES" sz="2000" b="1" noProof="0" dirty="0"/>
              <a:t>no clave </a:t>
            </a:r>
            <a:r>
              <a:rPr lang="es-ES" sz="2000" noProof="0" dirty="0"/>
              <a:t>de la tabla </a:t>
            </a:r>
            <a:r>
              <a:rPr lang="es-ES" sz="2000" b="1" noProof="0" dirty="0"/>
              <a:t>depende exclusivamente</a:t>
            </a:r>
            <a:r>
              <a:rPr lang="es-ES" sz="2000" noProof="0" dirty="0"/>
              <a:t> de la clave primaria (nunca de otro atributo).</a:t>
            </a:r>
          </a:p>
          <a:p>
            <a:r>
              <a:rPr lang="es-ES" sz="2000" noProof="0" dirty="0"/>
              <a:t>Cumple 2NF</a:t>
            </a:r>
          </a:p>
          <a:p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CF9E53F-380B-520F-3B85-8C21028BA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755571"/>
              </p:ext>
            </p:extLst>
          </p:nvPr>
        </p:nvGraphicFramePr>
        <p:xfrm>
          <a:off x="6096000" y="2514472"/>
          <a:ext cx="4013201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68960">
                  <a:extLst>
                    <a:ext uri="{9D8B030D-6E8A-4147-A177-3AD203B41FA5}">
                      <a16:colId xmlns:a16="http://schemas.microsoft.com/office/drawing/2014/main" val="3837441319"/>
                    </a:ext>
                  </a:extLst>
                </a:gridCol>
                <a:gridCol w="206248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381761">
                  <a:extLst>
                    <a:ext uri="{9D8B030D-6E8A-4147-A177-3AD203B41FA5}">
                      <a16:colId xmlns:a16="http://schemas.microsoft.com/office/drawing/2014/main" val="3581213401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Nombre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Iniciales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Pepito Palotes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P.P.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Jacobo 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J.S.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Alonso Fernando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A.F.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sp>
        <p:nvSpPr>
          <p:cNvPr id="5" name="Signo de multiplicación 4">
            <a:extLst>
              <a:ext uri="{FF2B5EF4-FFF2-40B4-BE49-F238E27FC236}">
                <a16:creationId xmlns:a16="http://schemas.microsoft.com/office/drawing/2014/main" id="{47CF6D77-F6A2-824E-B121-2F4E4C322A93}"/>
              </a:ext>
            </a:extLst>
          </p:cNvPr>
          <p:cNvSpPr/>
          <p:nvPr/>
        </p:nvSpPr>
        <p:spPr>
          <a:xfrm>
            <a:off x="9639936" y="2888973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: esquinas diagonales cortadas 5">
            <a:extLst>
              <a:ext uri="{FF2B5EF4-FFF2-40B4-BE49-F238E27FC236}">
                <a16:creationId xmlns:a16="http://schemas.microsoft.com/office/drawing/2014/main" id="{4FF3108C-D813-3556-3F5D-2A30F14ABD25}"/>
              </a:ext>
            </a:extLst>
          </p:cNvPr>
          <p:cNvSpPr/>
          <p:nvPr/>
        </p:nvSpPr>
        <p:spPr>
          <a:xfrm>
            <a:off x="1698566" y="448574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más redundancias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Facilita el mantenimiento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Mejor almacenamiento</a:t>
            </a:r>
          </a:p>
        </p:txBody>
      </p:sp>
      <p:sp>
        <p:nvSpPr>
          <p:cNvPr id="7" name="Rectángulo: esquinas diagonales cortadas 6">
            <a:extLst>
              <a:ext uri="{FF2B5EF4-FFF2-40B4-BE49-F238E27FC236}">
                <a16:creationId xmlns:a16="http://schemas.microsoft.com/office/drawing/2014/main" id="{1AA903A0-5F4D-45BF-686A-B2057A7A3656}"/>
              </a:ext>
            </a:extLst>
          </p:cNvPr>
          <p:cNvSpPr/>
          <p:nvPr/>
        </p:nvSpPr>
        <p:spPr>
          <a:xfrm>
            <a:off x="6014233" y="4485743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Todavía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Tiende a añadir cálculos a las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queries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Datos muy segmentados</a:t>
            </a:r>
          </a:p>
        </p:txBody>
      </p:sp>
    </p:spTree>
    <p:extLst>
      <p:ext uri="{BB962C8B-B14F-4D97-AF65-F5344CB8AC3E}">
        <p14:creationId xmlns:p14="http://schemas.microsoft.com/office/powerpoint/2010/main" val="219336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DB74-5CEC-8BAC-A8B2-9DAEB31D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78E20BC-74AF-2D39-8D15-D9120773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Dependencias Filosóficas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005797D-855F-7994-4B50-BB4324800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La NASA tiene la siguiente tabla en una base de datos de simulaciones:</a:t>
            </a:r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Si el Resultado de cada simulación depende completamente de sus Parámetros y se tarda X tiempo en realizar esa simulación, </a:t>
            </a:r>
            <a:r>
              <a:rPr lang="es-ES" sz="2000" b="1" dirty="0">
                <a:solidFill>
                  <a:schemeClr val="bg1">
                    <a:lumMod val="10000"/>
                  </a:schemeClr>
                </a:solidFill>
              </a:rPr>
              <a:t>¿a partir de qué valor de X deja de ser una dependencia?</a:t>
            </a:r>
          </a:p>
          <a:p>
            <a:pPr marL="186262" indent="0">
              <a:buNone/>
            </a:pPr>
            <a:endParaRPr lang="es-ES" sz="2000" dirty="0">
              <a:solidFill>
                <a:schemeClr val="accent4">
                  <a:lumMod val="50000"/>
                </a:schemeClr>
              </a:solidFill>
            </a:endParaRPr>
          </a:p>
          <a:p>
            <a:pPr marL="186262" indent="0">
              <a:buNone/>
            </a:pPr>
            <a:r>
              <a:rPr lang="es-ES" sz="2000" dirty="0">
                <a:solidFill>
                  <a:schemeClr val="bg1">
                    <a:lumMod val="10000"/>
                  </a:schemeClr>
                </a:solidFill>
              </a:rPr>
              <a:t>Es decir, ¿cómo de complicado ha de ser obtener un valor a partir de otro para que consideremos los valores como independientes?</a:t>
            </a:r>
            <a:endParaRPr lang="es-ES" sz="2000" dirty="0"/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¿Depende tu nombre del de tus padres? Ir a preguntarles es una forma de obtenerlo.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D65B0EF5-AB14-F87C-FCFC-18EE8861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86261"/>
              </p:ext>
            </p:extLst>
          </p:nvPr>
        </p:nvGraphicFramePr>
        <p:xfrm>
          <a:off x="6177280" y="2144208"/>
          <a:ext cx="4723213" cy="3759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752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59512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380573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 Simulación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Parámetros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781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85BC8-9E1D-B0CD-686F-1931284F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AAEE65-9D20-AE06-0EF5-0E763603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Boyce-Codd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AA630A1-5E42-BF18-994C-1D7B955B6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También conocida como </a:t>
            </a:r>
            <a:r>
              <a:rPr lang="es-ES" sz="2000" b="1" noProof="0" dirty="0"/>
              <a:t>3.5NF</a:t>
            </a:r>
            <a:r>
              <a:rPr lang="es-ES" sz="2000" noProof="0" dirty="0"/>
              <a:t> o </a:t>
            </a:r>
            <a:r>
              <a:rPr lang="es-ES" sz="2000" b="1" noProof="0" dirty="0"/>
              <a:t>BCNF</a:t>
            </a:r>
          </a:p>
          <a:p>
            <a:r>
              <a:rPr lang="es-ES" sz="2000" dirty="0"/>
              <a:t>Requiere cumplir 3NF</a:t>
            </a:r>
          </a:p>
          <a:p>
            <a:r>
              <a:rPr lang="es-ES" sz="2000" dirty="0"/>
              <a:t>Exige que ninguna parte de la clave primaria dependa de cualquier otra cosa que no sea la propia clave primaria.</a:t>
            </a:r>
          </a:p>
          <a:p>
            <a:r>
              <a:rPr lang="es-ES" sz="2000" dirty="0"/>
              <a:t>Si no hay solapamiento entre claves, se cumple por defecto</a:t>
            </a:r>
          </a:p>
          <a:p>
            <a:endParaRPr lang="es-ES" dirty="0"/>
          </a:p>
          <a:p>
            <a:endParaRPr lang="es-ES" sz="2000" b="1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EC4CF6FD-E51C-D710-775C-140668BAF468}"/>
              </a:ext>
            </a:extLst>
          </p:cNvPr>
          <p:cNvSpPr/>
          <p:nvPr/>
        </p:nvSpPr>
        <p:spPr>
          <a:xfrm>
            <a:off x="1464886" y="448574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redundancias difíciles de detectar</a:t>
            </a: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31709FB9-B3A7-659B-9782-1F5E9B0BB626}"/>
              </a:ext>
            </a:extLst>
          </p:cNvPr>
          <p:cNvSpPr/>
          <p:nvPr/>
        </p:nvSpPr>
        <p:spPr>
          <a:xfrm>
            <a:off x="6440953" y="4480766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Todavía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y segmentación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Puede ser matemáticamente imposible</a:t>
            </a:r>
          </a:p>
        </p:txBody>
      </p:sp>
    </p:spTree>
    <p:extLst>
      <p:ext uri="{BB962C8B-B14F-4D97-AF65-F5344CB8AC3E}">
        <p14:creationId xmlns:p14="http://schemas.microsoft.com/office/powerpoint/2010/main" val="1417372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3E3EC-B18A-6B93-2085-DF0A9A228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BF85403-2362-E8F3-FC4C-54D52E486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4ª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AADB44D-201E-D069-0582-41D43103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5136000" cy="4555200"/>
          </a:xfrm>
        </p:spPr>
        <p:txBody>
          <a:bodyPr/>
          <a:lstStyle/>
          <a:p>
            <a:r>
              <a:rPr lang="es-ES" sz="2000" noProof="0" dirty="0"/>
              <a:t>Cumple 3.5NF</a:t>
            </a:r>
          </a:p>
          <a:p>
            <a:r>
              <a:rPr lang="es-ES" sz="2000" dirty="0"/>
              <a:t>Solo tiene </a:t>
            </a:r>
            <a:r>
              <a:rPr lang="es-ES" sz="2000" b="1" dirty="0"/>
              <a:t>dependencias multivaluadas </a:t>
            </a:r>
            <a:r>
              <a:rPr lang="es-ES" sz="2000" dirty="0"/>
              <a:t>(los valores posibles de un atributo dependen de otro) </a:t>
            </a:r>
            <a:r>
              <a:rPr lang="es-ES" sz="2000" b="1" dirty="0"/>
              <a:t>triviales</a:t>
            </a:r>
          </a:p>
          <a:p>
            <a:endParaRPr lang="es-ES" sz="2000" b="1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5C342A64-F0D2-6C05-54B9-1455CDE6D1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338743"/>
              </p:ext>
            </p:extLst>
          </p:nvPr>
        </p:nvGraphicFramePr>
        <p:xfrm>
          <a:off x="6201219" y="1886195"/>
          <a:ext cx="4387173" cy="187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7242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30526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29405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Juego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Idioma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Consola</a:t>
                      </a: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Silksong</a:t>
                      </a:r>
                      <a:endParaRPr lang="es-ES" dirty="0"/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Inglés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Switch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Castellano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Castellano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01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Bloodborne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Inglés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PS4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587197"/>
                  </a:ext>
                </a:extLst>
              </a:tr>
            </a:tbl>
          </a:graphicData>
        </a:graphic>
      </p:graphicFrame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A88818C8-BE91-24AA-D373-D4D51C8E04F8}"/>
              </a:ext>
            </a:extLst>
          </p:cNvPr>
          <p:cNvSpPr/>
          <p:nvPr/>
        </p:nvSpPr>
        <p:spPr>
          <a:xfrm>
            <a:off x="8470831" y="1381380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61D2622D-C85A-346F-B6AA-7E9C52A7E07E}"/>
              </a:ext>
            </a:extLst>
          </p:cNvPr>
          <p:cNvSpPr/>
          <p:nvPr/>
        </p:nvSpPr>
        <p:spPr>
          <a:xfrm>
            <a:off x="1659439" y="4316747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Muestra las dependencias de forma mucho más explícita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Previene incongruencias difíciles de detectar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3D7F2097-67AD-B1DA-48B7-B09C60F01493}"/>
              </a:ext>
            </a:extLst>
          </p:cNvPr>
          <p:cNvSpPr/>
          <p:nvPr/>
        </p:nvSpPr>
        <p:spPr>
          <a:xfrm>
            <a:off x="6210946" y="4315454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Requiere bastante esfuerzo llegar a este nivel de normalización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 poco común y tiende a depender de tablas sin 4NF</a:t>
            </a:r>
          </a:p>
        </p:txBody>
      </p:sp>
    </p:spTree>
    <p:extLst>
      <p:ext uri="{BB962C8B-B14F-4D97-AF65-F5344CB8AC3E}">
        <p14:creationId xmlns:p14="http://schemas.microsoft.com/office/powerpoint/2010/main" val="1668299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31A9D-5360-5856-A355-43BE50A1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D46B24-F789-EA98-EE90-506CF610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5ª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3CE6AED-8F79-1CEF-7E95-B88F9AD91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Cumple 4NF</a:t>
            </a:r>
          </a:p>
          <a:p>
            <a:r>
              <a:rPr lang="es-ES" sz="2000" dirty="0"/>
              <a:t>No tiene dependencia de </a:t>
            </a:r>
            <a:r>
              <a:rPr lang="es-ES" sz="2000" dirty="0" err="1"/>
              <a:t>Joins</a:t>
            </a:r>
            <a:r>
              <a:rPr lang="es-ES" sz="2000" dirty="0"/>
              <a:t>, es decir, la tabla se puede descomponer en varias subtablas unidas por </a:t>
            </a:r>
            <a:r>
              <a:rPr lang="es-ES" sz="2000" dirty="0" err="1"/>
              <a:t>Joins</a:t>
            </a:r>
            <a:endParaRPr lang="es-ES" sz="2000" dirty="0"/>
          </a:p>
          <a:p>
            <a:pPr marL="186262" indent="0">
              <a:buNone/>
            </a:pPr>
            <a:endParaRPr lang="es-ES" sz="2000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3D1A1C52-3663-1C6D-2BB9-0B763DE799F7}"/>
              </a:ext>
            </a:extLst>
          </p:cNvPr>
          <p:cNvSpPr/>
          <p:nvPr/>
        </p:nvSpPr>
        <p:spPr>
          <a:xfrm>
            <a:off x="6528501" y="4100660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 aún más difícil de obtener y poco intuitiva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 mayoría de tablas en 4NF están ya en 5NF</a:t>
            </a:r>
          </a:p>
        </p:txBody>
      </p:sp>
      <p:sp>
        <p:nvSpPr>
          <p:cNvPr id="3" name="Rectángulo: esquinas diagonales cortadas 2">
            <a:extLst>
              <a:ext uri="{FF2B5EF4-FFF2-40B4-BE49-F238E27FC236}">
                <a16:creationId xmlns:a16="http://schemas.microsoft.com/office/drawing/2014/main" id="{AF3840CB-B323-0EF1-6C82-EF48000C1195}"/>
              </a:ext>
            </a:extLst>
          </p:cNvPr>
          <p:cNvSpPr/>
          <p:nvPr/>
        </p:nvSpPr>
        <p:spPr>
          <a:xfrm>
            <a:off x="1367608" y="4100660"/>
            <a:ext cx="4091609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Termina de descomponer la información en sus unidades básicas.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Comprueba que no se puede eliminar más redundancia</a:t>
            </a:r>
          </a:p>
        </p:txBody>
      </p:sp>
    </p:spTree>
    <p:extLst>
      <p:ext uri="{BB962C8B-B14F-4D97-AF65-F5344CB8AC3E}">
        <p14:creationId xmlns:p14="http://schemas.microsoft.com/office/powerpoint/2010/main" val="3010208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ABBD4-C6A3-9254-5A41-50098222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D5F7435-F533-BC20-1946-933ABB76C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Desnormalización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A4A14EB-BA09-BD93-1831-55B540BE2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A veces lo óptimo es no seguir ninguna normal </a:t>
            </a:r>
            <a:r>
              <a:rPr lang="es-ES" sz="2000" noProof="0" dirty="0" err="1"/>
              <a:t>form</a:t>
            </a:r>
            <a:r>
              <a:rPr lang="es-ES" sz="2000" noProof="0" dirty="0"/>
              <a:t>, generalmente para incrementar la velocidad de las consultas.</a:t>
            </a:r>
            <a:endParaRPr lang="es-ES" sz="2000" noProof="0" dirty="0">
              <a:highlight>
                <a:srgbClr val="FF0000"/>
              </a:highlight>
            </a:endParaRPr>
          </a:p>
          <a:p>
            <a:pPr marL="186262" indent="0">
              <a:buNone/>
            </a:pPr>
            <a:endParaRPr lang="es-ES" sz="2000" dirty="0">
              <a:highlight>
                <a:srgbClr val="FF0000"/>
              </a:highlight>
            </a:endParaRPr>
          </a:p>
          <a:p>
            <a:pPr marL="186262" indent="0">
              <a:buNone/>
            </a:pPr>
            <a:r>
              <a:rPr lang="es-ES" sz="2000" noProof="0" dirty="0"/>
              <a:t>Una forma muy común de hacerlo es añadiendo una clave primaria nueva que no depende de otras tablas</a:t>
            </a:r>
          </a:p>
        </p:txBody>
      </p:sp>
    </p:spTree>
    <p:extLst>
      <p:ext uri="{BB962C8B-B14F-4D97-AF65-F5344CB8AC3E}">
        <p14:creationId xmlns:p14="http://schemas.microsoft.com/office/powerpoint/2010/main" val="363749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54D3E8-5523-3FFE-76E4-3950BEC5B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¿Y ahora qué?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025A51-077F-DE4A-F08B-9098EED8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Ya sabéis hacer una base de datos y como interactuar con ella.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noProof="0" dirty="0"/>
              <a:t>Ahora </a:t>
            </a:r>
            <a:r>
              <a:rPr lang="es-ES" sz="2000" noProof="0" dirty="0" err="1"/>
              <a:t>to</a:t>
            </a:r>
            <a:r>
              <a:rPr lang="es-ES" sz="2000" dirty="0"/>
              <a:t>ca aprender a hacerlo </a:t>
            </a:r>
            <a:r>
              <a:rPr lang="es-ES" sz="2000" b="1" dirty="0"/>
              <a:t>bien</a:t>
            </a:r>
            <a:r>
              <a:rPr lang="es-ES" sz="2000" dirty="0"/>
              <a:t>.</a:t>
            </a: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17360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E0636-45D8-017D-1E5D-4B98617F1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946F8FE-B607-C261-0A07-F78D2911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Todo es Optimización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1D24822-E694-2009-E63A-28C8963E4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400" noProof="0" dirty="0"/>
              <a:t>La optimización es el problema fundamental de la computación:</a:t>
            </a:r>
          </a:p>
          <a:p>
            <a:r>
              <a:rPr lang="es-ES" sz="2400" noProof="0" dirty="0"/>
              <a:t>Todo lo que hace un ordenador se puede hacer sin este</a:t>
            </a:r>
          </a:p>
          <a:p>
            <a:r>
              <a:rPr lang="es-ES" sz="2400" noProof="0" dirty="0"/>
              <a:t>Simplemente no es práctico</a:t>
            </a:r>
          </a:p>
        </p:txBody>
      </p:sp>
    </p:spTree>
    <p:extLst>
      <p:ext uri="{BB962C8B-B14F-4D97-AF65-F5344CB8AC3E}">
        <p14:creationId xmlns:p14="http://schemas.microsoft.com/office/powerpoint/2010/main" val="199263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10B1C-F539-CCD8-2BF8-3A0A1123C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7687615-7602-5F3A-96D2-9C53746B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dirty="0"/>
              <a:t>¿Qué optimizamos?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568F64-BF53-0299-362B-594608ACC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dirty="0"/>
              <a:t>Velocidad</a:t>
            </a:r>
          </a:p>
          <a:p>
            <a:r>
              <a:rPr lang="es-ES" sz="2000" noProof="0" dirty="0"/>
              <a:t>Eficiencia (uso de recursos)</a:t>
            </a:r>
          </a:p>
          <a:p>
            <a:r>
              <a:rPr lang="es-ES" sz="2000" dirty="0"/>
              <a:t>Tamaño</a:t>
            </a:r>
            <a:endParaRPr lang="es-ES" sz="2000" noProof="0" dirty="0"/>
          </a:p>
          <a:p>
            <a:r>
              <a:rPr lang="es-ES" sz="2000" dirty="0"/>
              <a:t>Fiabilidad</a:t>
            </a:r>
          </a:p>
          <a:p>
            <a:r>
              <a:rPr lang="es-ES" sz="2000" noProof="0" dirty="0"/>
              <a:t>Maleabilidad (facilidad para modificar)</a:t>
            </a:r>
          </a:p>
          <a:p>
            <a:r>
              <a:rPr lang="es-ES" sz="2000" noProof="0" dirty="0"/>
              <a:t>Precisión</a:t>
            </a:r>
          </a:p>
          <a:p>
            <a:r>
              <a:rPr lang="es-ES" sz="2000" noProof="0" dirty="0"/>
              <a:t>Facilidad (de desarrollo)</a:t>
            </a:r>
          </a:p>
          <a:p>
            <a:r>
              <a:rPr lang="es-ES" sz="2000" dirty="0"/>
              <a:t>Simplicidad</a:t>
            </a:r>
          </a:p>
          <a:p>
            <a:r>
              <a:rPr lang="es-ES" sz="2000" noProof="0" dirty="0"/>
              <a:t>Durabilidad</a:t>
            </a:r>
          </a:p>
          <a:p>
            <a:r>
              <a:rPr lang="es-ES" sz="2000" dirty="0"/>
              <a:t>Coste</a:t>
            </a:r>
            <a:endParaRPr lang="es-ES" sz="2000" noProof="0" dirty="0"/>
          </a:p>
          <a:p>
            <a:r>
              <a:rPr lang="es-ES" sz="2000" noProof="0" dirty="0" err="1"/>
              <a:t>etc</a:t>
            </a:r>
            <a:endParaRPr lang="es-ES" sz="2000" noProof="0" dirty="0"/>
          </a:p>
        </p:txBody>
      </p:sp>
      <p:sp>
        <p:nvSpPr>
          <p:cNvPr id="2" name="Rectángulo: esquinas diagonales cortadas 1">
            <a:extLst>
              <a:ext uri="{FF2B5EF4-FFF2-40B4-BE49-F238E27FC236}">
                <a16:creationId xmlns:a16="http://schemas.microsoft.com/office/drawing/2014/main" id="{767E36E9-DDAD-7AE4-CF8F-A2A29514A62F}"/>
              </a:ext>
            </a:extLst>
          </p:cNvPr>
          <p:cNvSpPr/>
          <p:nvPr/>
        </p:nvSpPr>
        <p:spPr>
          <a:xfrm>
            <a:off x="7893538" y="2078892"/>
            <a:ext cx="3133970" cy="1492739"/>
          </a:xfrm>
          <a:prstGeom prst="snip2Diag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No hace falta memorizar. Solo tener una idea general de las distintas cosas que se pueden optimizar</a:t>
            </a:r>
          </a:p>
        </p:txBody>
      </p:sp>
    </p:spTree>
    <p:extLst>
      <p:ext uri="{BB962C8B-B14F-4D97-AF65-F5344CB8AC3E}">
        <p14:creationId xmlns:p14="http://schemas.microsoft.com/office/powerpoint/2010/main" val="3243374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CCE2-B324-7E32-3DBC-53468AD43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518AD99-48DD-5951-87AC-8062358B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¿Cómo optimizamos?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09DFEF4-AD32-3066-BCC3-0DAF2D57F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Generalmente, hay dos cosas que podemos cambiar para optimizar un programa: cómo se procesan los datos y cómo se estructuran los datos.</a:t>
            </a:r>
          </a:p>
          <a:p>
            <a:pPr marL="186262" indent="0">
              <a:buNone/>
            </a:pPr>
            <a:endParaRPr lang="es-ES" sz="2000" noProof="0" dirty="0"/>
          </a:p>
          <a:p>
            <a:pPr marL="186262" indent="0">
              <a:buNone/>
            </a:pP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22245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3CD6-FDAD-9600-2DE0-E1AB1A799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E845DD7-83C3-B511-E086-C74286A4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Normalización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0E45454-5DB9-314F-6781-B119688E9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noProof="0" dirty="0"/>
              <a:t>Es una </a:t>
            </a:r>
            <a:r>
              <a:rPr lang="es-ES" sz="2000" b="1" noProof="0" dirty="0"/>
              <a:t>forma de diseñar tablas</a:t>
            </a:r>
            <a:r>
              <a:rPr lang="es-ES" sz="2000" noProof="0" dirty="0"/>
              <a:t> para evitar que los datos estén duplicados o se “corrompan”. De esta forma se aumenta la </a:t>
            </a:r>
            <a:r>
              <a:rPr lang="es-ES" sz="2000" b="1" noProof="0" dirty="0"/>
              <a:t>fiabilidad </a:t>
            </a:r>
            <a:r>
              <a:rPr lang="es-ES" sz="2000" noProof="0" dirty="0"/>
              <a:t>y </a:t>
            </a:r>
            <a:r>
              <a:rPr lang="es-ES" sz="2000" b="1" noProof="0" dirty="0"/>
              <a:t>durabilidad</a:t>
            </a:r>
            <a:r>
              <a:rPr lang="es-ES" sz="2000" noProof="0" dirty="0"/>
              <a:t> de la BD.</a:t>
            </a:r>
            <a:endParaRPr lang="es-ES" sz="2000" b="1" dirty="0"/>
          </a:p>
          <a:p>
            <a:pPr marL="186262" indent="0">
              <a:buNone/>
            </a:pPr>
            <a:endParaRPr lang="es-ES" sz="2000" b="1" noProof="0" dirty="0"/>
          </a:p>
          <a:p>
            <a:pPr marL="186262" indent="0">
              <a:buNone/>
            </a:pPr>
            <a:r>
              <a:rPr lang="es-ES" sz="2000" noProof="0" dirty="0"/>
              <a:t>La normalización tiene varios niveles, estos se conocen como </a:t>
            </a:r>
            <a:r>
              <a:rPr lang="es-ES" sz="2000" b="1" noProof="0" dirty="0"/>
              <a:t>Normal </a:t>
            </a:r>
            <a:r>
              <a:rPr lang="es-ES" sz="2000" b="1" noProof="0" dirty="0" err="1"/>
              <a:t>Forms</a:t>
            </a:r>
            <a:r>
              <a:rPr lang="es-ES" sz="2000" dirty="0"/>
              <a:t>. Cada una protege un aspecto concreto de los datos y además incluye todas las anteriores.</a:t>
            </a:r>
            <a:endParaRPr lang="es-ES" sz="2000" noProof="0" dirty="0"/>
          </a:p>
        </p:txBody>
      </p:sp>
    </p:spTree>
    <p:extLst>
      <p:ext uri="{BB962C8B-B14F-4D97-AF65-F5344CB8AC3E}">
        <p14:creationId xmlns:p14="http://schemas.microsoft.com/office/powerpoint/2010/main" val="9547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0E355-BBE2-C3F2-A9C3-FF49E417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1CA1973-9648-B52F-2E2E-AEDBA3DA7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1ª Normal </a:t>
            </a:r>
            <a:r>
              <a:rPr lang="es-ES" sz="4000" noProof="0" dirty="0" err="1"/>
              <a:t>Form</a:t>
            </a:r>
            <a:r>
              <a:rPr lang="es-ES" sz="4000" noProof="0" dirty="0"/>
              <a:t> (1NF)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1B3420-E003-5B77-FA72-D6F2AD3D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Consiste en:</a:t>
            </a:r>
          </a:p>
          <a:p>
            <a:r>
              <a:rPr lang="es-ES" sz="2000" dirty="0"/>
              <a:t>Separar atributos en unidades indivisibles (un solo valor por celda)</a:t>
            </a:r>
          </a:p>
          <a:p>
            <a:r>
              <a:rPr lang="es-ES" sz="2000" dirty="0"/>
              <a:t>El número de columnas de una tabla no varía (no hay </a:t>
            </a:r>
            <a:r>
              <a:rPr lang="es-ES" sz="2000" dirty="0" err="1"/>
              <a:t>nulls</a:t>
            </a:r>
            <a:r>
              <a:rPr lang="es-ES" sz="2000" dirty="0"/>
              <a:t> </a:t>
            </a:r>
            <a:r>
              <a:rPr lang="es-ES" sz="2000"/>
              <a:t>en valores*)</a:t>
            </a:r>
            <a:endParaRPr lang="es-ES" sz="2000" dirty="0"/>
          </a:p>
          <a:p>
            <a:r>
              <a:rPr lang="es-ES" sz="2000" dirty="0"/>
              <a:t>Reordenar las filas o columnas no cambia el significado</a:t>
            </a:r>
          </a:p>
          <a:p>
            <a:r>
              <a:rPr lang="es-ES" sz="2000" noProof="0" dirty="0"/>
              <a:t>Los valores de una fila están asociados a la clave</a:t>
            </a:r>
          </a:p>
          <a:p>
            <a:endParaRPr lang="es-ES" sz="2000" dirty="0"/>
          </a:p>
          <a:p>
            <a:pPr marL="186262" indent="0">
              <a:buNone/>
            </a:pPr>
            <a:endParaRPr lang="es-ES" dirty="0"/>
          </a:p>
        </p:txBody>
      </p:sp>
      <p:sp>
        <p:nvSpPr>
          <p:cNvPr id="11" name="Rectángulo: esquinas diagonales cortadas 10">
            <a:extLst>
              <a:ext uri="{FF2B5EF4-FFF2-40B4-BE49-F238E27FC236}">
                <a16:creationId xmlns:a16="http://schemas.microsoft.com/office/drawing/2014/main" id="{E8353D00-064E-C702-C9D2-A8AC1E0BBABE}"/>
              </a:ext>
            </a:extLst>
          </p:cNvPr>
          <p:cNvSpPr/>
          <p:nvPr/>
        </p:nvSpPr>
        <p:spPr>
          <a:xfrm>
            <a:off x="7393158" y="3898603"/>
            <a:ext cx="3191022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Pierde un poco de velocidad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Un poco restrictiva con los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nulls</a:t>
            </a: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Tx/>
              <a:buChar char="-"/>
            </a:pP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2" name="Rectángulo: esquinas diagonales cortadas 11">
            <a:extLst>
              <a:ext uri="{FF2B5EF4-FFF2-40B4-BE49-F238E27FC236}">
                <a16:creationId xmlns:a16="http://schemas.microsoft.com/office/drawing/2014/main" id="{F7263DD4-CF37-ABB7-07F7-BE65C4B703E7}"/>
              </a:ext>
            </a:extLst>
          </p:cNvPr>
          <p:cNvSpPr/>
          <p:nvPr/>
        </p:nvSpPr>
        <p:spPr>
          <a:xfrm>
            <a:off x="1292078" y="3898603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Estructura estandarizada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Sin redundancia de valores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Simplifica las consultas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Más integridad</a:t>
            </a:r>
          </a:p>
        </p:txBody>
      </p:sp>
    </p:spTree>
    <p:extLst>
      <p:ext uri="{BB962C8B-B14F-4D97-AF65-F5344CB8AC3E}">
        <p14:creationId xmlns:p14="http://schemas.microsoft.com/office/powerpoint/2010/main" val="223405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026FD-34A6-0785-0F03-E0BBB8D54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EFBB357-E624-848E-0D50-AF45813EE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Ejemplos 1NF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0C7E05AD-B2E1-F897-178F-5C118C307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318034"/>
              </p:ext>
            </p:extLst>
          </p:nvPr>
        </p:nvGraphicFramePr>
        <p:xfrm>
          <a:off x="5506719" y="2379065"/>
          <a:ext cx="4409441" cy="14124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205994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ID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Modelos Disponibles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Negro, Azul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Sudadera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5136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96B6C074-2D5C-AC3E-E6EB-3EFF6ECD3F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86450"/>
              </p:ext>
            </p:extLst>
          </p:nvPr>
        </p:nvGraphicFramePr>
        <p:xfrm>
          <a:off x="5506720" y="4294237"/>
          <a:ext cx="383540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Modelo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</a:tbl>
          </a:graphicData>
        </a:graphic>
      </p:graphicFrame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DAAC1A7-D005-EB24-40D0-1344C5414ACB}"/>
              </a:ext>
            </a:extLst>
          </p:cNvPr>
          <p:cNvCxnSpPr>
            <a:cxnSpLocks/>
          </p:cNvCxnSpPr>
          <p:nvPr/>
        </p:nvCxnSpPr>
        <p:spPr>
          <a:xfrm>
            <a:off x="7048500" y="3791560"/>
            <a:ext cx="0" cy="50267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294A6A36-E25E-03DD-2CAE-3CA51A7F3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3475"/>
              </p:ext>
            </p:extLst>
          </p:nvPr>
        </p:nvGraphicFramePr>
        <p:xfrm>
          <a:off x="2434590" y="2069005"/>
          <a:ext cx="157988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Ganadores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Jacobo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Alonso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0FE0B9D-F592-DB5B-E0E7-A21B8EEB1F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14467"/>
              </p:ext>
            </p:extLst>
          </p:nvPr>
        </p:nvGraphicFramePr>
        <p:xfrm>
          <a:off x="2391410" y="3918253"/>
          <a:ext cx="2590800" cy="15039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95397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895403">
                  <a:extLst>
                    <a:ext uri="{9D8B030D-6E8A-4147-A177-3AD203B41FA5}">
                      <a16:colId xmlns:a16="http://schemas.microsoft.com/office/drawing/2014/main" val="3581213401"/>
                    </a:ext>
                  </a:extLst>
                </a:gridCol>
              </a:tblGrid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Ganadores</a:t>
                      </a: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Orden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Pepito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Jacobo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8526"/>
                  </a:ext>
                </a:extLst>
              </a:tr>
              <a:tr h="373924">
                <a:tc>
                  <a:txBody>
                    <a:bodyPr/>
                    <a:lstStyle/>
                    <a:p>
                      <a:r>
                        <a:rPr lang="es-ES" dirty="0"/>
                        <a:t>Alonso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211308"/>
                  </a:ext>
                </a:extLst>
              </a:tr>
            </a:tbl>
          </a:graphicData>
        </a:graphic>
      </p:graphicFrame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D5A88EE-2503-E72C-3480-C85F0D50ECB7}"/>
              </a:ext>
            </a:extLst>
          </p:cNvPr>
          <p:cNvCxnSpPr>
            <a:cxnSpLocks/>
          </p:cNvCxnSpPr>
          <p:nvPr/>
        </p:nvCxnSpPr>
        <p:spPr>
          <a:xfrm>
            <a:off x="3167380" y="3572941"/>
            <a:ext cx="0" cy="34531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Signo de multiplicación 11">
            <a:extLst>
              <a:ext uri="{FF2B5EF4-FFF2-40B4-BE49-F238E27FC236}">
                <a16:creationId xmlns:a16="http://schemas.microsoft.com/office/drawing/2014/main" id="{AD9C12EA-C410-0D60-526F-1D5C14F26481}"/>
              </a:ext>
            </a:extLst>
          </p:cNvPr>
          <p:cNvSpPr/>
          <p:nvPr/>
        </p:nvSpPr>
        <p:spPr>
          <a:xfrm>
            <a:off x="3545205" y="2316158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Signo de multiplicación 12">
            <a:extLst>
              <a:ext uri="{FF2B5EF4-FFF2-40B4-BE49-F238E27FC236}">
                <a16:creationId xmlns:a16="http://schemas.microsoft.com/office/drawing/2014/main" id="{9B9F23F1-8392-5CA6-94AF-B11D717E9AF3}"/>
              </a:ext>
            </a:extLst>
          </p:cNvPr>
          <p:cNvSpPr/>
          <p:nvPr/>
        </p:nvSpPr>
        <p:spPr>
          <a:xfrm>
            <a:off x="9446895" y="2880920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006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4CEA-E7EC-D6A9-3DD0-77A3D443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6FB578B-84F1-156D-E11A-98D9476F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</p:spPr>
        <p:txBody>
          <a:bodyPr/>
          <a:lstStyle/>
          <a:p>
            <a:r>
              <a:rPr lang="es-ES" sz="4000" noProof="0" dirty="0"/>
              <a:t>2ª Normal </a:t>
            </a:r>
            <a:r>
              <a:rPr lang="es-ES" sz="4000" noProof="0" dirty="0" err="1"/>
              <a:t>Form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FCC1CFD-0210-C8FD-18A9-49F969E2A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</p:spPr>
        <p:txBody>
          <a:bodyPr/>
          <a:lstStyle/>
          <a:p>
            <a:r>
              <a:rPr lang="es-ES" sz="2000" noProof="0" dirty="0"/>
              <a:t>No tiene </a:t>
            </a:r>
            <a:r>
              <a:rPr lang="es-ES" sz="2000" b="1" noProof="0" dirty="0"/>
              <a:t>dependencias parciales</a:t>
            </a:r>
            <a:r>
              <a:rPr lang="es-ES" sz="2000" noProof="0" dirty="0"/>
              <a:t>: Todos los atributos no </a:t>
            </a:r>
            <a:r>
              <a:rPr lang="es-ES" sz="2000" noProof="0" dirty="0" err="1"/>
              <a:t>key</a:t>
            </a:r>
            <a:r>
              <a:rPr lang="es-ES" sz="2000" noProof="0" dirty="0"/>
              <a:t> de una tabla dependen de la </a:t>
            </a:r>
            <a:r>
              <a:rPr lang="es-ES" sz="2000" noProof="0" dirty="0" err="1"/>
              <a:t>primary</a:t>
            </a:r>
            <a:r>
              <a:rPr lang="es-ES" sz="2000" noProof="0" dirty="0"/>
              <a:t> </a:t>
            </a:r>
            <a:r>
              <a:rPr lang="es-ES" sz="2000" noProof="0" dirty="0" err="1"/>
              <a:t>key</a:t>
            </a:r>
            <a:r>
              <a:rPr lang="es-ES" sz="2000" noProof="0" dirty="0"/>
              <a:t> </a:t>
            </a:r>
            <a:r>
              <a:rPr lang="es-ES" sz="2000" b="1" noProof="0" dirty="0"/>
              <a:t>al completo</a:t>
            </a:r>
            <a:r>
              <a:rPr lang="es-ES" sz="2000" noProof="0" dirty="0"/>
              <a:t> (No solo de partes)</a:t>
            </a:r>
          </a:p>
          <a:p>
            <a:r>
              <a:rPr lang="es-ES" sz="2000" noProof="0" dirty="0"/>
              <a:t>Cumple 1NF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8E2228A3-5C8B-4AA1-6866-D94C4AE2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170964"/>
              </p:ext>
            </p:extLst>
          </p:nvPr>
        </p:nvGraphicFramePr>
        <p:xfrm>
          <a:off x="6790771" y="2530288"/>
          <a:ext cx="3835401" cy="1127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86460">
                  <a:extLst>
                    <a:ext uri="{9D8B030D-6E8A-4147-A177-3AD203B41FA5}">
                      <a16:colId xmlns:a16="http://schemas.microsoft.com/office/drawing/2014/main" val="3821103888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898896569"/>
                    </a:ext>
                  </a:extLst>
                </a:gridCol>
                <a:gridCol w="1485901">
                  <a:extLst>
                    <a:ext uri="{9D8B030D-6E8A-4147-A177-3AD203B41FA5}">
                      <a16:colId xmlns:a16="http://schemas.microsoft.com/office/drawing/2014/main" val="113589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ID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ea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s-ES" sz="1867" b="1" u="none" strike="noStrike" cap="none" dirty="0">
                          <a:solidFill>
                            <a:schemeClr val="lt1"/>
                          </a:solidFill>
                          <a:sym typeface="Arial"/>
                        </a:rPr>
                        <a:t>Modelo</a:t>
                      </a:r>
                      <a:endParaRPr lang="es-ES" sz="1867" b="1" i="0" u="none" strike="noStrike" cap="none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>
                    <a:lnR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Producto</a:t>
                      </a:r>
                    </a:p>
                  </a:txBody>
                  <a:tcPr>
                    <a:lnL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30866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Negro</a:t>
                      </a:r>
                    </a:p>
                  </a:txBody>
                  <a:tcPr>
                    <a:lnT w="381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8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Azul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Vaqueros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7897074"/>
                  </a:ext>
                </a:extLst>
              </a:tr>
            </a:tbl>
          </a:graphicData>
        </a:graphic>
      </p:graphicFrame>
      <p:sp>
        <p:nvSpPr>
          <p:cNvPr id="3" name="Signo de multiplicación 2">
            <a:extLst>
              <a:ext uri="{FF2B5EF4-FFF2-40B4-BE49-F238E27FC236}">
                <a16:creationId xmlns:a16="http://schemas.microsoft.com/office/drawing/2014/main" id="{F5DA189F-0E61-A0D5-43C4-6505EB287AEF}"/>
              </a:ext>
            </a:extLst>
          </p:cNvPr>
          <p:cNvSpPr/>
          <p:nvPr/>
        </p:nvSpPr>
        <p:spPr>
          <a:xfrm>
            <a:off x="9374586" y="2747651"/>
            <a:ext cx="938529" cy="1009630"/>
          </a:xfrm>
          <a:prstGeom prst="mathMultiply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diagonales cortadas 3">
            <a:extLst>
              <a:ext uri="{FF2B5EF4-FFF2-40B4-BE49-F238E27FC236}">
                <a16:creationId xmlns:a16="http://schemas.microsoft.com/office/drawing/2014/main" id="{41E5927D-56DD-60EB-1C6D-088CB551C000}"/>
              </a:ext>
            </a:extLst>
          </p:cNvPr>
          <p:cNvSpPr/>
          <p:nvPr/>
        </p:nvSpPr>
        <p:spPr>
          <a:xfrm>
            <a:off x="1565829" y="4185652"/>
            <a:ext cx="3577102" cy="1502508"/>
          </a:xfrm>
          <a:prstGeom prst="snip2Diag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Pros: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Más integridad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Mejor almacenamiento</a:t>
            </a:r>
          </a:p>
          <a:p>
            <a:pPr marL="285750" indent="-285750">
              <a:buClr>
                <a:schemeClr val="accent2">
                  <a:lumMod val="50000"/>
                </a:schemeClr>
              </a:buClr>
              <a:buFont typeface="Poppins" panose="00000500000000000000" pitchFamily="2" charset="0"/>
              <a:buChar char="-"/>
            </a:pPr>
            <a:r>
              <a:rPr lang="es-ES" sz="1600" dirty="0">
                <a:solidFill>
                  <a:schemeClr val="accent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 muchas redundancias</a:t>
            </a:r>
          </a:p>
        </p:txBody>
      </p:sp>
      <p:sp>
        <p:nvSpPr>
          <p:cNvPr id="5" name="Rectángulo: esquinas diagonales cortadas 4">
            <a:extLst>
              <a:ext uri="{FF2B5EF4-FFF2-40B4-BE49-F238E27FC236}">
                <a16:creationId xmlns:a16="http://schemas.microsoft.com/office/drawing/2014/main" id="{09A4F33F-C8AA-497C-CF91-EE80E7013CB5}"/>
              </a:ext>
            </a:extLst>
          </p:cNvPr>
          <p:cNvSpPr/>
          <p:nvPr/>
        </p:nvSpPr>
        <p:spPr>
          <a:xfrm>
            <a:off x="6449438" y="4180706"/>
            <a:ext cx="4176733" cy="1502508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r>
              <a:rPr lang="es-ES" sz="1600" b="1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Contras: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Estructura más compleja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Fuerza más 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Joins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(</a:t>
            </a:r>
            <a:r>
              <a:rPr lang="es-ES" sz="1600" dirty="0" err="1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queries</a:t>
            </a:r>
            <a:r>
              <a:rPr lang="es-ES" sz="1600" dirty="0">
                <a:solidFill>
                  <a:srgbClr val="36080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más lentas y complejas)</a:t>
            </a:r>
          </a:p>
          <a:p>
            <a:pPr marL="285750" indent="-285750">
              <a:buClr>
                <a:srgbClr val="360808"/>
              </a:buClr>
              <a:buFont typeface="Poppins" panose="00000500000000000000" pitchFamily="2" charset="0"/>
              <a:buChar char="−"/>
            </a:pPr>
            <a:endParaRPr lang="es-ES" sz="1600" dirty="0">
              <a:solidFill>
                <a:srgbClr val="360808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311465"/>
      </p:ext>
    </p:extLst>
  </p:cSld>
  <p:clrMapOvr>
    <a:masterClrMapping/>
  </p:clrMapOvr>
</p:sld>
</file>

<file path=ppt/theme/theme1.xml><?xml version="1.0" encoding="utf-8"?>
<a:theme xmlns:a="http://schemas.openxmlformats.org/drawingml/2006/main" name="Intro to Iteration by Slidesgo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troducción a la Iteración">
  <a:themeElements>
    <a:clrScheme name="Personalitzat 1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138200"/>
      </a:accent2>
      <a:accent3>
        <a:srgbClr val="C00000"/>
      </a:accent3>
      <a:accent4>
        <a:srgbClr val="00B0C8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4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 Intro to Iteration by Slidesgo</Template>
  <TotalTime>9797</TotalTime>
  <Words>793</Words>
  <Application>Microsoft Office PowerPoint</Application>
  <PresentationFormat>Pantalla panoràmica</PresentationFormat>
  <Paragraphs>175</Paragraphs>
  <Slides>15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7</vt:i4>
      </vt:variant>
      <vt:variant>
        <vt:lpstr>Tema</vt:lpstr>
      </vt:variant>
      <vt:variant>
        <vt:i4>4</vt:i4>
      </vt:variant>
      <vt:variant>
        <vt:lpstr>Títols de les diapositives</vt:lpstr>
      </vt:variant>
      <vt:variant>
        <vt:i4>15</vt:i4>
      </vt:variant>
    </vt:vector>
  </HeadingPairs>
  <TitlesOfParts>
    <vt:vector size="26" baseType="lpstr">
      <vt:lpstr>Anaheim</vt:lpstr>
      <vt:lpstr>Arial</vt:lpstr>
      <vt:lpstr>Nunito Light</vt:lpstr>
      <vt:lpstr>Poppins</vt:lpstr>
      <vt:lpstr>Poppins SemiBold</vt:lpstr>
      <vt:lpstr>Proxima Nova</vt:lpstr>
      <vt:lpstr>Syne</vt:lpstr>
      <vt:lpstr>Intro to Iteration by Slidesgo</vt:lpstr>
      <vt:lpstr>Slidesgo Final Pages</vt:lpstr>
      <vt:lpstr>Introducción a la Iteración</vt:lpstr>
      <vt:lpstr>1_Slidesgo Final Pages</vt:lpstr>
      <vt:lpstr>Normalización: Optimizar la Estructura</vt:lpstr>
      <vt:lpstr>¿Y ahora qué?</vt:lpstr>
      <vt:lpstr>Todo es Optimización</vt:lpstr>
      <vt:lpstr>¿Qué optimizamos?</vt:lpstr>
      <vt:lpstr>¿Cómo optimizamos?</vt:lpstr>
      <vt:lpstr>Normalización</vt:lpstr>
      <vt:lpstr>1ª Normal Form (1NF)</vt:lpstr>
      <vt:lpstr>Ejemplos 1NF</vt:lpstr>
      <vt:lpstr>2ª Normal Form</vt:lpstr>
      <vt:lpstr>3ª Normal Form</vt:lpstr>
      <vt:lpstr>Dependencias Filosóficas</vt:lpstr>
      <vt:lpstr>Boyce-Codd Normal Form</vt:lpstr>
      <vt:lpstr>4ª Normal Form</vt:lpstr>
      <vt:lpstr>5ª Normal Form</vt:lpstr>
      <vt:lpstr>Desnormalización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</dc:creator>
  <cp:lastModifiedBy>aula5</cp:lastModifiedBy>
  <cp:revision>2</cp:revision>
  <dcterms:created xsi:type="dcterms:W3CDTF">2025-03-29T09:10:13Z</dcterms:created>
  <dcterms:modified xsi:type="dcterms:W3CDTF">2025-04-09T08:10:12Z</dcterms:modified>
</cp:coreProperties>
</file>