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86" r:id="rId2"/>
  </p:sldMasterIdLst>
  <p:sldIdLst>
    <p:sldId id="259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803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84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260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6970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6605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8865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643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5302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4264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619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313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83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652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477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19665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712195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26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28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7148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86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73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53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139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52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54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7549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4785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8a67c0/C-Sharp-coding-standards-and-naming-conventions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brcode/abbreviations-in-code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067" y="1863491"/>
            <a:ext cx="8579865" cy="3131017"/>
          </a:xfrm>
        </p:spPr>
        <p:txBody>
          <a:bodyPr wrap="square" anchor="ctr">
            <a:normAutofit/>
          </a:bodyPr>
          <a:lstStyle/>
          <a:p>
            <a:r>
              <a:rPr lang="es-ES" sz="6600" noProof="0" dirty="0">
                <a:solidFill>
                  <a:schemeClr val="bg1">
                    <a:lumMod val="10000"/>
                  </a:schemeClr>
                </a:solidFill>
              </a:rPr>
              <a:t>Pautas para Programar</a:t>
            </a:r>
            <a:endParaRPr lang="es-ES" sz="6000" noProof="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A5AC-C651-CB87-0E97-5177A1076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0B6CC92-0615-070D-94D9-8319E806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Cómo nombrar cosas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09661059-DC47-DBD1-CC2D-85E4EBAE7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1003"/>
            <a:ext cx="10271999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No hay una forma ideal de nombrar cosas, pero es recomendable seguir (y entender) ciertos estándares para poder identificar las cosas solo con su nombre.</a:t>
            </a:r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r>
              <a:rPr lang="es-ES" sz="2000" dirty="0"/>
              <a:t>Cada lenguaje tiene sus propias “</a:t>
            </a:r>
            <a:r>
              <a:rPr lang="es-ES" sz="2000" dirty="0" err="1"/>
              <a:t>Naming</a:t>
            </a:r>
            <a:r>
              <a:rPr lang="es-ES" sz="2000" dirty="0"/>
              <a:t> </a:t>
            </a:r>
            <a:r>
              <a:rPr lang="es-ES" sz="2000" dirty="0" err="1"/>
              <a:t>Conventions</a:t>
            </a:r>
            <a:r>
              <a:rPr lang="es-ES" sz="2000" dirty="0"/>
              <a:t>” y generalmente se recomienda seguirlas. </a:t>
            </a:r>
            <a:r>
              <a:rPr lang="ca-E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 </a:t>
            </a:r>
            <a:r>
              <a:rPr lang="ca-E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Naming</a:t>
            </a:r>
            <a:r>
              <a:rPr lang="ca-E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ca-E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Conventions</a:t>
            </a:r>
            <a:endParaRPr lang="ca-ES" sz="2000" dirty="0">
              <a:solidFill>
                <a:srgbClr val="0070C0"/>
              </a:solidFill>
            </a:endParaRPr>
          </a:p>
          <a:p>
            <a:pPr marL="186262" indent="0">
              <a:buNone/>
            </a:pPr>
            <a:endParaRPr lang="ca-ES" sz="2000" noProof="0" dirty="0">
              <a:solidFill>
                <a:srgbClr val="0070C0"/>
              </a:solidFill>
            </a:endParaRPr>
          </a:p>
          <a:p>
            <a:pPr marL="186262" indent="0">
              <a:buNone/>
            </a:pP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Pero, sobre todo, lo más importante es ser consistente. Un buen programador se puede adaptar fácilmente a otras convenciones, pero no a sistemas arbitrarios.</a:t>
            </a:r>
            <a:endParaRPr lang="es-ES" sz="2000" noProof="0" dirty="0">
              <a:solidFill>
                <a:schemeClr val="bg1">
                  <a:lumMod val="10000"/>
                </a:schemeClr>
              </a:solidFill>
            </a:endParaRPr>
          </a:p>
          <a:p>
            <a:pPr marL="186262" indent="0">
              <a:buNone/>
            </a:pPr>
            <a:endParaRPr lang="es-ES" sz="2000" noProof="0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814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198E-EF8F-1DD0-AE0D-C78EF679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7BD94FE2-4F96-3086-40AA-60F7A7D7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Otras Formas de Nombrar</a:t>
            </a: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61127233-F046-2794-75EB-F7A1AC88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 b="1731"/>
          <a:stretch/>
        </p:blipFill>
        <p:spPr>
          <a:xfrm>
            <a:off x="960000" y="1439694"/>
            <a:ext cx="9676190" cy="479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FF5E-A804-9BC0-3718-DB05B94D1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625AF096-6348-3EF0-0DBB-633ABF31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Cómo NO nombrar cosas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783CEB04-007D-6017-5397-2116542D2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s-ES" sz="2000" b="1" dirty="0"/>
              <a:t>Evitad las abreviaciones </a:t>
            </a:r>
            <a:r>
              <a:rPr lang="es-ES" sz="2000" dirty="0"/>
              <a:t>y los nombres poco descriptivos.</a:t>
            </a:r>
          </a:p>
          <a:p>
            <a:pPr lvl="1">
              <a:spcAft>
                <a:spcPts val="600"/>
              </a:spcAft>
            </a:pPr>
            <a:r>
              <a:rPr lang="es-ES" sz="2000" dirty="0"/>
              <a:t>Salvo si son muy obvias y/o conocidas: </a:t>
            </a:r>
            <a:r>
              <a:rPr lang="es-ES" sz="2000" b="1" dirty="0" err="1"/>
              <a:t>str</a:t>
            </a:r>
            <a:r>
              <a:rPr lang="es-ES" sz="2000" dirty="0"/>
              <a:t>, </a:t>
            </a:r>
            <a:r>
              <a:rPr lang="es-ES" sz="2000" b="1" dirty="0"/>
              <a:t>i/j</a:t>
            </a:r>
            <a:r>
              <a:rPr lang="es-ES" sz="2000" dirty="0"/>
              <a:t> (dentro de un bucle), </a:t>
            </a:r>
            <a:r>
              <a:rPr lang="es-ES" sz="2000" b="1" dirty="0"/>
              <a:t>x/y/z</a:t>
            </a:r>
            <a:r>
              <a:rPr lang="es-ES" sz="2000" dirty="0"/>
              <a:t> (coordenadas), </a:t>
            </a:r>
            <a:r>
              <a:rPr lang="es-ES" sz="2000" b="1" dirty="0" err="1"/>
              <a:t>k,v</a:t>
            </a:r>
            <a:r>
              <a:rPr lang="es-ES" sz="2000" dirty="0"/>
              <a:t> (</a:t>
            </a:r>
            <a:r>
              <a:rPr lang="es-ES" sz="2000" dirty="0" err="1"/>
              <a:t>key</a:t>
            </a:r>
            <a:r>
              <a:rPr lang="es-ES" sz="2000" dirty="0"/>
              <a:t>, </a:t>
            </a:r>
            <a:r>
              <a:rPr lang="es-ES" sz="2000" dirty="0" err="1"/>
              <a:t>value</a:t>
            </a:r>
            <a:r>
              <a:rPr lang="es-ES" sz="2000" dirty="0"/>
              <a:t>), </a:t>
            </a:r>
            <a:r>
              <a:rPr lang="es-ES" sz="2000" b="1" dirty="0" err="1"/>
              <a:t>obj</a:t>
            </a:r>
            <a:r>
              <a:rPr lang="es-ES" sz="2000" dirty="0"/>
              <a:t> (</a:t>
            </a:r>
            <a:r>
              <a:rPr lang="es-ES" sz="2000" dirty="0" err="1"/>
              <a:t>object</a:t>
            </a:r>
            <a:r>
              <a:rPr lang="es-ES" sz="2000" dirty="0"/>
              <a:t>), </a:t>
            </a:r>
            <a:r>
              <a:rPr lang="es-ES" sz="2000" b="1" dirty="0" err="1"/>
              <a:t>arr</a:t>
            </a:r>
            <a:r>
              <a:rPr lang="es-ES" sz="2000" dirty="0"/>
              <a:t> (array)</a:t>
            </a:r>
            <a:endParaRPr lang="es-ES" sz="2000" b="1" dirty="0"/>
          </a:p>
          <a:p>
            <a:pPr lvl="1">
              <a:spcAft>
                <a:spcPts val="600"/>
              </a:spcAft>
            </a:pPr>
            <a:r>
              <a:rPr lang="es-ES" sz="2000" dirty="0"/>
              <a:t>Más ejemplos </a:t>
            </a:r>
            <a:r>
              <a:rPr lang="es-E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Aquí</a:t>
            </a:r>
            <a:endParaRPr lang="es-ES" sz="2000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Tampoco os paséis 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de descriptivos. Además de pesados de escribir, los nombres kilométricos dificultan la lectura.</a:t>
            </a:r>
          </a:p>
          <a:p>
            <a:pPr lvl="1">
              <a:spcAft>
                <a:spcPts val="600"/>
              </a:spcAft>
            </a:pPr>
            <a:r>
              <a:rPr lang="es-ES" sz="2000" noProof="0" dirty="0">
                <a:solidFill>
                  <a:schemeClr val="bg1">
                    <a:lumMod val="10000"/>
                  </a:schemeClr>
                </a:solidFill>
              </a:rPr>
              <a:t>Solución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: abreviar las partes menos relevantes y diferenciadoras. </a:t>
            </a:r>
          </a:p>
          <a:p>
            <a:pPr lvl="1">
              <a:spcAft>
                <a:spcPts val="600"/>
              </a:spcAft>
            </a:pP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StudentAverage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=&gt;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StudentAvg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,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EnemyWeaponRigidbody</a:t>
            </a: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 =&gt; </a:t>
            </a:r>
            <a:r>
              <a:rPr lang="es-ES" sz="2000" dirty="0" err="1">
                <a:solidFill>
                  <a:schemeClr val="bg1">
                    <a:lumMod val="10000"/>
                  </a:schemeClr>
                </a:solidFill>
              </a:rPr>
              <a:t>EnWeaponRb</a:t>
            </a:r>
            <a:endParaRPr lang="es-ES" sz="20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spcAft>
                <a:spcPts val="600"/>
              </a:spcAft>
            </a:pPr>
            <a:r>
              <a:rPr lang="es-ES" sz="2000" noProof="0" dirty="0">
                <a:solidFill>
                  <a:schemeClr val="bg1">
                    <a:lumMod val="10000"/>
                  </a:schemeClr>
                </a:solidFill>
              </a:rPr>
              <a:t>Ante todo, que </a:t>
            </a:r>
            <a:r>
              <a:rPr lang="es-ES" sz="2000" b="1" noProof="0" dirty="0">
                <a:solidFill>
                  <a:schemeClr val="bg1">
                    <a:lumMod val="10000"/>
                  </a:schemeClr>
                </a:solidFill>
              </a:rPr>
              <a:t>no cause confusión</a:t>
            </a:r>
            <a:r>
              <a:rPr lang="es-ES" sz="2000" noProof="0" dirty="0">
                <a:solidFill>
                  <a:schemeClr val="bg1">
                    <a:lumMod val="10000"/>
                  </a:schemeClr>
                </a:solidFill>
              </a:rPr>
              <a:t>. Si hay varias cosas similares, asegúrate de que queda claro cual es </a:t>
            </a:r>
            <a:r>
              <a:rPr lang="es-ES" sz="2000" b="1" noProof="0" dirty="0">
                <a:solidFill>
                  <a:schemeClr val="bg1">
                    <a:lumMod val="10000"/>
                  </a:schemeClr>
                </a:solidFill>
              </a:rPr>
              <a:t>con solo ver uno </a:t>
            </a:r>
            <a:r>
              <a:rPr lang="es-ES" sz="2000" noProof="0" dirty="0">
                <a:solidFill>
                  <a:schemeClr val="bg1">
                    <a:lumMod val="10000"/>
                  </a:schemeClr>
                </a:solidFill>
              </a:rPr>
              <a:t>de los nombres.</a:t>
            </a: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279328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9497E-2618-F93D-9446-002FB6DB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KISS (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Simple, </a:t>
            </a:r>
            <a:r>
              <a:rPr lang="es-ES" dirty="0" err="1"/>
              <a:t>Stupid</a:t>
            </a:r>
            <a:r>
              <a:rPr lang="es-ES" dirty="0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9F5908-05BC-E3C2-8B0F-288D2C05E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000" dirty="0"/>
              <a:t>Complicar las cosas es fácil, simplificarlas es infernal.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Empieza simple y no compliques las cosas hasta que compruebes que realmente es necesario.</a:t>
            </a:r>
          </a:p>
          <a:p>
            <a:pPr>
              <a:spcBef>
                <a:spcPts val="1200"/>
              </a:spcBef>
            </a:pPr>
            <a:r>
              <a:rPr lang="es-ES" sz="2000" dirty="0"/>
              <a:t>La solución más sencilla y legible es la ideal hasta que fuerzas mayores indiquen lo contario. </a:t>
            </a:r>
          </a:p>
          <a:p>
            <a:pPr lvl="1">
              <a:spcBef>
                <a:spcPts val="1200"/>
              </a:spcBef>
            </a:pPr>
            <a:r>
              <a:rPr lang="es-ES" sz="2000" dirty="0"/>
              <a:t>Ejemplos de “fuerzas mayores”: </a:t>
            </a:r>
          </a:p>
          <a:p>
            <a:pPr lvl="2">
              <a:spcBef>
                <a:spcPts val="1200"/>
              </a:spcBef>
            </a:pPr>
            <a:r>
              <a:rPr lang="es-ES" sz="2000" dirty="0"/>
              <a:t>Pérdida grave de eficiencia</a:t>
            </a:r>
          </a:p>
          <a:p>
            <a:pPr lvl="2">
              <a:spcBef>
                <a:spcPts val="1200"/>
              </a:spcBef>
            </a:pPr>
            <a:r>
              <a:rPr lang="es-ES" sz="2000" dirty="0"/>
              <a:t>Tendencia a causar problemas en el futuro</a:t>
            </a:r>
          </a:p>
          <a:p>
            <a:pPr lvl="2">
              <a:spcBef>
                <a:spcPts val="1200"/>
              </a:spcBef>
            </a:pPr>
            <a:r>
              <a:rPr lang="es-ES" sz="2000" dirty="0"/>
              <a:t>Que te lo pida tu jefe/profe</a:t>
            </a:r>
          </a:p>
        </p:txBody>
      </p:sp>
    </p:spTree>
    <p:extLst>
      <p:ext uri="{BB962C8B-B14F-4D97-AF65-F5344CB8AC3E}">
        <p14:creationId xmlns:p14="http://schemas.microsoft.com/office/powerpoint/2010/main" val="1577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C8FA1-A52C-CF33-4343-E4CCC168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>
            <a:extLst>
              <a:ext uri="{FF2B5EF4-FFF2-40B4-BE49-F238E27FC236}">
                <a16:creationId xmlns:a16="http://schemas.microsoft.com/office/drawing/2014/main" id="{4B102B0A-35DB-798B-E644-EA36AF4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Poner Comentarios</a:t>
            </a:r>
          </a:p>
        </p:txBody>
      </p:sp>
      <p:sp>
        <p:nvSpPr>
          <p:cNvPr id="3" name="Contenidor de text 2">
            <a:extLst>
              <a:ext uri="{FF2B5EF4-FFF2-40B4-BE49-F238E27FC236}">
                <a16:creationId xmlns:a16="http://schemas.microsoft.com/office/drawing/2014/main" id="{A7542501-1A89-3738-47A5-5781344A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1003"/>
            <a:ext cx="10271999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“Leer el código explica el código.” El propósito de los comentarios no es volver a explicar lo que está escrito, es:</a:t>
            </a:r>
            <a:endParaRPr lang="es-ES" sz="2000" dirty="0">
              <a:highlight>
                <a:srgbClr val="FF0000"/>
              </a:highlight>
            </a:endParaRPr>
          </a:p>
          <a:p>
            <a:pPr>
              <a:spcBef>
                <a:spcPts val="600"/>
              </a:spcBef>
            </a:pPr>
            <a:r>
              <a:rPr lang="es-ES" sz="2000" dirty="0"/>
              <a:t>Aportar contexto relevante.</a:t>
            </a:r>
          </a:p>
          <a:p>
            <a:pPr>
              <a:spcBef>
                <a:spcPts val="600"/>
              </a:spcBef>
            </a:pPr>
            <a:r>
              <a:rPr lang="es-ES" sz="2000" dirty="0"/>
              <a:t>Evitar posibles confusiones</a:t>
            </a:r>
          </a:p>
          <a:p>
            <a:pPr>
              <a:spcBef>
                <a:spcPts val="600"/>
              </a:spcBef>
            </a:pPr>
            <a:r>
              <a:rPr lang="es-ES" sz="2000" noProof="0" dirty="0"/>
              <a:t>Explicar el motivo por el que se hacen las cosas</a:t>
            </a:r>
          </a:p>
          <a:p>
            <a:pPr>
              <a:spcBef>
                <a:spcPts val="600"/>
              </a:spcBef>
            </a:pPr>
            <a:r>
              <a:rPr lang="es-ES" sz="2000" noProof="0" dirty="0"/>
              <a:t>Documentar el código</a:t>
            </a:r>
          </a:p>
          <a:p>
            <a:pPr>
              <a:spcBef>
                <a:spcPts val="600"/>
              </a:spcBef>
            </a:pPr>
            <a:r>
              <a:rPr lang="es-ES" sz="2000" noProof="0" dirty="0"/>
              <a:t>Facilitar la lectura del código</a:t>
            </a:r>
          </a:p>
          <a:p>
            <a:pPr>
              <a:spcBef>
                <a:spcPts val="600"/>
              </a:spcBef>
            </a:pPr>
            <a:r>
              <a:rPr lang="es-ES" sz="2000" dirty="0"/>
              <a:t>Informar a otros desarrolladores (o tu yo del futuro)</a:t>
            </a:r>
          </a:p>
          <a:p>
            <a:pPr marL="186262" indent="0">
              <a:spcBef>
                <a:spcPts val="600"/>
              </a:spcBef>
              <a:buNone/>
            </a:pPr>
            <a:r>
              <a:rPr lang="es-ES" sz="2000" dirty="0"/>
              <a:t>Si tu comentario no aporta nada de esto, lo único que hace es ocupar espacio y molestar.</a:t>
            </a:r>
          </a:p>
        </p:txBody>
      </p:sp>
    </p:spTree>
    <p:extLst>
      <p:ext uri="{BB962C8B-B14F-4D97-AF65-F5344CB8AC3E}">
        <p14:creationId xmlns:p14="http://schemas.microsoft.com/office/powerpoint/2010/main" val="208760201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ción a la Iteración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la Iteración</Template>
  <TotalTime>93</TotalTime>
  <Words>370</Words>
  <Application>Microsoft Office PowerPoint</Application>
  <PresentationFormat>Pantalla panoràmica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2</vt:i4>
      </vt:variant>
      <vt:variant>
        <vt:lpstr>Títols de les diapositives</vt:lpstr>
      </vt:variant>
      <vt:variant>
        <vt:i4>6</vt:i4>
      </vt:variant>
    </vt:vector>
  </HeadingPairs>
  <TitlesOfParts>
    <vt:vector size="15" baseType="lpstr">
      <vt:lpstr>Anaheim</vt:lpstr>
      <vt:lpstr>Arial</vt:lpstr>
      <vt:lpstr>Nunito Light</vt:lpstr>
      <vt:lpstr>Poppins</vt:lpstr>
      <vt:lpstr>Poppins SemiBold</vt:lpstr>
      <vt:lpstr>Proxima Nova</vt:lpstr>
      <vt:lpstr>Syne</vt:lpstr>
      <vt:lpstr>Introducción a la Iteración</vt:lpstr>
      <vt:lpstr>Slidesgo Final Pages</vt:lpstr>
      <vt:lpstr>Pautas para Programar</vt:lpstr>
      <vt:lpstr>Cómo nombrar cosas</vt:lpstr>
      <vt:lpstr>Otras Formas de Nombrar</vt:lpstr>
      <vt:lpstr>Cómo NO nombrar cosas</vt:lpstr>
      <vt:lpstr>KISS (Keep It Simple, Stupid)</vt:lpstr>
      <vt:lpstr>Poner Comentarios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 Planell</dc:creator>
  <cp:lastModifiedBy>Vera Mascuñano Planell</cp:lastModifiedBy>
  <cp:revision>2</cp:revision>
  <dcterms:created xsi:type="dcterms:W3CDTF">2025-04-26T15:46:37Z</dcterms:created>
  <dcterms:modified xsi:type="dcterms:W3CDTF">2025-06-02T08:15:57Z</dcterms:modified>
</cp:coreProperties>
</file>