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6000" b="1" i="1">
                <a:latin typeface="Cambria" panose="02040503050406030204" charset="0"/>
                <a:cs typeface="Cambria" panose="02040503050406030204" charset="0"/>
              </a:rPr>
              <a:t>A</a:t>
            </a:r>
            <a:r>
              <a:rPr lang="en-US" sz="4800" b="1" i="1">
                <a:latin typeface="Cambria" panose="02040503050406030204" charset="0"/>
                <a:cs typeface="Cambria" panose="02040503050406030204" charset="0"/>
              </a:rPr>
              <a:t>rtificial </a:t>
            </a:r>
            <a:r>
              <a:rPr lang="en-US" sz="5400" b="1" i="1">
                <a:latin typeface="Cambria" panose="02040503050406030204" charset="0"/>
                <a:cs typeface="Cambria" panose="02040503050406030204" charset="0"/>
              </a:rPr>
              <a:t>I</a:t>
            </a:r>
            <a:r>
              <a:rPr lang="en-US" sz="4800" b="1" i="1">
                <a:latin typeface="Cambria" panose="02040503050406030204" charset="0"/>
                <a:cs typeface="Cambria" panose="02040503050406030204" charset="0"/>
              </a:rPr>
              <a:t>ntellegence (AI)</a:t>
            </a:r>
            <a:br>
              <a:rPr lang="en-US" sz="4800" b="1" i="1">
                <a:latin typeface="Cambria" panose="02040503050406030204" charset="0"/>
                <a:cs typeface="Cambria" panose="02040503050406030204" charset="0"/>
              </a:rPr>
            </a:br>
            <a:br>
              <a:rPr lang="en-US" sz="4800" b="1" i="1">
                <a:latin typeface="Cambria" panose="02040503050406030204" charset="0"/>
                <a:cs typeface="Cambria" panose="02040503050406030204" charset="0"/>
              </a:rPr>
            </a:br>
            <a:br>
              <a:rPr lang="en-US" sz="4800" b="1" i="1">
                <a:latin typeface="Cambria" panose="02040503050406030204" charset="0"/>
                <a:cs typeface="Cambria" panose="02040503050406030204" charset="0"/>
              </a:rPr>
            </a:br>
            <a:endParaRPr lang="en-US" sz="4800" b="1" i="1">
              <a:latin typeface="Cambria" panose="02040503050406030204" charset="0"/>
              <a:cs typeface="Cambria" panose="02040503050406030204" charset="0"/>
            </a:endParaRPr>
          </a:p>
        </p:txBody>
      </p:sp>
      <p:sp>
        <p:nvSpPr>
          <p:cNvPr id="3" name="Subtitle 2"/>
          <p:cNvSpPr>
            <a:spLocks noGrp="1"/>
          </p:cNvSpPr>
          <p:nvPr>
            <p:ph type="subTitle" idx="1"/>
          </p:nvPr>
        </p:nvSpPr>
        <p:spPr>
          <a:xfrm>
            <a:off x="1877695" y="3886200"/>
            <a:ext cx="8534400" cy="1198563"/>
          </a:xfrm>
        </p:spPr>
        <p:txBody>
          <a:bodyPr/>
          <a:p>
            <a:r>
              <a:rPr lang="en-US" sz="3600" i="1">
                <a:latin typeface="Cambria" panose="02040503050406030204" charset="0"/>
                <a:cs typeface="Cambria" panose="02040503050406030204" charset="0"/>
              </a:rPr>
              <a:t>Understanding How Computers Learn and Make Decisions"Understanding How Computers Learn and Make Decisions"</a:t>
            </a:r>
            <a:endParaRPr lang="en-US" sz="3600" i="1">
              <a:latin typeface="Cambria" panose="02040503050406030204" charset="0"/>
              <a:cs typeface="Cambria" panose="02040503050406030204" charset="0"/>
            </a:endParaRPr>
          </a:p>
          <a:p>
            <a:endParaRPr lang="en-US" sz="3600" i="1">
              <a:latin typeface="Cambria" panose="02040503050406030204" charset="0"/>
              <a:cs typeface="Cambria" panose="02040503050406030204" charset="0"/>
            </a:endParaRPr>
          </a:p>
          <a:p>
            <a:endParaRPr lang="en-US" sz="3600" i="1">
              <a:latin typeface="Cambria" panose="02040503050406030204" charset="0"/>
              <a:cs typeface="Cambria" panose="02040503050406030204" charset="0"/>
            </a:endParaRPr>
          </a:p>
          <a:p>
            <a:endParaRPr lang="en-US" sz="3600" i="1">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4490" y="-140970"/>
            <a:ext cx="11217910" cy="1070610"/>
          </a:xfrm>
        </p:spPr>
        <p:txBody>
          <a:bodyPr/>
          <a:p>
            <a:r>
              <a:rPr lang="en-US" b="1" i="1">
                <a:latin typeface="Cambria" panose="02040503050406030204" charset="0"/>
                <a:cs typeface="Cambria" panose="02040503050406030204" charset="0"/>
              </a:rPr>
              <a:t>Disadvantages</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139700" y="806450"/>
            <a:ext cx="6758940" cy="5832475"/>
          </a:xfrm>
        </p:spPr>
        <p:txBody>
          <a:bodyPr/>
          <a:p>
            <a:pPr marL="0" indent="0">
              <a:buNone/>
            </a:pPr>
            <a:r>
              <a:rPr lang="en-US" sz="2800" b="1" i="1">
                <a:latin typeface="Cambria" panose="02040503050406030204" charset="0"/>
                <a:cs typeface="Cambria" panose="02040503050406030204" charset="0"/>
              </a:rPr>
              <a:t>Job Displacement:</a:t>
            </a:r>
            <a:r>
              <a:rPr lang="en-US" sz="2800" i="1">
                <a:latin typeface="Cambria" panose="02040503050406030204" charset="0"/>
                <a:cs typeface="Cambria" panose="02040503050406030204" charset="0"/>
              </a:rPr>
              <a:t> AI and automation can lead to job losses as machines replace humans in performing tasks.</a:t>
            </a:r>
            <a:endParaRPr lang="en-US" sz="2800" i="1">
              <a:latin typeface="Cambria" panose="02040503050406030204" charset="0"/>
              <a:cs typeface="Cambria" panose="02040503050406030204" charset="0"/>
            </a:endParaRPr>
          </a:p>
          <a:p>
            <a:pPr marL="0" indent="0">
              <a:buNone/>
            </a:pPr>
            <a:r>
              <a:rPr lang="en-US" sz="2800" b="1" i="1">
                <a:latin typeface="Cambria" panose="02040503050406030204" charset="0"/>
                <a:cs typeface="Cambria" panose="02040503050406030204" charset="0"/>
              </a:rPr>
              <a:t>High Costs:</a:t>
            </a:r>
            <a:r>
              <a:rPr lang="en-US" sz="2800" i="1">
                <a:latin typeface="Cambria" panose="02040503050406030204" charset="0"/>
                <a:cs typeface="Cambria" panose="02040503050406030204" charset="0"/>
              </a:rPr>
              <a:t> Developing and implementing AI technology can be expensive, especially for smaller businesses and developing countries.</a:t>
            </a:r>
            <a:endParaRPr lang="en-US" sz="2800" i="1">
              <a:latin typeface="Cambria" panose="02040503050406030204" charset="0"/>
              <a:cs typeface="Cambria" panose="02040503050406030204" charset="0"/>
            </a:endParaRPr>
          </a:p>
          <a:p>
            <a:pPr marL="0" indent="0">
              <a:buNone/>
            </a:pPr>
            <a:r>
              <a:rPr lang="en-US" sz="2800" b="1" i="1">
                <a:latin typeface="Cambria" panose="02040503050406030204" charset="0"/>
                <a:cs typeface="Cambria" panose="02040503050406030204" charset="0"/>
              </a:rPr>
              <a:t>Privacy Concerns:</a:t>
            </a:r>
            <a:r>
              <a:rPr lang="en-US" sz="2800" i="1">
                <a:latin typeface="Cambria" panose="02040503050406030204" charset="0"/>
                <a:cs typeface="Cambria" panose="02040503050406030204" charset="0"/>
              </a:rPr>
              <a:t> AI systems often collect and analyze large amounts of personal data, raising concerns about privacy and data security.</a:t>
            </a:r>
            <a:endParaRPr lang="en-US" sz="2800" i="1">
              <a:latin typeface="Cambria" panose="02040503050406030204" charset="0"/>
              <a:cs typeface="Cambria" panose="02040503050406030204" charset="0"/>
            </a:endParaRPr>
          </a:p>
        </p:txBody>
      </p:sp>
      <p:pic>
        <p:nvPicPr>
          <p:cNvPr id="4" name="Picture 3"/>
          <p:cNvPicPr/>
          <p:nvPr/>
        </p:nvPicPr>
        <p:blipFill>
          <a:blip r:embed="rId1"/>
        </p:blipFill>
        <p:spPr>
          <a:xfrm>
            <a:off x="7191375" y="565785"/>
            <a:ext cx="4791075" cy="3018155"/>
          </a:xfrm>
          <a:prstGeom prst="rect">
            <a:avLst/>
          </a:prstGeom>
        </p:spPr>
      </p:pic>
      <p:pic>
        <p:nvPicPr>
          <p:cNvPr id="5" name="Picture 4"/>
          <p:cNvPicPr/>
          <p:nvPr/>
        </p:nvPicPr>
        <p:blipFill>
          <a:blip r:embed="rId2"/>
        </p:blipFill>
        <p:spPr>
          <a:xfrm>
            <a:off x="7192010" y="3742690"/>
            <a:ext cx="4790440" cy="2896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6710" y="441325"/>
            <a:ext cx="7011670" cy="6226810"/>
          </a:xfrm>
          <a:prstGeom prst="rect">
            <a:avLst/>
          </a:prstGeom>
          <a:noFill/>
        </p:spPr>
        <p:txBody>
          <a:bodyPr wrap="square" rtlCol="0">
            <a:noAutofit/>
          </a:bodyPr>
          <a:p>
            <a:r>
              <a:rPr lang="en-US" sz="2400" b="1" i="1">
                <a:latin typeface="Cambria" panose="02040503050406030204" charset="0"/>
                <a:cs typeface="Cambria" panose="02040503050406030204" charset="0"/>
              </a:rPr>
              <a:t>Ethical Issues:</a:t>
            </a:r>
            <a:r>
              <a:rPr lang="en-US" sz="2400" i="1">
                <a:latin typeface="Cambria" panose="02040503050406030204" charset="0"/>
                <a:cs typeface="Cambria" panose="02040503050406030204" charset="0"/>
              </a:rPr>
              <a:t> AI decisions may not always align with ethical standards or human values, leading to moral dilemmas.</a:t>
            </a:r>
            <a:endParaRPr lang="en-US" sz="2400" i="1">
              <a:latin typeface="Cambria" panose="02040503050406030204" charset="0"/>
              <a:cs typeface="Cambria" panose="02040503050406030204" charset="0"/>
            </a:endParaRPr>
          </a:p>
          <a:p>
            <a:r>
              <a:rPr lang="en-US" sz="2400" b="1" i="1">
                <a:latin typeface="Cambria" panose="02040503050406030204" charset="0"/>
                <a:cs typeface="Cambria" panose="02040503050406030204" charset="0"/>
              </a:rPr>
              <a:t>Lack of Creativity:</a:t>
            </a:r>
            <a:r>
              <a:rPr lang="en-US" sz="2400" i="1">
                <a:latin typeface="Cambria" panose="02040503050406030204" charset="0"/>
                <a:cs typeface="Cambria" panose="02040503050406030204" charset="0"/>
              </a:rPr>
              <a:t> AI can perform tasks based on existing data and rules but may lack human creativity and intuition.</a:t>
            </a:r>
            <a:endParaRPr lang="en-US" sz="2400" i="1">
              <a:latin typeface="Cambria" panose="02040503050406030204" charset="0"/>
              <a:cs typeface="Cambria" panose="02040503050406030204" charset="0"/>
            </a:endParaRPr>
          </a:p>
          <a:p>
            <a:r>
              <a:rPr lang="en-US" sz="2400" b="1" i="1">
                <a:latin typeface="Cambria" panose="02040503050406030204" charset="0"/>
                <a:cs typeface="Cambria" panose="02040503050406030204" charset="0"/>
              </a:rPr>
              <a:t>Dependency</a:t>
            </a:r>
            <a:r>
              <a:rPr lang="en-US" sz="2400" i="1">
                <a:latin typeface="Cambria" panose="02040503050406030204" charset="0"/>
                <a:cs typeface="Cambria" panose="02040503050406030204" charset="0"/>
              </a:rPr>
              <a:t>: Overreliance on AI systems can lead to vulnerabilities if the technology fails or malfunctions.</a:t>
            </a:r>
            <a:endParaRPr lang="en-US" sz="2400" i="1">
              <a:latin typeface="Cambria" panose="02040503050406030204" charset="0"/>
              <a:cs typeface="Cambria" panose="02040503050406030204" charset="0"/>
            </a:endParaRPr>
          </a:p>
          <a:p>
            <a:r>
              <a:rPr lang="en-US" sz="2400" b="1" i="1">
                <a:latin typeface="Cambria" panose="02040503050406030204" charset="0"/>
                <a:cs typeface="Cambria" panose="02040503050406030204" charset="0"/>
              </a:rPr>
              <a:t>Bias and Fairness:</a:t>
            </a:r>
            <a:r>
              <a:rPr lang="en-US" sz="2400" i="1">
                <a:latin typeface="Cambria" panose="02040503050406030204" charset="0"/>
                <a:cs typeface="Cambria" panose="02040503050406030204" charset="0"/>
              </a:rPr>
              <a:t> AI algorithms can reflect biases present in the data used to train them, leading to unfair outcomes or discrimination.</a:t>
            </a:r>
            <a:endParaRPr lang="en-US" sz="2400" i="1">
              <a:latin typeface="Cambria" panose="02040503050406030204" charset="0"/>
              <a:cs typeface="Cambria" panose="02040503050406030204" charset="0"/>
            </a:endParaRPr>
          </a:p>
          <a:p>
            <a:r>
              <a:rPr lang="en-US" sz="2400" b="1" i="1">
                <a:latin typeface="Cambria" panose="02040503050406030204" charset="0"/>
                <a:cs typeface="Cambria" panose="02040503050406030204" charset="0"/>
              </a:rPr>
              <a:t>Complexity and Understanding:</a:t>
            </a:r>
            <a:r>
              <a:rPr lang="en-US" sz="2400" i="1">
                <a:latin typeface="Cambria" panose="02040503050406030204" charset="0"/>
                <a:cs typeface="Cambria" panose="02040503050406030204" charset="0"/>
              </a:rPr>
              <a:t> Understanding and managing AI systems can be challenging, requiring specialized knowledge and skills.</a:t>
            </a:r>
            <a:endParaRPr lang="en-US" sz="2400" i="1">
              <a:latin typeface="Cambria" panose="02040503050406030204" charset="0"/>
              <a:cs typeface="Cambria" panose="02040503050406030204" charset="0"/>
            </a:endParaRPr>
          </a:p>
        </p:txBody>
      </p:sp>
      <p:pic>
        <p:nvPicPr>
          <p:cNvPr id="5" name="Picture 4"/>
          <p:cNvPicPr/>
          <p:nvPr/>
        </p:nvPicPr>
        <p:blipFill>
          <a:blip r:embed="rId1"/>
        </p:blipFill>
        <p:spPr>
          <a:xfrm>
            <a:off x="7749540" y="236220"/>
            <a:ext cx="4317365" cy="2658745"/>
          </a:xfrm>
          <a:prstGeom prst="rect">
            <a:avLst/>
          </a:prstGeom>
        </p:spPr>
      </p:pic>
      <p:pic>
        <p:nvPicPr>
          <p:cNvPr id="6" name="Picture 5"/>
          <p:cNvPicPr/>
          <p:nvPr/>
        </p:nvPicPr>
        <p:blipFill>
          <a:blip r:embed="rId2"/>
        </p:blipFill>
        <p:spPr>
          <a:xfrm>
            <a:off x="7943850" y="3180715"/>
            <a:ext cx="3938905" cy="3234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latin typeface="Cambria" panose="02040503050406030204" charset="0"/>
                <a:cs typeface="Cambria" panose="02040503050406030204" charset="0"/>
              </a:rPr>
              <a:t>Future(+)</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283210" y="1417320"/>
            <a:ext cx="5968365" cy="4709160"/>
          </a:xfrm>
        </p:spPr>
        <p:txBody>
          <a:bodyPr/>
          <a:p>
            <a:r>
              <a:rPr lang="en-US" i="1">
                <a:latin typeface="Cambria" panose="02040503050406030204" charset="0"/>
                <a:cs typeface="Cambria" panose="02040503050406030204" charset="0"/>
              </a:rPr>
              <a:t>the day is not far when you will just sit back in your cozy little beds and just command your personal robots to entirely do your ruts . he will be a perfect companion for you . just enjoy the technology</a:t>
            </a:r>
            <a:endParaRPr lang="en-US" i="1">
              <a:latin typeface="Cambria" panose="02040503050406030204" charset="0"/>
              <a:cs typeface="Cambria" panose="02040503050406030204" charset="0"/>
            </a:endParaRPr>
          </a:p>
        </p:txBody>
      </p:sp>
      <p:pic>
        <p:nvPicPr>
          <p:cNvPr id="4" name="Picture 3"/>
          <p:cNvPicPr/>
          <p:nvPr/>
        </p:nvPicPr>
        <p:blipFill>
          <a:blip r:embed="rId1"/>
        </p:blipFill>
        <p:spPr>
          <a:xfrm>
            <a:off x="6393815" y="424180"/>
            <a:ext cx="5453380" cy="2599690"/>
          </a:xfrm>
          <a:prstGeom prst="rect">
            <a:avLst/>
          </a:prstGeom>
        </p:spPr>
      </p:pic>
      <p:pic>
        <p:nvPicPr>
          <p:cNvPr id="5" name="Picture 4"/>
          <p:cNvPicPr/>
          <p:nvPr/>
        </p:nvPicPr>
        <p:blipFill>
          <a:blip r:embed="rId2"/>
        </p:blipFill>
        <p:spPr>
          <a:xfrm>
            <a:off x="6394450" y="3163570"/>
            <a:ext cx="5452745" cy="3152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090" y="-184785"/>
            <a:ext cx="11381740" cy="1010285"/>
          </a:xfrm>
        </p:spPr>
        <p:txBody>
          <a:bodyPr/>
          <a:p>
            <a:r>
              <a:rPr lang="en-US" b="1" i="1">
                <a:latin typeface="Cambria" panose="02040503050406030204" charset="0"/>
                <a:cs typeface="Cambria" panose="02040503050406030204" charset="0"/>
              </a:rPr>
              <a:t>future (-)</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222250" y="581025"/>
            <a:ext cx="8239125" cy="6015990"/>
          </a:xfrm>
        </p:spPr>
        <p:txBody>
          <a:bodyPr/>
          <a:p>
            <a:pPr algn="l"/>
            <a:r>
              <a:rPr lang="en-US" i="1">
                <a:latin typeface="Cambria" panose="02040503050406030204" charset="0"/>
                <a:cs typeface="Cambria" panose="02040503050406030204" charset="0"/>
              </a:rPr>
              <a:t>but wait, don’t be happy .....!</a:t>
            </a:r>
            <a:endParaRPr lang="en-US" i="1">
              <a:latin typeface="Cambria" panose="02040503050406030204" charset="0"/>
              <a:cs typeface="Cambria" panose="02040503050406030204" charset="0"/>
            </a:endParaRPr>
          </a:p>
          <a:p>
            <a:pPr marL="0" indent="0" algn="l">
              <a:buNone/>
            </a:pPr>
            <a:r>
              <a:rPr lang="en-US" i="1">
                <a:latin typeface="Cambria" panose="02040503050406030204" charset="0"/>
                <a:cs typeface="Cambria" panose="02040503050406030204" charset="0"/>
              </a:rPr>
              <a:t>it may end of other way too.some day there willbe a knock to your doors . as you open it you see a large number of roborts marching into your house destroying everything you own and looting you </a:t>
            </a:r>
            <a:endParaRPr lang="en-US" i="1">
              <a:latin typeface="Cambria" panose="02040503050406030204" charset="0"/>
              <a:cs typeface="Cambria" panose="02040503050406030204" charset="0"/>
            </a:endParaRPr>
          </a:p>
          <a:p>
            <a:pPr marL="0" indent="0" algn="l">
              <a:buNone/>
            </a:pPr>
            <a:r>
              <a:rPr lang="en-US" i="1">
                <a:latin typeface="Cambria" panose="02040503050406030204" charset="0"/>
                <a:cs typeface="Cambria" panose="02040503050406030204" charset="0"/>
              </a:rPr>
              <a:t>this is because ever since there is an advantage in the technology , it attracts anti social elements . this is true for robots too. because now they have full power to think as human , even as of anti social elements . so think trice before giving them the power of cognition</a:t>
            </a:r>
            <a:endParaRPr lang="en-US" i="1">
              <a:latin typeface="Cambria" panose="02040503050406030204" charset="0"/>
              <a:cs typeface="Cambria" panose="02040503050406030204" charset="0"/>
            </a:endParaRPr>
          </a:p>
        </p:txBody>
      </p:sp>
      <p:pic>
        <p:nvPicPr>
          <p:cNvPr id="4" name="Picture 3"/>
          <p:cNvPicPr/>
          <p:nvPr/>
        </p:nvPicPr>
        <p:blipFill>
          <a:blip r:embed="rId1"/>
        </p:blipFill>
        <p:spPr>
          <a:xfrm>
            <a:off x="8461375" y="580390"/>
            <a:ext cx="3513455" cy="2595880"/>
          </a:xfrm>
          <a:prstGeom prst="rect">
            <a:avLst/>
          </a:prstGeom>
        </p:spPr>
      </p:pic>
      <p:pic>
        <p:nvPicPr>
          <p:cNvPr id="6" name="Picture 5"/>
          <p:cNvPicPr/>
          <p:nvPr/>
        </p:nvPicPr>
        <p:blipFill>
          <a:blip r:embed="rId2"/>
        </p:blipFill>
        <p:spPr>
          <a:xfrm>
            <a:off x="8256905" y="3429000"/>
            <a:ext cx="3718560" cy="30270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2575" y="-398780"/>
            <a:ext cx="11299825" cy="1674495"/>
          </a:xfrm>
        </p:spPr>
        <p:txBody>
          <a:bodyPr/>
          <a:p>
            <a:r>
              <a:rPr lang="en-US" b="1" i="1">
                <a:latin typeface="Cambria" panose="02040503050406030204" charset="0"/>
                <a:cs typeface="Cambria" panose="02040503050406030204" charset="0"/>
              </a:rPr>
              <a:t>conclusion </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282575" y="825500"/>
            <a:ext cx="8194675" cy="5588000"/>
          </a:xfrm>
        </p:spPr>
        <p:txBody>
          <a:bodyPr/>
          <a:p>
            <a:r>
              <a:rPr lang="en-US" i="1">
                <a:latin typeface="Cambria" panose="02040503050406030204" charset="0"/>
                <a:cs typeface="Cambria" panose="02040503050406030204" charset="0"/>
              </a:rPr>
              <a:t>In conclusion, Artificial Intelligence (AI) holds immense potential to revolutionize industries, improve efficiency, and enhance our daily lives. However, it also comes with challenges such as job displacement, ethical concerns, and issues related to privacy and bias. As AI continues to evolve, it is crucial to harness its benefits responsibly, ensuring that it serves humanity while addressing its limitations. With careful development and ethical considerations, AI can be a powerful tool for innovation and progress in the future.</a:t>
            </a:r>
            <a:endParaRPr lang="en-US" i="1">
              <a:latin typeface="Cambria" panose="02040503050406030204" charset="0"/>
              <a:cs typeface="Cambria" panose="02040503050406030204" charset="0"/>
            </a:endParaRPr>
          </a:p>
          <a:p>
            <a:endParaRPr lang="en-US"/>
          </a:p>
          <a:p>
            <a:pPr marL="0" indent="0">
              <a:buNone/>
            </a:pPr>
            <a:endParaRPr lang="en-US"/>
          </a:p>
          <a:p>
            <a:endParaRPr lang="en-US"/>
          </a:p>
        </p:txBody>
      </p:sp>
      <p:pic>
        <p:nvPicPr>
          <p:cNvPr id="4" name="Picture 3"/>
          <p:cNvPicPr/>
          <p:nvPr/>
        </p:nvPicPr>
        <p:blipFill>
          <a:blip r:embed="rId1"/>
        </p:blipFill>
        <p:spPr>
          <a:xfrm>
            <a:off x="8130540" y="403860"/>
            <a:ext cx="3815715" cy="3213100"/>
          </a:xfrm>
          <a:prstGeom prst="rect">
            <a:avLst/>
          </a:prstGeom>
        </p:spPr>
      </p:pic>
      <p:pic>
        <p:nvPicPr>
          <p:cNvPr id="5" name="Picture 4"/>
          <p:cNvPicPr/>
          <p:nvPr/>
        </p:nvPicPr>
        <p:blipFill>
          <a:blip r:embed="rId2"/>
        </p:blipFill>
        <p:spPr>
          <a:xfrm>
            <a:off x="8477250" y="3794125"/>
            <a:ext cx="3469005" cy="2682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11"/>
          <p:cNvSpPr txBox="1"/>
          <p:nvPr/>
        </p:nvSpPr>
        <p:spPr>
          <a:xfrm>
            <a:off x="2959100" y="979170"/>
            <a:ext cx="7493635" cy="4354830"/>
          </a:xfrm>
          <a:prstGeom prst="rect">
            <a:avLst/>
          </a:prstGeom>
          <a:noFill/>
        </p:spPr>
        <p:txBody>
          <a:bodyPr wrap="square" rtlCol="0">
            <a:noAutofit/>
          </a:bodyPr>
          <a:p>
            <a:r>
              <a:rPr lang="en-US" sz="11500" b="1" i="1">
                <a:solidFill>
                  <a:schemeClr val="tx1"/>
                </a:solidFill>
                <a:latin typeface="Cascadia Code ExtraLight" panose="020B0609020000020004" charset="0"/>
                <a:cs typeface="Cascadia Code ExtraLight" panose="020B0609020000020004" charset="0"/>
              </a:rPr>
              <a:t>thank you</a:t>
            </a:r>
            <a:endParaRPr lang="en-US" sz="11500" b="1" i="1">
              <a:solidFill>
                <a:schemeClr val="tx1"/>
              </a:solidFill>
              <a:latin typeface="Cascadia Code ExtraLight" panose="020B0609020000020004" charset="0"/>
              <a:cs typeface="Cascadia Code ExtraLight" panose="020B060902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sz="quarter"/>
          </p:nvPr>
        </p:nvSpPr>
        <p:spPr/>
        <p:txBody>
          <a:bodyPr/>
          <a:p>
            <a:r>
              <a:rPr lang="en-US" sz="5400" b="1" i="1" u="sng">
                <a:latin typeface="Cambria" panose="02040503050406030204" charset="0"/>
                <a:cs typeface="Cambria" panose="02040503050406030204" charset="0"/>
              </a:rPr>
              <a:t>Contents</a:t>
            </a:r>
            <a:br>
              <a:rPr lang="en-US" sz="5400" b="1" i="1" u="sng">
                <a:latin typeface="Cambria" panose="02040503050406030204" charset="0"/>
                <a:cs typeface="Cambria" panose="02040503050406030204" charset="0"/>
              </a:rPr>
            </a:br>
            <a:r>
              <a:rPr lang="en-US" sz="5400" b="1" i="1" u="sng">
                <a:latin typeface="Cambria" panose="02040503050406030204" charset="0"/>
                <a:cs typeface="Cambria" panose="02040503050406030204" charset="0"/>
              </a:rPr>
              <a:t> </a:t>
            </a:r>
            <a:br>
              <a:rPr lang="en-US" sz="5400" b="1" i="1" u="sng">
                <a:latin typeface="Cambria" panose="02040503050406030204" charset="0"/>
                <a:cs typeface="Cambria" panose="02040503050406030204" charset="0"/>
              </a:rPr>
            </a:br>
            <a:br>
              <a:rPr lang="en-US" sz="6600" b="1" i="1">
                <a:latin typeface="Cambria" panose="02040503050406030204" charset="0"/>
                <a:cs typeface="Cambria" panose="02040503050406030204" charset="0"/>
              </a:rPr>
            </a:br>
            <a:br>
              <a:rPr lang="en-US" sz="6600" b="1" i="1">
                <a:latin typeface="Cambria" panose="02040503050406030204" charset="0"/>
                <a:cs typeface="Cambria" panose="02040503050406030204" charset="0"/>
              </a:rPr>
            </a:br>
            <a:br>
              <a:rPr lang="en-US" sz="6600" b="1" i="1">
                <a:latin typeface="Cambria" panose="02040503050406030204" charset="0"/>
                <a:cs typeface="Cambria" panose="02040503050406030204" charset="0"/>
              </a:rPr>
            </a:br>
            <a:endParaRPr lang="en-US" sz="6600" b="1" i="1">
              <a:latin typeface="Cambria" panose="02040503050406030204" charset="0"/>
              <a:cs typeface="Cambria" panose="02040503050406030204" charset="0"/>
            </a:endParaRPr>
          </a:p>
        </p:txBody>
      </p:sp>
      <p:sp>
        <p:nvSpPr>
          <p:cNvPr id="7" name="Text Box 6"/>
          <p:cNvSpPr txBox="1"/>
          <p:nvPr/>
        </p:nvSpPr>
        <p:spPr>
          <a:xfrm>
            <a:off x="219710" y="949325"/>
            <a:ext cx="6814185" cy="5394960"/>
          </a:xfrm>
          <a:prstGeom prst="rect">
            <a:avLst/>
          </a:prstGeom>
          <a:noFill/>
        </p:spPr>
        <p:txBody>
          <a:bodyPr wrap="square" rtlCol="0">
            <a:noAutofit/>
          </a:bodyPr>
          <a:p>
            <a:pPr marL="457200" indent="-457200">
              <a:buFont typeface="Arial" panose="020B0604020202020204" pitchFamily="34" charset="0"/>
              <a:buChar char="•"/>
            </a:pPr>
            <a:r>
              <a:rPr lang="en-US" sz="3600" i="1">
                <a:latin typeface="Cambria" panose="02040503050406030204" charset="0"/>
                <a:cs typeface="Cambria" panose="02040503050406030204" charset="0"/>
              </a:rPr>
              <a:t>Introduction.</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History of artificial intelligence .</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Why AI .</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Limitations of human mind .</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Applications.</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Advantages.</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Disadvantages.</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Future .</a:t>
            </a:r>
            <a:endParaRPr lang="en-US" sz="3600" i="1">
              <a:latin typeface="Cambria" panose="02040503050406030204" charset="0"/>
              <a:cs typeface="Cambria" panose="02040503050406030204" charset="0"/>
            </a:endParaRPr>
          </a:p>
          <a:p>
            <a:pPr marL="457200" indent="-457200">
              <a:buFont typeface="Arial" panose="020B0604020202020204" pitchFamily="34" charset="0"/>
              <a:buChar char="•"/>
            </a:pPr>
            <a:r>
              <a:rPr lang="en-US" sz="3600" i="1">
                <a:latin typeface="Cambria" panose="02040503050406030204" charset="0"/>
                <a:cs typeface="Cambria" panose="02040503050406030204" charset="0"/>
              </a:rPr>
              <a:t>Conclusion. </a:t>
            </a:r>
            <a:endParaRPr lang="en-US" sz="3600" i="1">
              <a:latin typeface="Cambria" panose="02040503050406030204" charset="0"/>
              <a:cs typeface="Cambria" panose="02040503050406030204" charset="0"/>
            </a:endParaRPr>
          </a:p>
          <a:p>
            <a:endParaRPr lang="en-US" sz="3600" i="1">
              <a:latin typeface="Cambria" panose="02040503050406030204" charset="0"/>
              <a:cs typeface="Cambria" panose="02040503050406030204" charset="0"/>
            </a:endParaRPr>
          </a:p>
        </p:txBody>
      </p:sp>
      <p:pic>
        <p:nvPicPr>
          <p:cNvPr id="8" name="Picture 7"/>
          <p:cNvPicPr/>
          <p:nvPr/>
        </p:nvPicPr>
        <p:blipFill>
          <a:blip r:embed="rId1"/>
        </p:blipFill>
        <p:spPr>
          <a:xfrm>
            <a:off x="7033895" y="948690"/>
            <a:ext cx="4945380" cy="5394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0855" y="274955"/>
            <a:ext cx="4567555" cy="826770"/>
          </a:xfrm>
        </p:spPr>
        <p:txBody>
          <a:bodyPr/>
          <a:p>
            <a:r>
              <a:rPr lang="en-US" sz="4000" b="1" i="1">
                <a:latin typeface="Cambria" panose="02040503050406030204" charset="0"/>
                <a:cs typeface="Cambria" panose="02040503050406030204" charset="0"/>
              </a:rPr>
              <a:t>Introduction</a:t>
            </a:r>
            <a:br>
              <a:rPr lang="en-US" sz="4000" b="1" i="1">
                <a:latin typeface="Cambria" panose="02040503050406030204" charset="0"/>
                <a:cs typeface="Cambria" panose="02040503050406030204" charset="0"/>
              </a:rPr>
            </a:br>
            <a:endParaRPr lang="en-US" sz="4000" b="1" i="1">
              <a:latin typeface="Cambria" panose="02040503050406030204" charset="0"/>
              <a:cs typeface="Cambria" panose="02040503050406030204" charset="0"/>
            </a:endParaRPr>
          </a:p>
        </p:txBody>
      </p:sp>
      <p:sp>
        <p:nvSpPr>
          <p:cNvPr id="3" name="Content Placeholder 2"/>
          <p:cNvSpPr>
            <a:spLocks noGrp="1"/>
          </p:cNvSpPr>
          <p:nvPr>
            <p:ph idx="1"/>
          </p:nvPr>
        </p:nvSpPr>
        <p:spPr>
          <a:xfrm>
            <a:off x="151130" y="1101725"/>
            <a:ext cx="7181850" cy="5504180"/>
          </a:xfrm>
        </p:spPr>
        <p:txBody>
          <a:bodyPr/>
          <a:p>
            <a:pPr algn="ctr"/>
            <a:r>
              <a:rPr lang="en-US" sz="2800" i="1">
                <a:latin typeface="Cambria" panose="02040503050406030204" charset="0"/>
                <a:cs typeface="Cambria" panose="02040503050406030204" charset="0"/>
              </a:rPr>
              <a:t>Artificial Intelligence, or AI, is all about teaching machines to think and learn like humans do. It's a field in computer science where we create smart machines that can do tasks that typically require human intelligence, such as recognizing speech, understanding language, making decisions, and solving problems. AI helps us automate tasks, make processes more efficient, and even create new ways for technology to assist us in everyday life.</a:t>
            </a:r>
            <a:endParaRPr lang="en-US" sz="2800" i="1">
              <a:latin typeface="Cambria" panose="02040503050406030204" charset="0"/>
              <a:cs typeface="Cambria" panose="02040503050406030204" charset="0"/>
            </a:endParaRPr>
          </a:p>
        </p:txBody>
      </p:sp>
      <p:pic>
        <p:nvPicPr>
          <p:cNvPr id="4" name="Picture 3"/>
          <p:cNvPicPr/>
          <p:nvPr/>
        </p:nvPicPr>
        <p:blipFill>
          <a:blip r:embed="rId1"/>
        </p:blipFill>
        <p:spPr>
          <a:xfrm>
            <a:off x="7332345" y="1101725"/>
            <a:ext cx="4629785" cy="4332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143000"/>
          </a:xfrm>
        </p:spPr>
        <p:txBody>
          <a:bodyPr/>
          <a:p>
            <a:r>
              <a:rPr lang="en-US" b="1">
                <a:latin typeface="Cambria" panose="02040503050406030204" charset="0"/>
                <a:cs typeface="Cambria" panose="02040503050406030204" charset="0"/>
              </a:rPr>
              <a:t>Brief history of AI</a:t>
            </a:r>
            <a:endParaRPr lang="en-US"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sz="3600" b="1" i="1">
                <a:latin typeface="Cambria" panose="02040503050406030204" charset="0"/>
                <a:cs typeface="Cambria" panose="02040503050406030204" charset="0"/>
              </a:rPr>
              <a:t>1941</a:t>
            </a:r>
            <a:r>
              <a:rPr lang="en-US" sz="3600" i="1">
                <a:latin typeface="Cambria" panose="02040503050406030204" charset="0"/>
                <a:cs typeface="Cambria" panose="02040503050406030204" charset="0"/>
              </a:rPr>
              <a:t>:First electronic computer(technology finally available )</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1956</a:t>
            </a:r>
            <a:r>
              <a:rPr lang="en-US" sz="3600" i="1">
                <a:latin typeface="Cambria" panose="02040503050406030204" charset="0"/>
                <a:cs typeface="Cambria" panose="02040503050406030204" charset="0"/>
              </a:rPr>
              <a:t>:Term artificial intelligence introduced</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1960</a:t>
            </a:r>
            <a:r>
              <a:rPr lang="en-US" sz="3600" i="1">
                <a:latin typeface="Cambria" panose="02040503050406030204" charset="0"/>
                <a:cs typeface="Cambria" panose="02040503050406030204" charset="0"/>
              </a:rPr>
              <a:t>s:Checkers-playing program that was able to play games with opponents</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1980</a:t>
            </a:r>
            <a:r>
              <a:rPr lang="en-US" sz="3600" i="1">
                <a:latin typeface="Cambria" panose="02040503050406030204" charset="0"/>
                <a:cs typeface="Cambria" panose="02040503050406030204" charset="0"/>
              </a:rPr>
              <a:t>s:Quality control systems</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2000</a:t>
            </a:r>
            <a:r>
              <a:rPr lang="en-US" sz="3600" i="1">
                <a:latin typeface="Cambria" panose="02040503050406030204" charset="0"/>
                <a:cs typeface="Cambria" panose="02040503050406030204" charset="0"/>
              </a:rPr>
              <a:t>:First sophisticated walking robot</a:t>
            </a:r>
            <a:endParaRPr lang="en-US" sz="3600" i="1">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638"/>
            <a:ext cx="10972800" cy="1143000"/>
          </a:xfrm>
        </p:spPr>
        <p:txBody>
          <a:bodyPr/>
          <a:p>
            <a:r>
              <a:rPr lang="en-US" b="1" i="1">
                <a:latin typeface="Cambria" panose="02040503050406030204" charset="0"/>
                <a:cs typeface="Cambria" panose="02040503050406030204" charset="0"/>
              </a:rPr>
              <a:t>WHY AI?</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0" y="1600200"/>
            <a:ext cx="6315075" cy="4944745"/>
          </a:xfrm>
        </p:spPr>
        <p:txBody>
          <a:bodyPr/>
          <a:p>
            <a:pPr algn="ctr"/>
            <a:r>
              <a:rPr lang="en-US" i="1">
                <a:latin typeface="Cambria" panose="02040503050406030204" charset="0"/>
                <a:cs typeface="Cambria" panose="02040503050406030204" charset="0"/>
              </a:rPr>
              <a:t>Computers are fundamentally well suited to preforming mechanical computations,using fixed programed rules .this allows artificial machines to preform simple monotonous tasks effciently and reliadly , which humans are ill-suited to</a:t>
            </a:r>
            <a:r>
              <a:rPr lang="en-US"/>
              <a:t>.</a:t>
            </a:r>
            <a:endParaRPr lang="en-US"/>
          </a:p>
        </p:txBody>
      </p:sp>
      <p:pic>
        <p:nvPicPr>
          <p:cNvPr id="4" name="Picture 3"/>
          <p:cNvPicPr/>
          <p:nvPr/>
        </p:nvPicPr>
        <p:blipFill>
          <a:blip r:embed="rId1"/>
        </p:blipFill>
        <p:spPr>
          <a:xfrm>
            <a:off x="6675755" y="952500"/>
            <a:ext cx="5338445" cy="4991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latin typeface="Cambria" panose="02040503050406030204" charset="0"/>
                <a:cs typeface="Cambria" panose="02040503050406030204" charset="0"/>
              </a:rPr>
              <a:t>Limitations of human mind</a:t>
            </a: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sz="3600" b="1" i="1">
                <a:latin typeface="Cambria" panose="02040503050406030204" charset="0"/>
                <a:cs typeface="Cambria" panose="02040503050406030204" charset="0"/>
              </a:rPr>
              <a:t>Object recognition</a:t>
            </a:r>
            <a:r>
              <a:rPr lang="en-US" sz="3600" i="1">
                <a:latin typeface="Cambria" panose="02040503050406030204" charset="0"/>
                <a:cs typeface="Cambria" panose="02040503050406030204" charset="0"/>
              </a:rPr>
              <a:t> . people cannot properly explain how they recognize objects </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face recognition</a:t>
            </a:r>
            <a:r>
              <a:rPr lang="en-US" sz="3600" i="1">
                <a:latin typeface="Cambria" panose="02040503050406030204" charset="0"/>
                <a:cs typeface="Cambria" panose="02040503050406030204" charset="0"/>
              </a:rPr>
              <a:t> . cannot  be passed on to another person by explanation .</a:t>
            </a:r>
            <a:endParaRPr lang="en-US" sz="3600" i="1">
              <a:latin typeface="Cambria" panose="02040503050406030204" charset="0"/>
              <a:cs typeface="Cambria" panose="02040503050406030204" charset="0"/>
            </a:endParaRPr>
          </a:p>
          <a:p>
            <a:r>
              <a:rPr lang="en-US" sz="3600" b="1" i="1">
                <a:latin typeface="Cambria" panose="02040503050406030204" charset="0"/>
                <a:cs typeface="Cambria" panose="02040503050406030204" charset="0"/>
              </a:rPr>
              <a:t>naming of colours </a:t>
            </a:r>
            <a:r>
              <a:rPr lang="en-US" sz="3600" i="1">
                <a:latin typeface="Cambria" panose="02040503050406030204" charset="0"/>
                <a:cs typeface="Cambria" panose="02040503050406030204" charset="0"/>
              </a:rPr>
              <a:t>. based on learning ,not on absolute standards.</a:t>
            </a:r>
            <a:endParaRPr lang="en-US" sz="3600" i="1">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latin typeface="Cambria" panose="02040503050406030204" charset="0"/>
                <a:cs typeface="Cambria" panose="02040503050406030204" charset="0"/>
              </a:rPr>
              <a:t>APPLICATION OF AI </a:t>
            </a:r>
            <a:br>
              <a:rPr lang="en-US" b="1" i="1">
                <a:latin typeface="Cambria" panose="02040503050406030204" charset="0"/>
                <a:cs typeface="Cambria" panose="02040503050406030204" charset="0"/>
              </a:rPr>
            </a:br>
            <a:endParaRPr lang="en-US" b="1" i="1">
              <a:latin typeface="Cambria" panose="02040503050406030204" charset="0"/>
              <a:cs typeface="Cambria" panose="02040503050406030204" charset="0"/>
            </a:endParaRPr>
          </a:p>
        </p:txBody>
      </p:sp>
      <p:sp>
        <p:nvSpPr>
          <p:cNvPr id="3" name="Content Placeholder 2"/>
          <p:cNvSpPr>
            <a:spLocks noGrp="1"/>
          </p:cNvSpPr>
          <p:nvPr>
            <p:ph idx="1"/>
          </p:nvPr>
        </p:nvSpPr>
        <p:spPr>
          <a:xfrm>
            <a:off x="609600" y="1048385"/>
            <a:ext cx="10248265" cy="4587875"/>
          </a:xfrm>
        </p:spPr>
        <p:txBody>
          <a:bodyPr/>
          <a:p>
            <a:r>
              <a:rPr lang="en-US" i="1">
                <a:latin typeface="Cambria" panose="02040503050406030204" charset="0"/>
                <a:cs typeface="Cambria" panose="02040503050406030204" charset="0"/>
              </a:rPr>
              <a:t>Expedrt systems .</a:t>
            </a:r>
            <a:endParaRPr lang="en-US" i="1">
              <a:latin typeface="Cambria" panose="02040503050406030204" charset="0"/>
              <a:cs typeface="Cambria" panose="02040503050406030204" charset="0"/>
            </a:endParaRPr>
          </a:p>
          <a:p>
            <a:endParaRPr lang="en-US" i="1">
              <a:latin typeface="Cambria" panose="02040503050406030204" charset="0"/>
              <a:cs typeface="Cambria" panose="02040503050406030204" charset="0"/>
            </a:endParaRPr>
          </a:p>
          <a:p>
            <a:r>
              <a:rPr lang="en-US" i="1">
                <a:latin typeface="Cambria" panose="02040503050406030204" charset="0"/>
                <a:cs typeface="Cambria" panose="02040503050406030204" charset="0"/>
              </a:rPr>
              <a:t>Natural language processing (NLP).</a:t>
            </a:r>
            <a:endParaRPr lang="en-US" i="1">
              <a:latin typeface="Cambria" panose="02040503050406030204" charset="0"/>
              <a:cs typeface="Cambria" panose="02040503050406030204" charset="0"/>
            </a:endParaRPr>
          </a:p>
          <a:p>
            <a:endParaRPr lang="en-US" i="1">
              <a:latin typeface="Cambria" panose="02040503050406030204" charset="0"/>
              <a:cs typeface="Cambria" panose="02040503050406030204" charset="0"/>
            </a:endParaRPr>
          </a:p>
          <a:p>
            <a:r>
              <a:rPr lang="en-US" i="1">
                <a:latin typeface="Cambria" panose="02040503050406030204" charset="0"/>
                <a:cs typeface="Cambria" panose="02040503050406030204" charset="0"/>
              </a:rPr>
              <a:t>Speech recognition .</a:t>
            </a:r>
            <a:endParaRPr lang="en-US" i="1">
              <a:latin typeface="Cambria" panose="02040503050406030204" charset="0"/>
              <a:cs typeface="Cambria" panose="02040503050406030204" charset="0"/>
            </a:endParaRPr>
          </a:p>
          <a:p>
            <a:endParaRPr lang="en-US" i="1">
              <a:latin typeface="Cambria" panose="02040503050406030204" charset="0"/>
              <a:cs typeface="Cambria" panose="02040503050406030204" charset="0"/>
            </a:endParaRPr>
          </a:p>
          <a:p>
            <a:r>
              <a:rPr lang="en-US" i="1">
                <a:latin typeface="Cambria" panose="02040503050406030204" charset="0"/>
                <a:cs typeface="Cambria" panose="02040503050406030204" charset="0"/>
              </a:rPr>
              <a:t>Computer vision. </a:t>
            </a:r>
            <a:endParaRPr lang="en-US" i="1">
              <a:latin typeface="Cambria" panose="02040503050406030204" charset="0"/>
              <a:cs typeface="Cambria" panose="02040503050406030204" charset="0"/>
            </a:endParaRPr>
          </a:p>
          <a:p>
            <a:endParaRPr lang="en-US" i="1">
              <a:latin typeface="Cambria" panose="02040503050406030204" charset="0"/>
              <a:cs typeface="Cambria" panose="02040503050406030204" charset="0"/>
            </a:endParaRPr>
          </a:p>
          <a:p>
            <a:r>
              <a:rPr lang="en-US" i="1">
                <a:latin typeface="Cambria" panose="02040503050406030204" charset="0"/>
                <a:cs typeface="Cambria" panose="02040503050406030204" charset="0"/>
              </a:rPr>
              <a:t>Robotics.</a:t>
            </a:r>
            <a:endParaRPr lang="en-US" i="1">
              <a:latin typeface="Cambria" panose="02040503050406030204" charset="0"/>
              <a:cs typeface="Cambria" panose="02040503050406030204" charset="0"/>
            </a:endParaRPr>
          </a:p>
        </p:txBody>
      </p:sp>
      <p:pic>
        <p:nvPicPr>
          <p:cNvPr id="4" name="Picture 3"/>
          <p:cNvPicPr/>
          <p:nvPr/>
        </p:nvPicPr>
        <p:blipFill>
          <a:blip r:embed="rId1"/>
        </p:blipFill>
        <p:spPr>
          <a:xfrm>
            <a:off x="4094480" y="906780"/>
            <a:ext cx="2296160" cy="1408430"/>
          </a:xfrm>
          <a:prstGeom prst="rect">
            <a:avLst/>
          </a:prstGeom>
        </p:spPr>
      </p:pic>
      <p:pic>
        <p:nvPicPr>
          <p:cNvPr id="5" name="Picture 4"/>
          <p:cNvPicPr/>
          <p:nvPr/>
        </p:nvPicPr>
        <p:blipFill>
          <a:blip r:embed="rId2"/>
        </p:blipFill>
        <p:spPr>
          <a:xfrm>
            <a:off x="7285990" y="1417320"/>
            <a:ext cx="2519045" cy="1735455"/>
          </a:xfrm>
          <a:prstGeom prst="rect">
            <a:avLst/>
          </a:prstGeom>
        </p:spPr>
      </p:pic>
      <p:pic>
        <p:nvPicPr>
          <p:cNvPr id="6" name="Picture 5"/>
          <p:cNvPicPr/>
          <p:nvPr/>
        </p:nvPicPr>
        <p:blipFill>
          <a:blip r:embed="rId3"/>
        </p:blipFill>
        <p:spPr>
          <a:xfrm>
            <a:off x="4604385" y="2907665"/>
            <a:ext cx="2258695" cy="1369695"/>
          </a:xfrm>
          <a:prstGeom prst="rect">
            <a:avLst/>
          </a:prstGeom>
        </p:spPr>
      </p:pic>
      <p:pic>
        <p:nvPicPr>
          <p:cNvPr id="7" name="Picture 6"/>
          <p:cNvPicPr/>
          <p:nvPr/>
        </p:nvPicPr>
        <p:blipFill>
          <a:blip r:embed="rId4"/>
        </p:blipFill>
        <p:spPr>
          <a:xfrm>
            <a:off x="3956685" y="4283710"/>
            <a:ext cx="2434590" cy="1102360"/>
          </a:xfrm>
          <a:prstGeom prst="rect">
            <a:avLst/>
          </a:prstGeom>
        </p:spPr>
      </p:pic>
      <p:pic>
        <p:nvPicPr>
          <p:cNvPr id="8" name="Picture 7"/>
          <p:cNvPicPr>
            <a:picLocks noChangeAspect="1"/>
          </p:cNvPicPr>
          <p:nvPr/>
        </p:nvPicPr>
        <p:blipFill>
          <a:blip r:embed="rId5"/>
          <a:stretch>
            <a:fillRect/>
          </a:stretch>
        </p:blipFill>
        <p:spPr>
          <a:xfrm>
            <a:off x="2706370" y="5392420"/>
            <a:ext cx="2571750" cy="13830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i="1">
                <a:latin typeface="Cambria" panose="02040503050406030204" charset="0"/>
                <a:cs typeface="Cambria" panose="02040503050406030204" charset="0"/>
              </a:rPr>
              <a:t>Advantages</a:t>
            </a:r>
            <a:br>
              <a:rPr lang="en-US" sz="4000" b="1" i="1">
                <a:latin typeface="Cambria" panose="02040503050406030204" charset="0"/>
                <a:cs typeface="Cambria" panose="02040503050406030204" charset="0"/>
              </a:rPr>
            </a:br>
            <a:endParaRPr lang="en-US" sz="4000" b="1" i="1">
              <a:latin typeface="Cambria" panose="02040503050406030204" charset="0"/>
              <a:cs typeface="Cambria" panose="02040503050406030204" charset="0"/>
            </a:endParaRPr>
          </a:p>
        </p:txBody>
      </p:sp>
      <p:sp>
        <p:nvSpPr>
          <p:cNvPr id="3" name="Content Placeholder 2"/>
          <p:cNvSpPr>
            <a:spLocks noGrp="1"/>
          </p:cNvSpPr>
          <p:nvPr>
            <p:ph idx="1"/>
          </p:nvPr>
        </p:nvSpPr>
        <p:spPr>
          <a:xfrm>
            <a:off x="241935" y="969010"/>
            <a:ext cx="6234430" cy="5504815"/>
          </a:xfrm>
        </p:spPr>
        <p:txBody>
          <a:bodyPr/>
          <a:p>
            <a:r>
              <a:rPr lang="en-US" b="1" i="1">
                <a:latin typeface="Cambria" panose="02040503050406030204" charset="0"/>
                <a:cs typeface="Cambria" panose="02040503050406030204" charset="0"/>
              </a:rPr>
              <a:t>Automation:</a:t>
            </a:r>
            <a:r>
              <a:rPr lang="en-US" i="1">
                <a:latin typeface="Cambria" panose="02040503050406030204" charset="0"/>
                <a:cs typeface="Cambria" panose="02040503050406030204" charset="0"/>
              </a:rPr>
              <a:t> AI can automate repetitive tasks, saving time and reducing errors.</a:t>
            </a:r>
            <a:endParaRPr lang="en-US" i="1">
              <a:latin typeface="Cambria" panose="02040503050406030204" charset="0"/>
              <a:cs typeface="Cambria" panose="02040503050406030204" charset="0"/>
            </a:endParaRPr>
          </a:p>
          <a:p>
            <a:r>
              <a:rPr lang="en-US" b="1" i="1">
                <a:latin typeface="Cambria" panose="02040503050406030204" charset="0"/>
                <a:cs typeface="Cambria" panose="02040503050406030204" charset="0"/>
              </a:rPr>
              <a:t>Efficiency:</a:t>
            </a:r>
            <a:r>
              <a:rPr lang="en-US" i="1">
                <a:latin typeface="Cambria" panose="02040503050406030204" charset="0"/>
                <a:cs typeface="Cambria" panose="02040503050406030204" charset="0"/>
              </a:rPr>
              <a:t> It helps businesses and industries work faster and more efficiently.</a:t>
            </a:r>
            <a:endParaRPr lang="en-US" i="1">
              <a:latin typeface="Cambria" panose="02040503050406030204" charset="0"/>
              <a:cs typeface="Cambria" panose="02040503050406030204" charset="0"/>
            </a:endParaRPr>
          </a:p>
          <a:p>
            <a:r>
              <a:rPr lang="en-US" b="1" i="1">
                <a:latin typeface="Cambria" panose="02040503050406030204" charset="0"/>
                <a:cs typeface="Cambria" panose="02040503050406030204" charset="0"/>
              </a:rPr>
              <a:t>Accuracy</a:t>
            </a:r>
            <a:r>
              <a:rPr lang="en-US" i="1">
                <a:latin typeface="Cambria" panose="02040503050406030204" charset="0"/>
                <a:cs typeface="Cambria" panose="02040503050406030204" charset="0"/>
              </a:rPr>
              <a:t>: AI systems can perform tasks with precision and consistency.</a:t>
            </a:r>
            <a:endParaRPr lang="en-US" i="1">
              <a:latin typeface="Cambria" panose="02040503050406030204" charset="0"/>
              <a:cs typeface="Cambria" panose="02040503050406030204" charset="0"/>
            </a:endParaRPr>
          </a:p>
          <a:p>
            <a:endParaRPr lang="en-US" i="1">
              <a:latin typeface="Cambria" panose="02040503050406030204" charset="0"/>
              <a:cs typeface="Cambria" panose="02040503050406030204" charset="0"/>
            </a:endParaRPr>
          </a:p>
        </p:txBody>
      </p:sp>
      <p:pic>
        <p:nvPicPr>
          <p:cNvPr id="4" name="Picture 3"/>
          <p:cNvPicPr/>
          <p:nvPr/>
        </p:nvPicPr>
        <p:blipFill>
          <a:blip r:embed="rId1"/>
        </p:blipFill>
        <p:spPr>
          <a:xfrm>
            <a:off x="6476365" y="603885"/>
            <a:ext cx="5536565" cy="55143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4790" y="237490"/>
            <a:ext cx="6822440" cy="6620510"/>
          </a:xfrm>
          <a:prstGeom prst="rect">
            <a:avLst/>
          </a:prstGeom>
          <a:noFill/>
        </p:spPr>
        <p:txBody>
          <a:bodyPr wrap="square" rtlCol="0">
            <a:noAutofit/>
          </a:bodyPr>
          <a:p>
            <a:r>
              <a:rPr lang="en-US" sz="3200" b="1" i="1">
                <a:latin typeface="Cambria" panose="02040503050406030204" charset="0"/>
                <a:cs typeface="Cambria" panose="02040503050406030204" charset="0"/>
              </a:rPr>
              <a:t>Decision Making</a:t>
            </a:r>
            <a:r>
              <a:rPr lang="en-US" sz="3200" i="1">
                <a:latin typeface="Cambria" panose="02040503050406030204" charset="0"/>
                <a:cs typeface="Cambria" panose="02040503050406030204" charset="0"/>
              </a:rPr>
              <a:t>: It aids in making better decisions by analyzing large amounts of data.</a:t>
            </a:r>
            <a:endParaRPr lang="en-US" sz="3200" i="1">
              <a:latin typeface="Cambria" panose="02040503050406030204" charset="0"/>
              <a:cs typeface="Cambria" panose="02040503050406030204" charset="0"/>
            </a:endParaRPr>
          </a:p>
          <a:p>
            <a:r>
              <a:rPr lang="en-US" sz="3200" b="1" i="1">
                <a:latin typeface="Cambria" panose="02040503050406030204" charset="0"/>
                <a:cs typeface="Cambria" panose="02040503050406030204" charset="0"/>
              </a:rPr>
              <a:t>Personalization:</a:t>
            </a:r>
            <a:r>
              <a:rPr lang="en-US" sz="3200" i="1">
                <a:latin typeface="Cambria" panose="02040503050406030204" charset="0"/>
                <a:cs typeface="Cambria" panose="02040503050406030204" charset="0"/>
              </a:rPr>
              <a:t> AI can personalize experiences and services based on user preferences.</a:t>
            </a:r>
            <a:endParaRPr lang="en-US" sz="3200" i="1">
              <a:latin typeface="Cambria" panose="02040503050406030204" charset="0"/>
              <a:cs typeface="Cambria" panose="02040503050406030204" charset="0"/>
            </a:endParaRPr>
          </a:p>
          <a:p>
            <a:r>
              <a:rPr lang="en-US" sz="3200" b="1" i="1">
                <a:latin typeface="Cambria" panose="02040503050406030204" charset="0"/>
                <a:cs typeface="Cambria" panose="02040503050406030204" charset="0"/>
              </a:rPr>
              <a:t>Safety</a:t>
            </a:r>
            <a:r>
              <a:rPr lang="en-US" sz="3200" i="1">
                <a:latin typeface="Cambria" panose="02040503050406030204" charset="0"/>
                <a:cs typeface="Cambria" panose="02040503050406030204" charset="0"/>
              </a:rPr>
              <a:t>: It enhances safety by performing risky tasks instead of humans.</a:t>
            </a:r>
            <a:endParaRPr lang="en-US" sz="3200" i="1">
              <a:latin typeface="Cambria" panose="02040503050406030204" charset="0"/>
              <a:cs typeface="Cambria" panose="02040503050406030204" charset="0"/>
            </a:endParaRPr>
          </a:p>
          <a:p>
            <a:r>
              <a:rPr lang="en-US" sz="3200" b="1" i="1">
                <a:latin typeface="Cambria" panose="02040503050406030204" charset="0"/>
                <a:cs typeface="Cambria" panose="02040503050406030204" charset="0"/>
              </a:rPr>
              <a:t>Accessibility</a:t>
            </a:r>
            <a:r>
              <a:rPr lang="en-US" sz="3200" i="1">
                <a:latin typeface="Cambria" panose="02040503050406030204" charset="0"/>
                <a:cs typeface="Cambria" panose="02040503050406030204" charset="0"/>
              </a:rPr>
              <a:t>: AI can make services and information more accessible to people worldwide.</a:t>
            </a:r>
            <a:endParaRPr lang="en-US" sz="3200" i="1">
              <a:latin typeface="Cambria" panose="02040503050406030204" charset="0"/>
              <a:cs typeface="Cambria" panose="02040503050406030204" charset="0"/>
            </a:endParaRPr>
          </a:p>
        </p:txBody>
      </p:sp>
      <p:pic>
        <p:nvPicPr>
          <p:cNvPr id="5" name="Picture 4"/>
          <p:cNvPicPr/>
          <p:nvPr/>
        </p:nvPicPr>
        <p:blipFill>
          <a:blip r:embed="rId1"/>
        </p:blipFill>
        <p:spPr>
          <a:xfrm>
            <a:off x="7047230" y="237490"/>
            <a:ext cx="4789170" cy="2950845"/>
          </a:xfrm>
          <a:prstGeom prst="rect">
            <a:avLst/>
          </a:prstGeom>
        </p:spPr>
      </p:pic>
      <p:pic>
        <p:nvPicPr>
          <p:cNvPr id="6" name="Picture 5"/>
          <p:cNvPicPr/>
          <p:nvPr/>
        </p:nvPicPr>
        <p:blipFill>
          <a:blip r:embed="rId2"/>
        </p:blipFill>
        <p:spPr>
          <a:xfrm>
            <a:off x="6924675" y="3428365"/>
            <a:ext cx="4912360" cy="3163570"/>
          </a:xfrm>
          <a:prstGeom prst="rect">
            <a:avLst/>
          </a:prstGeom>
        </p:spPr>
      </p:pic>
    </p:spTree>
  </p:cSld>
  <p:clrMapOvr>
    <a:masterClrMapping/>
  </p:clrMapOvr>
</p:sld>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4456</Words>
  <Application>WPS Presentation</Application>
  <PresentationFormat>Widescreen</PresentationFormat>
  <Paragraphs>97</Paragraphs>
  <Slides>15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SimSun</vt:lpstr>
      <vt:lpstr>Wingdings</vt:lpstr>
      <vt:lpstr>Cambria</vt:lpstr>
      <vt:lpstr>Microsoft YaHei</vt:lpstr>
      <vt:lpstr>Arial Unicode MS</vt:lpstr>
      <vt:lpstr>Calibri</vt:lpstr>
      <vt:lpstr>Bahnschrift Condensed</vt:lpstr>
      <vt:lpstr>Bahnschrift Light</vt:lpstr>
      <vt:lpstr>Bahnschrift</vt:lpstr>
      <vt:lpstr>Arial Black</vt:lpstr>
      <vt:lpstr>Bahnschrift SemiBold</vt:lpstr>
      <vt:lpstr>Bahnschrift Light SemiCondensed</vt:lpstr>
      <vt:lpstr>Bahnschrift SemiBold SemiConden</vt:lpstr>
      <vt:lpstr>Cascadia Mono Light</vt:lpstr>
      <vt:lpstr>Cascadia Mono</vt:lpstr>
      <vt:lpstr>Candara Light</vt:lpstr>
      <vt:lpstr>Cascadia Code ExtraLight</vt:lpstr>
      <vt:lpstr>Cascadia Code</vt:lpstr>
      <vt:lpstr>1_Art_mountaineering</vt:lpstr>
      <vt:lpstr>Artificial Intellegence (AI)   </vt:lpstr>
      <vt:lpstr>Contents      </vt:lpstr>
      <vt:lpstr>Introduction </vt:lpstr>
      <vt:lpstr>Brief history of AI</vt:lpstr>
      <vt:lpstr>WHY AI?</vt:lpstr>
      <vt:lpstr>Limitations of human mind</vt:lpstr>
      <vt:lpstr>APPLICATION OF AI  </vt:lpstr>
      <vt:lpstr>Advantages </vt:lpstr>
      <vt:lpstr>PowerPoint 演示文稿</vt:lpstr>
      <vt:lpstr>Disadvantages</vt:lpstr>
      <vt:lpstr>PowerPoint 演示文稿</vt:lpstr>
      <vt:lpstr>Future(+)</vt:lpstr>
      <vt:lpstr>future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Intellegence (AI)   </dc:title>
  <dc:creator>Mr Biz</dc:creator>
  <cp:lastModifiedBy>Mr Biz</cp:lastModifiedBy>
  <cp:revision>2</cp:revision>
  <dcterms:created xsi:type="dcterms:W3CDTF">2024-07-22T11:32:00Z</dcterms:created>
  <dcterms:modified xsi:type="dcterms:W3CDTF">2024-07-22T13:51:42Z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6036F3F716D746A58583F21F28A06E8C_11</vt:lpwstr>
  </property>
  <property fmtid="{D5CDD505-2E9C-101B-9397-08002B2CF9AE}" pid="3" name="KSOProductBuildVer">
    <vt:lpwstr>1033-12.2.0.17119</vt:lpwstr>
  </property>
</Properties>
</file>