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69" r:id="rId13"/>
    <p:sldId id="270" r:id="rId14"/>
    <p:sldId id="271" r:id="rId15"/>
    <p:sldId id="272" r:id="rId16"/>
    <p:sldId id="273" r:id="rId17"/>
    <p:sldId id="274" r:id="rId18"/>
    <p:sldId id="259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00" r:id="rId39"/>
    <p:sldId id="301" r:id="rId40"/>
    <p:sldId id="302" r:id="rId41"/>
    <p:sldId id="303" r:id="rId4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9F090-FB66-4256-926B-5A06FF0A059E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88738-58FC-49D5-813F-E067B05FB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3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88738-58FC-49D5-813F-E067B05FBE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2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300"/>
              </a:lnSpc>
              <a:spcBef>
                <a:spcPts val="35"/>
              </a:spcBef>
            </a:pPr>
            <a:r>
              <a:rPr i="1" spc="10" dirty="0"/>
              <a:t>Elena Baralis  </a:t>
            </a:r>
            <a:r>
              <a:rPr spc="10" dirty="0"/>
              <a:t>Politecnico di</a:t>
            </a:r>
            <a:r>
              <a:rPr spc="-75" dirty="0"/>
              <a:t> </a:t>
            </a:r>
            <a:r>
              <a:rPr spc="10" dirty="0"/>
              <a:t>Torino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DATA </a:t>
            </a:r>
            <a:r>
              <a:rPr spc="20" dirty="0"/>
              <a:t>WAREHOUSE: </a:t>
            </a:r>
            <a:r>
              <a:rPr spc="15" dirty="0"/>
              <a:t>DESIGN </a:t>
            </a:r>
            <a:r>
              <a:rPr spc="10" dirty="0"/>
              <a:t>-</a:t>
            </a:r>
            <a:r>
              <a:rPr spc="-135" dirty="0"/>
              <a:t> 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DATA </a:t>
            </a:r>
            <a:r>
              <a:rPr spc="20" dirty="0"/>
              <a:t>WAREHOUSE: </a:t>
            </a:r>
            <a:r>
              <a:rPr spc="15" dirty="0"/>
              <a:t>DESIGN </a:t>
            </a:r>
            <a:r>
              <a:rPr spc="10" dirty="0"/>
              <a:t>-</a:t>
            </a:r>
            <a:r>
              <a:rPr spc="-135" dirty="0"/>
              <a:t> 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DATA </a:t>
            </a:r>
            <a:r>
              <a:rPr spc="20" dirty="0"/>
              <a:t>WAREHOUSE: </a:t>
            </a:r>
            <a:r>
              <a:rPr spc="15" dirty="0"/>
              <a:t>DESIGN </a:t>
            </a:r>
            <a:r>
              <a:rPr spc="10" dirty="0"/>
              <a:t>-</a:t>
            </a:r>
            <a:r>
              <a:rPr spc="-135" dirty="0"/>
              <a:t> 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300"/>
              </a:lnSpc>
              <a:spcBef>
                <a:spcPts val="35"/>
              </a:spcBef>
            </a:pPr>
            <a:r>
              <a:rPr i="1" spc="10" dirty="0"/>
              <a:t>Elena Baralis  </a:t>
            </a:r>
            <a:r>
              <a:rPr spc="10" dirty="0"/>
              <a:t>Politecnico di</a:t>
            </a:r>
            <a:r>
              <a:rPr spc="-75" dirty="0"/>
              <a:t> </a:t>
            </a:r>
            <a:r>
              <a:rPr spc="10" dirty="0"/>
              <a:t>Torino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DATA </a:t>
            </a:r>
            <a:r>
              <a:rPr spc="20" dirty="0"/>
              <a:t>WAREHOUSE: </a:t>
            </a:r>
            <a:r>
              <a:rPr spc="15" dirty="0"/>
              <a:t>DESIGN </a:t>
            </a:r>
            <a:r>
              <a:rPr spc="10" dirty="0"/>
              <a:t>-</a:t>
            </a:r>
            <a:r>
              <a:rPr spc="-135" dirty="0"/>
              <a:t> 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DATA </a:t>
            </a:r>
            <a:r>
              <a:rPr spc="20" dirty="0"/>
              <a:t>WAREHOUSE: </a:t>
            </a:r>
            <a:r>
              <a:rPr spc="15" dirty="0"/>
              <a:t>DESIGN </a:t>
            </a:r>
            <a:r>
              <a:rPr spc="10" dirty="0"/>
              <a:t>-</a:t>
            </a:r>
            <a:r>
              <a:rPr spc="-135" dirty="0"/>
              <a:t> 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8302" y="508614"/>
            <a:ext cx="3288029" cy="683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555" y="1171184"/>
            <a:ext cx="9224645" cy="5139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15" dirty="0"/>
              <a:t>DATA </a:t>
            </a:r>
            <a:r>
              <a:rPr spc="20" dirty="0"/>
              <a:t>WAREHOUSE: </a:t>
            </a:r>
            <a:r>
              <a:rPr spc="15" dirty="0"/>
              <a:t>DESIGN </a:t>
            </a:r>
            <a:r>
              <a:rPr spc="10" dirty="0"/>
              <a:t>-</a:t>
            </a:r>
            <a:r>
              <a:rPr spc="-135" dirty="0"/>
              <a:t> 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11396" y="2325529"/>
            <a:ext cx="5079365" cy="1921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76375" marR="5080" indent="-1464310">
              <a:lnSpc>
                <a:spcPct val="120800"/>
              </a:lnSpc>
              <a:spcBef>
                <a:spcPts val="90"/>
              </a:spcBef>
            </a:pPr>
            <a:r>
              <a:rPr sz="5150" b="1" i="1" spc="10" dirty="0">
                <a:solidFill>
                  <a:srgbClr val="CC3300"/>
                </a:solidFill>
                <a:latin typeface="Arial"/>
                <a:cs typeface="Arial"/>
              </a:rPr>
              <a:t>Data </a:t>
            </a:r>
            <a:r>
              <a:rPr sz="5150" b="1" i="1" spc="15" dirty="0">
                <a:solidFill>
                  <a:srgbClr val="CC3300"/>
                </a:solidFill>
                <a:latin typeface="Arial"/>
                <a:cs typeface="Arial"/>
              </a:rPr>
              <a:t>warehouse  </a:t>
            </a:r>
            <a:r>
              <a:rPr sz="5150" b="1" i="1" spc="10" dirty="0">
                <a:solidFill>
                  <a:srgbClr val="CC3300"/>
                </a:solidFill>
                <a:latin typeface="Arial"/>
                <a:cs typeface="Arial"/>
              </a:rPr>
              <a:t>design</a:t>
            </a:r>
            <a:endParaRPr sz="5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9427" y="262964"/>
            <a:ext cx="10070386" cy="6347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z="3059" b="1" spc="98" dirty="0">
                <a:solidFill>
                  <a:srgbClr val="CC0000"/>
                </a:solidFill>
                <a:latin typeface="Arial"/>
                <a:cs typeface="Arial"/>
              </a:rPr>
              <a:t>Data </a:t>
            </a:r>
            <a:r>
              <a:rPr sz="3059" b="1" spc="142" dirty="0">
                <a:solidFill>
                  <a:srgbClr val="CC0000"/>
                </a:solidFill>
                <a:latin typeface="Arial"/>
                <a:cs typeface="Arial"/>
              </a:rPr>
              <a:t>Mart </a:t>
            </a:r>
            <a:r>
              <a:rPr sz="3059" b="1" spc="-87" dirty="0">
                <a:solidFill>
                  <a:srgbClr val="CC0000"/>
                </a:solidFill>
                <a:latin typeface="Arial"/>
                <a:cs typeface="Arial"/>
              </a:rPr>
              <a:t>Design</a:t>
            </a:r>
            <a:r>
              <a:rPr sz="3059" b="1" spc="63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59" b="1" spc="-153" dirty="0">
                <a:solidFill>
                  <a:srgbClr val="CC0000"/>
                </a:solidFill>
                <a:latin typeface="Arial"/>
                <a:cs typeface="Arial"/>
              </a:rPr>
              <a:t>Phases</a:t>
            </a:r>
            <a:endParaRPr sz="3059" dirty="0">
              <a:latin typeface="Arial"/>
              <a:cs typeface="Arial"/>
            </a:endParaRPr>
          </a:p>
        </p:txBody>
      </p:sp>
      <p:sp>
        <p:nvSpPr>
          <p:cNvPr id="5" name="object 5" descr="Data Mart Design Phases&#10;"/>
          <p:cNvSpPr/>
          <p:nvPr/>
        </p:nvSpPr>
        <p:spPr>
          <a:xfrm>
            <a:off x="1631107" y="1733268"/>
            <a:ext cx="7417865" cy="478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10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5"/>
            <a:ext cx="10070386" cy="82566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11" dirty="0"/>
              <a:t>Different </a:t>
            </a:r>
            <a:r>
              <a:rPr spc="-131" dirty="0"/>
              <a:t>Approaches </a:t>
            </a:r>
            <a:r>
              <a:rPr spc="-87" dirty="0"/>
              <a:t>for </a:t>
            </a:r>
            <a:r>
              <a:rPr spc="393" dirty="0"/>
              <a:t>DM</a:t>
            </a:r>
            <a:r>
              <a:rPr spc="-109" dirty="0"/>
              <a:t> </a:t>
            </a:r>
            <a:r>
              <a:rPr spc="-87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3306699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 txBox="1"/>
          <p:nvPr/>
        </p:nvSpPr>
        <p:spPr>
          <a:xfrm>
            <a:off x="1228041" y="3059348"/>
            <a:ext cx="5409172" cy="1240109"/>
          </a:xfrm>
          <a:prstGeom prst="rect">
            <a:avLst/>
          </a:prstGeom>
        </p:spPr>
        <p:txBody>
          <a:bodyPr vert="horz" wrap="square" lIns="0" tIns="109627" rIns="0" bIns="0" rtlCol="0">
            <a:spAutoFit/>
          </a:bodyPr>
          <a:lstStyle/>
          <a:p>
            <a:pPr marL="27753">
              <a:spcBef>
                <a:spcPts val="863"/>
              </a:spcBef>
            </a:pPr>
            <a:r>
              <a:rPr sz="2185" spc="-76" dirty="0">
                <a:latin typeface="Tahoma"/>
                <a:cs typeface="Tahoma"/>
              </a:rPr>
              <a:t>Supply-driven </a:t>
            </a:r>
            <a:r>
              <a:rPr sz="2185" spc="-66" dirty="0">
                <a:latin typeface="Tahoma"/>
                <a:cs typeface="Tahoma"/>
              </a:rPr>
              <a:t>(data-driven)</a:t>
            </a:r>
            <a:r>
              <a:rPr sz="2185" spc="153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approach</a:t>
            </a:r>
            <a:endParaRPr sz="2185" dirty="0">
              <a:latin typeface="Tahoma"/>
              <a:cs typeface="Tahoma"/>
            </a:endParaRPr>
          </a:p>
          <a:p>
            <a:pPr marL="27753" marR="11101">
              <a:lnSpc>
                <a:spcPct val="124500"/>
              </a:lnSpc>
            </a:pPr>
            <a:r>
              <a:rPr sz="2185" spc="-87" dirty="0">
                <a:latin typeface="Tahoma"/>
                <a:cs typeface="Tahoma"/>
              </a:rPr>
              <a:t>Demand-driven </a:t>
            </a:r>
            <a:r>
              <a:rPr sz="2185" spc="-76" dirty="0">
                <a:latin typeface="Tahoma"/>
                <a:cs typeface="Tahoma"/>
              </a:rPr>
              <a:t>(requirement-driven) </a:t>
            </a:r>
            <a:r>
              <a:rPr sz="2185" spc="-98" dirty="0">
                <a:latin typeface="Tahoma"/>
                <a:cs typeface="Tahoma"/>
              </a:rPr>
              <a:t>approach  </a:t>
            </a:r>
            <a:r>
              <a:rPr sz="2185" spc="-22" dirty="0">
                <a:latin typeface="Tahoma"/>
                <a:cs typeface="Tahoma"/>
              </a:rPr>
              <a:t>Mixed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approach</a:t>
            </a:r>
            <a:endParaRPr sz="2185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3197" y="3721449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/>
          <p:nvPr/>
        </p:nvSpPr>
        <p:spPr>
          <a:xfrm>
            <a:off x="983197" y="4136199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11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9427" y="262964"/>
            <a:ext cx="10070386" cy="6347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z="3059" b="1" spc="-87" dirty="0">
                <a:solidFill>
                  <a:srgbClr val="CC0000"/>
                </a:solidFill>
                <a:latin typeface="Arial"/>
                <a:cs typeface="Arial"/>
              </a:rPr>
              <a:t>Supply-driven </a:t>
            </a: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(Data-driven) </a:t>
            </a:r>
            <a:r>
              <a:rPr sz="3059" b="1" spc="393" dirty="0">
                <a:solidFill>
                  <a:srgbClr val="CC0000"/>
                </a:solidFill>
                <a:latin typeface="Arial"/>
                <a:cs typeface="Arial"/>
              </a:rPr>
              <a:t>DM</a:t>
            </a:r>
            <a:r>
              <a:rPr sz="3059" b="1" spc="1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Design</a:t>
            </a:r>
            <a:endParaRPr sz="3059" dirty="0">
              <a:latin typeface="Arial"/>
              <a:cs typeface="Arial"/>
            </a:endParaRPr>
          </a:p>
        </p:txBody>
      </p:sp>
      <p:sp>
        <p:nvSpPr>
          <p:cNvPr id="5" name="object 5" descr="Supply-driven (Data-driven) DM Design&#10;"/>
          <p:cNvSpPr/>
          <p:nvPr/>
        </p:nvSpPr>
        <p:spPr>
          <a:xfrm>
            <a:off x="702777" y="1346276"/>
            <a:ext cx="9283471" cy="5724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12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5"/>
            <a:ext cx="10070386" cy="148738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-87" dirty="0"/>
              <a:t>Supply-driven </a:t>
            </a:r>
            <a:r>
              <a:rPr spc="44" dirty="0"/>
              <a:t>(Data-driven) </a:t>
            </a:r>
            <a:r>
              <a:rPr spc="393" dirty="0"/>
              <a:t>DM</a:t>
            </a:r>
            <a:r>
              <a:rPr spc="164" dirty="0"/>
              <a:t> </a:t>
            </a:r>
            <a:r>
              <a:rPr spc="44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1916522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/>
          <p:nvPr/>
        </p:nvSpPr>
        <p:spPr>
          <a:xfrm>
            <a:off x="1562305" y="2302076"/>
            <a:ext cx="108239" cy="10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7" name="object 7"/>
          <p:cNvSpPr/>
          <p:nvPr/>
        </p:nvSpPr>
        <p:spPr>
          <a:xfrm>
            <a:off x="1562305" y="2606227"/>
            <a:ext cx="108239" cy="108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/>
          <p:nvPr/>
        </p:nvSpPr>
        <p:spPr>
          <a:xfrm>
            <a:off x="983197" y="2967218"/>
            <a:ext cx="134327" cy="134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9" name="object 9"/>
          <p:cNvSpPr/>
          <p:nvPr/>
        </p:nvSpPr>
        <p:spPr>
          <a:xfrm>
            <a:off x="1562305" y="3352770"/>
            <a:ext cx="108239" cy="108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0" name="object 10"/>
          <p:cNvSpPr/>
          <p:nvPr/>
        </p:nvSpPr>
        <p:spPr>
          <a:xfrm>
            <a:off x="1562305" y="3961045"/>
            <a:ext cx="108239" cy="108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1" name="object 11"/>
          <p:cNvSpPr/>
          <p:nvPr/>
        </p:nvSpPr>
        <p:spPr>
          <a:xfrm>
            <a:off x="1562305" y="4569347"/>
            <a:ext cx="108239" cy="108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2" name="object 12"/>
          <p:cNvSpPr/>
          <p:nvPr/>
        </p:nvSpPr>
        <p:spPr>
          <a:xfrm>
            <a:off x="1562305" y="4873500"/>
            <a:ext cx="108239" cy="108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3" name="object 13"/>
          <p:cNvSpPr/>
          <p:nvPr/>
        </p:nvSpPr>
        <p:spPr>
          <a:xfrm>
            <a:off x="983197" y="5234519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4" name="object 14"/>
          <p:cNvSpPr/>
          <p:nvPr/>
        </p:nvSpPr>
        <p:spPr>
          <a:xfrm>
            <a:off x="1562305" y="5620043"/>
            <a:ext cx="108239" cy="108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5" name="object 15"/>
          <p:cNvSpPr/>
          <p:nvPr/>
        </p:nvSpPr>
        <p:spPr>
          <a:xfrm>
            <a:off x="1562305" y="5924194"/>
            <a:ext cx="108239" cy="10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6" name="object 16"/>
          <p:cNvSpPr txBox="1"/>
          <p:nvPr/>
        </p:nvSpPr>
        <p:spPr>
          <a:xfrm>
            <a:off x="1228042" y="1690661"/>
            <a:ext cx="8638301" cy="4711466"/>
          </a:xfrm>
          <a:prstGeom prst="rect">
            <a:avLst/>
          </a:prstGeom>
        </p:spPr>
        <p:txBody>
          <a:bodyPr vert="horz" wrap="square" lIns="0" tIns="87424" rIns="0" bIns="0" rtlCol="0">
            <a:spAutoFit/>
          </a:bodyPr>
          <a:lstStyle/>
          <a:p>
            <a:pPr marL="27753">
              <a:spcBef>
                <a:spcPts val="688"/>
              </a:spcBef>
            </a:pPr>
            <a:r>
              <a:rPr sz="2185" spc="-66" dirty="0">
                <a:latin typeface="Tahoma"/>
                <a:cs typeface="Tahoma"/>
              </a:rPr>
              <a:t>Approach</a:t>
            </a:r>
            <a:endParaRPr sz="2185">
              <a:latin typeface="Tahoma"/>
              <a:cs typeface="Tahoma"/>
            </a:endParaRPr>
          </a:p>
          <a:p>
            <a:pPr marL="580044">
              <a:spcBef>
                <a:spcPts val="426"/>
              </a:spcBef>
            </a:pPr>
            <a:r>
              <a:rPr sz="1967" spc="-22" dirty="0">
                <a:latin typeface="Tahoma"/>
                <a:cs typeface="Tahoma"/>
              </a:rPr>
              <a:t>Begin </a:t>
            </a:r>
            <a:r>
              <a:rPr sz="1967" spc="-11" dirty="0">
                <a:latin typeface="Tahoma"/>
                <a:cs typeface="Tahoma"/>
              </a:rPr>
              <a:t>with </a:t>
            </a:r>
            <a:r>
              <a:rPr sz="1967" spc="-66" dirty="0">
                <a:latin typeface="Tahoma"/>
                <a:cs typeface="Tahoma"/>
              </a:rPr>
              <a:t>an </a:t>
            </a:r>
            <a:r>
              <a:rPr sz="1967" spc="-55" dirty="0">
                <a:latin typeface="Tahoma"/>
                <a:cs typeface="Tahoma"/>
              </a:rPr>
              <a:t>analysis </a:t>
            </a:r>
            <a:r>
              <a:rPr sz="1967" spc="-44" dirty="0">
                <a:latin typeface="Tahoma"/>
                <a:cs typeface="Tahoma"/>
              </a:rPr>
              <a:t>of the </a:t>
            </a:r>
            <a:r>
              <a:rPr sz="1967" spc="-33" dirty="0">
                <a:solidFill>
                  <a:srgbClr val="BC1919"/>
                </a:solidFill>
                <a:latin typeface="Tahoma"/>
                <a:cs typeface="Tahoma"/>
              </a:rPr>
              <a:t>data</a:t>
            </a:r>
            <a:r>
              <a:rPr sz="1967" spc="22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1967" spc="-76" dirty="0">
                <a:solidFill>
                  <a:srgbClr val="BC1919"/>
                </a:solidFill>
                <a:latin typeface="Tahoma"/>
                <a:cs typeface="Tahoma"/>
              </a:rPr>
              <a:t>sources</a:t>
            </a:r>
            <a:endParaRPr sz="1967">
              <a:latin typeface="Tahoma"/>
              <a:cs typeface="Tahoma"/>
            </a:endParaRPr>
          </a:p>
          <a:p>
            <a:pPr marL="580044">
              <a:spcBef>
                <a:spcPts val="33"/>
              </a:spcBef>
            </a:pPr>
            <a:r>
              <a:rPr sz="1967" spc="-55" dirty="0">
                <a:latin typeface="Tahoma"/>
                <a:cs typeface="Tahoma"/>
              </a:rPr>
              <a:t>User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66" dirty="0">
                <a:latin typeface="Tahoma"/>
                <a:cs typeface="Tahoma"/>
              </a:rPr>
              <a:t>requirements</a:t>
            </a:r>
            <a:r>
              <a:rPr sz="1967" spc="66" dirty="0">
                <a:latin typeface="Tahoma"/>
                <a:cs typeface="Tahoma"/>
              </a:rPr>
              <a:t> </a:t>
            </a:r>
            <a:r>
              <a:rPr sz="1967" spc="-98" dirty="0">
                <a:latin typeface="Tahoma"/>
                <a:cs typeface="Tahoma"/>
              </a:rPr>
              <a:t>show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designers</a:t>
            </a:r>
            <a:r>
              <a:rPr sz="1967" spc="66" dirty="0">
                <a:latin typeface="Tahoma"/>
                <a:cs typeface="Tahoma"/>
              </a:rPr>
              <a:t> </a:t>
            </a:r>
            <a:r>
              <a:rPr sz="1967" spc="-44" dirty="0">
                <a:latin typeface="Tahoma"/>
                <a:cs typeface="Tahoma"/>
              </a:rPr>
              <a:t>which</a:t>
            </a:r>
            <a:r>
              <a:rPr sz="1967" spc="66" dirty="0">
                <a:latin typeface="Tahoma"/>
                <a:cs typeface="Tahoma"/>
              </a:rPr>
              <a:t> </a:t>
            </a:r>
            <a:r>
              <a:rPr sz="1967" spc="-66" dirty="0">
                <a:latin typeface="Tahoma"/>
                <a:cs typeface="Tahoma"/>
              </a:rPr>
              <a:t>groups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44" dirty="0">
                <a:latin typeface="Tahoma"/>
                <a:cs typeface="Tahoma"/>
              </a:rPr>
              <a:t>of</a:t>
            </a:r>
            <a:r>
              <a:rPr sz="1967" spc="66" dirty="0">
                <a:latin typeface="Tahoma"/>
                <a:cs typeface="Tahoma"/>
              </a:rPr>
              <a:t> </a:t>
            </a:r>
            <a:r>
              <a:rPr sz="1967" spc="-33" dirty="0">
                <a:latin typeface="Tahoma"/>
                <a:cs typeface="Tahoma"/>
              </a:rPr>
              <a:t>data</a:t>
            </a:r>
            <a:r>
              <a:rPr sz="1967" spc="66" dirty="0">
                <a:latin typeface="Tahoma"/>
                <a:cs typeface="Tahoma"/>
              </a:rPr>
              <a:t> </a:t>
            </a:r>
            <a:r>
              <a:rPr sz="1967" spc="-55" dirty="0">
                <a:latin typeface="Tahoma"/>
                <a:cs typeface="Tahoma"/>
              </a:rPr>
              <a:t>should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be</a:t>
            </a:r>
            <a:r>
              <a:rPr sz="1967" spc="66" dirty="0">
                <a:latin typeface="Tahoma"/>
                <a:cs typeface="Tahoma"/>
              </a:rPr>
              <a:t> </a:t>
            </a:r>
            <a:r>
              <a:rPr sz="1967" spc="-66" dirty="0">
                <a:latin typeface="Tahoma"/>
                <a:cs typeface="Tahoma"/>
              </a:rPr>
              <a:t>selected</a:t>
            </a:r>
            <a:endParaRPr sz="1967">
              <a:latin typeface="Tahoma"/>
              <a:cs typeface="Tahoma"/>
            </a:endParaRPr>
          </a:p>
          <a:p>
            <a:pPr marL="27753">
              <a:spcBef>
                <a:spcPts val="470"/>
              </a:spcBef>
            </a:pPr>
            <a:r>
              <a:rPr sz="2185" spc="-33" dirty="0">
                <a:latin typeface="Tahoma"/>
                <a:cs typeface="Tahoma"/>
              </a:rPr>
              <a:t>Pros</a:t>
            </a:r>
            <a:endParaRPr sz="2185">
              <a:latin typeface="Tahoma"/>
              <a:cs typeface="Tahoma"/>
            </a:endParaRPr>
          </a:p>
          <a:p>
            <a:pPr marL="580044" marR="222026">
              <a:lnSpc>
                <a:spcPct val="101499"/>
              </a:lnSpc>
              <a:spcBef>
                <a:spcPts val="393"/>
              </a:spcBef>
            </a:pPr>
            <a:r>
              <a:rPr sz="1967" spc="-22" dirty="0">
                <a:latin typeface="Tahoma"/>
                <a:cs typeface="Tahoma"/>
              </a:rPr>
              <a:t>Initial </a:t>
            </a:r>
            <a:r>
              <a:rPr sz="1967" spc="-44" dirty="0">
                <a:latin typeface="Tahoma"/>
                <a:cs typeface="Tahoma"/>
              </a:rPr>
              <a:t>conceptual </a:t>
            </a:r>
            <a:r>
              <a:rPr sz="1967" spc="-76" dirty="0">
                <a:latin typeface="Tahoma"/>
                <a:cs typeface="Tahoma"/>
              </a:rPr>
              <a:t>schema </a:t>
            </a:r>
            <a:r>
              <a:rPr sz="1967" spc="-55" dirty="0">
                <a:latin typeface="Tahoma"/>
                <a:cs typeface="Tahoma"/>
              </a:rPr>
              <a:t>for </a:t>
            </a:r>
            <a:r>
              <a:rPr sz="1967" spc="76" dirty="0">
                <a:latin typeface="Tahoma"/>
                <a:cs typeface="Tahoma"/>
              </a:rPr>
              <a:t>DMs </a:t>
            </a:r>
            <a:r>
              <a:rPr sz="1967" spc="-55" dirty="0">
                <a:latin typeface="Tahoma"/>
                <a:cs typeface="Tahoma"/>
              </a:rPr>
              <a:t>can </a:t>
            </a:r>
            <a:r>
              <a:rPr sz="1967" spc="-76" dirty="0">
                <a:latin typeface="Tahoma"/>
                <a:cs typeface="Tahoma"/>
              </a:rPr>
              <a:t>be </a:t>
            </a:r>
            <a:r>
              <a:rPr sz="1967" spc="-22" dirty="0">
                <a:solidFill>
                  <a:srgbClr val="BC1919"/>
                </a:solidFill>
                <a:latin typeface="Tahoma"/>
                <a:cs typeface="Tahoma"/>
              </a:rPr>
              <a:t>automatically </a:t>
            </a:r>
            <a:r>
              <a:rPr sz="1967" spc="-66" dirty="0">
                <a:solidFill>
                  <a:srgbClr val="BC1919"/>
                </a:solidFill>
                <a:latin typeface="Tahoma"/>
                <a:cs typeface="Tahoma"/>
              </a:rPr>
              <a:t>derived </a:t>
            </a:r>
            <a:r>
              <a:rPr sz="1967" spc="-44" dirty="0">
                <a:latin typeface="Tahoma"/>
                <a:cs typeface="Tahoma"/>
              </a:rPr>
              <a:t>from the  </a:t>
            </a:r>
            <a:r>
              <a:rPr sz="1967" spc="-55" dirty="0">
                <a:latin typeface="Tahoma"/>
                <a:cs typeface="Tahoma"/>
              </a:rPr>
              <a:t>reconciled</a:t>
            </a:r>
            <a:r>
              <a:rPr sz="1967" spc="44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layer</a:t>
            </a:r>
            <a:endParaRPr sz="1967">
              <a:latin typeface="Tahoma"/>
              <a:cs typeface="Tahoma"/>
            </a:endParaRPr>
          </a:p>
          <a:p>
            <a:pPr marL="580044" marR="11101">
              <a:lnSpc>
                <a:spcPct val="101499"/>
              </a:lnSpc>
            </a:pPr>
            <a:r>
              <a:rPr sz="1967" spc="142" dirty="0">
                <a:latin typeface="Tahoma"/>
                <a:cs typeface="Tahoma"/>
              </a:rPr>
              <a:t>ETL </a:t>
            </a:r>
            <a:r>
              <a:rPr sz="1967" spc="-76" dirty="0">
                <a:latin typeface="Tahoma"/>
                <a:cs typeface="Tahoma"/>
              </a:rPr>
              <a:t>design </a:t>
            </a:r>
            <a:r>
              <a:rPr sz="1967" spc="-44" dirty="0">
                <a:latin typeface="Tahoma"/>
                <a:cs typeface="Tahoma"/>
              </a:rPr>
              <a:t>is </a:t>
            </a:r>
            <a:r>
              <a:rPr sz="1967" spc="-66" dirty="0">
                <a:solidFill>
                  <a:srgbClr val="BC1919"/>
                </a:solidFill>
                <a:latin typeface="Tahoma"/>
                <a:cs typeface="Tahoma"/>
              </a:rPr>
              <a:t>extremely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streamlined </a:t>
            </a:r>
            <a:r>
              <a:rPr sz="1967" spc="-76" dirty="0">
                <a:latin typeface="Tahoma"/>
                <a:cs typeface="Tahoma"/>
              </a:rPr>
              <a:t>because </a:t>
            </a:r>
            <a:r>
              <a:rPr sz="1967" spc="-87" dirty="0">
                <a:latin typeface="Tahoma"/>
                <a:cs typeface="Tahoma"/>
              </a:rPr>
              <a:t>every </a:t>
            </a:r>
            <a:r>
              <a:rPr sz="1967" spc="-55" dirty="0">
                <a:latin typeface="Tahoma"/>
                <a:cs typeface="Tahoma"/>
              </a:rPr>
              <a:t>single </a:t>
            </a:r>
            <a:r>
              <a:rPr sz="1967" spc="-33" dirty="0">
                <a:latin typeface="Tahoma"/>
                <a:cs typeface="Tahoma"/>
              </a:rPr>
              <a:t>information </a:t>
            </a:r>
            <a:r>
              <a:rPr sz="1967" spc="-66" dirty="0">
                <a:latin typeface="Tahoma"/>
                <a:cs typeface="Tahoma"/>
              </a:rPr>
              <a:t>piece  </a:t>
            </a:r>
            <a:r>
              <a:rPr sz="1967" spc="-22" dirty="0">
                <a:latin typeface="Tahoma"/>
                <a:cs typeface="Tahoma"/>
              </a:rPr>
              <a:t>in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175" dirty="0">
                <a:latin typeface="Tahoma"/>
                <a:cs typeface="Tahoma"/>
              </a:rPr>
              <a:t>DM </a:t>
            </a:r>
            <a:r>
              <a:rPr sz="1967" spc="-44" dirty="0">
                <a:latin typeface="Tahoma"/>
                <a:cs typeface="Tahoma"/>
              </a:rPr>
              <a:t>is </a:t>
            </a:r>
            <a:r>
              <a:rPr sz="1967" spc="-22" dirty="0">
                <a:latin typeface="Tahoma"/>
                <a:cs typeface="Tahoma"/>
              </a:rPr>
              <a:t>directly </a:t>
            </a:r>
            <a:r>
              <a:rPr sz="1967" spc="-55" dirty="0">
                <a:latin typeface="Tahoma"/>
                <a:cs typeface="Tahoma"/>
              </a:rPr>
              <a:t>associated </a:t>
            </a:r>
            <a:r>
              <a:rPr sz="1967" spc="-11" dirty="0">
                <a:latin typeface="Tahoma"/>
                <a:cs typeface="Tahoma"/>
              </a:rPr>
              <a:t>with </a:t>
            </a:r>
            <a:r>
              <a:rPr sz="1967" spc="-76" dirty="0">
                <a:latin typeface="Tahoma"/>
                <a:cs typeface="Tahoma"/>
              </a:rPr>
              <a:t>source</a:t>
            </a:r>
            <a:r>
              <a:rPr sz="1967" spc="-44" dirty="0">
                <a:latin typeface="Tahoma"/>
                <a:cs typeface="Tahoma"/>
              </a:rPr>
              <a:t> </a:t>
            </a:r>
            <a:r>
              <a:rPr sz="1967" spc="-22" dirty="0">
                <a:latin typeface="Tahoma"/>
                <a:cs typeface="Tahoma"/>
              </a:rPr>
              <a:t>attributes</a:t>
            </a:r>
            <a:endParaRPr sz="1967">
              <a:latin typeface="Tahoma"/>
              <a:cs typeface="Tahoma"/>
            </a:endParaRPr>
          </a:p>
          <a:p>
            <a:pPr marL="580044" marR="80485">
              <a:lnSpc>
                <a:spcPct val="101499"/>
              </a:lnSpc>
            </a:pPr>
            <a:r>
              <a:rPr sz="1967" spc="-33" dirty="0">
                <a:latin typeface="Tahoma"/>
                <a:cs typeface="Tahoma"/>
              </a:rPr>
              <a:t>Resulting </a:t>
            </a:r>
            <a:r>
              <a:rPr sz="1967" spc="76" dirty="0">
                <a:latin typeface="Tahoma"/>
                <a:cs typeface="Tahoma"/>
              </a:rPr>
              <a:t>DMs </a:t>
            </a:r>
            <a:r>
              <a:rPr sz="1967" spc="-98" dirty="0">
                <a:latin typeface="Tahoma"/>
                <a:cs typeface="Tahoma"/>
              </a:rPr>
              <a:t>are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stable </a:t>
            </a:r>
            <a:r>
              <a:rPr sz="1967" spc="-22" dirty="0">
                <a:solidFill>
                  <a:srgbClr val="BC1919"/>
                </a:solidFill>
                <a:latin typeface="Tahoma"/>
                <a:cs typeface="Tahoma"/>
              </a:rPr>
              <a:t>in </a:t>
            </a:r>
            <a:r>
              <a:rPr sz="1967" spc="-33" dirty="0">
                <a:solidFill>
                  <a:srgbClr val="BC1919"/>
                </a:solidFill>
                <a:latin typeface="Tahoma"/>
                <a:cs typeface="Tahoma"/>
              </a:rPr>
              <a:t>time </a:t>
            </a:r>
            <a:r>
              <a:rPr sz="1967" spc="-66" dirty="0">
                <a:latin typeface="Tahoma"/>
                <a:cs typeface="Tahoma"/>
              </a:rPr>
              <a:t>since </a:t>
            </a:r>
            <a:r>
              <a:rPr sz="1967" spc="-55" dirty="0">
                <a:latin typeface="Tahoma"/>
                <a:cs typeface="Tahoma"/>
              </a:rPr>
              <a:t>they </a:t>
            </a:r>
            <a:r>
              <a:rPr sz="1967" spc="-98" dirty="0">
                <a:latin typeface="Tahoma"/>
                <a:cs typeface="Tahoma"/>
              </a:rPr>
              <a:t>are </a:t>
            </a:r>
            <a:r>
              <a:rPr sz="1967" spc="-44" dirty="0">
                <a:latin typeface="Tahoma"/>
                <a:cs typeface="Tahoma"/>
              </a:rPr>
              <a:t>rooted </a:t>
            </a:r>
            <a:r>
              <a:rPr sz="1967" spc="-22" dirty="0">
                <a:latin typeface="Tahoma"/>
                <a:cs typeface="Tahoma"/>
              </a:rPr>
              <a:t>in </a:t>
            </a:r>
            <a:r>
              <a:rPr sz="1967" spc="-76" dirty="0">
                <a:latin typeface="Tahoma"/>
                <a:cs typeface="Tahoma"/>
              </a:rPr>
              <a:t>source </a:t>
            </a:r>
            <a:r>
              <a:rPr sz="1967" spc="-66" dirty="0">
                <a:latin typeface="Tahoma"/>
                <a:cs typeface="Tahoma"/>
              </a:rPr>
              <a:t>schemata  </a:t>
            </a:r>
            <a:r>
              <a:rPr sz="1967" spc="-120" dirty="0">
                <a:latin typeface="Tahoma"/>
                <a:cs typeface="Tahoma"/>
              </a:rPr>
              <a:t>In </a:t>
            </a:r>
            <a:r>
              <a:rPr sz="1967" spc="-76" dirty="0">
                <a:latin typeface="Tahoma"/>
                <a:cs typeface="Tahoma"/>
              </a:rPr>
              <a:t>general, </a:t>
            </a:r>
            <a:r>
              <a:rPr sz="1967" spc="-44" dirty="0">
                <a:latin typeface="Tahoma"/>
                <a:cs typeface="Tahoma"/>
              </a:rPr>
              <a:t>project </a:t>
            </a:r>
            <a:r>
              <a:rPr sz="1967" spc="-66" dirty="0">
                <a:latin typeface="Tahoma"/>
                <a:cs typeface="Tahoma"/>
              </a:rPr>
              <a:t>goals </a:t>
            </a:r>
            <a:r>
              <a:rPr sz="1967" spc="-55" dirty="0">
                <a:latin typeface="Tahoma"/>
                <a:cs typeface="Tahoma"/>
              </a:rPr>
              <a:t>can </a:t>
            </a:r>
            <a:r>
              <a:rPr sz="1967" spc="-76" dirty="0">
                <a:latin typeface="Tahoma"/>
                <a:cs typeface="Tahoma"/>
              </a:rPr>
              <a:t>be reached </a:t>
            </a:r>
            <a:r>
              <a:rPr sz="1967" spc="-22" dirty="0">
                <a:latin typeface="Tahoma"/>
                <a:cs typeface="Tahoma"/>
              </a:rPr>
              <a:t>in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short</a:t>
            </a:r>
            <a:r>
              <a:rPr sz="1967" spc="131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1967" spc="-33" dirty="0">
                <a:solidFill>
                  <a:srgbClr val="BC1919"/>
                </a:solidFill>
                <a:latin typeface="Tahoma"/>
                <a:cs typeface="Tahoma"/>
              </a:rPr>
              <a:t>time</a:t>
            </a:r>
            <a:endParaRPr sz="1967">
              <a:latin typeface="Tahoma"/>
              <a:cs typeface="Tahoma"/>
            </a:endParaRPr>
          </a:p>
          <a:p>
            <a:pPr marL="27753">
              <a:spcBef>
                <a:spcPts val="470"/>
              </a:spcBef>
            </a:pPr>
            <a:r>
              <a:rPr sz="2185" spc="-76" dirty="0">
                <a:latin typeface="Tahoma"/>
                <a:cs typeface="Tahoma"/>
              </a:rPr>
              <a:t>Cons</a:t>
            </a:r>
            <a:endParaRPr sz="2185">
              <a:latin typeface="Tahoma"/>
              <a:cs typeface="Tahoma"/>
            </a:endParaRPr>
          </a:p>
          <a:p>
            <a:pPr marL="580044" marR="1015771" algn="just">
              <a:lnSpc>
                <a:spcPct val="101499"/>
              </a:lnSpc>
              <a:spcBef>
                <a:spcPts val="393"/>
              </a:spcBef>
            </a:pPr>
            <a:r>
              <a:rPr sz="1967" spc="-55" dirty="0">
                <a:latin typeface="Tahoma"/>
                <a:cs typeface="Tahoma"/>
              </a:rPr>
              <a:t>User </a:t>
            </a:r>
            <a:r>
              <a:rPr sz="1967" spc="-66" dirty="0">
                <a:latin typeface="Tahoma"/>
                <a:cs typeface="Tahoma"/>
              </a:rPr>
              <a:t>requirements </a:t>
            </a:r>
            <a:r>
              <a:rPr sz="1967" spc="-55" dirty="0">
                <a:latin typeface="Tahoma"/>
                <a:cs typeface="Tahoma"/>
              </a:rPr>
              <a:t>play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minor role </a:t>
            </a:r>
            <a:r>
              <a:rPr sz="1967" spc="-87" dirty="0">
                <a:latin typeface="Tahoma"/>
                <a:cs typeface="Tahoma"/>
              </a:rPr>
              <a:t>when </a:t>
            </a:r>
            <a:r>
              <a:rPr sz="1967" spc="-44" dirty="0">
                <a:latin typeface="Tahoma"/>
                <a:cs typeface="Tahoma"/>
              </a:rPr>
              <a:t>specifying the contents  </a:t>
            </a:r>
            <a:r>
              <a:rPr sz="1967" spc="-66" dirty="0">
                <a:latin typeface="Tahoma"/>
                <a:cs typeface="Tahoma"/>
              </a:rPr>
              <a:t>Designers </a:t>
            </a:r>
            <a:r>
              <a:rPr sz="1967" spc="-87" dirty="0">
                <a:latin typeface="Tahoma"/>
                <a:cs typeface="Tahoma"/>
              </a:rPr>
              <a:t>have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22" dirty="0">
                <a:solidFill>
                  <a:srgbClr val="BC1919"/>
                </a:solidFill>
                <a:latin typeface="Tahoma"/>
                <a:cs typeface="Tahoma"/>
              </a:rPr>
              <a:t>limited </a:t>
            </a:r>
            <a:r>
              <a:rPr sz="1967" spc="-44" dirty="0">
                <a:solidFill>
                  <a:srgbClr val="BC1919"/>
                </a:solidFill>
                <a:latin typeface="Tahoma"/>
                <a:cs typeface="Tahoma"/>
              </a:rPr>
              <a:t>support </a:t>
            </a:r>
            <a:r>
              <a:rPr sz="1967" spc="-44" dirty="0">
                <a:latin typeface="Tahoma"/>
                <a:cs typeface="Tahoma"/>
              </a:rPr>
              <a:t>during the </a:t>
            </a:r>
            <a:r>
              <a:rPr sz="1967" spc="-33" dirty="0">
                <a:latin typeface="Tahoma"/>
                <a:cs typeface="Tahoma"/>
              </a:rPr>
              <a:t>specification </a:t>
            </a:r>
            <a:r>
              <a:rPr sz="1967" spc="-44" dirty="0">
                <a:latin typeface="Tahoma"/>
                <a:cs typeface="Tahoma"/>
              </a:rPr>
              <a:t>of </a:t>
            </a:r>
            <a:r>
              <a:rPr sz="1967" spc="-33" dirty="0">
                <a:latin typeface="Tahoma"/>
                <a:cs typeface="Tahoma"/>
              </a:rPr>
              <a:t>facts,  </a:t>
            </a:r>
            <a:r>
              <a:rPr sz="1967" spc="-66" dirty="0">
                <a:latin typeface="Tahoma"/>
                <a:cs typeface="Tahoma"/>
              </a:rPr>
              <a:t>dimensions, and</a:t>
            </a:r>
            <a:r>
              <a:rPr sz="1967" spc="164" dirty="0">
                <a:latin typeface="Tahoma"/>
                <a:cs typeface="Tahoma"/>
              </a:rPr>
              <a:t> </a:t>
            </a:r>
            <a:r>
              <a:rPr sz="1967" spc="-87" dirty="0">
                <a:latin typeface="Tahoma"/>
                <a:cs typeface="Tahoma"/>
              </a:rPr>
              <a:t>measures</a:t>
            </a:r>
            <a:endParaRPr sz="1967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13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9427" y="262964"/>
            <a:ext cx="10070386" cy="6347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z="3059" b="1" spc="-44" dirty="0">
                <a:solidFill>
                  <a:srgbClr val="CC0000"/>
                </a:solidFill>
                <a:latin typeface="Arial"/>
                <a:cs typeface="Arial"/>
              </a:rPr>
              <a:t>Demand-driven </a:t>
            </a:r>
            <a:r>
              <a:rPr sz="3059" b="1" spc="-22" dirty="0">
                <a:solidFill>
                  <a:srgbClr val="CC0000"/>
                </a:solidFill>
                <a:latin typeface="Arial"/>
                <a:cs typeface="Arial"/>
              </a:rPr>
              <a:t>(Requirement-driven) </a:t>
            </a:r>
            <a:r>
              <a:rPr sz="3059" b="1" spc="393" dirty="0">
                <a:solidFill>
                  <a:srgbClr val="CC0000"/>
                </a:solidFill>
                <a:latin typeface="Arial"/>
                <a:cs typeface="Arial"/>
              </a:rPr>
              <a:t>DM</a:t>
            </a:r>
            <a:r>
              <a:rPr sz="3059" b="1" spc="19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Design</a:t>
            </a:r>
            <a:endParaRPr sz="3059" dirty="0">
              <a:latin typeface="Arial"/>
              <a:cs typeface="Arial"/>
            </a:endParaRPr>
          </a:p>
        </p:txBody>
      </p:sp>
      <p:sp>
        <p:nvSpPr>
          <p:cNvPr id="5" name="object 5" descr="Demand-driven (Requirement-driven) DM Design&#10;"/>
          <p:cNvSpPr/>
          <p:nvPr/>
        </p:nvSpPr>
        <p:spPr>
          <a:xfrm>
            <a:off x="2095479" y="1252087"/>
            <a:ext cx="6497814" cy="598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14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5"/>
            <a:ext cx="10070386" cy="148738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-44" dirty="0"/>
              <a:t>Demand-driven </a:t>
            </a:r>
            <a:r>
              <a:rPr spc="-22" dirty="0"/>
              <a:t>(Requirement-driven) </a:t>
            </a:r>
            <a:r>
              <a:rPr spc="393" dirty="0"/>
              <a:t>DM</a:t>
            </a:r>
            <a:r>
              <a:rPr spc="197" dirty="0"/>
              <a:t> </a:t>
            </a:r>
            <a:r>
              <a:rPr spc="44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2153094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6" name="object 6"/>
          <p:cNvSpPr/>
          <p:nvPr/>
        </p:nvSpPr>
        <p:spPr>
          <a:xfrm>
            <a:off x="1562305" y="2538620"/>
            <a:ext cx="108239" cy="10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7" name="object 7"/>
          <p:cNvSpPr/>
          <p:nvPr/>
        </p:nvSpPr>
        <p:spPr>
          <a:xfrm>
            <a:off x="1562305" y="2842771"/>
            <a:ext cx="108239" cy="108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8" name="object 8"/>
          <p:cNvSpPr/>
          <p:nvPr/>
        </p:nvSpPr>
        <p:spPr>
          <a:xfrm>
            <a:off x="983197" y="3507941"/>
            <a:ext cx="134327" cy="134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9" name="object 9"/>
          <p:cNvSpPr/>
          <p:nvPr/>
        </p:nvSpPr>
        <p:spPr>
          <a:xfrm>
            <a:off x="1562305" y="3893464"/>
            <a:ext cx="108239" cy="108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0" name="object 10"/>
          <p:cNvSpPr/>
          <p:nvPr/>
        </p:nvSpPr>
        <p:spPr>
          <a:xfrm>
            <a:off x="983197" y="4254484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1" name="object 11"/>
          <p:cNvSpPr/>
          <p:nvPr/>
        </p:nvSpPr>
        <p:spPr>
          <a:xfrm>
            <a:off x="1562305" y="4640009"/>
            <a:ext cx="108239" cy="108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2" name="object 12"/>
          <p:cNvSpPr/>
          <p:nvPr/>
        </p:nvSpPr>
        <p:spPr>
          <a:xfrm>
            <a:off x="1562305" y="5248311"/>
            <a:ext cx="108239" cy="108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3" name="object 13"/>
          <p:cNvSpPr/>
          <p:nvPr/>
        </p:nvSpPr>
        <p:spPr>
          <a:xfrm>
            <a:off x="1562305" y="5552464"/>
            <a:ext cx="108239" cy="108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4" name="object 14"/>
          <p:cNvSpPr txBox="1"/>
          <p:nvPr/>
        </p:nvSpPr>
        <p:spPr>
          <a:xfrm>
            <a:off x="1228042" y="1927264"/>
            <a:ext cx="8768743" cy="4097004"/>
          </a:xfrm>
          <a:prstGeom prst="rect">
            <a:avLst/>
          </a:prstGeom>
        </p:spPr>
        <p:txBody>
          <a:bodyPr vert="horz" wrap="square" lIns="0" tIns="87424" rIns="0" bIns="0" rtlCol="0">
            <a:spAutoFit/>
          </a:bodyPr>
          <a:lstStyle/>
          <a:p>
            <a:pPr marL="27753">
              <a:spcBef>
                <a:spcPts val="688"/>
              </a:spcBef>
            </a:pPr>
            <a:r>
              <a:rPr sz="2185" spc="-66" dirty="0">
                <a:latin typeface="Tahoma"/>
                <a:cs typeface="Tahoma"/>
              </a:rPr>
              <a:t>Approach</a:t>
            </a:r>
            <a:endParaRPr sz="2185" dirty="0">
              <a:latin typeface="Tahoma"/>
              <a:cs typeface="Tahoma"/>
            </a:endParaRPr>
          </a:p>
          <a:p>
            <a:pPr marL="580044">
              <a:spcBef>
                <a:spcPts val="426"/>
              </a:spcBef>
            </a:pPr>
            <a:r>
              <a:rPr sz="1967" spc="-22" dirty="0">
                <a:latin typeface="Tahoma"/>
                <a:cs typeface="Tahoma"/>
              </a:rPr>
              <a:t>Begin </a:t>
            </a:r>
            <a:r>
              <a:rPr sz="1967" spc="-11" dirty="0">
                <a:latin typeface="Tahoma"/>
                <a:cs typeface="Tahoma"/>
              </a:rPr>
              <a:t>with </a:t>
            </a:r>
            <a:r>
              <a:rPr sz="1967" spc="-44" dirty="0">
                <a:latin typeface="Tahoma"/>
                <a:cs typeface="Tahoma"/>
              </a:rPr>
              <a:t>the </a:t>
            </a:r>
            <a:r>
              <a:rPr sz="1967" spc="-33" dirty="0">
                <a:latin typeface="Tahoma"/>
                <a:cs typeface="Tahoma"/>
              </a:rPr>
              <a:t>definition </a:t>
            </a:r>
            <a:r>
              <a:rPr sz="1967" spc="-44" dirty="0">
                <a:latin typeface="Tahoma"/>
                <a:cs typeface="Tahoma"/>
              </a:rPr>
              <a:t>of </a:t>
            </a:r>
            <a:r>
              <a:rPr sz="1967" spc="-33" dirty="0">
                <a:latin typeface="Tahoma"/>
                <a:cs typeface="Tahoma"/>
              </a:rPr>
              <a:t>information </a:t>
            </a:r>
            <a:r>
              <a:rPr sz="1967" spc="-66" dirty="0">
                <a:solidFill>
                  <a:srgbClr val="BC1919"/>
                </a:solidFill>
                <a:latin typeface="Tahoma"/>
                <a:cs typeface="Tahoma"/>
              </a:rPr>
              <a:t>requirements </a:t>
            </a:r>
            <a:r>
              <a:rPr sz="1967" spc="-44" dirty="0">
                <a:solidFill>
                  <a:srgbClr val="BC1919"/>
                </a:solidFill>
                <a:latin typeface="Tahoma"/>
                <a:cs typeface="Tahoma"/>
              </a:rPr>
              <a:t>of </a:t>
            </a:r>
            <a:r>
              <a:rPr sz="1967" spc="175" dirty="0">
                <a:solidFill>
                  <a:srgbClr val="BC1919"/>
                </a:solidFill>
                <a:latin typeface="Tahoma"/>
                <a:cs typeface="Tahoma"/>
              </a:rPr>
              <a:t>DM</a:t>
            </a:r>
            <a:r>
              <a:rPr sz="1967" spc="809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1967" spc="-87" dirty="0">
                <a:solidFill>
                  <a:srgbClr val="BC1919"/>
                </a:solidFill>
                <a:latin typeface="Tahoma"/>
                <a:cs typeface="Tahoma"/>
              </a:rPr>
              <a:t>users</a:t>
            </a:r>
            <a:endParaRPr sz="1967" dirty="0">
              <a:latin typeface="Tahoma"/>
              <a:cs typeface="Tahoma"/>
            </a:endParaRPr>
          </a:p>
          <a:p>
            <a:pPr marL="580044" marR="19427">
              <a:lnSpc>
                <a:spcPct val="101499"/>
              </a:lnSpc>
            </a:pPr>
            <a:r>
              <a:rPr sz="1967" dirty="0">
                <a:latin typeface="Tahoma"/>
                <a:cs typeface="Tahoma"/>
              </a:rPr>
              <a:t>The </a:t>
            </a:r>
            <a:r>
              <a:rPr sz="1967" spc="-66" dirty="0">
                <a:latin typeface="Tahoma"/>
                <a:cs typeface="Tahoma"/>
              </a:rPr>
              <a:t>problem </a:t>
            </a:r>
            <a:r>
              <a:rPr sz="1967" spc="-44" dirty="0">
                <a:latin typeface="Tahoma"/>
                <a:cs typeface="Tahoma"/>
              </a:rPr>
              <a:t>of </a:t>
            </a:r>
            <a:r>
              <a:rPr sz="1967" spc="-98" dirty="0">
                <a:latin typeface="Tahoma"/>
                <a:cs typeface="Tahoma"/>
              </a:rPr>
              <a:t>how </a:t>
            </a:r>
            <a:r>
              <a:rPr sz="1967" dirty="0">
                <a:latin typeface="Tahoma"/>
                <a:cs typeface="Tahoma"/>
              </a:rPr>
              <a:t>to </a:t>
            </a:r>
            <a:r>
              <a:rPr sz="1967" spc="-66" dirty="0">
                <a:latin typeface="Tahoma"/>
                <a:cs typeface="Tahoma"/>
              </a:rPr>
              <a:t>map those requirements </a:t>
            </a:r>
            <a:r>
              <a:rPr sz="1967" spc="-11" dirty="0">
                <a:latin typeface="Tahoma"/>
                <a:cs typeface="Tahoma"/>
              </a:rPr>
              <a:t>into </a:t>
            </a:r>
            <a:r>
              <a:rPr sz="1967" spc="-44" dirty="0">
                <a:latin typeface="Tahoma"/>
                <a:cs typeface="Tahoma"/>
              </a:rPr>
              <a:t>existing </a:t>
            </a:r>
            <a:r>
              <a:rPr sz="1967" spc="-33" dirty="0">
                <a:latin typeface="Tahoma"/>
                <a:cs typeface="Tahoma"/>
              </a:rPr>
              <a:t>data </a:t>
            </a:r>
            <a:r>
              <a:rPr sz="1967" spc="-76" dirty="0">
                <a:latin typeface="Tahoma"/>
                <a:cs typeface="Tahoma"/>
              </a:rPr>
              <a:t>sources </a:t>
            </a:r>
            <a:r>
              <a:rPr sz="1967" spc="-44" dirty="0">
                <a:latin typeface="Tahoma"/>
                <a:cs typeface="Tahoma"/>
              </a:rPr>
              <a:t>is  </a:t>
            </a:r>
            <a:r>
              <a:rPr sz="1967" spc="-87" dirty="0">
                <a:latin typeface="Tahoma"/>
                <a:cs typeface="Tahoma"/>
              </a:rPr>
              <a:t>addressed </a:t>
            </a:r>
            <a:r>
              <a:rPr sz="1967" dirty="0">
                <a:latin typeface="Tahoma"/>
                <a:cs typeface="Tahoma"/>
              </a:rPr>
              <a:t>at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33" dirty="0">
                <a:latin typeface="Tahoma"/>
                <a:cs typeface="Tahoma"/>
              </a:rPr>
              <a:t>later</a:t>
            </a:r>
            <a:r>
              <a:rPr sz="1967" spc="372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stage</a:t>
            </a:r>
            <a:endParaRPr sz="1967" dirty="0">
              <a:latin typeface="Tahoma"/>
              <a:cs typeface="Tahoma"/>
            </a:endParaRPr>
          </a:p>
          <a:p>
            <a:pPr marL="27753">
              <a:spcBef>
                <a:spcPts val="470"/>
              </a:spcBef>
            </a:pPr>
            <a:r>
              <a:rPr sz="2185" spc="-33" dirty="0">
                <a:latin typeface="Tahoma"/>
                <a:cs typeface="Tahoma"/>
              </a:rPr>
              <a:t>Pros</a:t>
            </a:r>
            <a:endParaRPr sz="2185" dirty="0">
              <a:latin typeface="Tahoma"/>
              <a:cs typeface="Tahoma"/>
            </a:endParaRPr>
          </a:p>
          <a:p>
            <a:pPr marL="580044">
              <a:spcBef>
                <a:spcPts val="426"/>
              </a:spcBef>
            </a:pPr>
            <a:r>
              <a:rPr sz="1967" spc="-55" dirty="0">
                <a:latin typeface="Tahoma"/>
                <a:cs typeface="Tahoma"/>
              </a:rPr>
              <a:t>User </a:t>
            </a:r>
            <a:r>
              <a:rPr sz="1967" spc="-66" dirty="0">
                <a:latin typeface="Tahoma"/>
                <a:cs typeface="Tahoma"/>
              </a:rPr>
              <a:t>requirements </a:t>
            </a:r>
            <a:r>
              <a:rPr sz="1967" spc="-55" dirty="0">
                <a:latin typeface="Tahoma"/>
                <a:cs typeface="Tahoma"/>
              </a:rPr>
              <a:t>play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leading</a:t>
            </a:r>
            <a:r>
              <a:rPr sz="1967" spc="-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role</a:t>
            </a:r>
            <a:endParaRPr sz="1967" dirty="0">
              <a:latin typeface="Tahoma"/>
              <a:cs typeface="Tahoma"/>
            </a:endParaRPr>
          </a:p>
          <a:p>
            <a:pPr marL="27753">
              <a:spcBef>
                <a:spcPts val="470"/>
              </a:spcBef>
            </a:pPr>
            <a:r>
              <a:rPr sz="2185" spc="-76" dirty="0">
                <a:latin typeface="Tahoma"/>
                <a:cs typeface="Tahoma"/>
              </a:rPr>
              <a:t>Cons</a:t>
            </a:r>
            <a:endParaRPr sz="2185" dirty="0">
              <a:latin typeface="Tahoma"/>
              <a:cs typeface="Tahoma"/>
            </a:endParaRPr>
          </a:p>
          <a:p>
            <a:pPr marL="580044" marR="874229">
              <a:lnSpc>
                <a:spcPct val="101499"/>
              </a:lnSpc>
              <a:spcBef>
                <a:spcPts val="393"/>
              </a:spcBef>
            </a:pPr>
            <a:r>
              <a:rPr sz="1967" spc="-66" dirty="0">
                <a:latin typeface="Tahoma"/>
                <a:cs typeface="Tahoma"/>
              </a:rPr>
              <a:t>Designers </a:t>
            </a:r>
            <a:r>
              <a:rPr sz="1967" spc="-98" dirty="0">
                <a:latin typeface="Tahoma"/>
                <a:cs typeface="Tahoma"/>
              </a:rPr>
              <a:t>need </a:t>
            </a:r>
            <a:r>
              <a:rPr sz="1967" spc="-44" dirty="0">
                <a:solidFill>
                  <a:srgbClr val="BC1919"/>
                </a:solidFill>
                <a:latin typeface="Tahoma"/>
                <a:cs typeface="Tahoma"/>
              </a:rPr>
              <a:t>strong </a:t>
            </a:r>
            <a:r>
              <a:rPr sz="1967" spc="-66" dirty="0">
                <a:solidFill>
                  <a:srgbClr val="BC1919"/>
                </a:solidFill>
                <a:latin typeface="Tahoma"/>
                <a:cs typeface="Tahoma"/>
              </a:rPr>
              <a:t>leadership </a:t>
            </a:r>
            <a:r>
              <a:rPr sz="1967" spc="-66" dirty="0">
                <a:latin typeface="Tahoma"/>
                <a:cs typeface="Tahoma"/>
              </a:rPr>
              <a:t>and </a:t>
            </a:r>
            <a:r>
              <a:rPr sz="1967" spc="-44" dirty="0">
                <a:latin typeface="Tahoma"/>
                <a:cs typeface="Tahoma"/>
              </a:rPr>
              <a:t>mediation </a:t>
            </a:r>
            <a:r>
              <a:rPr sz="1967" spc="-33" dirty="0">
                <a:latin typeface="Tahoma"/>
                <a:cs typeface="Tahoma"/>
              </a:rPr>
              <a:t>qualities </a:t>
            </a:r>
            <a:r>
              <a:rPr sz="1967" dirty="0">
                <a:latin typeface="Tahoma"/>
                <a:cs typeface="Tahoma"/>
              </a:rPr>
              <a:t>to </a:t>
            </a:r>
            <a:r>
              <a:rPr sz="1967" spc="-55" dirty="0">
                <a:latin typeface="Tahoma"/>
                <a:cs typeface="Tahoma"/>
              </a:rPr>
              <a:t>properly  </a:t>
            </a:r>
            <a:r>
              <a:rPr sz="1967" spc="-44" dirty="0">
                <a:latin typeface="Tahoma"/>
                <a:cs typeface="Tahoma"/>
              </a:rPr>
              <a:t>integrate </a:t>
            </a:r>
            <a:r>
              <a:rPr sz="1967" spc="-55" dirty="0">
                <a:latin typeface="Tahoma"/>
                <a:cs typeface="Tahoma"/>
              </a:rPr>
              <a:t>different</a:t>
            </a:r>
            <a:r>
              <a:rPr sz="1967" spc="142" dirty="0">
                <a:latin typeface="Tahoma"/>
                <a:cs typeface="Tahoma"/>
              </a:rPr>
              <a:t> </a:t>
            </a:r>
            <a:r>
              <a:rPr sz="1967" spc="-44" dirty="0">
                <a:latin typeface="Tahoma"/>
                <a:cs typeface="Tahoma"/>
              </a:rPr>
              <a:t>viewpoints</a:t>
            </a:r>
            <a:endParaRPr sz="1967" dirty="0">
              <a:latin typeface="Tahoma"/>
              <a:cs typeface="Tahoma"/>
            </a:endParaRPr>
          </a:p>
          <a:p>
            <a:pPr marL="580044">
              <a:spcBef>
                <a:spcPts val="33"/>
              </a:spcBef>
            </a:pPr>
            <a:r>
              <a:rPr sz="1967" spc="-44" dirty="0">
                <a:latin typeface="Tahoma"/>
                <a:cs typeface="Tahoma"/>
              </a:rPr>
              <a:t>Required </a:t>
            </a:r>
            <a:r>
              <a:rPr sz="1967" spc="-33" dirty="0">
                <a:latin typeface="Tahoma"/>
                <a:cs typeface="Tahoma"/>
              </a:rPr>
              <a:t>data </a:t>
            </a:r>
            <a:r>
              <a:rPr sz="1967" spc="-22" dirty="0">
                <a:latin typeface="Tahoma"/>
                <a:cs typeface="Tahoma"/>
              </a:rPr>
              <a:t>might </a:t>
            </a:r>
            <a:r>
              <a:rPr sz="1967" spc="-22" dirty="0">
                <a:solidFill>
                  <a:srgbClr val="BC1919"/>
                </a:solidFill>
                <a:latin typeface="Tahoma"/>
                <a:cs typeface="Tahoma"/>
              </a:rPr>
              <a:t>not </a:t>
            </a:r>
            <a:r>
              <a:rPr sz="1967" spc="-76" dirty="0">
                <a:solidFill>
                  <a:srgbClr val="BC1919"/>
                </a:solidFill>
                <a:latin typeface="Tahoma"/>
                <a:cs typeface="Tahoma"/>
              </a:rPr>
              <a:t>be </a:t>
            </a:r>
            <a:r>
              <a:rPr sz="1967" spc="-44" dirty="0">
                <a:solidFill>
                  <a:srgbClr val="BC1919"/>
                </a:solidFill>
                <a:latin typeface="Tahoma"/>
                <a:cs typeface="Tahoma"/>
              </a:rPr>
              <a:t>available </a:t>
            </a:r>
            <a:r>
              <a:rPr sz="1967" spc="-22" dirty="0">
                <a:latin typeface="Tahoma"/>
                <a:cs typeface="Tahoma"/>
              </a:rPr>
              <a:t>in </a:t>
            </a:r>
            <a:r>
              <a:rPr sz="1967" spc="-33" dirty="0">
                <a:latin typeface="Tahoma"/>
                <a:cs typeface="Tahoma"/>
              </a:rPr>
              <a:t>data</a:t>
            </a:r>
            <a:r>
              <a:rPr sz="1967" spc="98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sources</a:t>
            </a:r>
            <a:endParaRPr sz="1967" dirty="0">
              <a:latin typeface="Tahoma"/>
              <a:cs typeface="Tahoma"/>
            </a:endParaRPr>
          </a:p>
          <a:p>
            <a:pPr marL="580044" marR="11101">
              <a:lnSpc>
                <a:spcPct val="101499"/>
              </a:lnSpc>
            </a:pPr>
            <a:r>
              <a:rPr sz="1967" spc="-120" dirty="0">
                <a:latin typeface="Tahoma"/>
                <a:cs typeface="Tahoma"/>
              </a:rPr>
              <a:t>In </a:t>
            </a:r>
            <a:r>
              <a:rPr sz="1967" spc="-76" dirty="0">
                <a:latin typeface="Tahoma"/>
                <a:cs typeface="Tahoma"/>
              </a:rPr>
              <a:t>general </a:t>
            </a:r>
            <a:r>
              <a:rPr sz="1967" spc="-87" dirty="0">
                <a:latin typeface="Tahoma"/>
                <a:cs typeface="Tahoma"/>
              </a:rPr>
              <a:t>more </a:t>
            </a:r>
            <a:r>
              <a:rPr sz="1967" spc="-33" dirty="0">
                <a:solidFill>
                  <a:srgbClr val="BC1919"/>
                </a:solidFill>
                <a:latin typeface="Tahoma"/>
                <a:cs typeface="Tahoma"/>
              </a:rPr>
              <a:t>time </a:t>
            </a:r>
            <a:r>
              <a:rPr sz="1967" spc="-55" dirty="0">
                <a:solidFill>
                  <a:srgbClr val="BC1919"/>
                </a:solidFill>
                <a:latin typeface="Tahoma"/>
                <a:cs typeface="Tahoma"/>
              </a:rPr>
              <a:t>intensive </a:t>
            </a:r>
            <a:r>
              <a:rPr sz="1967" spc="-66" dirty="0">
                <a:latin typeface="Tahoma"/>
                <a:cs typeface="Tahoma"/>
              </a:rPr>
              <a:t>since </a:t>
            </a:r>
            <a:r>
              <a:rPr sz="1967" spc="-98" dirty="0">
                <a:latin typeface="Tahoma"/>
                <a:cs typeface="Tahoma"/>
              </a:rPr>
              <a:t>users </a:t>
            </a:r>
            <a:r>
              <a:rPr sz="1967" spc="-66" dirty="0">
                <a:latin typeface="Tahoma"/>
                <a:cs typeface="Tahoma"/>
              </a:rPr>
              <a:t>do </a:t>
            </a:r>
            <a:r>
              <a:rPr sz="1967" spc="-22" dirty="0">
                <a:latin typeface="Tahoma"/>
                <a:cs typeface="Tahoma"/>
              </a:rPr>
              <a:t>not </a:t>
            </a:r>
            <a:r>
              <a:rPr sz="1967" spc="-87" dirty="0">
                <a:latin typeface="Tahoma"/>
                <a:cs typeface="Tahoma"/>
              </a:rPr>
              <a:t>have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55" dirty="0">
                <a:latin typeface="Tahoma"/>
                <a:cs typeface="Tahoma"/>
              </a:rPr>
              <a:t>clear understanding  </a:t>
            </a:r>
            <a:r>
              <a:rPr sz="1967" spc="-44" dirty="0">
                <a:latin typeface="Tahoma"/>
                <a:cs typeface="Tahoma"/>
              </a:rPr>
              <a:t>of the </a:t>
            </a:r>
            <a:r>
              <a:rPr sz="1967" spc="-76" dirty="0">
                <a:latin typeface="Tahoma"/>
                <a:cs typeface="Tahoma"/>
              </a:rPr>
              <a:t>business</a:t>
            </a:r>
            <a:r>
              <a:rPr sz="1967" spc="240" dirty="0">
                <a:latin typeface="Tahoma"/>
                <a:cs typeface="Tahoma"/>
              </a:rPr>
              <a:t> </a:t>
            </a:r>
            <a:r>
              <a:rPr sz="1967" spc="-66" dirty="0">
                <a:latin typeface="Tahoma"/>
                <a:cs typeface="Tahoma"/>
              </a:rPr>
              <a:t>goals</a:t>
            </a:r>
            <a:endParaRPr sz="1967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15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4"/>
            <a:ext cx="10070386" cy="82566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22" dirty="0"/>
              <a:t>Mixed </a:t>
            </a:r>
            <a:r>
              <a:rPr spc="-98" dirty="0"/>
              <a:t>Approach </a:t>
            </a:r>
            <a:r>
              <a:rPr spc="44" dirty="0"/>
              <a:t>to </a:t>
            </a:r>
            <a:r>
              <a:rPr spc="393" dirty="0"/>
              <a:t>DM</a:t>
            </a:r>
            <a:r>
              <a:rPr spc="437" dirty="0"/>
              <a:t> </a:t>
            </a:r>
            <a:r>
              <a:rPr spc="-87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3041263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6" name="object 6"/>
          <p:cNvSpPr txBox="1"/>
          <p:nvPr/>
        </p:nvSpPr>
        <p:spPr>
          <a:xfrm>
            <a:off x="1228042" y="2876864"/>
            <a:ext cx="8281665" cy="1820063"/>
          </a:xfrm>
          <a:prstGeom prst="rect">
            <a:avLst/>
          </a:prstGeom>
        </p:spPr>
        <p:txBody>
          <a:bodyPr vert="horz" wrap="square" lIns="0" tIns="26366" rIns="0" bIns="0" rtlCol="0">
            <a:spAutoFit/>
          </a:bodyPr>
          <a:lstStyle/>
          <a:p>
            <a:pPr marL="27753">
              <a:lnSpc>
                <a:spcPts val="2622"/>
              </a:lnSpc>
              <a:spcBef>
                <a:spcPts val="208"/>
              </a:spcBef>
            </a:pPr>
            <a:r>
              <a:rPr sz="2185" spc="-87" dirty="0">
                <a:latin typeface="Tahoma"/>
                <a:cs typeface="Tahoma"/>
              </a:rPr>
              <a:t>Requirement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and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data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source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analysis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42" dirty="0">
                <a:latin typeface="Tahoma"/>
                <a:cs typeface="Tahoma"/>
              </a:rPr>
              <a:t>are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120" dirty="0">
                <a:latin typeface="Tahoma"/>
                <a:cs typeface="Tahoma"/>
              </a:rPr>
              <a:t>done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33" dirty="0">
                <a:latin typeface="Tahoma"/>
                <a:cs typeface="Tahoma"/>
              </a:rPr>
              <a:t>at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the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42" dirty="0">
                <a:solidFill>
                  <a:srgbClr val="BC1919"/>
                </a:solidFill>
                <a:latin typeface="Tahoma"/>
                <a:cs typeface="Tahoma"/>
              </a:rPr>
              <a:t>same</a:t>
            </a:r>
            <a:r>
              <a:rPr sz="2185" spc="33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time</a:t>
            </a:r>
            <a:endParaRPr sz="2185" dirty="0">
              <a:latin typeface="Tahoma"/>
              <a:cs typeface="Tahoma"/>
            </a:endParaRPr>
          </a:p>
          <a:p>
            <a:pPr marL="27753">
              <a:lnSpc>
                <a:spcPts val="2611"/>
              </a:lnSpc>
            </a:pPr>
            <a:r>
              <a:rPr sz="2185" i="1" spc="-11" dirty="0">
                <a:latin typeface="Arial"/>
                <a:cs typeface="Arial"/>
              </a:rPr>
              <a:t>→ </a:t>
            </a:r>
            <a:r>
              <a:rPr sz="2185" spc="-120" dirty="0">
                <a:latin typeface="Tahoma"/>
                <a:cs typeface="Tahoma"/>
              </a:rPr>
              <a:t>user</a:t>
            </a:r>
            <a:r>
              <a:rPr sz="2185" spc="153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requirements</a:t>
            </a:r>
            <a:endParaRPr sz="2185" dirty="0">
              <a:latin typeface="Tahoma"/>
              <a:cs typeface="Tahoma"/>
            </a:endParaRPr>
          </a:p>
          <a:p>
            <a:pPr marL="27753">
              <a:lnSpc>
                <a:spcPts val="2622"/>
              </a:lnSpc>
            </a:pPr>
            <a:r>
              <a:rPr sz="2185" i="1" spc="-11" dirty="0">
                <a:latin typeface="Arial"/>
                <a:cs typeface="Arial"/>
              </a:rPr>
              <a:t>→ </a:t>
            </a:r>
            <a:r>
              <a:rPr sz="2185" spc="-76" dirty="0">
                <a:latin typeface="Tahoma"/>
                <a:cs typeface="Tahoma"/>
              </a:rPr>
              <a:t>reconciled</a:t>
            </a:r>
            <a:r>
              <a:rPr sz="2185" spc="153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layer</a:t>
            </a:r>
            <a:endParaRPr sz="2185" dirty="0">
              <a:latin typeface="Tahoma"/>
              <a:cs typeface="Tahoma"/>
            </a:endParaRPr>
          </a:p>
          <a:p>
            <a:pPr marL="27753" marR="11101">
              <a:lnSpc>
                <a:spcPct val="124500"/>
              </a:lnSpc>
            </a:pPr>
            <a:r>
              <a:rPr sz="2185" spc="-87" dirty="0">
                <a:latin typeface="Tahoma"/>
                <a:cs typeface="Tahoma"/>
              </a:rPr>
              <a:t>User </a:t>
            </a:r>
            <a:r>
              <a:rPr sz="2185" spc="-98" dirty="0">
                <a:latin typeface="Tahoma"/>
                <a:cs typeface="Tahoma"/>
              </a:rPr>
              <a:t>requirements </a:t>
            </a:r>
            <a:r>
              <a:rPr sz="2185" spc="-87" dirty="0">
                <a:latin typeface="Tahoma"/>
                <a:cs typeface="Tahoma"/>
              </a:rPr>
              <a:t>help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reduce </a:t>
            </a:r>
            <a:r>
              <a:rPr sz="2185" spc="-76" dirty="0">
                <a:solidFill>
                  <a:srgbClr val="BC1919"/>
                </a:solidFill>
                <a:latin typeface="Tahoma"/>
                <a:cs typeface="Tahoma"/>
              </a:rPr>
              <a:t>the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complexity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the reconciled </a:t>
            </a:r>
            <a:r>
              <a:rPr sz="2185" spc="-109" dirty="0">
                <a:latin typeface="Tahoma"/>
                <a:cs typeface="Tahoma"/>
              </a:rPr>
              <a:t>layer  </a:t>
            </a:r>
            <a:r>
              <a:rPr sz="2185" spc="-22" dirty="0">
                <a:latin typeface="Tahoma"/>
                <a:cs typeface="Tahoma"/>
              </a:rPr>
              <a:t>Mixed </a:t>
            </a:r>
            <a:r>
              <a:rPr sz="2185" spc="-98" dirty="0">
                <a:latin typeface="Tahoma"/>
                <a:cs typeface="Tahoma"/>
              </a:rPr>
              <a:t>approach </a:t>
            </a:r>
            <a:r>
              <a:rPr sz="2185" spc="-66" dirty="0">
                <a:latin typeface="Tahoma"/>
                <a:cs typeface="Tahoma"/>
              </a:rPr>
              <a:t>is </a:t>
            </a:r>
            <a:r>
              <a:rPr sz="2185" spc="-44" dirty="0">
                <a:latin typeface="Tahoma"/>
                <a:cs typeface="Tahoma"/>
              </a:rPr>
              <a:t>typically </a:t>
            </a:r>
            <a:r>
              <a:rPr sz="2185" spc="-76" dirty="0">
                <a:latin typeface="Tahoma"/>
                <a:cs typeface="Tahoma"/>
              </a:rPr>
              <a:t>the best</a:t>
            </a:r>
            <a:r>
              <a:rPr sz="2185" spc="514" dirty="0">
                <a:latin typeface="Tahoma"/>
                <a:cs typeface="Tahoma"/>
              </a:rPr>
              <a:t> </a:t>
            </a:r>
            <a:r>
              <a:rPr sz="2185" spc="-55" dirty="0">
                <a:latin typeface="Tahoma"/>
                <a:cs typeface="Tahoma"/>
              </a:rPr>
              <a:t>solution</a:t>
            </a:r>
            <a:endParaRPr sz="2185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3197" y="4119601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8" name="object 8"/>
          <p:cNvSpPr/>
          <p:nvPr/>
        </p:nvSpPr>
        <p:spPr>
          <a:xfrm>
            <a:off x="983197" y="4534351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16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9427" y="262964"/>
            <a:ext cx="10070386" cy="6347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z="3059" b="1" spc="66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3059" b="1" spc="-33" dirty="0">
                <a:solidFill>
                  <a:srgbClr val="CC0000"/>
                </a:solidFill>
                <a:latin typeface="Arial"/>
                <a:cs typeface="Arial"/>
              </a:rPr>
              <a:t>First </a:t>
            </a:r>
            <a:r>
              <a:rPr sz="3059" b="1" spc="98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3059" b="1" spc="2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59" b="1" spc="142" dirty="0">
                <a:solidFill>
                  <a:srgbClr val="CC0000"/>
                </a:solidFill>
                <a:latin typeface="Arial"/>
                <a:cs typeface="Arial"/>
              </a:rPr>
              <a:t>Mart</a:t>
            </a:r>
            <a:endParaRPr sz="305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3197" y="1877418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 txBox="1"/>
          <p:nvPr/>
        </p:nvSpPr>
        <p:spPr>
          <a:xfrm>
            <a:off x="1228040" y="1630065"/>
            <a:ext cx="6855134" cy="1281830"/>
          </a:xfrm>
          <a:prstGeom prst="rect">
            <a:avLst/>
          </a:prstGeom>
        </p:spPr>
        <p:txBody>
          <a:bodyPr vert="horz" wrap="square" lIns="0" tIns="27754" rIns="0" bIns="0" rtlCol="0">
            <a:spAutoFit/>
          </a:bodyPr>
          <a:lstStyle/>
          <a:p>
            <a:pPr marL="27753" marR="11101">
              <a:lnSpc>
                <a:spcPct val="124500"/>
              </a:lnSpc>
              <a:spcBef>
                <a:spcPts val="219"/>
              </a:spcBef>
            </a:pPr>
            <a:r>
              <a:rPr sz="2185" spc="-186" dirty="0">
                <a:latin typeface="Tahoma"/>
                <a:cs typeface="Tahoma"/>
              </a:rPr>
              <a:t>Is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131" dirty="0">
                <a:latin typeface="Tahoma"/>
                <a:cs typeface="Tahoma"/>
              </a:rPr>
              <a:t>one </a:t>
            </a:r>
            <a:r>
              <a:rPr sz="2185" spc="-76" dirty="0">
                <a:latin typeface="Tahoma"/>
                <a:cs typeface="Tahoma"/>
              </a:rPr>
              <a:t>playing the most </a:t>
            </a:r>
            <a:r>
              <a:rPr sz="2185" spc="-66" dirty="0">
                <a:latin typeface="Tahoma"/>
                <a:cs typeface="Tahoma"/>
              </a:rPr>
              <a:t>strategic </a:t>
            </a:r>
            <a:r>
              <a:rPr sz="2185" spc="-87" dirty="0">
                <a:latin typeface="Tahoma"/>
                <a:cs typeface="Tahoma"/>
              </a:rPr>
              <a:t>role for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98" dirty="0">
                <a:latin typeface="Tahoma"/>
                <a:cs typeface="Tahoma"/>
              </a:rPr>
              <a:t>enterprise  </a:t>
            </a:r>
            <a:r>
              <a:rPr sz="2185" spc="-66" dirty="0">
                <a:latin typeface="Tahoma"/>
                <a:cs typeface="Tahoma"/>
              </a:rPr>
              <a:t>Should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be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a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backbone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for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the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whole</a:t>
            </a:r>
            <a:r>
              <a:rPr sz="2185" spc="44" dirty="0">
                <a:latin typeface="Tahoma"/>
                <a:cs typeface="Tahoma"/>
              </a:rPr>
              <a:t> DW</a:t>
            </a:r>
            <a:endParaRPr sz="2185">
              <a:latin typeface="Tahoma"/>
              <a:cs typeface="Tahoma"/>
            </a:endParaRPr>
          </a:p>
          <a:p>
            <a:pPr marL="27753">
              <a:spcBef>
                <a:spcPts val="645"/>
              </a:spcBef>
            </a:pPr>
            <a:r>
              <a:rPr sz="2185" spc="-66" dirty="0">
                <a:latin typeface="Tahoma"/>
                <a:cs typeface="Tahoma"/>
              </a:rPr>
              <a:t>Should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lean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on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available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and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consistent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data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sources</a:t>
            </a:r>
            <a:endParaRPr sz="2185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3197" y="2292168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/>
          <p:nvPr/>
        </p:nvSpPr>
        <p:spPr>
          <a:xfrm>
            <a:off x="983197" y="2706916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9" name="object 9" descr="The First Data Mart&#10;"/>
          <p:cNvSpPr/>
          <p:nvPr/>
        </p:nvSpPr>
        <p:spPr>
          <a:xfrm>
            <a:off x="3487792" y="3750248"/>
            <a:ext cx="3713239" cy="2585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0456965" y="15427099"/>
            <a:ext cx="3015424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53">
              <a:lnSpc>
                <a:spcPts val="1289"/>
              </a:lnSpc>
            </a:pPr>
            <a:r>
              <a:rPr spc="-11" dirty="0"/>
              <a:t>J.</a:t>
            </a:r>
            <a:r>
              <a:rPr spc="-22" dirty="0"/>
              <a:t> </a:t>
            </a:r>
            <a:r>
              <a:rPr spc="-44" dirty="0"/>
              <a:t>Gamper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17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390" y="316102"/>
            <a:ext cx="8379459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Business Dimensional</a:t>
            </a:r>
            <a:r>
              <a:rPr spc="-60" dirty="0"/>
              <a:t> </a:t>
            </a:r>
            <a:r>
              <a:rPr spc="10" dirty="0"/>
              <a:t>Lifecycle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C1D6E6-1210-4995-BE6D-D01AE4DA5CD3}"/>
              </a:ext>
            </a:extLst>
          </p:cNvPr>
          <p:cNvGrpSpPr/>
          <p:nvPr/>
        </p:nvGrpSpPr>
        <p:grpSpPr>
          <a:xfrm>
            <a:off x="3343655" y="2018467"/>
            <a:ext cx="4823460" cy="5083754"/>
            <a:chOff x="3343655" y="1190244"/>
            <a:chExt cx="4823460" cy="5911977"/>
          </a:xfrm>
        </p:grpSpPr>
        <p:grpSp>
          <p:nvGrpSpPr>
            <p:cNvPr id="6" name="object 6"/>
            <p:cNvGrpSpPr/>
            <p:nvPr/>
          </p:nvGrpSpPr>
          <p:grpSpPr>
            <a:xfrm>
              <a:off x="4038600" y="1450848"/>
              <a:ext cx="4124325" cy="5377180"/>
              <a:chOff x="4038600" y="1450848"/>
              <a:chExt cx="4124325" cy="537718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4038600" y="2836163"/>
                <a:ext cx="1239520" cy="2604770"/>
              </a:xfrm>
              <a:custGeom>
                <a:avLst/>
                <a:gdLst/>
                <a:ahLst/>
                <a:cxnLst/>
                <a:rect l="l" t="t" r="r" b="b"/>
                <a:pathLst>
                  <a:path w="1239520" h="2604770">
                    <a:moveTo>
                      <a:pt x="1033272" y="2604515"/>
                    </a:moveTo>
                    <a:lnTo>
                      <a:pt x="207264" y="2604515"/>
                    </a:lnTo>
                    <a:lnTo>
                      <a:pt x="159793" y="2599117"/>
                    </a:lnTo>
                    <a:lnTo>
                      <a:pt x="116188" y="2583722"/>
                    </a:lnTo>
                    <a:lnTo>
                      <a:pt x="77701" y="2559529"/>
                    </a:lnTo>
                    <a:lnTo>
                      <a:pt x="45586" y="2527738"/>
                    </a:lnTo>
                    <a:lnTo>
                      <a:pt x="21096" y="2489549"/>
                    </a:lnTo>
                    <a:lnTo>
                      <a:pt x="5482" y="2446162"/>
                    </a:lnTo>
                    <a:lnTo>
                      <a:pt x="0" y="2398776"/>
                    </a:lnTo>
                    <a:lnTo>
                      <a:pt x="0" y="207263"/>
                    </a:lnTo>
                    <a:lnTo>
                      <a:pt x="5482" y="159793"/>
                    </a:lnTo>
                    <a:lnTo>
                      <a:pt x="21096" y="116188"/>
                    </a:lnTo>
                    <a:lnTo>
                      <a:pt x="45586" y="77701"/>
                    </a:lnTo>
                    <a:lnTo>
                      <a:pt x="77701" y="45586"/>
                    </a:lnTo>
                    <a:lnTo>
                      <a:pt x="116188" y="21096"/>
                    </a:lnTo>
                    <a:lnTo>
                      <a:pt x="159793" y="5482"/>
                    </a:lnTo>
                    <a:lnTo>
                      <a:pt x="207264" y="0"/>
                    </a:lnTo>
                    <a:lnTo>
                      <a:pt x="1033272" y="0"/>
                    </a:lnTo>
                    <a:lnTo>
                      <a:pt x="1080658" y="5482"/>
                    </a:lnTo>
                    <a:lnTo>
                      <a:pt x="1124045" y="21096"/>
                    </a:lnTo>
                    <a:lnTo>
                      <a:pt x="1162234" y="45586"/>
                    </a:lnTo>
                    <a:lnTo>
                      <a:pt x="1194025" y="77701"/>
                    </a:lnTo>
                    <a:lnTo>
                      <a:pt x="1218218" y="116188"/>
                    </a:lnTo>
                    <a:lnTo>
                      <a:pt x="1233613" y="159793"/>
                    </a:lnTo>
                    <a:lnTo>
                      <a:pt x="1239012" y="207263"/>
                    </a:lnTo>
                    <a:lnTo>
                      <a:pt x="1239012" y="2398776"/>
                    </a:lnTo>
                    <a:lnTo>
                      <a:pt x="1233613" y="2446162"/>
                    </a:lnTo>
                    <a:lnTo>
                      <a:pt x="1218218" y="2489549"/>
                    </a:lnTo>
                    <a:lnTo>
                      <a:pt x="1194025" y="2527738"/>
                    </a:lnTo>
                    <a:lnTo>
                      <a:pt x="1162234" y="2559529"/>
                    </a:lnTo>
                    <a:lnTo>
                      <a:pt x="1124045" y="2583722"/>
                    </a:lnTo>
                    <a:lnTo>
                      <a:pt x="1080658" y="2599117"/>
                    </a:lnTo>
                    <a:lnTo>
                      <a:pt x="1033272" y="2604515"/>
                    </a:lnTo>
                    <a:close/>
                  </a:path>
                </a:pathLst>
              </a:custGeom>
              <a:solidFill>
                <a:srgbClr val="97153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526267" y="2654807"/>
                <a:ext cx="82550" cy="297815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2978150">
                    <a:moveTo>
                      <a:pt x="82308" y="2895600"/>
                    </a:moveTo>
                    <a:lnTo>
                      <a:pt x="45732" y="2895600"/>
                    </a:lnTo>
                    <a:lnTo>
                      <a:pt x="45732" y="1778508"/>
                    </a:lnTo>
                    <a:lnTo>
                      <a:pt x="35052" y="1778508"/>
                    </a:lnTo>
                    <a:lnTo>
                      <a:pt x="35052" y="2895600"/>
                    </a:lnTo>
                    <a:lnTo>
                      <a:pt x="0" y="2895600"/>
                    </a:lnTo>
                    <a:lnTo>
                      <a:pt x="41148" y="2977896"/>
                    </a:lnTo>
                    <a:lnTo>
                      <a:pt x="75438" y="2909316"/>
                    </a:lnTo>
                    <a:lnTo>
                      <a:pt x="82308" y="2895600"/>
                    </a:lnTo>
                    <a:close/>
                  </a:path>
                  <a:path w="82550" h="2978150">
                    <a:moveTo>
                      <a:pt x="82308" y="1117092"/>
                    </a:moveTo>
                    <a:lnTo>
                      <a:pt x="45732" y="1117092"/>
                    </a:lnTo>
                    <a:lnTo>
                      <a:pt x="45732" y="890016"/>
                    </a:lnTo>
                    <a:lnTo>
                      <a:pt x="35052" y="890016"/>
                    </a:lnTo>
                    <a:lnTo>
                      <a:pt x="35052" y="1117092"/>
                    </a:lnTo>
                    <a:lnTo>
                      <a:pt x="0" y="1117092"/>
                    </a:lnTo>
                    <a:lnTo>
                      <a:pt x="41148" y="1199388"/>
                    </a:lnTo>
                    <a:lnTo>
                      <a:pt x="75438" y="1130808"/>
                    </a:lnTo>
                    <a:lnTo>
                      <a:pt x="82308" y="1117092"/>
                    </a:lnTo>
                    <a:close/>
                  </a:path>
                  <a:path w="82550" h="2978150">
                    <a:moveTo>
                      <a:pt x="82308" y="230124"/>
                    </a:moveTo>
                    <a:lnTo>
                      <a:pt x="45732" y="230124"/>
                    </a:lnTo>
                    <a:lnTo>
                      <a:pt x="45732" y="0"/>
                    </a:lnTo>
                    <a:lnTo>
                      <a:pt x="35052" y="0"/>
                    </a:lnTo>
                    <a:lnTo>
                      <a:pt x="35052" y="230124"/>
                    </a:lnTo>
                    <a:lnTo>
                      <a:pt x="0" y="230124"/>
                    </a:lnTo>
                    <a:lnTo>
                      <a:pt x="41148" y="312420"/>
                    </a:lnTo>
                    <a:lnTo>
                      <a:pt x="75450" y="243840"/>
                    </a:lnTo>
                    <a:lnTo>
                      <a:pt x="82308" y="2301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5369051" y="2836163"/>
                <a:ext cx="1237615" cy="2604770"/>
              </a:xfrm>
              <a:custGeom>
                <a:avLst/>
                <a:gdLst/>
                <a:ahLst/>
                <a:cxnLst/>
                <a:rect l="l" t="t" r="r" b="b"/>
                <a:pathLst>
                  <a:path w="1237615" h="2604770">
                    <a:moveTo>
                      <a:pt x="1030224" y="2604515"/>
                    </a:moveTo>
                    <a:lnTo>
                      <a:pt x="205740" y="2604515"/>
                    </a:lnTo>
                    <a:lnTo>
                      <a:pt x="158353" y="2599117"/>
                    </a:lnTo>
                    <a:lnTo>
                      <a:pt x="114966" y="2583722"/>
                    </a:lnTo>
                    <a:lnTo>
                      <a:pt x="76777" y="2559529"/>
                    </a:lnTo>
                    <a:lnTo>
                      <a:pt x="44986" y="2527738"/>
                    </a:lnTo>
                    <a:lnTo>
                      <a:pt x="20793" y="2489549"/>
                    </a:lnTo>
                    <a:lnTo>
                      <a:pt x="5398" y="2446162"/>
                    </a:lnTo>
                    <a:lnTo>
                      <a:pt x="0" y="2398776"/>
                    </a:lnTo>
                    <a:lnTo>
                      <a:pt x="0" y="207263"/>
                    </a:lnTo>
                    <a:lnTo>
                      <a:pt x="5398" y="159793"/>
                    </a:lnTo>
                    <a:lnTo>
                      <a:pt x="20793" y="116188"/>
                    </a:lnTo>
                    <a:lnTo>
                      <a:pt x="44986" y="77701"/>
                    </a:lnTo>
                    <a:lnTo>
                      <a:pt x="76777" y="45586"/>
                    </a:lnTo>
                    <a:lnTo>
                      <a:pt x="114966" y="21096"/>
                    </a:lnTo>
                    <a:lnTo>
                      <a:pt x="158353" y="5482"/>
                    </a:lnTo>
                    <a:lnTo>
                      <a:pt x="205740" y="0"/>
                    </a:lnTo>
                    <a:lnTo>
                      <a:pt x="1030224" y="0"/>
                    </a:lnTo>
                    <a:lnTo>
                      <a:pt x="1077694" y="5482"/>
                    </a:lnTo>
                    <a:lnTo>
                      <a:pt x="1121299" y="21096"/>
                    </a:lnTo>
                    <a:lnTo>
                      <a:pt x="1159786" y="45586"/>
                    </a:lnTo>
                    <a:lnTo>
                      <a:pt x="1191901" y="77701"/>
                    </a:lnTo>
                    <a:lnTo>
                      <a:pt x="1216391" y="116188"/>
                    </a:lnTo>
                    <a:lnTo>
                      <a:pt x="1232005" y="159793"/>
                    </a:lnTo>
                    <a:lnTo>
                      <a:pt x="1237487" y="207263"/>
                    </a:lnTo>
                    <a:lnTo>
                      <a:pt x="1237487" y="2398776"/>
                    </a:lnTo>
                    <a:lnTo>
                      <a:pt x="1232005" y="2446162"/>
                    </a:lnTo>
                    <a:lnTo>
                      <a:pt x="1216391" y="2489549"/>
                    </a:lnTo>
                    <a:lnTo>
                      <a:pt x="1191901" y="2527738"/>
                    </a:lnTo>
                    <a:lnTo>
                      <a:pt x="1159786" y="2559529"/>
                    </a:lnTo>
                    <a:lnTo>
                      <a:pt x="1121299" y="2583722"/>
                    </a:lnTo>
                    <a:lnTo>
                      <a:pt x="1077694" y="2599117"/>
                    </a:lnTo>
                    <a:lnTo>
                      <a:pt x="1030224" y="2604515"/>
                    </a:lnTo>
                    <a:close/>
                  </a:path>
                </a:pathLst>
              </a:custGeom>
              <a:solidFill>
                <a:srgbClr val="60CA8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875007" y="2654807"/>
                <a:ext cx="82550" cy="297688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2976879">
                    <a:moveTo>
                      <a:pt x="82296" y="2894076"/>
                    </a:moveTo>
                    <a:lnTo>
                      <a:pt x="45720" y="2894076"/>
                    </a:lnTo>
                    <a:lnTo>
                      <a:pt x="45720" y="2667000"/>
                    </a:lnTo>
                    <a:lnTo>
                      <a:pt x="35052" y="2667000"/>
                    </a:lnTo>
                    <a:lnTo>
                      <a:pt x="35052" y="2894076"/>
                    </a:lnTo>
                    <a:lnTo>
                      <a:pt x="0" y="2894076"/>
                    </a:lnTo>
                    <a:lnTo>
                      <a:pt x="41148" y="2976372"/>
                    </a:lnTo>
                    <a:lnTo>
                      <a:pt x="75438" y="2907792"/>
                    </a:lnTo>
                    <a:lnTo>
                      <a:pt x="82296" y="2894076"/>
                    </a:lnTo>
                    <a:close/>
                  </a:path>
                  <a:path w="82550" h="2976879">
                    <a:moveTo>
                      <a:pt x="82296" y="2007108"/>
                    </a:moveTo>
                    <a:lnTo>
                      <a:pt x="45720" y="2007108"/>
                    </a:lnTo>
                    <a:lnTo>
                      <a:pt x="45720" y="1778508"/>
                    </a:lnTo>
                    <a:lnTo>
                      <a:pt x="35052" y="1778508"/>
                    </a:lnTo>
                    <a:lnTo>
                      <a:pt x="35052" y="2007108"/>
                    </a:lnTo>
                    <a:lnTo>
                      <a:pt x="0" y="2007108"/>
                    </a:lnTo>
                    <a:lnTo>
                      <a:pt x="41148" y="2089404"/>
                    </a:lnTo>
                    <a:lnTo>
                      <a:pt x="75438" y="2020824"/>
                    </a:lnTo>
                    <a:lnTo>
                      <a:pt x="82296" y="2007108"/>
                    </a:lnTo>
                    <a:close/>
                  </a:path>
                  <a:path w="82550" h="2976879">
                    <a:moveTo>
                      <a:pt x="82296" y="1117092"/>
                    </a:moveTo>
                    <a:lnTo>
                      <a:pt x="45720" y="1117092"/>
                    </a:lnTo>
                    <a:lnTo>
                      <a:pt x="45720" y="890016"/>
                    </a:lnTo>
                    <a:lnTo>
                      <a:pt x="35052" y="890016"/>
                    </a:lnTo>
                    <a:lnTo>
                      <a:pt x="35052" y="1117092"/>
                    </a:lnTo>
                    <a:lnTo>
                      <a:pt x="0" y="1117092"/>
                    </a:lnTo>
                    <a:lnTo>
                      <a:pt x="41148" y="1199388"/>
                    </a:lnTo>
                    <a:lnTo>
                      <a:pt x="75438" y="1130808"/>
                    </a:lnTo>
                    <a:lnTo>
                      <a:pt x="82296" y="1117092"/>
                    </a:lnTo>
                    <a:close/>
                  </a:path>
                  <a:path w="82550" h="2976879">
                    <a:moveTo>
                      <a:pt x="82296" y="230124"/>
                    </a:moveTo>
                    <a:lnTo>
                      <a:pt x="45720" y="230124"/>
                    </a:lnTo>
                    <a:lnTo>
                      <a:pt x="45720" y="0"/>
                    </a:lnTo>
                    <a:lnTo>
                      <a:pt x="35052" y="0"/>
                    </a:lnTo>
                    <a:lnTo>
                      <a:pt x="35052" y="230124"/>
                    </a:lnTo>
                    <a:lnTo>
                      <a:pt x="0" y="230124"/>
                    </a:lnTo>
                    <a:lnTo>
                      <a:pt x="41148" y="312420"/>
                    </a:lnTo>
                    <a:lnTo>
                      <a:pt x="75438" y="243840"/>
                    </a:lnTo>
                    <a:lnTo>
                      <a:pt x="82296" y="2301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697980" y="2836163"/>
                <a:ext cx="1237615" cy="2604770"/>
              </a:xfrm>
              <a:custGeom>
                <a:avLst/>
                <a:gdLst/>
                <a:ahLst/>
                <a:cxnLst/>
                <a:rect l="l" t="t" r="r" b="b"/>
                <a:pathLst>
                  <a:path w="1237615" h="2604770">
                    <a:moveTo>
                      <a:pt x="1031747" y="2604515"/>
                    </a:moveTo>
                    <a:lnTo>
                      <a:pt x="207264" y="2604515"/>
                    </a:lnTo>
                    <a:lnTo>
                      <a:pt x="159793" y="2599117"/>
                    </a:lnTo>
                    <a:lnTo>
                      <a:pt x="116188" y="2583722"/>
                    </a:lnTo>
                    <a:lnTo>
                      <a:pt x="77701" y="2559529"/>
                    </a:lnTo>
                    <a:lnTo>
                      <a:pt x="45586" y="2527738"/>
                    </a:lnTo>
                    <a:lnTo>
                      <a:pt x="21096" y="2489549"/>
                    </a:lnTo>
                    <a:lnTo>
                      <a:pt x="5482" y="2446162"/>
                    </a:lnTo>
                    <a:lnTo>
                      <a:pt x="0" y="2398776"/>
                    </a:lnTo>
                    <a:lnTo>
                      <a:pt x="0" y="207263"/>
                    </a:lnTo>
                    <a:lnTo>
                      <a:pt x="5482" y="159793"/>
                    </a:lnTo>
                    <a:lnTo>
                      <a:pt x="21096" y="116188"/>
                    </a:lnTo>
                    <a:lnTo>
                      <a:pt x="45586" y="77701"/>
                    </a:lnTo>
                    <a:lnTo>
                      <a:pt x="77701" y="45586"/>
                    </a:lnTo>
                    <a:lnTo>
                      <a:pt x="116188" y="21096"/>
                    </a:lnTo>
                    <a:lnTo>
                      <a:pt x="159793" y="5482"/>
                    </a:lnTo>
                    <a:lnTo>
                      <a:pt x="207264" y="0"/>
                    </a:lnTo>
                    <a:lnTo>
                      <a:pt x="1031747" y="0"/>
                    </a:lnTo>
                    <a:lnTo>
                      <a:pt x="1079134" y="5482"/>
                    </a:lnTo>
                    <a:lnTo>
                      <a:pt x="1122521" y="21096"/>
                    </a:lnTo>
                    <a:lnTo>
                      <a:pt x="1160710" y="45586"/>
                    </a:lnTo>
                    <a:lnTo>
                      <a:pt x="1192501" y="77701"/>
                    </a:lnTo>
                    <a:lnTo>
                      <a:pt x="1216694" y="116188"/>
                    </a:lnTo>
                    <a:lnTo>
                      <a:pt x="1232089" y="159793"/>
                    </a:lnTo>
                    <a:lnTo>
                      <a:pt x="1237487" y="207263"/>
                    </a:lnTo>
                    <a:lnTo>
                      <a:pt x="1237487" y="2398776"/>
                    </a:lnTo>
                    <a:lnTo>
                      <a:pt x="1232089" y="2446162"/>
                    </a:lnTo>
                    <a:lnTo>
                      <a:pt x="1216694" y="2489549"/>
                    </a:lnTo>
                    <a:lnTo>
                      <a:pt x="1192501" y="2527738"/>
                    </a:lnTo>
                    <a:lnTo>
                      <a:pt x="1160710" y="2559529"/>
                    </a:lnTo>
                    <a:lnTo>
                      <a:pt x="1122521" y="2583722"/>
                    </a:lnTo>
                    <a:lnTo>
                      <a:pt x="1079134" y="2599117"/>
                    </a:lnTo>
                    <a:lnTo>
                      <a:pt x="1031747" y="2604515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875007" y="1769363"/>
                <a:ext cx="1437640" cy="3862070"/>
              </a:xfrm>
              <a:custGeom>
                <a:avLst/>
                <a:gdLst/>
                <a:ahLst/>
                <a:cxnLst/>
                <a:rect l="l" t="t" r="r" b="b"/>
                <a:pathLst>
                  <a:path w="1437640" h="3862070">
                    <a:moveTo>
                      <a:pt x="82296" y="82296"/>
                    </a:moveTo>
                    <a:lnTo>
                      <a:pt x="75438" y="68580"/>
                    </a:lnTo>
                    <a:lnTo>
                      <a:pt x="41148" y="0"/>
                    </a:lnTo>
                    <a:lnTo>
                      <a:pt x="0" y="82296"/>
                    </a:lnTo>
                    <a:lnTo>
                      <a:pt x="35052" y="82296"/>
                    </a:lnTo>
                    <a:lnTo>
                      <a:pt x="35052" y="228600"/>
                    </a:lnTo>
                    <a:lnTo>
                      <a:pt x="0" y="228600"/>
                    </a:lnTo>
                    <a:lnTo>
                      <a:pt x="41148" y="310896"/>
                    </a:lnTo>
                    <a:lnTo>
                      <a:pt x="75438" y="242316"/>
                    </a:lnTo>
                    <a:lnTo>
                      <a:pt x="82296" y="228600"/>
                    </a:lnTo>
                    <a:lnTo>
                      <a:pt x="45720" y="228600"/>
                    </a:lnTo>
                    <a:lnTo>
                      <a:pt x="45720" y="82296"/>
                    </a:lnTo>
                    <a:lnTo>
                      <a:pt x="82296" y="82296"/>
                    </a:lnTo>
                    <a:close/>
                  </a:path>
                  <a:path w="1437640" h="3862070">
                    <a:moveTo>
                      <a:pt x="1414272" y="1650492"/>
                    </a:moveTo>
                    <a:lnTo>
                      <a:pt x="1379220" y="1650492"/>
                    </a:lnTo>
                    <a:lnTo>
                      <a:pt x="1379220" y="885444"/>
                    </a:lnTo>
                    <a:lnTo>
                      <a:pt x="1368552" y="885444"/>
                    </a:lnTo>
                    <a:lnTo>
                      <a:pt x="1368552" y="1650492"/>
                    </a:lnTo>
                    <a:lnTo>
                      <a:pt x="1331976" y="1650492"/>
                    </a:lnTo>
                    <a:lnTo>
                      <a:pt x="1373124" y="1732788"/>
                    </a:lnTo>
                    <a:lnTo>
                      <a:pt x="1407414" y="1664208"/>
                    </a:lnTo>
                    <a:lnTo>
                      <a:pt x="1414272" y="1650492"/>
                    </a:lnTo>
                    <a:close/>
                  </a:path>
                  <a:path w="1437640" h="3862070">
                    <a:moveTo>
                      <a:pt x="1437144" y="3779520"/>
                    </a:moveTo>
                    <a:lnTo>
                      <a:pt x="1400568" y="3779520"/>
                    </a:lnTo>
                    <a:lnTo>
                      <a:pt x="1400568" y="3552444"/>
                    </a:lnTo>
                    <a:lnTo>
                      <a:pt x="1389900" y="3552444"/>
                    </a:lnTo>
                    <a:lnTo>
                      <a:pt x="1389900" y="3779520"/>
                    </a:lnTo>
                    <a:lnTo>
                      <a:pt x="1354848" y="3779520"/>
                    </a:lnTo>
                    <a:lnTo>
                      <a:pt x="1395996" y="3861816"/>
                    </a:lnTo>
                    <a:lnTo>
                      <a:pt x="1430286" y="3793236"/>
                    </a:lnTo>
                    <a:lnTo>
                      <a:pt x="1437144" y="3779520"/>
                    </a:lnTo>
                    <a:close/>
                  </a:path>
                  <a:path w="1437640" h="3862070">
                    <a:moveTo>
                      <a:pt x="1437144" y="2894076"/>
                    </a:moveTo>
                    <a:lnTo>
                      <a:pt x="1400568" y="2894076"/>
                    </a:lnTo>
                    <a:lnTo>
                      <a:pt x="1400568" y="2307336"/>
                    </a:lnTo>
                    <a:lnTo>
                      <a:pt x="1389900" y="2307336"/>
                    </a:lnTo>
                    <a:lnTo>
                      <a:pt x="1389900" y="2894076"/>
                    </a:lnTo>
                    <a:lnTo>
                      <a:pt x="1354848" y="2894076"/>
                    </a:lnTo>
                    <a:lnTo>
                      <a:pt x="1395996" y="2976372"/>
                    </a:lnTo>
                    <a:lnTo>
                      <a:pt x="1430286" y="2907792"/>
                    </a:lnTo>
                    <a:lnTo>
                      <a:pt x="1437144" y="289407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046219" y="2080259"/>
                <a:ext cx="3714115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3714115" h="579119">
                    <a:moveTo>
                      <a:pt x="3713987" y="579120"/>
                    </a:moveTo>
                    <a:lnTo>
                      <a:pt x="0" y="579120"/>
                    </a:lnTo>
                    <a:lnTo>
                      <a:pt x="0" y="0"/>
                    </a:lnTo>
                    <a:lnTo>
                      <a:pt x="3713987" y="0"/>
                    </a:lnTo>
                    <a:lnTo>
                      <a:pt x="3713987" y="579120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044696" y="1450847"/>
                <a:ext cx="4117975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4117975" h="5377180">
                    <a:moveTo>
                      <a:pt x="1912607" y="4988052"/>
                    </a:moveTo>
                    <a:lnTo>
                      <a:pt x="1876031" y="4988052"/>
                    </a:lnTo>
                    <a:lnTo>
                      <a:pt x="1876031" y="4759452"/>
                    </a:lnTo>
                    <a:lnTo>
                      <a:pt x="1865363" y="4759452"/>
                    </a:lnTo>
                    <a:lnTo>
                      <a:pt x="1865363" y="4988052"/>
                    </a:lnTo>
                    <a:lnTo>
                      <a:pt x="1830311" y="4988052"/>
                    </a:lnTo>
                    <a:lnTo>
                      <a:pt x="1871459" y="5070348"/>
                    </a:lnTo>
                    <a:lnTo>
                      <a:pt x="1905749" y="5001768"/>
                    </a:lnTo>
                    <a:lnTo>
                      <a:pt x="1912607" y="4988052"/>
                    </a:lnTo>
                    <a:close/>
                  </a:path>
                  <a:path w="4117975" h="5377180">
                    <a:moveTo>
                      <a:pt x="3718560" y="626364"/>
                    </a:moveTo>
                    <a:lnTo>
                      <a:pt x="3713988" y="626364"/>
                    </a:lnTo>
                    <a:lnTo>
                      <a:pt x="3713988" y="630936"/>
                    </a:lnTo>
                    <a:lnTo>
                      <a:pt x="3713988" y="1205484"/>
                    </a:lnTo>
                    <a:lnTo>
                      <a:pt x="3048" y="1205484"/>
                    </a:lnTo>
                    <a:lnTo>
                      <a:pt x="3048" y="630936"/>
                    </a:lnTo>
                    <a:lnTo>
                      <a:pt x="3713988" y="630936"/>
                    </a:lnTo>
                    <a:lnTo>
                      <a:pt x="3713988" y="626364"/>
                    </a:lnTo>
                    <a:lnTo>
                      <a:pt x="0" y="626364"/>
                    </a:lnTo>
                    <a:lnTo>
                      <a:pt x="0" y="1210056"/>
                    </a:lnTo>
                    <a:lnTo>
                      <a:pt x="3718560" y="1210056"/>
                    </a:lnTo>
                    <a:lnTo>
                      <a:pt x="3718560" y="1208532"/>
                    </a:lnTo>
                    <a:lnTo>
                      <a:pt x="3718560" y="1205484"/>
                    </a:lnTo>
                    <a:lnTo>
                      <a:pt x="3718560" y="630936"/>
                    </a:lnTo>
                    <a:lnTo>
                      <a:pt x="3718560" y="629412"/>
                    </a:lnTo>
                    <a:lnTo>
                      <a:pt x="3718560" y="626364"/>
                    </a:lnTo>
                    <a:close/>
                  </a:path>
                  <a:path w="4117975" h="5377180">
                    <a:moveTo>
                      <a:pt x="4117848" y="5366004"/>
                    </a:moveTo>
                    <a:lnTo>
                      <a:pt x="2374379" y="5366004"/>
                    </a:lnTo>
                    <a:lnTo>
                      <a:pt x="2374379" y="5376672"/>
                    </a:lnTo>
                    <a:lnTo>
                      <a:pt x="4117848" y="5376672"/>
                    </a:lnTo>
                    <a:lnTo>
                      <a:pt x="4117848" y="5366004"/>
                    </a:lnTo>
                    <a:close/>
                  </a:path>
                  <a:path w="4117975" h="5377180">
                    <a:moveTo>
                      <a:pt x="4117848" y="36576"/>
                    </a:moveTo>
                    <a:lnTo>
                      <a:pt x="2473452" y="36576"/>
                    </a:lnTo>
                    <a:lnTo>
                      <a:pt x="2473452" y="0"/>
                    </a:lnTo>
                    <a:lnTo>
                      <a:pt x="2391156" y="41148"/>
                    </a:lnTo>
                    <a:lnTo>
                      <a:pt x="2473452" y="82296"/>
                    </a:lnTo>
                    <a:lnTo>
                      <a:pt x="2473452" y="45720"/>
                    </a:lnTo>
                    <a:lnTo>
                      <a:pt x="4117848" y="45720"/>
                    </a:lnTo>
                    <a:lnTo>
                      <a:pt x="4117848" y="3657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5" descr="Kimball"/>
            <p:cNvSpPr txBox="1"/>
            <p:nvPr/>
          </p:nvSpPr>
          <p:spPr>
            <a:xfrm>
              <a:off x="4046220" y="2080260"/>
              <a:ext cx="3714115" cy="57912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350" dirty="0">
                <a:latin typeface="Times New Roman"/>
                <a:cs typeface="Times New Roman"/>
              </a:endParaRPr>
            </a:p>
            <a:p>
              <a:pPr marL="1244600">
                <a:lnSpc>
                  <a:spcPct val="100000"/>
                </a:lnSpc>
              </a:pPr>
              <a:r>
                <a:rPr sz="1050" spc="10" dirty="0">
                  <a:latin typeface="Arial"/>
                  <a:cs typeface="Arial"/>
                </a:rPr>
                <a:t>Requirement</a:t>
              </a:r>
              <a:r>
                <a:rPr sz="1050" spc="-40" dirty="0">
                  <a:latin typeface="Arial"/>
                  <a:cs typeface="Arial"/>
                </a:rPr>
                <a:t> </a:t>
              </a:r>
              <a:r>
                <a:rPr sz="1050" spc="5" dirty="0">
                  <a:latin typeface="Arial"/>
                  <a:cs typeface="Arial"/>
                </a:rPr>
                <a:t>definition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16" name="object 16"/>
            <p:cNvGrpSpPr/>
            <p:nvPr/>
          </p:nvGrpSpPr>
          <p:grpSpPr>
            <a:xfrm>
              <a:off x="5385815" y="2967227"/>
              <a:ext cx="1050290" cy="581025"/>
              <a:chOff x="5385815" y="2967227"/>
              <a:chExt cx="1050290" cy="58102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5387339" y="2968752"/>
                <a:ext cx="1047115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577850">
                    <a:moveTo>
                      <a:pt x="1046988" y="577596"/>
                    </a:moveTo>
                    <a:lnTo>
                      <a:pt x="0" y="577596"/>
                    </a:lnTo>
                    <a:lnTo>
                      <a:pt x="0" y="0"/>
                    </a:lnTo>
                    <a:lnTo>
                      <a:pt x="1046988" y="0"/>
                    </a:lnTo>
                    <a:lnTo>
                      <a:pt x="1046988" y="57759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5385815" y="2967227"/>
                <a:ext cx="105029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50289" h="581025">
                    <a:moveTo>
                      <a:pt x="1050036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3048" y="1524"/>
                    </a:ln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577596"/>
                    </a:lnTo>
                    <a:lnTo>
                      <a:pt x="1524" y="577596"/>
                    </a:lnTo>
                    <a:lnTo>
                      <a:pt x="3048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  <a:path w="1050289" h="581025">
                    <a:moveTo>
                      <a:pt x="3048" y="3048"/>
                    </a:moveTo>
                    <a:lnTo>
                      <a:pt x="1524" y="3048"/>
                    </a:lnTo>
                    <a:lnTo>
                      <a:pt x="3048" y="1524"/>
                    </a:lnTo>
                    <a:lnTo>
                      <a:pt x="3048" y="3048"/>
                    </a:lnTo>
                    <a:close/>
                  </a:path>
                  <a:path w="1050289" h="581025">
                    <a:moveTo>
                      <a:pt x="1046988" y="3048"/>
                    </a:moveTo>
                    <a:lnTo>
                      <a:pt x="3048" y="3048"/>
                    </a:lnTo>
                    <a:lnTo>
                      <a:pt x="3048" y="1524"/>
                    </a:lnTo>
                    <a:lnTo>
                      <a:pt x="1046988" y="1524"/>
                    </a:lnTo>
                    <a:lnTo>
                      <a:pt x="1046988" y="3048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1046988" y="1524"/>
                    </a:lnTo>
                    <a:lnTo>
                      <a:pt x="1048512" y="3048"/>
                    </a:lnTo>
                    <a:lnTo>
                      <a:pt x="1050036" y="3048"/>
                    </a:lnTo>
                    <a:lnTo>
                      <a:pt x="1050036" y="577596"/>
                    </a:lnTo>
                    <a:lnTo>
                      <a:pt x="1048512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3048"/>
                    </a:moveTo>
                    <a:lnTo>
                      <a:pt x="1048512" y="3048"/>
                    </a:lnTo>
                    <a:lnTo>
                      <a:pt x="1046988" y="1524"/>
                    </a:lnTo>
                    <a:lnTo>
                      <a:pt x="1050036" y="1524"/>
                    </a:lnTo>
                    <a:lnTo>
                      <a:pt x="1050036" y="3048"/>
                    </a:lnTo>
                    <a:close/>
                  </a:path>
                  <a:path w="1050289" h="581025">
                    <a:moveTo>
                      <a:pt x="3048" y="579120"/>
                    </a:moveTo>
                    <a:lnTo>
                      <a:pt x="1524" y="577596"/>
                    </a:lnTo>
                    <a:lnTo>
                      <a:pt x="3048" y="577596"/>
                    </a:lnTo>
                    <a:lnTo>
                      <a:pt x="3048" y="579120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3048" y="579120"/>
                    </a:lnTo>
                    <a:lnTo>
                      <a:pt x="3048" y="577596"/>
                    </a:lnTo>
                    <a:lnTo>
                      <a:pt x="1046988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579120"/>
                    </a:moveTo>
                    <a:lnTo>
                      <a:pt x="1046988" y="579120"/>
                    </a:lnTo>
                    <a:lnTo>
                      <a:pt x="1048512" y="577596"/>
                    </a:lnTo>
                    <a:lnTo>
                      <a:pt x="1050036" y="577596"/>
                    </a:lnTo>
                    <a:lnTo>
                      <a:pt x="1050036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5387339" y="2968751"/>
              <a:ext cx="1047115" cy="577850"/>
            </a:xfrm>
            <a:prstGeom prst="rect">
              <a:avLst/>
            </a:prstGeom>
          </p:spPr>
          <p:txBody>
            <a:bodyPr vert="horz" wrap="square" lIns="0" tIns="120650" rIns="0" bIns="0" rtlCol="0">
              <a:spAutoFit/>
            </a:bodyPr>
            <a:lstStyle/>
            <a:p>
              <a:pPr marL="245110" marR="136525" indent="-99695">
                <a:lnSpc>
                  <a:spcPct val="102899"/>
                </a:lnSpc>
                <a:spcBef>
                  <a:spcPts val="950"/>
                </a:spcBef>
              </a:pPr>
              <a:r>
                <a:rPr sz="1050" spc="5" dirty="0">
                  <a:latin typeface="Arial"/>
                  <a:cs typeface="Arial"/>
                </a:rPr>
                <a:t>Di</a:t>
              </a:r>
              <a:r>
                <a:rPr sz="1050" spc="40" dirty="0">
                  <a:latin typeface="Arial"/>
                  <a:cs typeface="Arial"/>
                </a:rPr>
                <a:t>m</a:t>
              </a:r>
              <a:r>
                <a:rPr sz="1050" spc="5" dirty="0">
                  <a:latin typeface="Arial"/>
                  <a:cs typeface="Arial"/>
                </a:rPr>
                <a:t>e</a:t>
              </a:r>
              <a:r>
                <a:rPr sz="1050" spc="15" dirty="0">
                  <a:latin typeface="Arial"/>
                  <a:cs typeface="Arial"/>
                </a:rPr>
                <a:t>ns</a:t>
              </a:r>
              <a:r>
                <a:rPr sz="1050" dirty="0">
                  <a:latin typeface="Arial"/>
                  <a:cs typeface="Arial"/>
                </a:rPr>
                <a:t>i</a:t>
              </a:r>
              <a:r>
                <a:rPr sz="1050" spc="15" dirty="0">
                  <a:latin typeface="Arial"/>
                  <a:cs typeface="Arial"/>
                </a:rPr>
                <a:t>o</a:t>
              </a:r>
              <a:r>
                <a:rPr sz="1050" spc="5" dirty="0">
                  <a:latin typeface="Arial"/>
                  <a:cs typeface="Arial"/>
                </a:rPr>
                <a:t>n</a:t>
              </a:r>
              <a:r>
                <a:rPr sz="1050" spc="10" dirty="0">
                  <a:latin typeface="Arial"/>
                  <a:cs typeface="Arial"/>
                </a:rPr>
                <a:t>al  modeling</a:t>
              </a:r>
              <a:endParaRPr sz="1050">
                <a:latin typeface="Arial"/>
                <a:cs typeface="Arial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4055364" y="2967227"/>
              <a:ext cx="1049020" cy="581025"/>
              <a:chOff x="4055364" y="2967227"/>
              <a:chExt cx="1049020" cy="58102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4056888" y="2968752"/>
                <a:ext cx="1045844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5845" h="577850">
                    <a:moveTo>
                      <a:pt x="1045463" y="577596"/>
                    </a:moveTo>
                    <a:lnTo>
                      <a:pt x="0" y="577596"/>
                    </a:lnTo>
                    <a:lnTo>
                      <a:pt x="0" y="0"/>
                    </a:lnTo>
                    <a:lnTo>
                      <a:pt x="1045463" y="0"/>
                    </a:lnTo>
                    <a:lnTo>
                      <a:pt x="1045463" y="57759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4055364" y="2967227"/>
                <a:ext cx="104902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49020" h="581025">
                    <a:moveTo>
                      <a:pt x="1048512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48512" y="0"/>
                    </a:lnTo>
                    <a:lnTo>
                      <a:pt x="1048512" y="1524"/>
                    </a:lnTo>
                    <a:lnTo>
                      <a:pt x="3048" y="1524"/>
                    </a:ln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577596"/>
                    </a:lnTo>
                    <a:lnTo>
                      <a:pt x="1524" y="577596"/>
                    </a:lnTo>
                    <a:lnTo>
                      <a:pt x="3048" y="579120"/>
                    </a:lnTo>
                    <a:lnTo>
                      <a:pt x="1048512" y="579120"/>
                    </a:lnTo>
                    <a:lnTo>
                      <a:pt x="1048512" y="580644"/>
                    </a:lnTo>
                    <a:close/>
                  </a:path>
                  <a:path w="1049020" h="581025">
                    <a:moveTo>
                      <a:pt x="3048" y="3048"/>
                    </a:moveTo>
                    <a:lnTo>
                      <a:pt x="1524" y="3048"/>
                    </a:lnTo>
                    <a:lnTo>
                      <a:pt x="3048" y="1524"/>
                    </a:lnTo>
                    <a:lnTo>
                      <a:pt x="3048" y="3048"/>
                    </a:lnTo>
                    <a:close/>
                  </a:path>
                  <a:path w="1049020" h="581025">
                    <a:moveTo>
                      <a:pt x="1043940" y="3048"/>
                    </a:moveTo>
                    <a:lnTo>
                      <a:pt x="3048" y="3048"/>
                    </a:lnTo>
                    <a:lnTo>
                      <a:pt x="3048" y="1524"/>
                    </a:lnTo>
                    <a:lnTo>
                      <a:pt x="1043940" y="1524"/>
                    </a:lnTo>
                    <a:lnTo>
                      <a:pt x="1043940" y="3048"/>
                    </a:lnTo>
                    <a:close/>
                  </a:path>
                  <a:path w="1049020" h="581025">
                    <a:moveTo>
                      <a:pt x="1043940" y="579120"/>
                    </a:moveTo>
                    <a:lnTo>
                      <a:pt x="1043940" y="1524"/>
                    </a:lnTo>
                    <a:lnTo>
                      <a:pt x="1046988" y="3048"/>
                    </a:lnTo>
                    <a:lnTo>
                      <a:pt x="1048512" y="3048"/>
                    </a:lnTo>
                    <a:lnTo>
                      <a:pt x="1048512" y="577596"/>
                    </a:lnTo>
                    <a:lnTo>
                      <a:pt x="1046988" y="577596"/>
                    </a:lnTo>
                    <a:lnTo>
                      <a:pt x="1043940" y="579120"/>
                    </a:lnTo>
                    <a:close/>
                  </a:path>
                  <a:path w="1049020" h="581025">
                    <a:moveTo>
                      <a:pt x="1048512" y="3048"/>
                    </a:moveTo>
                    <a:lnTo>
                      <a:pt x="1046988" y="3048"/>
                    </a:lnTo>
                    <a:lnTo>
                      <a:pt x="1043940" y="1524"/>
                    </a:lnTo>
                    <a:lnTo>
                      <a:pt x="1048512" y="1524"/>
                    </a:lnTo>
                    <a:lnTo>
                      <a:pt x="1048512" y="3048"/>
                    </a:lnTo>
                    <a:close/>
                  </a:path>
                  <a:path w="1049020" h="581025">
                    <a:moveTo>
                      <a:pt x="3048" y="579120"/>
                    </a:moveTo>
                    <a:lnTo>
                      <a:pt x="1524" y="577596"/>
                    </a:lnTo>
                    <a:lnTo>
                      <a:pt x="3048" y="577596"/>
                    </a:lnTo>
                    <a:lnTo>
                      <a:pt x="3048" y="579120"/>
                    </a:lnTo>
                    <a:close/>
                  </a:path>
                  <a:path w="1049020" h="581025">
                    <a:moveTo>
                      <a:pt x="1043940" y="579120"/>
                    </a:moveTo>
                    <a:lnTo>
                      <a:pt x="3048" y="579120"/>
                    </a:lnTo>
                    <a:lnTo>
                      <a:pt x="3048" y="577596"/>
                    </a:lnTo>
                    <a:lnTo>
                      <a:pt x="1043940" y="577596"/>
                    </a:lnTo>
                    <a:lnTo>
                      <a:pt x="1043940" y="579120"/>
                    </a:lnTo>
                    <a:close/>
                  </a:path>
                  <a:path w="1049020" h="581025">
                    <a:moveTo>
                      <a:pt x="1048512" y="579120"/>
                    </a:moveTo>
                    <a:lnTo>
                      <a:pt x="1043940" y="579120"/>
                    </a:lnTo>
                    <a:lnTo>
                      <a:pt x="1046988" y="577596"/>
                    </a:lnTo>
                    <a:lnTo>
                      <a:pt x="1048512" y="577596"/>
                    </a:lnTo>
                    <a:lnTo>
                      <a:pt x="1048512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4056888" y="2968751"/>
              <a:ext cx="1045844" cy="577850"/>
            </a:xfrm>
            <a:prstGeom prst="rect">
              <a:avLst/>
            </a:prstGeom>
          </p:spPr>
          <p:txBody>
            <a:bodyPr vert="horz" wrap="square" lIns="0" tIns="120650" rIns="0" bIns="0" rtlCol="0">
              <a:spAutoFit/>
            </a:bodyPr>
            <a:lstStyle/>
            <a:p>
              <a:pPr marL="318135" marR="150495" indent="-163195">
                <a:lnSpc>
                  <a:spcPct val="102899"/>
                </a:lnSpc>
                <a:spcBef>
                  <a:spcPts val="950"/>
                </a:spcBef>
              </a:pPr>
              <a:r>
                <a:rPr sz="1050" spc="20" dirty="0">
                  <a:latin typeface="Arial"/>
                  <a:cs typeface="Arial"/>
                </a:rPr>
                <a:t>A</a:t>
              </a:r>
              <a:r>
                <a:rPr sz="1050" spc="5" dirty="0">
                  <a:latin typeface="Arial"/>
                  <a:cs typeface="Arial"/>
                </a:rPr>
                <a:t>r</a:t>
              </a:r>
              <a:r>
                <a:rPr sz="1050" spc="15" dirty="0">
                  <a:latin typeface="Arial"/>
                  <a:cs typeface="Arial"/>
                </a:rPr>
                <a:t>ch</a:t>
              </a:r>
              <a:r>
                <a:rPr sz="1050" dirty="0">
                  <a:latin typeface="Arial"/>
                  <a:cs typeface="Arial"/>
                </a:rPr>
                <a:t>i</a:t>
              </a:r>
              <a:r>
                <a:rPr sz="1050" spc="5" dirty="0">
                  <a:latin typeface="Arial"/>
                  <a:cs typeface="Arial"/>
                </a:rPr>
                <a:t>te</a:t>
              </a:r>
              <a:r>
                <a:rPr sz="1050" spc="10" dirty="0">
                  <a:latin typeface="Arial"/>
                  <a:cs typeface="Arial"/>
                </a:rPr>
                <a:t>ct</a:t>
              </a:r>
              <a:r>
                <a:rPr sz="1050" spc="5" dirty="0">
                  <a:latin typeface="Arial"/>
                  <a:cs typeface="Arial"/>
                </a:rPr>
                <a:t>u</a:t>
              </a:r>
              <a:r>
                <a:rPr sz="1050" spc="15" dirty="0">
                  <a:latin typeface="Arial"/>
                  <a:cs typeface="Arial"/>
                </a:rPr>
                <a:t>r</a:t>
              </a:r>
              <a:r>
                <a:rPr sz="1050" spc="10" dirty="0">
                  <a:latin typeface="Arial"/>
                  <a:cs typeface="Arial"/>
                </a:rPr>
                <a:t>e  design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6713219" y="3500627"/>
              <a:ext cx="1050290" cy="581025"/>
              <a:chOff x="6713219" y="3500627"/>
              <a:chExt cx="1050290" cy="58102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6716267" y="3502151"/>
                <a:ext cx="1043940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3940" h="577850">
                    <a:moveTo>
                      <a:pt x="1043939" y="577596"/>
                    </a:moveTo>
                    <a:lnTo>
                      <a:pt x="0" y="577596"/>
                    </a:lnTo>
                    <a:lnTo>
                      <a:pt x="0" y="0"/>
                    </a:lnTo>
                    <a:lnTo>
                      <a:pt x="1043939" y="0"/>
                    </a:lnTo>
                    <a:lnTo>
                      <a:pt x="1043939" y="57759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6713219" y="3500627"/>
                <a:ext cx="105029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50290" h="581025">
                    <a:moveTo>
                      <a:pt x="1050036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4572" y="1524"/>
                    </a:lnTo>
                    <a:lnTo>
                      <a:pt x="3048" y="3048"/>
                    </a:lnTo>
                    <a:lnTo>
                      <a:pt x="4572" y="3048"/>
                    </a:lnTo>
                    <a:lnTo>
                      <a:pt x="4572" y="576072"/>
                    </a:lnTo>
                    <a:lnTo>
                      <a:pt x="3048" y="576072"/>
                    </a:lnTo>
                    <a:lnTo>
                      <a:pt x="4572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  <a:path w="1050290" h="581025">
                    <a:moveTo>
                      <a:pt x="4572" y="3048"/>
                    </a:moveTo>
                    <a:lnTo>
                      <a:pt x="3048" y="3048"/>
                    </a:lnTo>
                    <a:lnTo>
                      <a:pt x="4572" y="1524"/>
                    </a:lnTo>
                    <a:lnTo>
                      <a:pt x="4572" y="3048"/>
                    </a:lnTo>
                    <a:close/>
                  </a:path>
                  <a:path w="1050290" h="581025">
                    <a:moveTo>
                      <a:pt x="1045464" y="3048"/>
                    </a:moveTo>
                    <a:lnTo>
                      <a:pt x="4572" y="3048"/>
                    </a:lnTo>
                    <a:lnTo>
                      <a:pt x="4572" y="1524"/>
                    </a:lnTo>
                    <a:lnTo>
                      <a:pt x="1045464" y="1524"/>
                    </a:lnTo>
                    <a:lnTo>
                      <a:pt x="1045464" y="3048"/>
                    </a:lnTo>
                    <a:close/>
                  </a:path>
                  <a:path w="1050290" h="581025">
                    <a:moveTo>
                      <a:pt x="1045464" y="579120"/>
                    </a:moveTo>
                    <a:lnTo>
                      <a:pt x="1045464" y="1524"/>
                    </a:lnTo>
                    <a:lnTo>
                      <a:pt x="1046988" y="3048"/>
                    </a:lnTo>
                    <a:lnTo>
                      <a:pt x="1050036" y="3048"/>
                    </a:lnTo>
                    <a:lnTo>
                      <a:pt x="1050036" y="576072"/>
                    </a:lnTo>
                    <a:lnTo>
                      <a:pt x="1046988" y="576072"/>
                    </a:lnTo>
                    <a:lnTo>
                      <a:pt x="1045464" y="579120"/>
                    </a:lnTo>
                    <a:close/>
                  </a:path>
                  <a:path w="1050290" h="581025">
                    <a:moveTo>
                      <a:pt x="1050036" y="3048"/>
                    </a:moveTo>
                    <a:lnTo>
                      <a:pt x="1046988" y="3048"/>
                    </a:lnTo>
                    <a:lnTo>
                      <a:pt x="1045464" y="1524"/>
                    </a:lnTo>
                    <a:lnTo>
                      <a:pt x="1050036" y="1524"/>
                    </a:lnTo>
                    <a:lnTo>
                      <a:pt x="1050036" y="3048"/>
                    </a:lnTo>
                    <a:close/>
                  </a:path>
                  <a:path w="1050290" h="581025">
                    <a:moveTo>
                      <a:pt x="4572" y="579120"/>
                    </a:moveTo>
                    <a:lnTo>
                      <a:pt x="3048" y="576072"/>
                    </a:lnTo>
                    <a:lnTo>
                      <a:pt x="4572" y="576072"/>
                    </a:lnTo>
                    <a:lnTo>
                      <a:pt x="4572" y="579120"/>
                    </a:lnTo>
                    <a:close/>
                  </a:path>
                  <a:path w="1050290" h="581025">
                    <a:moveTo>
                      <a:pt x="1045464" y="579120"/>
                    </a:moveTo>
                    <a:lnTo>
                      <a:pt x="4572" y="579120"/>
                    </a:lnTo>
                    <a:lnTo>
                      <a:pt x="4572" y="576072"/>
                    </a:lnTo>
                    <a:lnTo>
                      <a:pt x="1045464" y="576072"/>
                    </a:lnTo>
                    <a:lnTo>
                      <a:pt x="1045464" y="579120"/>
                    </a:lnTo>
                    <a:close/>
                  </a:path>
                  <a:path w="1050290" h="581025">
                    <a:moveTo>
                      <a:pt x="1050036" y="579120"/>
                    </a:moveTo>
                    <a:lnTo>
                      <a:pt x="1045464" y="579120"/>
                    </a:lnTo>
                    <a:lnTo>
                      <a:pt x="1046988" y="576072"/>
                    </a:lnTo>
                    <a:lnTo>
                      <a:pt x="1050036" y="576072"/>
                    </a:lnTo>
                    <a:lnTo>
                      <a:pt x="1050036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6716267" y="3522962"/>
              <a:ext cx="1043940" cy="51943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85420" marR="179705" algn="ctr">
                <a:lnSpc>
                  <a:spcPct val="102899"/>
                </a:lnSpc>
                <a:spcBef>
                  <a:spcPts val="90"/>
                </a:spcBef>
              </a:pPr>
              <a:r>
                <a:rPr sz="1050" spc="10" dirty="0">
                  <a:latin typeface="Arial"/>
                  <a:cs typeface="Arial"/>
                </a:rPr>
                <a:t>User  </a:t>
              </a:r>
              <a:r>
                <a:rPr sz="1050" spc="20" dirty="0">
                  <a:latin typeface="Arial"/>
                  <a:cs typeface="Arial"/>
                </a:rPr>
                <a:t>A</a:t>
              </a:r>
              <a:r>
                <a:rPr sz="1050" spc="5" dirty="0">
                  <a:latin typeface="Arial"/>
                  <a:cs typeface="Arial"/>
                </a:rPr>
                <a:t>p</a:t>
              </a:r>
              <a:r>
                <a:rPr sz="1050" spc="15" dirty="0">
                  <a:latin typeface="Arial"/>
                  <a:cs typeface="Arial"/>
                </a:rPr>
                <a:t>p</a:t>
              </a:r>
              <a:r>
                <a:rPr sz="1050" dirty="0">
                  <a:latin typeface="Arial"/>
                  <a:cs typeface="Arial"/>
                </a:rPr>
                <a:t>li</a:t>
              </a:r>
              <a:r>
                <a:rPr sz="1050" spc="10" dirty="0">
                  <a:latin typeface="Arial"/>
                  <a:cs typeface="Arial"/>
                </a:rPr>
                <a:t>cat</a:t>
              </a:r>
              <a:r>
                <a:rPr sz="1050" dirty="0">
                  <a:latin typeface="Arial"/>
                  <a:cs typeface="Arial"/>
                </a:rPr>
                <a:t>i</a:t>
              </a:r>
              <a:r>
                <a:rPr sz="1050" spc="5" dirty="0">
                  <a:latin typeface="Arial"/>
                  <a:cs typeface="Arial"/>
                </a:rPr>
                <a:t>o</a:t>
              </a:r>
              <a:r>
                <a:rPr sz="1050" spc="10" dirty="0">
                  <a:latin typeface="Arial"/>
                  <a:cs typeface="Arial"/>
                </a:rPr>
                <a:t>n  </a:t>
              </a:r>
              <a:r>
                <a:rPr sz="1050" spc="5" dirty="0">
                  <a:latin typeface="Arial"/>
                  <a:cs typeface="Arial"/>
                </a:rPr>
                <a:t>Analysis</a:t>
              </a:r>
              <a:endParaRPr sz="1050">
                <a:latin typeface="Arial"/>
                <a:cs typeface="Arial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055364" y="3854196"/>
              <a:ext cx="1049020" cy="584200"/>
              <a:chOff x="4055364" y="3854196"/>
              <a:chExt cx="1049020" cy="58420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4056888" y="3855719"/>
                <a:ext cx="1045844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1045845" h="579120">
                    <a:moveTo>
                      <a:pt x="1045463" y="579120"/>
                    </a:moveTo>
                    <a:lnTo>
                      <a:pt x="0" y="579120"/>
                    </a:lnTo>
                    <a:lnTo>
                      <a:pt x="0" y="0"/>
                    </a:lnTo>
                    <a:lnTo>
                      <a:pt x="1045463" y="0"/>
                    </a:lnTo>
                    <a:lnTo>
                      <a:pt x="1045463" y="579120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4055364" y="3854196"/>
                <a:ext cx="1049020" cy="584200"/>
              </a:xfrm>
              <a:custGeom>
                <a:avLst/>
                <a:gdLst/>
                <a:ahLst/>
                <a:cxnLst/>
                <a:rect l="l" t="t" r="r" b="b"/>
                <a:pathLst>
                  <a:path w="1049020" h="584200">
                    <a:moveTo>
                      <a:pt x="1048512" y="583692"/>
                    </a:moveTo>
                    <a:lnTo>
                      <a:pt x="0" y="583692"/>
                    </a:lnTo>
                    <a:lnTo>
                      <a:pt x="0" y="0"/>
                    </a:lnTo>
                    <a:lnTo>
                      <a:pt x="1048512" y="0"/>
                    </a:lnTo>
                    <a:lnTo>
                      <a:pt x="1048512" y="1524"/>
                    </a:lnTo>
                    <a:lnTo>
                      <a:pt x="3048" y="1524"/>
                    </a:lnTo>
                    <a:lnTo>
                      <a:pt x="1524" y="4572"/>
                    </a:lnTo>
                    <a:lnTo>
                      <a:pt x="3048" y="4572"/>
                    </a:lnTo>
                    <a:lnTo>
                      <a:pt x="3048" y="579120"/>
                    </a:lnTo>
                    <a:lnTo>
                      <a:pt x="1524" y="579120"/>
                    </a:lnTo>
                    <a:lnTo>
                      <a:pt x="3048" y="580644"/>
                    </a:lnTo>
                    <a:lnTo>
                      <a:pt x="1048512" y="580644"/>
                    </a:lnTo>
                    <a:lnTo>
                      <a:pt x="1048512" y="583692"/>
                    </a:lnTo>
                    <a:close/>
                  </a:path>
                  <a:path w="1049020" h="584200">
                    <a:moveTo>
                      <a:pt x="3048" y="4572"/>
                    </a:moveTo>
                    <a:lnTo>
                      <a:pt x="1524" y="4572"/>
                    </a:lnTo>
                    <a:lnTo>
                      <a:pt x="3048" y="1524"/>
                    </a:lnTo>
                    <a:lnTo>
                      <a:pt x="3048" y="4572"/>
                    </a:lnTo>
                    <a:close/>
                  </a:path>
                  <a:path w="1049020" h="584200">
                    <a:moveTo>
                      <a:pt x="1043940" y="4572"/>
                    </a:moveTo>
                    <a:lnTo>
                      <a:pt x="3048" y="4572"/>
                    </a:lnTo>
                    <a:lnTo>
                      <a:pt x="3048" y="1524"/>
                    </a:lnTo>
                    <a:lnTo>
                      <a:pt x="1043940" y="1524"/>
                    </a:lnTo>
                    <a:lnTo>
                      <a:pt x="1043940" y="4572"/>
                    </a:lnTo>
                    <a:close/>
                  </a:path>
                  <a:path w="1049020" h="584200">
                    <a:moveTo>
                      <a:pt x="1043940" y="580644"/>
                    </a:moveTo>
                    <a:lnTo>
                      <a:pt x="1043940" y="1524"/>
                    </a:lnTo>
                    <a:lnTo>
                      <a:pt x="1046988" y="4572"/>
                    </a:lnTo>
                    <a:lnTo>
                      <a:pt x="1048512" y="4572"/>
                    </a:lnTo>
                    <a:lnTo>
                      <a:pt x="1048512" y="579120"/>
                    </a:lnTo>
                    <a:lnTo>
                      <a:pt x="1046988" y="579120"/>
                    </a:lnTo>
                    <a:lnTo>
                      <a:pt x="1043940" y="580644"/>
                    </a:lnTo>
                    <a:close/>
                  </a:path>
                  <a:path w="1049020" h="584200">
                    <a:moveTo>
                      <a:pt x="1048512" y="4572"/>
                    </a:moveTo>
                    <a:lnTo>
                      <a:pt x="1046988" y="4572"/>
                    </a:lnTo>
                    <a:lnTo>
                      <a:pt x="1043940" y="1524"/>
                    </a:lnTo>
                    <a:lnTo>
                      <a:pt x="1048512" y="1524"/>
                    </a:lnTo>
                    <a:lnTo>
                      <a:pt x="1048512" y="4572"/>
                    </a:lnTo>
                    <a:close/>
                  </a:path>
                  <a:path w="1049020" h="584200">
                    <a:moveTo>
                      <a:pt x="3048" y="580644"/>
                    </a:moveTo>
                    <a:lnTo>
                      <a:pt x="1524" y="579120"/>
                    </a:lnTo>
                    <a:lnTo>
                      <a:pt x="3048" y="579120"/>
                    </a:lnTo>
                    <a:lnTo>
                      <a:pt x="3048" y="580644"/>
                    </a:lnTo>
                    <a:close/>
                  </a:path>
                  <a:path w="1049020" h="584200">
                    <a:moveTo>
                      <a:pt x="1043940" y="580644"/>
                    </a:moveTo>
                    <a:lnTo>
                      <a:pt x="3048" y="580644"/>
                    </a:lnTo>
                    <a:lnTo>
                      <a:pt x="3048" y="579120"/>
                    </a:lnTo>
                    <a:lnTo>
                      <a:pt x="1043940" y="579120"/>
                    </a:lnTo>
                    <a:lnTo>
                      <a:pt x="1043940" y="580644"/>
                    </a:lnTo>
                    <a:close/>
                  </a:path>
                  <a:path w="1049020" h="584200">
                    <a:moveTo>
                      <a:pt x="1048512" y="580644"/>
                    </a:moveTo>
                    <a:lnTo>
                      <a:pt x="1043940" y="580644"/>
                    </a:lnTo>
                    <a:lnTo>
                      <a:pt x="1046988" y="579120"/>
                    </a:lnTo>
                    <a:lnTo>
                      <a:pt x="1048512" y="579120"/>
                    </a:lnTo>
                    <a:lnTo>
                      <a:pt x="1048512" y="5806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4056888" y="3855720"/>
              <a:ext cx="1045844" cy="579120"/>
            </a:xfrm>
            <a:prstGeom prst="rect">
              <a:avLst/>
            </a:prstGeom>
          </p:spPr>
          <p:txBody>
            <a:bodyPr vert="horz" wrap="square" lIns="0" tIns="34290" rIns="0" bIns="0" rtlCol="0">
              <a:spAutoFit/>
            </a:bodyPr>
            <a:lstStyle/>
            <a:p>
              <a:pPr marL="120014" marR="112395" indent="-2540" algn="ctr">
                <a:lnSpc>
                  <a:spcPct val="102899"/>
                </a:lnSpc>
                <a:spcBef>
                  <a:spcPts val="270"/>
                </a:spcBef>
              </a:pPr>
              <a:r>
                <a:rPr sz="1050" spc="10" dirty="0">
                  <a:latin typeface="Arial"/>
                  <a:cs typeface="Arial"/>
                </a:rPr>
                <a:t>Product  selection</a:t>
              </a:r>
              <a:r>
                <a:rPr sz="1050" spc="-95" dirty="0">
                  <a:latin typeface="Arial"/>
                  <a:cs typeface="Arial"/>
                </a:rPr>
                <a:t> </a:t>
              </a:r>
              <a:r>
                <a:rPr sz="1050" spc="10" dirty="0">
                  <a:latin typeface="Arial"/>
                  <a:cs typeface="Arial"/>
                </a:rPr>
                <a:t>and  </a:t>
              </a:r>
              <a:r>
                <a:rPr sz="1050" spc="5" dirty="0">
                  <a:latin typeface="Arial"/>
                  <a:cs typeface="Arial"/>
                </a:rPr>
                <a:t>installation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32" name="object 32"/>
            <p:cNvGrpSpPr/>
            <p:nvPr/>
          </p:nvGrpSpPr>
          <p:grpSpPr>
            <a:xfrm>
              <a:off x="5385815" y="3854196"/>
              <a:ext cx="1050290" cy="584200"/>
              <a:chOff x="5385815" y="3854196"/>
              <a:chExt cx="1050290" cy="584200"/>
            </a:xfrm>
          </p:grpSpPr>
          <p:sp>
            <p:nvSpPr>
              <p:cNvPr id="33" name="object 33"/>
              <p:cNvSpPr/>
              <p:nvPr/>
            </p:nvSpPr>
            <p:spPr>
              <a:xfrm>
                <a:off x="5387339" y="3855719"/>
                <a:ext cx="1047115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579120">
                    <a:moveTo>
                      <a:pt x="1046988" y="579120"/>
                    </a:moveTo>
                    <a:lnTo>
                      <a:pt x="0" y="579120"/>
                    </a:lnTo>
                    <a:lnTo>
                      <a:pt x="0" y="0"/>
                    </a:lnTo>
                    <a:lnTo>
                      <a:pt x="1046988" y="0"/>
                    </a:lnTo>
                    <a:lnTo>
                      <a:pt x="1046988" y="579120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5385815" y="3854196"/>
                <a:ext cx="1050290" cy="584200"/>
              </a:xfrm>
              <a:custGeom>
                <a:avLst/>
                <a:gdLst/>
                <a:ahLst/>
                <a:cxnLst/>
                <a:rect l="l" t="t" r="r" b="b"/>
                <a:pathLst>
                  <a:path w="1050289" h="584200">
                    <a:moveTo>
                      <a:pt x="1050036" y="583692"/>
                    </a:moveTo>
                    <a:lnTo>
                      <a:pt x="0" y="583692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3048" y="1524"/>
                    </a:lnTo>
                    <a:lnTo>
                      <a:pt x="1524" y="4572"/>
                    </a:lnTo>
                    <a:lnTo>
                      <a:pt x="3048" y="4572"/>
                    </a:lnTo>
                    <a:lnTo>
                      <a:pt x="3048" y="579120"/>
                    </a:lnTo>
                    <a:lnTo>
                      <a:pt x="1524" y="579120"/>
                    </a:lnTo>
                    <a:lnTo>
                      <a:pt x="3048" y="580644"/>
                    </a:lnTo>
                    <a:lnTo>
                      <a:pt x="1050036" y="580644"/>
                    </a:lnTo>
                    <a:lnTo>
                      <a:pt x="1050036" y="583692"/>
                    </a:lnTo>
                    <a:close/>
                  </a:path>
                  <a:path w="1050289" h="584200">
                    <a:moveTo>
                      <a:pt x="3048" y="4572"/>
                    </a:moveTo>
                    <a:lnTo>
                      <a:pt x="1524" y="4572"/>
                    </a:lnTo>
                    <a:lnTo>
                      <a:pt x="3048" y="1524"/>
                    </a:lnTo>
                    <a:lnTo>
                      <a:pt x="3048" y="4572"/>
                    </a:lnTo>
                    <a:close/>
                  </a:path>
                  <a:path w="1050289" h="584200">
                    <a:moveTo>
                      <a:pt x="1046988" y="4572"/>
                    </a:moveTo>
                    <a:lnTo>
                      <a:pt x="3048" y="4572"/>
                    </a:lnTo>
                    <a:lnTo>
                      <a:pt x="3048" y="1524"/>
                    </a:lnTo>
                    <a:lnTo>
                      <a:pt x="1046988" y="1524"/>
                    </a:lnTo>
                    <a:lnTo>
                      <a:pt x="1046988" y="4572"/>
                    </a:lnTo>
                    <a:close/>
                  </a:path>
                  <a:path w="1050289" h="584200">
                    <a:moveTo>
                      <a:pt x="1046988" y="580644"/>
                    </a:moveTo>
                    <a:lnTo>
                      <a:pt x="1046988" y="1524"/>
                    </a:lnTo>
                    <a:lnTo>
                      <a:pt x="1048512" y="4572"/>
                    </a:lnTo>
                    <a:lnTo>
                      <a:pt x="1050036" y="4572"/>
                    </a:lnTo>
                    <a:lnTo>
                      <a:pt x="1050036" y="579120"/>
                    </a:lnTo>
                    <a:lnTo>
                      <a:pt x="1048512" y="579120"/>
                    </a:lnTo>
                    <a:lnTo>
                      <a:pt x="1046988" y="580644"/>
                    </a:lnTo>
                    <a:close/>
                  </a:path>
                  <a:path w="1050289" h="584200">
                    <a:moveTo>
                      <a:pt x="1050036" y="4572"/>
                    </a:moveTo>
                    <a:lnTo>
                      <a:pt x="1048512" y="4572"/>
                    </a:lnTo>
                    <a:lnTo>
                      <a:pt x="1046988" y="1524"/>
                    </a:lnTo>
                    <a:lnTo>
                      <a:pt x="1050036" y="1524"/>
                    </a:lnTo>
                    <a:lnTo>
                      <a:pt x="1050036" y="4572"/>
                    </a:lnTo>
                    <a:close/>
                  </a:path>
                  <a:path w="1050289" h="584200">
                    <a:moveTo>
                      <a:pt x="3048" y="580644"/>
                    </a:moveTo>
                    <a:lnTo>
                      <a:pt x="1524" y="579120"/>
                    </a:lnTo>
                    <a:lnTo>
                      <a:pt x="3048" y="579120"/>
                    </a:lnTo>
                    <a:lnTo>
                      <a:pt x="3048" y="580644"/>
                    </a:lnTo>
                    <a:close/>
                  </a:path>
                  <a:path w="1050289" h="584200">
                    <a:moveTo>
                      <a:pt x="1046988" y="580644"/>
                    </a:moveTo>
                    <a:lnTo>
                      <a:pt x="3048" y="580644"/>
                    </a:lnTo>
                    <a:lnTo>
                      <a:pt x="3048" y="579120"/>
                    </a:lnTo>
                    <a:lnTo>
                      <a:pt x="1046988" y="579120"/>
                    </a:lnTo>
                    <a:lnTo>
                      <a:pt x="1046988" y="580644"/>
                    </a:lnTo>
                    <a:close/>
                  </a:path>
                  <a:path w="1050289" h="584200">
                    <a:moveTo>
                      <a:pt x="1050036" y="580644"/>
                    </a:moveTo>
                    <a:lnTo>
                      <a:pt x="1046988" y="580644"/>
                    </a:lnTo>
                    <a:lnTo>
                      <a:pt x="1048512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" name="object 35"/>
            <p:cNvSpPr txBox="1"/>
            <p:nvPr/>
          </p:nvSpPr>
          <p:spPr>
            <a:xfrm>
              <a:off x="5387339" y="3967992"/>
              <a:ext cx="1047115" cy="35496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21310" marR="226695" indent="-85725">
                <a:lnSpc>
                  <a:spcPct val="102800"/>
                </a:lnSpc>
                <a:spcBef>
                  <a:spcPts val="95"/>
                </a:spcBef>
              </a:pPr>
              <a:r>
                <a:rPr sz="1050" spc="20" dirty="0">
                  <a:latin typeface="Arial"/>
                  <a:cs typeface="Arial"/>
                </a:rPr>
                <a:t>P</a:t>
              </a:r>
              <a:r>
                <a:rPr sz="1050" spc="5" dirty="0">
                  <a:latin typeface="Arial"/>
                  <a:cs typeface="Arial"/>
                </a:rPr>
                <a:t>h</a:t>
              </a:r>
              <a:r>
                <a:rPr sz="1050" spc="-10" dirty="0">
                  <a:latin typeface="Arial"/>
                  <a:cs typeface="Arial"/>
                </a:rPr>
                <a:t>y</a:t>
              </a:r>
              <a:r>
                <a:rPr sz="1050" spc="15" dirty="0">
                  <a:latin typeface="Arial"/>
                  <a:cs typeface="Arial"/>
                </a:rPr>
                <a:t>s</a:t>
              </a:r>
              <a:r>
                <a:rPr sz="1050" dirty="0">
                  <a:latin typeface="Arial"/>
                  <a:cs typeface="Arial"/>
                </a:rPr>
                <a:t>i</a:t>
              </a:r>
              <a:r>
                <a:rPr sz="1050" spc="10" dirty="0">
                  <a:latin typeface="Arial"/>
                  <a:cs typeface="Arial"/>
                </a:rPr>
                <a:t>scal  design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36" name="object 36"/>
            <p:cNvGrpSpPr/>
            <p:nvPr/>
          </p:nvGrpSpPr>
          <p:grpSpPr>
            <a:xfrm>
              <a:off x="5385815" y="4744211"/>
              <a:ext cx="1050290" cy="581025"/>
              <a:chOff x="5385815" y="4744211"/>
              <a:chExt cx="1050290" cy="581025"/>
            </a:xfrm>
          </p:grpSpPr>
          <p:sp>
            <p:nvSpPr>
              <p:cNvPr id="37" name="object 37"/>
              <p:cNvSpPr/>
              <p:nvPr/>
            </p:nvSpPr>
            <p:spPr>
              <a:xfrm>
                <a:off x="5387339" y="4745735"/>
                <a:ext cx="1047115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577850">
                    <a:moveTo>
                      <a:pt x="1046988" y="577596"/>
                    </a:moveTo>
                    <a:lnTo>
                      <a:pt x="0" y="577596"/>
                    </a:lnTo>
                    <a:lnTo>
                      <a:pt x="0" y="0"/>
                    </a:lnTo>
                    <a:lnTo>
                      <a:pt x="1046988" y="0"/>
                    </a:lnTo>
                    <a:lnTo>
                      <a:pt x="1046988" y="57759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5385815" y="4744211"/>
                <a:ext cx="105029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50289" h="581025">
                    <a:moveTo>
                      <a:pt x="1050036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3048" y="1524"/>
                    </a:ln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577596"/>
                    </a:lnTo>
                    <a:lnTo>
                      <a:pt x="1524" y="577596"/>
                    </a:lnTo>
                    <a:lnTo>
                      <a:pt x="3048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  <a:path w="1050289" h="581025">
                    <a:moveTo>
                      <a:pt x="3048" y="3048"/>
                    </a:moveTo>
                    <a:lnTo>
                      <a:pt x="1524" y="3048"/>
                    </a:lnTo>
                    <a:lnTo>
                      <a:pt x="3048" y="1524"/>
                    </a:lnTo>
                    <a:lnTo>
                      <a:pt x="3048" y="3048"/>
                    </a:lnTo>
                    <a:close/>
                  </a:path>
                  <a:path w="1050289" h="581025">
                    <a:moveTo>
                      <a:pt x="1046988" y="3048"/>
                    </a:moveTo>
                    <a:lnTo>
                      <a:pt x="3048" y="3048"/>
                    </a:lnTo>
                    <a:lnTo>
                      <a:pt x="3048" y="1524"/>
                    </a:lnTo>
                    <a:lnTo>
                      <a:pt x="1046988" y="1524"/>
                    </a:lnTo>
                    <a:lnTo>
                      <a:pt x="1046988" y="3048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1046988" y="1524"/>
                    </a:lnTo>
                    <a:lnTo>
                      <a:pt x="1048512" y="3048"/>
                    </a:lnTo>
                    <a:lnTo>
                      <a:pt x="1050036" y="3048"/>
                    </a:lnTo>
                    <a:lnTo>
                      <a:pt x="1050036" y="577596"/>
                    </a:lnTo>
                    <a:lnTo>
                      <a:pt x="1048512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3048"/>
                    </a:moveTo>
                    <a:lnTo>
                      <a:pt x="1048512" y="3048"/>
                    </a:lnTo>
                    <a:lnTo>
                      <a:pt x="1046988" y="1524"/>
                    </a:lnTo>
                    <a:lnTo>
                      <a:pt x="1050036" y="1524"/>
                    </a:lnTo>
                    <a:lnTo>
                      <a:pt x="1050036" y="3048"/>
                    </a:lnTo>
                    <a:close/>
                  </a:path>
                  <a:path w="1050289" h="581025">
                    <a:moveTo>
                      <a:pt x="3048" y="579120"/>
                    </a:moveTo>
                    <a:lnTo>
                      <a:pt x="1524" y="577596"/>
                    </a:lnTo>
                    <a:lnTo>
                      <a:pt x="3048" y="577596"/>
                    </a:lnTo>
                    <a:lnTo>
                      <a:pt x="3048" y="579120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3048" y="579120"/>
                    </a:lnTo>
                    <a:lnTo>
                      <a:pt x="3048" y="577596"/>
                    </a:lnTo>
                    <a:lnTo>
                      <a:pt x="1046988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579120"/>
                    </a:moveTo>
                    <a:lnTo>
                      <a:pt x="1046988" y="579120"/>
                    </a:lnTo>
                    <a:lnTo>
                      <a:pt x="1048512" y="577596"/>
                    </a:lnTo>
                    <a:lnTo>
                      <a:pt x="1050036" y="577596"/>
                    </a:lnTo>
                    <a:lnTo>
                      <a:pt x="1050036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39"/>
            <p:cNvSpPr txBox="1"/>
            <p:nvPr/>
          </p:nvSpPr>
          <p:spPr>
            <a:xfrm>
              <a:off x="5387339" y="4745735"/>
              <a:ext cx="1047115" cy="577850"/>
            </a:xfrm>
            <a:prstGeom prst="rect">
              <a:avLst/>
            </a:prstGeom>
          </p:spPr>
          <p:txBody>
            <a:bodyPr vert="horz" wrap="square" lIns="0" tIns="32384" rIns="0" bIns="0" rtlCol="0">
              <a:spAutoFit/>
            </a:bodyPr>
            <a:lstStyle/>
            <a:p>
              <a:pPr marL="59055" marR="48895" indent="-1905" algn="ctr">
                <a:lnSpc>
                  <a:spcPct val="102899"/>
                </a:lnSpc>
                <a:spcBef>
                  <a:spcPts val="254"/>
                </a:spcBef>
              </a:pPr>
              <a:r>
                <a:rPr sz="1050" spc="10" dirty="0">
                  <a:latin typeface="Arial"/>
                  <a:cs typeface="Arial"/>
                </a:rPr>
                <a:t>Feeding  design and  </a:t>
              </a:r>
              <a:r>
                <a:rPr sz="1050" dirty="0">
                  <a:latin typeface="Arial"/>
                  <a:cs typeface="Arial"/>
                </a:rPr>
                <a:t>i</a:t>
              </a:r>
              <a:r>
                <a:rPr sz="1050" spc="40" dirty="0">
                  <a:latin typeface="Arial"/>
                  <a:cs typeface="Arial"/>
                </a:rPr>
                <a:t>m</a:t>
              </a:r>
              <a:r>
                <a:rPr sz="1050" spc="5" dirty="0">
                  <a:latin typeface="Arial"/>
                  <a:cs typeface="Arial"/>
                </a:rPr>
                <a:t>p</a:t>
              </a:r>
              <a:r>
                <a:rPr sz="1050" dirty="0">
                  <a:latin typeface="Arial"/>
                  <a:cs typeface="Arial"/>
                </a:rPr>
                <a:t>l</a:t>
              </a:r>
              <a:r>
                <a:rPr sz="1050" spc="15" dirty="0">
                  <a:latin typeface="Arial"/>
                  <a:cs typeface="Arial"/>
                </a:rPr>
                <a:t>e</a:t>
              </a:r>
              <a:r>
                <a:rPr sz="1050" spc="30" dirty="0">
                  <a:latin typeface="Arial"/>
                  <a:cs typeface="Arial"/>
                </a:rPr>
                <a:t>m</a:t>
              </a:r>
              <a:r>
                <a:rPr sz="1050" spc="15" dirty="0">
                  <a:latin typeface="Arial"/>
                  <a:cs typeface="Arial"/>
                </a:rPr>
                <a:t>en</a:t>
              </a:r>
              <a:r>
                <a:rPr sz="1050" spc="-5" dirty="0">
                  <a:latin typeface="Arial"/>
                  <a:cs typeface="Arial"/>
                </a:rPr>
                <a:t>t</a:t>
              </a:r>
              <a:r>
                <a:rPr sz="1050" spc="15" dirty="0">
                  <a:latin typeface="Arial"/>
                  <a:cs typeface="Arial"/>
                </a:rPr>
                <a:t>a</a:t>
              </a:r>
              <a:r>
                <a:rPr sz="1050" spc="-5" dirty="0">
                  <a:latin typeface="Arial"/>
                  <a:cs typeface="Arial"/>
                </a:rPr>
                <a:t>t</a:t>
              </a:r>
              <a:r>
                <a:rPr sz="1050" dirty="0">
                  <a:latin typeface="Arial"/>
                  <a:cs typeface="Arial"/>
                </a:rPr>
                <a:t>i</a:t>
              </a:r>
              <a:r>
                <a:rPr sz="1050" spc="5" dirty="0">
                  <a:latin typeface="Arial"/>
                  <a:cs typeface="Arial"/>
                </a:rPr>
                <a:t>o</a:t>
              </a:r>
              <a:r>
                <a:rPr sz="1050" spc="15" dirty="0">
                  <a:latin typeface="Arial"/>
                  <a:cs typeface="Arial"/>
                </a:rPr>
                <a:t>n</a:t>
              </a:r>
              <a:endParaRPr sz="1050">
                <a:latin typeface="Arial"/>
                <a:cs typeface="Arial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6713219" y="4744211"/>
              <a:ext cx="1050290" cy="581025"/>
              <a:chOff x="6713219" y="4744211"/>
              <a:chExt cx="1050290" cy="581025"/>
            </a:xfrm>
          </p:grpSpPr>
          <p:sp>
            <p:nvSpPr>
              <p:cNvPr id="41" name="object 41"/>
              <p:cNvSpPr/>
              <p:nvPr/>
            </p:nvSpPr>
            <p:spPr>
              <a:xfrm>
                <a:off x="6716267" y="4745735"/>
                <a:ext cx="1043940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3940" h="577850">
                    <a:moveTo>
                      <a:pt x="1043939" y="577596"/>
                    </a:moveTo>
                    <a:lnTo>
                      <a:pt x="0" y="577596"/>
                    </a:lnTo>
                    <a:lnTo>
                      <a:pt x="0" y="0"/>
                    </a:lnTo>
                    <a:lnTo>
                      <a:pt x="1043939" y="0"/>
                    </a:lnTo>
                    <a:lnTo>
                      <a:pt x="1043939" y="57759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6713219" y="4744211"/>
                <a:ext cx="105029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50290" h="581025">
                    <a:moveTo>
                      <a:pt x="1050036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4572" y="1524"/>
                    </a:lnTo>
                    <a:lnTo>
                      <a:pt x="3048" y="3048"/>
                    </a:lnTo>
                    <a:lnTo>
                      <a:pt x="4572" y="3048"/>
                    </a:lnTo>
                    <a:lnTo>
                      <a:pt x="4572" y="577596"/>
                    </a:lnTo>
                    <a:lnTo>
                      <a:pt x="3048" y="577596"/>
                    </a:lnTo>
                    <a:lnTo>
                      <a:pt x="4572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  <a:path w="1050290" h="581025">
                    <a:moveTo>
                      <a:pt x="4572" y="3048"/>
                    </a:moveTo>
                    <a:lnTo>
                      <a:pt x="3048" y="3048"/>
                    </a:lnTo>
                    <a:lnTo>
                      <a:pt x="4572" y="1524"/>
                    </a:lnTo>
                    <a:lnTo>
                      <a:pt x="4572" y="3048"/>
                    </a:lnTo>
                    <a:close/>
                  </a:path>
                  <a:path w="1050290" h="581025">
                    <a:moveTo>
                      <a:pt x="1045464" y="3048"/>
                    </a:moveTo>
                    <a:lnTo>
                      <a:pt x="4572" y="3048"/>
                    </a:lnTo>
                    <a:lnTo>
                      <a:pt x="4572" y="1524"/>
                    </a:lnTo>
                    <a:lnTo>
                      <a:pt x="1045464" y="1524"/>
                    </a:lnTo>
                    <a:lnTo>
                      <a:pt x="1045464" y="3048"/>
                    </a:lnTo>
                    <a:close/>
                  </a:path>
                  <a:path w="1050290" h="581025">
                    <a:moveTo>
                      <a:pt x="1045464" y="579120"/>
                    </a:moveTo>
                    <a:lnTo>
                      <a:pt x="1045464" y="1524"/>
                    </a:lnTo>
                    <a:lnTo>
                      <a:pt x="1046988" y="3048"/>
                    </a:lnTo>
                    <a:lnTo>
                      <a:pt x="1050036" y="3048"/>
                    </a:lnTo>
                    <a:lnTo>
                      <a:pt x="1050036" y="577596"/>
                    </a:lnTo>
                    <a:lnTo>
                      <a:pt x="1046988" y="577596"/>
                    </a:lnTo>
                    <a:lnTo>
                      <a:pt x="1045464" y="579120"/>
                    </a:lnTo>
                    <a:close/>
                  </a:path>
                  <a:path w="1050290" h="581025">
                    <a:moveTo>
                      <a:pt x="1050036" y="3048"/>
                    </a:moveTo>
                    <a:lnTo>
                      <a:pt x="1046988" y="3048"/>
                    </a:lnTo>
                    <a:lnTo>
                      <a:pt x="1045464" y="1524"/>
                    </a:lnTo>
                    <a:lnTo>
                      <a:pt x="1050036" y="1524"/>
                    </a:lnTo>
                    <a:lnTo>
                      <a:pt x="1050036" y="3048"/>
                    </a:lnTo>
                    <a:close/>
                  </a:path>
                  <a:path w="1050290" h="581025">
                    <a:moveTo>
                      <a:pt x="4572" y="579120"/>
                    </a:moveTo>
                    <a:lnTo>
                      <a:pt x="3048" y="577596"/>
                    </a:lnTo>
                    <a:lnTo>
                      <a:pt x="4572" y="577596"/>
                    </a:lnTo>
                    <a:lnTo>
                      <a:pt x="4572" y="579120"/>
                    </a:lnTo>
                    <a:close/>
                  </a:path>
                  <a:path w="1050290" h="581025">
                    <a:moveTo>
                      <a:pt x="1045464" y="579120"/>
                    </a:moveTo>
                    <a:lnTo>
                      <a:pt x="4572" y="579120"/>
                    </a:lnTo>
                    <a:lnTo>
                      <a:pt x="4572" y="577596"/>
                    </a:lnTo>
                    <a:lnTo>
                      <a:pt x="1045464" y="577596"/>
                    </a:lnTo>
                    <a:lnTo>
                      <a:pt x="1045464" y="579120"/>
                    </a:lnTo>
                    <a:close/>
                  </a:path>
                  <a:path w="1050290" h="581025">
                    <a:moveTo>
                      <a:pt x="1050036" y="579120"/>
                    </a:moveTo>
                    <a:lnTo>
                      <a:pt x="1045464" y="579120"/>
                    </a:lnTo>
                    <a:lnTo>
                      <a:pt x="1046988" y="577596"/>
                    </a:lnTo>
                    <a:lnTo>
                      <a:pt x="1050036" y="577596"/>
                    </a:lnTo>
                    <a:lnTo>
                      <a:pt x="1050036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6716267" y="4745735"/>
              <a:ext cx="1043940" cy="577850"/>
            </a:xfrm>
            <a:prstGeom prst="rect">
              <a:avLst/>
            </a:prstGeom>
          </p:spPr>
          <p:txBody>
            <a:bodyPr vert="horz" wrap="square" lIns="0" tIns="32384" rIns="0" bIns="0" rtlCol="0">
              <a:spAutoFit/>
            </a:bodyPr>
            <a:lstStyle/>
            <a:p>
              <a:pPr marL="116839" marR="109855" indent="-1270" algn="ctr">
                <a:lnSpc>
                  <a:spcPct val="102899"/>
                </a:lnSpc>
                <a:spcBef>
                  <a:spcPts val="254"/>
                </a:spcBef>
              </a:pPr>
              <a:r>
                <a:rPr sz="1050" spc="10" dirty="0">
                  <a:latin typeface="Arial"/>
                  <a:cs typeface="Arial"/>
                </a:rPr>
                <a:t>User  Application  </a:t>
              </a:r>
              <a:r>
                <a:rPr sz="1050" spc="15" dirty="0">
                  <a:latin typeface="Arial"/>
                  <a:cs typeface="Arial"/>
                </a:rPr>
                <a:t>Dev</a:t>
              </a:r>
              <a:r>
                <a:rPr sz="1050" spc="5" dirty="0">
                  <a:latin typeface="Arial"/>
                  <a:cs typeface="Arial"/>
                </a:rPr>
                <a:t>e</a:t>
              </a:r>
              <a:r>
                <a:rPr sz="1050" spc="10" dirty="0">
                  <a:latin typeface="Arial"/>
                  <a:cs typeface="Arial"/>
                </a:rPr>
                <a:t>l</a:t>
              </a:r>
              <a:r>
                <a:rPr sz="1050" spc="5" dirty="0">
                  <a:latin typeface="Arial"/>
                  <a:cs typeface="Arial"/>
                </a:rPr>
                <a:t>o</a:t>
              </a:r>
              <a:r>
                <a:rPr sz="1050" spc="15" dirty="0">
                  <a:latin typeface="Arial"/>
                  <a:cs typeface="Arial"/>
                </a:rPr>
                <a:t>p</a:t>
              </a:r>
              <a:r>
                <a:rPr sz="1050" spc="30" dirty="0">
                  <a:latin typeface="Arial"/>
                  <a:cs typeface="Arial"/>
                </a:rPr>
                <a:t>m</a:t>
              </a:r>
              <a:r>
                <a:rPr sz="1050" spc="15" dirty="0">
                  <a:latin typeface="Arial"/>
                  <a:cs typeface="Arial"/>
                </a:rPr>
                <a:t>e</a:t>
              </a:r>
              <a:r>
                <a:rPr sz="1050" spc="5" dirty="0">
                  <a:latin typeface="Arial"/>
                  <a:cs typeface="Arial"/>
                </a:rPr>
                <a:t>nt</a:t>
              </a:r>
              <a:endParaRPr sz="1050">
                <a:latin typeface="Arial"/>
                <a:cs typeface="Arial"/>
              </a:endParaRPr>
            </a:p>
          </p:txBody>
        </p:sp>
        <p:grpSp>
          <p:nvGrpSpPr>
            <p:cNvPr id="44" name="object 44"/>
            <p:cNvGrpSpPr/>
            <p:nvPr/>
          </p:nvGrpSpPr>
          <p:grpSpPr>
            <a:xfrm>
              <a:off x="5385815" y="6521196"/>
              <a:ext cx="1050290" cy="581025"/>
              <a:chOff x="5385815" y="6521196"/>
              <a:chExt cx="1050290" cy="581025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5387339" y="6522720"/>
                <a:ext cx="1047115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577850">
                    <a:moveTo>
                      <a:pt x="1046988" y="577596"/>
                    </a:moveTo>
                    <a:lnTo>
                      <a:pt x="0" y="577596"/>
                    </a:lnTo>
                    <a:lnTo>
                      <a:pt x="0" y="0"/>
                    </a:lnTo>
                    <a:lnTo>
                      <a:pt x="1046988" y="0"/>
                    </a:lnTo>
                    <a:lnTo>
                      <a:pt x="1046988" y="57759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5385815" y="6521196"/>
                <a:ext cx="105029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50289" h="581025">
                    <a:moveTo>
                      <a:pt x="1050036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3048" y="1524"/>
                    </a:ln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577596"/>
                    </a:lnTo>
                    <a:lnTo>
                      <a:pt x="1524" y="577596"/>
                    </a:lnTo>
                    <a:lnTo>
                      <a:pt x="3048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  <a:path w="1050289" h="581025">
                    <a:moveTo>
                      <a:pt x="3048" y="3048"/>
                    </a:moveTo>
                    <a:lnTo>
                      <a:pt x="1524" y="3048"/>
                    </a:lnTo>
                    <a:lnTo>
                      <a:pt x="3048" y="1524"/>
                    </a:lnTo>
                    <a:lnTo>
                      <a:pt x="3048" y="3048"/>
                    </a:lnTo>
                    <a:close/>
                  </a:path>
                  <a:path w="1050289" h="581025">
                    <a:moveTo>
                      <a:pt x="1046988" y="3048"/>
                    </a:moveTo>
                    <a:lnTo>
                      <a:pt x="3048" y="3048"/>
                    </a:lnTo>
                    <a:lnTo>
                      <a:pt x="3048" y="1524"/>
                    </a:lnTo>
                    <a:lnTo>
                      <a:pt x="1046988" y="1524"/>
                    </a:lnTo>
                    <a:lnTo>
                      <a:pt x="1046988" y="3048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1046988" y="1524"/>
                    </a:lnTo>
                    <a:lnTo>
                      <a:pt x="1048512" y="3048"/>
                    </a:lnTo>
                    <a:lnTo>
                      <a:pt x="1050036" y="3048"/>
                    </a:lnTo>
                    <a:lnTo>
                      <a:pt x="1050036" y="577596"/>
                    </a:lnTo>
                    <a:lnTo>
                      <a:pt x="1048512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3048"/>
                    </a:moveTo>
                    <a:lnTo>
                      <a:pt x="1048512" y="3048"/>
                    </a:lnTo>
                    <a:lnTo>
                      <a:pt x="1046988" y="1524"/>
                    </a:lnTo>
                    <a:lnTo>
                      <a:pt x="1050036" y="1524"/>
                    </a:lnTo>
                    <a:lnTo>
                      <a:pt x="1050036" y="3048"/>
                    </a:lnTo>
                    <a:close/>
                  </a:path>
                  <a:path w="1050289" h="581025">
                    <a:moveTo>
                      <a:pt x="3048" y="579120"/>
                    </a:moveTo>
                    <a:lnTo>
                      <a:pt x="1524" y="577596"/>
                    </a:lnTo>
                    <a:lnTo>
                      <a:pt x="3048" y="577596"/>
                    </a:lnTo>
                    <a:lnTo>
                      <a:pt x="3048" y="579120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3048" y="579120"/>
                    </a:lnTo>
                    <a:lnTo>
                      <a:pt x="3048" y="577596"/>
                    </a:lnTo>
                    <a:lnTo>
                      <a:pt x="1046988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579120"/>
                    </a:moveTo>
                    <a:lnTo>
                      <a:pt x="1046988" y="579120"/>
                    </a:lnTo>
                    <a:lnTo>
                      <a:pt x="1048512" y="577596"/>
                    </a:lnTo>
                    <a:lnTo>
                      <a:pt x="1050036" y="577596"/>
                    </a:lnTo>
                    <a:lnTo>
                      <a:pt x="1050036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object 47"/>
            <p:cNvSpPr txBox="1"/>
            <p:nvPr/>
          </p:nvSpPr>
          <p:spPr>
            <a:xfrm>
              <a:off x="5387339" y="6522719"/>
              <a:ext cx="1047115" cy="577850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450">
                <a:latin typeface="Times New Roman"/>
                <a:cs typeface="Times New Roman"/>
              </a:endParaRPr>
            </a:p>
            <a:p>
              <a:pPr marL="128905">
                <a:lnSpc>
                  <a:spcPct val="100000"/>
                </a:lnSpc>
              </a:pPr>
              <a:r>
                <a:rPr sz="1050" spc="10" dirty="0">
                  <a:latin typeface="Arial"/>
                  <a:cs typeface="Arial"/>
                </a:rPr>
                <a:t>Maintenance</a:t>
              </a:r>
              <a:endParaRPr sz="1050">
                <a:latin typeface="Arial"/>
                <a:cs typeface="Arial"/>
              </a:endParaRPr>
            </a:p>
          </p:txBody>
        </p:sp>
        <p:grpSp>
          <p:nvGrpSpPr>
            <p:cNvPr id="48" name="object 48"/>
            <p:cNvGrpSpPr/>
            <p:nvPr/>
          </p:nvGrpSpPr>
          <p:grpSpPr>
            <a:xfrm>
              <a:off x="4044696" y="5631180"/>
              <a:ext cx="3718560" cy="582295"/>
              <a:chOff x="4044696" y="5631180"/>
              <a:chExt cx="3718560" cy="582295"/>
            </a:xfrm>
          </p:grpSpPr>
          <p:sp>
            <p:nvSpPr>
              <p:cNvPr id="49" name="object 49"/>
              <p:cNvSpPr/>
              <p:nvPr/>
            </p:nvSpPr>
            <p:spPr>
              <a:xfrm>
                <a:off x="4046219" y="5632704"/>
                <a:ext cx="3714115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3714115" h="579120">
                    <a:moveTo>
                      <a:pt x="3713987" y="579119"/>
                    </a:moveTo>
                    <a:lnTo>
                      <a:pt x="0" y="579119"/>
                    </a:lnTo>
                    <a:lnTo>
                      <a:pt x="0" y="0"/>
                    </a:lnTo>
                    <a:lnTo>
                      <a:pt x="3713987" y="0"/>
                    </a:lnTo>
                    <a:lnTo>
                      <a:pt x="3713987" y="579119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4044696" y="5631180"/>
                <a:ext cx="371856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718559" h="582295">
                    <a:moveTo>
                      <a:pt x="3718560" y="582168"/>
                    </a:moveTo>
                    <a:lnTo>
                      <a:pt x="0" y="582168"/>
                    </a:lnTo>
                    <a:lnTo>
                      <a:pt x="0" y="0"/>
                    </a:lnTo>
                    <a:lnTo>
                      <a:pt x="3718560" y="0"/>
                    </a:lnTo>
                    <a:lnTo>
                      <a:pt x="3718560" y="1524"/>
                    </a:lnTo>
                    <a:lnTo>
                      <a:pt x="3048" y="1524"/>
                    </a:ln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579120"/>
                    </a:lnTo>
                    <a:lnTo>
                      <a:pt x="1524" y="579120"/>
                    </a:lnTo>
                    <a:lnTo>
                      <a:pt x="3048" y="580644"/>
                    </a:lnTo>
                    <a:lnTo>
                      <a:pt x="3718560" y="580644"/>
                    </a:lnTo>
                    <a:lnTo>
                      <a:pt x="3718560" y="582168"/>
                    </a:lnTo>
                    <a:close/>
                  </a:path>
                  <a:path w="3718559" h="582295">
                    <a:moveTo>
                      <a:pt x="3048" y="3048"/>
                    </a:moveTo>
                    <a:lnTo>
                      <a:pt x="1524" y="3048"/>
                    </a:lnTo>
                    <a:lnTo>
                      <a:pt x="3048" y="1524"/>
                    </a:lnTo>
                    <a:lnTo>
                      <a:pt x="3048" y="3048"/>
                    </a:lnTo>
                    <a:close/>
                  </a:path>
                  <a:path w="3718559" h="582295">
                    <a:moveTo>
                      <a:pt x="3713988" y="3048"/>
                    </a:moveTo>
                    <a:lnTo>
                      <a:pt x="3048" y="3048"/>
                    </a:lnTo>
                    <a:lnTo>
                      <a:pt x="3048" y="1524"/>
                    </a:lnTo>
                    <a:lnTo>
                      <a:pt x="3713988" y="1524"/>
                    </a:lnTo>
                    <a:lnTo>
                      <a:pt x="3713988" y="3048"/>
                    </a:lnTo>
                    <a:close/>
                  </a:path>
                  <a:path w="3718559" h="582295">
                    <a:moveTo>
                      <a:pt x="3713988" y="580644"/>
                    </a:moveTo>
                    <a:lnTo>
                      <a:pt x="3713988" y="1524"/>
                    </a:lnTo>
                    <a:lnTo>
                      <a:pt x="3715511" y="3048"/>
                    </a:lnTo>
                    <a:lnTo>
                      <a:pt x="3718560" y="3048"/>
                    </a:lnTo>
                    <a:lnTo>
                      <a:pt x="3718560" y="579120"/>
                    </a:lnTo>
                    <a:lnTo>
                      <a:pt x="3715511" y="579120"/>
                    </a:lnTo>
                    <a:lnTo>
                      <a:pt x="3713988" y="580644"/>
                    </a:lnTo>
                    <a:close/>
                  </a:path>
                  <a:path w="3718559" h="582295">
                    <a:moveTo>
                      <a:pt x="3718560" y="3048"/>
                    </a:moveTo>
                    <a:lnTo>
                      <a:pt x="3715511" y="3048"/>
                    </a:lnTo>
                    <a:lnTo>
                      <a:pt x="3713988" y="1524"/>
                    </a:lnTo>
                    <a:lnTo>
                      <a:pt x="3718560" y="1524"/>
                    </a:lnTo>
                    <a:lnTo>
                      <a:pt x="3718560" y="3048"/>
                    </a:lnTo>
                    <a:close/>
                  </a:path>
                  <a:path w="3718559" h="582295">
                    <a:moveTo>
                      <a:pt x="3048" y="580644"/>
                    </a:moveTo>
                    <a:lnTo>
                      <a:pt x="1524" y="579120"/>
                    </a:lnTo>
                    <a:lnTo>
                      <a:pt x="3048" y="579120"/>
                    </a:lnTo>
                    <a:lnTo>
                      <a:pt x="3048" y="580644"/>
                    </a:lnTo>
                    <a:close/>
                  </a:path>
                  <a:path w="3718559" h="582295">
                    <a:moveTo>
                      <a:pt x="3713988" y="580644"/>
                    </a:moveTo>
                    <a:lnTo>
                      <a:pt x="3048" y="580644"/>
                    </a:lnTo>
                    <a:lnTo>
                      <a:pt x="3048" y="579120"/>
                    </a:lnTo>
                    <a:lnTo>
                      <a:pt x="3713988" y="579120"/>
                    </a:lnTo>
                    <a:lnTo>
                      <a:pt x="3713988" y="580644"/>
                    </a:lnTo>
                    <a:close/>
                  </a:path>
                  <a:path w="3718559" h="582295">
                    <a:moveTo>
                      <a:pt x="3718560" y="580644"/>
                    </a:moveTo>
                    <a:lnTo>
                      <a:pt x="3713988" y="580644"/>
                    </a:lnTo>
                    <a:lnTo>
                      <a:pt x="3715511" y="579120"/>
                    </a:lnTo>
                    <a:lnTo>
                      <a:pt x="3718560" y="579120"/>
                    </a:lnTo>
                    <a:lnTo>
                      <a:pt x="3718560" y="5806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1" name="object 51"/>
            <p:cNvSpPr txBox="1"/>
            <p:nvPr/>
          </p:nvSpPr>
          <p:spPr>
            <a:xfrm>
              <a:off x="4046220" y="5632703"/>
              <a:ext cx="3714115" cy="579120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450" dirty="0">
                <a:latin typeface="Times New Roman"/>
                <a:cs typeface="Times New Roman"/>
              </a:endParaRPr>
            </a:p>
            <a:p>
              <a:pPr marL="13970" algn="ctr">
                <a:lnSpc>
                  <a:spcPct val="100000"/>
                </a:lnSpc>
              </a:pPr>
              <a:r>
                <a:rPr sz="1050" spc="10" dirty="0">
                  <a:latin typeface="Arial"/>
                  <a:cs typeface="Arial"/>
                </a:rPr>
                <a:t>Deployment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52" name="object 52"/>
            <p:cNvGrpSpPr/>
            <p:nvPr/>
          </p:nvGrpSpPr>
          <p:grpSpPr>
            <a:xfrm>
              <a:off x="3553967" y="1190244"/>
              <a:ext cx="2882265" cy="890269"/>
              <a:chOff x="3553967" y="1190244"/>
              <a:chExt cx="2882265" cy="890269"/>
            </a:xfrm>
          </p:grpSpPr>
          <p:sp>
            <p:nvSpPr>
              <p:cNvPr id="53" name="object 53"/>
              <p:cNvSpPr/>
              <p:nvPr/>
            </p:nvSpPr>
            <p:spPr>
              <a:xfrm>
                <a:off x="3553955" y="1490471"/>
                <a:ext cx="1838325" cy="589915"/>
              </a:xfrm>
              <a:custGeom>
                <a:avLst/>
                <a:gdLst/>
                <a:ahLst/>
                <a:cxnLst/>
                <a:rect l="l" t="t" r="r" b="b"/>
                <a:pathLst>
                  <a:path w="1838325" h="589914">
                    <a:moveTo>
                      <a:pt x="1837956" y="0"/>
                    </a:moveTo>
                    <a:lnTo>
                      <a:pt x="41160" y="0"/>
                    </a:lnTo>
                    <a:lnTo>
                      <a:pt x="41160" y="7620"/>
                    </a:lnTo>
                    <a:lnTo>
                      <a:pt x="36576" y="7620"/>
                    </a:lnTo>
                    <a:lnTo>
                      <a:pt x="36576" y="507492"/>
                    </a:lnTo>
                    <a:lnTo>
                      <a:pt x="0" y="507492"/>
                    </a:lnTo>
                    <a:lnTo>
                      <a:pt x="41148" y="589788"/>
                    </a:lnTo>
                    <a:lnTo>
                      <a:pt x="75438" y="521208"/>
                    </a:lnTo>
                    <a:lnTo>
                      <a:pt x="82296" y="507492"/>
                    </a:lnTo>
                    <a:lnTo>
                      <a:pt x="47244" y="507492"/>
                    </a:lnTo>
                    <a:lnTo>
                      <a:pt x="47244" y="10668"/>
                    </a:lnTo>
                    <a:lnTo>
                      <a:pt x="1837956" y="10668"/>
                    </a:lnTo>
                    <a:lnTo>
                      <a:pt x="183795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5387339" y="1191768"/>
                <a:ext cx="1047115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047114" h="577850">
                    <a:moveTo>
                      <a:pt x="1046988" y="577595"/>
                    </a:moveTo>
                    <a:lnTo>
                      <a:pt x="0" y="577595"/>
                    </a:lnTo>
                    <a:lnTo>
                      <a:pt x="0" y="0"/>
                    </a:lnTo>
                    <a:lnTo>
                      <a:pt x="1046988" y="0"/>
                    </a:lnTo>
                    <a:lnTo>
                      <a:pt x="1046988" y="577595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5385816" y="1190244"/>
                <a:ext cx="105029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050289" h="581025">
                    <a:moveTo>
                      <a:pt x="1050036" y="580644"/>
                    </a:moveTo>
                    <a:lnTo>
                      <a:pt x="0" y="580644"/>
                    </a:lnTo>
                    <a:lnTo>
                      <a:pt x="0" y="0"/>
                    </a:lnTo>
                    <a:lnTo>
                      <a:pt x="1050036" y="0"/>
                    </a:lnTo>
                    <a:lnTo>
                      <a:pt x="1050036" y="1524"/>
                    </a:lnTo>
                    <a:lnTo>
                      <a:pt x="3048" y="1524"/>
                    </a:ln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577596"/>
                    </a:lnTo>
                    <a:lnTo>
                      <a:pt x="1524" y="577596"/>
                    </a:lnTo>
                    <a:lnTo>
                      <a:pt x="3048" y="579120"/>
                    </a:lnTo>
                    <a:lnTo>
                      <a:pt x="1050036" y="579120"/>
                    </a:lnTo>
                    <a:lnTo>
                      <a:pt x="1050036" y="580644"/>
                    </a:lnTo>
                    <a:close/>
                  </a:path>
                  <a:path w="1050289" h="581025">
                    <a:moveTo>
                      <a:pt x="3048" y="3048"/>
                    </a:moveTo>
                    <a:lnTo>
                      <a:pt x="1524" y="3048"/>
                    </a:lnTo>
                    <a:lnTo>
                      <a:pt x="3048" y="1524"/>
                    </a:lnTo>
                    <a:lnTo>
                      <a:pt x="3048" y="3048"/>
                    </a:lnTo>
                    <a:close/>
                  </a:path>
                  <a:path w="1050289" h="581025">
                    <a:moveTo>
                      <a:pt x="1046988" y="3048"/>
                    </a:moveTo>
                    <a:lnTo>
                      <a:pt x="3048" y="3048"/>
                    </a:lnTo>
                    <a:lnTo>
                      <a:pt x="3048" y="1524"/>
                    </a:lnTo>
                    <a:lnTo>
                      <a:pt x="1046988" y="1524"/>
                    </a:lnTo>
                    <a:lnTo>
                      <a:pt x="1046988" y="3048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1046988" y="1524"/>
                    </a:lnTo>
                    <a:lnTo>
                      <a:pt x="1048512" y="3048"/>
                    </a:lnTo>
                    <a:lnTo>
                      <a:pt x="1050036" y="3048"/>
                    </a:lnTo>
                    <a:lnTo>
                      <a:pt x="1050036" y="577596"/>
                    </a:lnTo>
                    <a:lnTo>
                      <a:pt x="1048512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3048"/>
                    </a:moveTo>
                    <a:lnTo>
                      <a:pt x="1048512" y="3048"/>
                    </a:lnTo>
                    <a:lnTo>
                      <a:pt x="1046988" y="1524"/>
                    </a:lnTo>
                    <a:lnTo>
                      <a:pt x="1050036" y="1524"/>
                    </a:lnTo>
                    <a:lnTo>
                      <a:pt x="1050036" y="3048"/>
                    </a:lnTo>
                    <a:close/>
                  </a:path>
                  <a:path w="1050289" h="581025">
                    <a:moveTo>
                      <a:pt x="3048" y="579120"/>
                    </a:moveTo>
                    <a:lnTo>
                      <a:pt x="1524" y="577596"/>
                    </a:lnTo>
                    <a:lnTo>
                      <a:pt x="3048" y="577596"/>
                    </a:lnTo>
                    <a:lnTo>
                      <a:pt x="3048" y="579120"/>
                    </a:lnTo>
                    <a:close/>
                  </a:path>
                  <a:path w="1050289" h="581025">
                    <a:moveTo>
                      <a:pt x="1046988" y="579120"/>
                    </a:moveTo>
                    <a:lnTo>
                      <a:pt x="3048" y="579120"/>
                    </a:lnTo>
                    <a:lnTo>
                      <a:pt x="3048" y="577596"/>
                    </a:lnTo>
                    <a:lnTo>
                      <a:pt x="1046988" y="577596"/>
                    </a:lnTo>
                    <a:lnTo>
                      <a:pt x="1046988" y="579120"/>
                    </a:lnTo>
                    <a:close/>
                  </a:path>
                  <a:path w="1050289" h="581025">
                    <a:moveTo>
                      <a:pt x="1050036" y="579120"/>
                    </a:moveTo>
                    <a:lnTo>
                      <a:pt x="1046988" y="579120"/>
                    </a:lnTo>
                    <a:lnTo>
                      <a:pt x="1048512" y="577596"/>
                    </a:lnTo>
                    <a:lnTo>
                      <a:pt x="1050036" y="577596"/>
                    </a:lnTo>
                    <a:lnTo>
                      <a:pt x="1050036" y="5791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6" name="object 56"/>
            <p:cNvSpPr txBox="1"/>
            <p:nvPr/>
          </p:nvSpPr>
          <p:spPr>
            <a:xfrm>
              <a:off x="5387339" y="1191768"/>
              <a:ext cx="1047115" cy="577850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300" dirty="0">
                <a:latin typeface="Times New Roman"/>
                <a:cs typeface="Times New Roman"/>
              </a:endParaRPr>
            </a:p>
            <a:p>
              <a:pPr marL="257175">
                <a:lnSpc>
                  <a:spcPct val="100000"/>
                </a:lnSpc>
                <a:spcBef>
                  <a:spcPts val="5"/>
                </a:spcBef>
              </a:pPr>
              <a:r>
                <a:rPr sz="1050" spc="10" dirty="0">
                  <a:latin typeface="Arial"/>
                  <a:cs typeface="Arial"/>
                </a:rPr>
                <a:t>Planning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57" name="object 57"/>
            <p:cNvGrpSpPr/>
            <p:nvPr/>
          </p:nvGrpSpPr>
          <p:grpSpPr>
            <a:xfrm>
              <a:off x="3343655" y="2077211"/>
              <a:ext cx="504825" cy="4980940"/>
              <a:chOff x="3343655" y="2077211"/>
              <a:chExt cx="504825" cy="4980940"/>
            </a:xfrm>
          </p:grpSpPr>
          <p:sp>
            <p:nvSpPr>
              <p:cNvPr id="58" name="object 58"/>
              <p:cNvSpPr/>
              <p:nvPr/>
            </p:nvSpPr>
            <p:spPr>
              <a:xfrm>
                <a:off x="3345180" y="2080259"/>
                <a:ext cx="500380" cy="4974590"/>
              </a:xfrm>
              <a:custGeom>
                <a:avLst/>
                <a:gdLst/>
                <a:ahLst/>
                <a:cxnLst/>
                <a:rect l="l" t="t" r="r" b="b"/>
                <a:pathLst>
                  <a:path w="500379" h="4974590">
                    <a:moveTo>
                      <a:pt x="499871" y="4974336"/>
                    </a:moveTo>
                    <a:lnTo>
                      <a:pt x="0" y="4974336"/>
                    </a:lnTo>
                    <a:lnTo>
                      <a:pt x="0" y="0"/>
                    </a:lnTo>
                    <a:lnTo>
                      <a:pt x="499871" y="0"/>
                    </a:lnTo>
                    <a:lnTo>
                      <a:pt x="499871" y="4974336"/>
                    </a:lnTo>
                    <a:close/>
                  </a:path>
                </a:pathLst>
              </a:custGeom>
              <a:solidFill>
                <a:srgbClr val="B1B1B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3343655" y="2077211"/>
                <a:ext cx="504825" cy="4980940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4980940">
                    <a:moveTo>
                      <a:pt x="504444" y="4980432"/>
                    </a:moveTo>
                    <a:lnTo>
                      <a:pt x="0" y="4980432"/>
                    </a:lnTo>
                    <a:lnTo>
                      <a:pt x="0" y="0"/>
                    </a:lnTo>
                    <a:lnTo>
                      <a:pt x="504444" y="0"/>
                    </a:lnTo>
                    <a:lnTo>
                      <a:pt x="504444" y="3048"/>
                    </a:lnTo>
                    <a:lnTo>
                      <a:pt x="3048" y="3048"/>
                    </a:lnTo>
                    <a:lnTo>
                      <a:pt x="1524" y="4572"/>
                    </a:lnTo>
                    <a:lnTo>
                      <a:pt x="3048" y="4572"/>
                    </a:lnTo>
                    <a:lnTo>
                      <a:pt x="3048" y="4975860"/>
                    </a:lnTo>
                    <a:lnTo>
                      <a:pt x="1524" y="4975860"/>
                    </a:lnTo>
                    <a:lnTo>
                      <a:pt x="3048" y="4977384"/>
                    </a:lnTo>
                    <a:lnTo>
                      <a:pt x="504444" y="4977384"/>
                    </a:lnTo>
                    <a:lnTo>
                      <a:pt x="504444" y="4980432"/>
                    </a:lnTo>
                    <a:close/>
                  </a:path>
                  <a:path w="504825" h="4980940">
                    <a:moveTo>
                      <a:pt x="3048" y="4572"/>
                    </a:moveTo>
                    <a:lnTo>
                      <a:pt x="1524" y="4572"/>
                    </a:lnTo>
                    <a:lnTo>
                      <a:pt x="3048" y="3048"/>
                    </a:lnTo>
                    <a:lnTo>
                      <a:pt x="3048" y="4572"/>
                    </a:lnTo>
                    <a:close/>
                  </a:path>
                  <a:path w="504825" h="4980940">
                    <a:moveTo>
                      <a:pt x="499872" y="4572"/>
                    </a:moveTo>
                    <a:lnTo>
                      <a:pt x="3048" y="4572"/>
                    </a:lnTo>
                    <a:lnTo>
                      <a:pt x="3048" y="3048"/>
                    </a:lnTo>
                    <a:lnTo>
                      <a:pt x="499872" y="3048"/>
                    </a:lnTo>
                    <a:lnTo>
                      <a:pt x="499872" y="4572"/>
                    </a:lnTo>
                    <a:close/>
                  </a:path>
                  <a:path w="504825" h="4980940">
                    <a:moveTo>
                      <a:pt x="499872" y="4977384"/>
                    </a:moveTo>
                    <a:lnTo>
                      <a:pt x="499872" y="3048"/>
                    </a:lnTo>
                    <a:lnTo>
                      <a:pt x="501396" y="4572"/>
                    </a:lnTo>
                    <a:lnTo>
                      <a:pt x="504444" y="4572"/>
                    </a:lnTo>
                    <a:lnTo>
                      <a:pt x="504444" y="4975860"/>
                    </a:lnTo>
                    <a:lnTo>
                      <a:pt x="501396" y="4975860"/>
                    </a:lnTo>
                    <a:lnTo>
                      <a:pt x="499872" y="4977384"/>
                    </a:lnTo>
                    <a:close/>
                  </a:path>
                  <a:path w="504825" h="4980940">
                    <a:moveTo>
                      <a:pt x="504444" y="4572"/>
                    </a:moveTo>
                    <a:lnTo>
                      <a:pt x="501396" y="4572"/>
                    </a:lnTo>
                    <a:lnTo>
                      <a:pt x="499872" y="3048"/>
                    </a:lnTo>
                    <a:lnTo>
                      <a:pt x="504444" y="3048"/>
                    </a:lnTo>
                    <a:lnTo>
                      <a:pt x="504444" y="4572"/>
                    </a:lnTo>
                    <a:close/>
                  </a:path>
                  <a:path w="504825" h="4980940">
                    <a:moveTo>
                      <a:pt x="3048" y="4977384"/>
                    </a:moveTo>
                    <a:lnTo>
                      <a:pt x="1524" y="4975860"/>
                    </a:lnTo>
                    <a:lnTo>
                      <a:pt x="3048" y="4975860"/>
                    </a:lnTo>
                    <a:lnTo>
                      <a:pt x="3048" y="4977384"/>
                    </a:lnTo>
                    <a:close/>
                  </a:path>
                  <a:path w="504825" h="4980940">
                    <a:moveTo>
                      <a:pt x="499872" y="4977384"/>
                    </a:moveTo>
                    <a:lnTo>
                      <a:pt x="3048" y="4977384"/>
                    </a:lnTo>
                    <a:lnTo>
                      <a:pt x="3048" y="4975860"/>
                    </a:lnTo>
                    <a:lnTo>
                      <a:pt x="499872" y="4975860"/>
                    </a:lnTo>
                    <a:lnTo>
                      <a:pt x="499872" y="4977384"/>
                    </a:lnTo>
                    <a:close/>
                  </a:path>
                  <a:path w="504825" h="4980940">
                    <a:moveTo>
                      <a:pt x="504444" y="4977384"/>
                    </a:moveTo>
                    <a:lnTo>
                      <a:pt x="499872" y="4977384"/>
                    </a:lnTo>
                    <a:lnTo>
                      <a:pt x="501396" y="4975860"/>
                    </a:lnTo>
                    <a:lnTo>
                      <a:pt x="504444" y="4975860"/>
                    </a:lnTo>
                    <a:lnTo>
                      <a:pt x="504444" y="497738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60"/>
            <p:cNvSpPr txBox="1"/>
            <p:nvPr/>
          </p:nvSpPr>
          <p:spPr>
            <a:xfrm>
              <a:off x="3478024" y="3752048"/>
              <a:ext cx="179070" cy="128841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1050" spc="10" dirty="0">
                  <a:latin typeface="Arial"/>
                  <a:cs typeface="Arial"/>
                </a:rPr>
                <a:t>Project</a:t>
              </a:r>
              <a:r>
                <a:rPr sz="1050" spc="-45" dirty="0">
                  <a:latin typeface="Arial"/>
                  <a:cs typeface="Arial"/>
                </a:rPr>
                <a:t> </a:t>
              </a:r>
              <a:r>
                <a:rPr sz="1050" spc="10" dirty="0">
                  <a:latin typeface="Arial"/>
                  <a:cs typeface="Arial"/>
                </a:rPr>
                <a:t>management</a:t>
              </a:r>
              <a:endParaRPr sz="1050" dirty="0">
                <a:latin typeface="Arial"/>
                <a:cs typeface="Arial"/>
              </a:endParaRPr>
            </a:p>
          </p:txBody>
        </p:sp>
        <p:grpSp>
          <p:nvGrpSpPr>
            <p:cNvPr id="61" name="object 61"/>
            <p:cNvGrpSpPr/>
            <p:nvPr/>
          </p:nvGrpSpPr>
          <p:grpSpPr>
            <a:xfrm>
              <a:off x="5126735" y="1491996"/>
              <a:ext cx="3040380" cy="5331460"/>
              <a:chOff x="5126735" y="1491996"/>
              <a:chExt cx="3040380" cy="5331460"/>
            </a:xfrm>
          </p:grpSpPr>
          <p:sp>
            <p:nvSpPr>
              <p:cNvPr id="62" name="object 62"/>
              <p:cNvSpPr/>
              <p:nvPr/>
            </p:nvSpPr>
            <p:spPr>
              <a:xfrm>
                <a:off x="8156447" y="1491996"/>
                <a:ext cx="10795" cy="53314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5331459">
                    <a:moveTo>
                      <a:pt x="10667" y="5330952"/>
                    </a:moveTo>
                    <a:lnTo>
                      <a:pt x="0" y="5330952"/>
                    </a:lnTo>
                    <a:lnTo>
                      <a:pt x="0" y="0"/>
                    </a:lnTo>
                    <a:lnTo>
                      <a:pt x="10667" y="0"/>
                    </a:lnTo>
                    <a:lnTo>
                      <a:pt x="10667" y="533095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5126736" y="2980943"/>
                <a:ext cx="2792095" cy="2319655"/>
              </a:xfrm>
              <a:custGeom>
                <a:avLst/>
                <a:gdLst/>
                <a:ahLst/>
                <a:cxnLst/>
                <a:rect l="l" t="t" r="r" b="b"/>
                <a:pathLst>
                  <a:path w="2792095" h="2319654">
                    <a:moveTo>
                      <a:pt x="134112" y="1557540"/>
                    </a:moveTo>
                    <a:lnTo>
                      <a:pt x="0" y="1557540"/>
                    </a:lnTo>
                    <a:lnTo>
                      <a:pt x="0" y="2319528"/>
                    </a:lnTo>
                    <a:lnTo>
                      <a:pt x="134112" y="2319528"/>
                    </a:lnTo>
                    <a:lnTo>
                      <a:pt x="134112" y="1557540"/>
                    </a:lnTo>
                    <a:close/>
                  </a:path>
                  <a:path w="2792095" h="2319654">
                    <a:moveTo>
                      <a:pt x="1461516" y="809256"/>
                    </a:moveTo>
                    <a:lnTo>
                      <a:pt x="1330452" y="809256"/>
                    </a:lnTo>
                    <a:lnTo>
                      <a:pt x="1330452" y="1571256"/>
                    </a:lnTo>
                    <a:lnTo>
                      <a:pt x="1461516" y="1571256"/>
                    </a:lnTo>
                    <a:lnTo>
                      <a:pt x="1461516" y="809256"/>
                    </a:lnTo>
                    <a:close/>
                  </a:path>
                  <a:path w="2792095" h="2319654">
                    <a:moveTo>
                      <a:pt x="2791968" y="0"/>
                    </a:moveTo>
                    <a:lnTo>
                      <a:pt x="2657856" y="0"/>
                    </a:lnTo>
                    <a:lnTo>
                      <a:pt x="2657856" y="762000"/>
                    </a:lnTo>
                    <a:lnTo>
                      <a:pt x="2791968" y="762000"/>
                    </a:lnTo>
                    <a:lnTo>
                      <a:pt x="27919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4" name="object 64"/>
            <p:cNvSpPr txBox="1"/>
            <p:nvPr/>
          </p:nvSpPr>
          <p:spPr>
            <a:xfrm>
              <a:off x="6465813" y="3979643"/>
              <a:ext cx="132715" cy="290195"/>
            </a:xfrm>
            <a:prstGeom prst="rect">
              <a:avLst/>
            </a:prstGeom>
          </p:spPr>
          <p:txBody>
            <a:bodyPr vert="vert270" wrap="square" lIns="0" tIns="44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"/>
                </a:spcBef>
              </a:pPr>
              <a:r>
                <a:rPr sz="750" b="1" spc="-10" dirty="0">
                  <a:latin typeface="Arial"/>
                  <a:cs typeface="Arial"/>
                </a:rPr>
                <a:t>D</a:t>
              </a:r>
              <a:r>
                <a:rPr sz="750" b="1" spc="-5" dirty="0">
                  <a:latin typeface="Arial"/>
                  <a:cs typeface="Arial"/>
                </a:rPr>
                <a:t>A</a:t>
              </a:r>
              <a:r>
                <a:rPr sz="750" b="1" spc="-10" dirty="0">
                  <a:latin typeface="Arial"/>
                  <a:cs typeface="Arial"/>
                </a:rPr>
                <a:t>T</a:t>
              </a:r>
              <a:r>
                <a:rPr sz="750" b="1" dirty="0">
                  <a:latin typeface="Arial"/>
                  <a:cs typeface="Arial"/>
                </a:rPr>
                <a:t>A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5118591" y="4571403"/>
              <a:ext cx="132715" cy="699135"/>
            </a:xfrm>
            <a:prstGeom prst="rect">
              <a:avLst/>
            </a:prstGeom>
          </p:spPr>
          <p:txBody>
            <a:bodyPr vert="vert270" wrap="square" lIns="0" tIns="44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"/>
                </a:spcBef>
              </a:pPr>
              <a:r>
                <a:rPr sz="750" b="1" spc="-5" dirty="0">
                  <a:latin typeface="Arial"/>
                  <a:cs typeface="Arial"/>
                </a:rPr>
                <a:t>TECHNOLOGY</a:t>
              </a:r>
              <a:endParaRPr sz="750">
                <a:latin typeface="Arial"/>
                <a:cs typeface="Arial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7778020" y="2973960"/>
              <a:ext cx="132715" cy="737870"/>
            </a:xfrm>
            <a:prstGeom prst="rect">
              <a:avLst/>
            </a:prstGeom>
          </p:spPr>
          <p:txBody>
            <a:bodyPr vert="vert270" wrap="square" lIns="0" tIns="44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"/>
                </a:spcBef>
              </a:pPr>
              <a:r>
                <a:rPr sz="750" b="1" spc="-10" dirty="0">
                  <a:latin typeface="Arial"/>
                  <a:cs typeface="Arial"/>
                </a:rPr>
                <a:t>A</a:t>
              </a:r>
              <a:r>
                <a:rPr sz="750" b="1" dirty="0">
                  <a:latin typeface="Arial"/>
                  <a:cs typeface="Arial"/>
                </a:rPr>
                <a:t>PP</a:t>
              </a:r>
              <a:r>
                <a:rPr sz="750" b="1" spc="-10" dirty="0">
                  <a:latin typeface="Arial"/>
                  <a:cs typeface="Arial"/>
                </a:rPr>
                <a:t>L</a:t>
              </a:r>
              <a:r>
                <a:rPr sz="750" b="1" spc="5" dirty="0">
                  <a:latin typeface="Arial"/>
                  <a:cs typeface="Arial"/>
                </a:rPr>
                <a:t>I</a:t>
              </a:r>
              <a:r>
                <a:rPr sz="750" b="1" spc="-10" dirty="0">
                  <a:latin typeface="Arial"/>
                  <a:cs typeface="Arial"/>
                </a:rPr>
                <a:t>C</a:t>
              </a:r>
              <a:r>
                <a:rPr sz="750" b="1" spc="-5" dirty="0">
                  <a:latin typeface="Arial"/>
                  <a:cs typeface="Arial"/>
                </a:rPr>
                <a:t>A</a:t>
              </a:r>
              <a:r>
                <a:rPr sz="750" b="1" spc="-10" dirty="0">
                  <a:latin typeface="Arial"/>
                  <a:cs typeface="Arial"/>
                </a:rPr>
                <a:t>T</a:t>
              </a:r>
              <a:r>
                <a:rPr sz="750" b="1" dirty="0">
                  <a:latin typeface="Arial"/>
                  <a:cs typeface="Arial"/>
                </a:rPr>
                <a:t>IO</a:t>
              </a:r>
              <a:r>
                <a:rPr sz="750" b="1" spc="-5" dirty="0">
                  <a:latin typeface="Arial"/>
                  <a:cs typeface="Arial"/>
                </a:rPr>
                <a:t>N</a:t>
              </a:r>
              <a:r>
                <a:rPr sz="750" b="1" dirty="0">
                  <a:latin typeface="Arial"/>
                  <a:cs typeface="Arial"/>
                </a:rPr>
                <a:t>S</a:t>
              </a:r>
              <a:endParaRPr sz="750">
                <a:latin typeface="Arial"/>
                <a:cs typeface="Arial"/>
              </a:endParaRPr>
            </a:p>
          </p:txBody>
        </p:sp>
      </p:grpSp>
      <p:sp>
        <p:nvSpPr>
          <p:cNvPr id="68" name="object 68" descr="(Kimball)&#10;"/>
          <p:cNvSpPr txBox="1"/>
          <p:nvPr/>
        </p:nvSpPr>
        <p:spPr>
          <a:xfrm>
            <a:off x="4482353" y="810065"/>
            <a:ext cx="236982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b="1" spc="-10" dirty="0">
                <a:solidFill>
                  <a:srgbClr val="CC3300"/>
                </a:solidFill>
                <a:latin typeface="Arial"/>
                <a:cs typeface="Arial"/>
              </a:rPr>
              <a:t>(</a:t>
            </a:r>
            <a:r>
              <a:rPr sz="4300" b="1" spc="40" dirty="0">
                <a:solidFill>
                  <a:srgbClr val="CC3300"/>
                </a:solidFill>
                <a:latin typeface="Arial"/>
                <a:cs typeface="Arial"/>
              </a:rPr>
              <a:t>K</a:t>
            </a:r>
            <a:r>
              <a:rPr sz="4300" b="1" spc="-30" dirty="0">
                <a:solidFill>
                  <a:srgbClr val="CC3300"/>
                </a:solidFill>
                <a:latin typeface="Arial"/>
                <a:cs typeface="Arial"/>
              </a:rPr>
              <a:t>i</a:t>
            </a:r>
            <a:r>
              <a:rPr sz="4300" b="1" spc="15" dirty="0">
                <a:solidFill>
                  <a:srgbClr val="CC3300"/>
                </a:solidFill>
                <a:latin typeface="Arial"/>
                <a:cs typeface="Arial"/>
              </a:rPr>
              <a:t>m</a:t>
            </a:r>
            <a:r>
              <a:rPr sz="4300" b="1" spc="5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4300" b="1" spc="25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4300" b="1" spc="10" dirty="0">
                <a:solidFill>
                  <a:srgbClr val="CC3300"/>
                </a:solidFill>
                <a:latin typeface="Arial"/>
                <a:cs typeface="Arial"/>
              </a:rPr>
              <a:t>l</a:t>
            </a:r>
            <a:r>
              <a:rPr sz="4300" b="1" spc="-30" dirty="0">
                <a:solidFill>
                  <a:srgbClr val="CC3300"/>
                </a:solidFill>
                <a:latin typeface="Arial"/>
                <a:cs typeface="Arial"/>
              </a:rPr>
              <a:t>l</a:t>
            </a:r>
            <a:r>
              <a:rPr sz="4300" b="1" spc="5" dirty="0">
                <a:solidFill>
                  <a:srgbClr val="CC3300"/>
                </a:solidFill>
                <a:latin typeface="Arial"/>
                <a:cs typeface="Arial"/>
              </a:rPr>
              <a:t>)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01985" y="3027586"/>
            <a:ext cx="569658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b="1" spc="5" dirty="0">
                <a:solidFill>
                  <a:srgbClr val="CC3300"/>
                </a:solidFill>
                <a:latin typeface="Arial"/>
                <a:cs typeface="Arial"/>
              </a:rPr>
              <a:t>Requirement</a:t>
            </a:r>
            <a:r>
              <a:rPr sz="43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4300" b="1" spc="5" dirty="0">
                <a:solidFill>
                  <a:srgbClr val="CC3300"/>
                </a:solidFill>
                <a:latin typeface="Arial"/>
                <a:cs typeface="Arial"/>
              </a:rPr>
              <a:t>analysis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507" y="50972"/>
            <a:ext cx="10070386" cy="82566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-33" dirty="0"/>
              <a:t>Methodological</a:t>
            </a:r>
            <a:r>
              <a:rPr spc="284" dirty="0"/>
              <a:t> </a:t>
            </a:r>
            <a:r>
              <a:rPr spc="-76" dirty="0"/>
              <a:t>Framework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2623128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6" name="object 6"/>
          <p:cNvSpPr/>
          <p:nvPr/>
        </p:nvSpPr>
        <p:spPr>
          <a:xfrm>
            <a:off x="983197" y="3037878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7" name="object 7"/>
          <p:cNvSpPr/>
          <p:nvPr/>
        </p:nvSpPr>
        <p:spPr>
          <a:xfrm>
            <a:off x="983197" y="3784421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8" name="object 8"/>
          <p:cNvSpPr/>
          <p:nvPr/>
        </p:nvSpPr>
        <p:spPr>
          <a:xfrm>
            <a:off x="983197" y="4503322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9" name="object 9"/>
          <p:cNvSpPr/>
          <p:nvPr/>
        </p:nvSpPr>
        <p:spPr>
          <a:xfrm>
            <a:off x="1562305" y="5193027"/>
            <a:ext cx="108239" cy="108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0" name="object 10"/>
          <p:cNvSpPr txBox="1"/>
          <p:nvPr/>
        </p:nvSpPr>
        <p:spPr>
          <a:xfrm>
            <a:off x="1228042" y="2375778"/>
            <a:ext cx="8771518" cy="3005144"/>
          </a:xfrm>
          <a:prstGeom prst="rect">
            <a:avLst/>
          </a:prstGeom>
        </p:spPr>
        <p:txBody>
          <a:bodyPr vert="horz" wrap="square" lIns="0" tIns="109627" rIns="0" bIns="0" rtlCol="0">
            <a:spAutoFit/>
          </a:bodyPr>
          <a:lstStyle/>
          <a:p>
            <a:pPr marL="27753">
              <a:spcBef>
                <a:spcPts val="863"/>
              </a:spcBef>
            </a:pPr>
            <a:r>
              <a:rPr sz="2185" spc="-33" dirty="0">
                <a:latin typeface="Tahoma"/>
                <a:cs typeface="Tahoma"/>
              </a:rPr>
              <a:t>Building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44" dirty="0">
                <a:latin typeface="Tahoma"/>
                <a:cs typeface="Tahoma"/>
              </a:rPr>
              <a:t>DW </a:t>
            </a:r>
            <a:r>
              <a:rPr sz="2185" spc="-66" dirty="0">
                <a:latin typeface="Tahoma"/>
                <a:cs typeface="Tahoma"/>
              </a:rPr>
              <a:t>is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very </a:t>
            </a:r>
            <a:r>
              <a:rPr sz="2185" spc="-87" dirty="0">
                <a:solidFill>
                  <a:srgbClr val="BC1919"/>
                </a:solidFill>
                <a:latin typeface="Tahoma"/>
                <a:cs typeface="Tahoma"/>
              </a:rPr>
              <a:t>complex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55" dirty="0">
                <a:latin typeface="Tahoma"/>
                <a:cs typeface="Tahoma"/>
              </a:rPr>
              <a:t>task</a:t>
            </a:r>
            <a:endParaRPr sz="2185" dirty="0">
              <a:latin typeface="Tahoma"/>
              <a:cs typeface="Tahoma"/>
            </a:endParaRPr>
          </a:p>
          <a:p>
            <a:pPr marL="27753" marR="255328">
              <a:spcBef>
                <a:spcPts val="645"/>
              </a:spcBef>
            </a:pPr>
            <a:r>
              <a:rPr sz="2185" spc="-87" dirty="0">
                <a:latin typeface="Tahoma"/>
                <a:cs typeface="Tahoma"/>
              </a:rPr>
              <a:t>It </a:t>
            </a:r>
            <a:r>
              <a:rPr sz="2185" spc="-98" dirty="0">
                <a:latin typeface="Tahoma"/>
                <a:cs typeface="Tahoma"/>
              </a:rPr>
              <a:t>requires </a:t>
            </a:r>
            <a:r>
              <a:rPr sz="2185" spc="-109" dirty="0">
                <a:latin typeface="Tahoma"/>
                <a:cs typeface="Tahoma"/>
              </a:rPr>
              <a:t>an </a:t>
            </a:r>
            <a:r>
              <a:rPr sz="2185" spc="-76" dirty="0">
                <a:solidFill>
                  <a:srgbClr val="BC1919"/>
                </a:solidFill>
                <a:latin typeface="Tahoma"/>
                <a:cs typeface="Tahoma"/>
              </a:rPr>
              <a:t>accurate planning </a:t>
            </a:r>
            <a:r>
              <a:rPr sz="2185" spc="-98" dirty="0">
                <a:latin typeface="Tahoma"/>
                <a:cs typeface="Tahoma"/>
              </a:rPr>
              <a:t>aimed </a:t>
            </a:r>
            <a:r>
              <a:rPr sz="2185" spc="-33" dirty="0">
                <a:latin typeface="Tahoma"/>
                <a:cs typeface="Tahoma"/>
              </a:rPr>
              <a:t>at </a:t>
            </a:r>
            <a:r>
              <a:rPr sz="2185" spc="-87" dirty="0">
                <a:latin typeface="Tahoma"/>
                <a:cs typeface="Tahoma"/>
              </a:rPr>
              <a:t>devising </a:t>
            </a:r>
            <a:r>
              <a:rPr sz="2185" spc="-66" dirty="0">
                <a:latin typeface="Tahoma"/>
                <a:cs typeface="Tahoma"/>
              </a:rPr>
              <a:t>satisfactory </a:t>
            </a:r>
            <a:r>
              <a:rPr sz="2185" spc="-131" dirty="0">
                <a:latin typeface="Tahoma"/>
                <a:cs typeface="Tahoma"/>
              </a:rPr>
              <a:t>answers </a:t>
            </a:r>
            <a:r>
              <a:rPr sz="2185" spc="-22" dirty="0">
                <a:latin typeface="Tahoma"/>
                <a:cs typeface="Tahoma"/>
              </a:rPr>
              <a:t>to  </a:t>
            </a:r>
            <a:r>
              <a:rPr sz="2185" spc="-66" dirty="0">
                <a:latin typeface="Tahoma"/>
                <a:cs typeface="Tahoma"/>
              </a:rPr>
              <a:t>organizational </a:t>
            </a:r>
            <a:r>
              <a:rPr sz="2185" spc="-98" dirty="0">
                <a:latin typeface="Tahoma"/>
                <a:cs typeface="Tahoma"/>
              </a:rPr>
              <a:t>and </a:t>
            </a:r>
            <a:r>
              <a:rPr sz="2185" spc="-55" dirty="0">
                <a:latin typeface="Tahoma"/>
                <a:cs typeface="Tahoma"/>
              </a:rPr>
              <a:t>architectural</a:t>
            </a:r>
            <a:r>
              <a:rPr sz="2185" spc="28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questions</a:t>
            </a:r>
            <a:endParaRPr sz="2185" dirty="0">
              <a:latin typeface="Tahoma"/>
              <a:cs typeface="Tahoma"/>
            </a:endParaRPr>
          </a:p>
          <a:p>
            <a:pPr marL="27753" marR="11101">
              <a:spcBef>
                <a:spcPts val="634"/>
              </a:spcBef>
            </a:pPr>
            <a:r>
              <a:rPr sz="2185" spc="131" dirty="0">
                <a:latin typeface="Tahoma"/>
                <a:cs typeface="Tahoma"/>
              </a:rPr>
              <a:t>A </a:t>
            </a:r>
            <a:r>
              <a:rPr sz="2185" spc="-109" dirty="0">
                <a:latin typeface="Tahoma"/>
                <a:cs typeface="Tahoma"/>
              </a:rPr>
              <a:t>large </a:t>
            </a:r>
            <a:r>
              <a:rPr sz="2185" spc="-98" dirty="0">
                <a:latin typeface="Tahoma"/>
                <a:cs typeface="Tahoma"/>
              </a:rPr>
              <a:t>number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organizations </a:t>
            </a:r>
            <a:r>
              <a:rPr sz="2185" spc="-44" dirty="0">
                <a:solidFill>
                  <a:srgbClr val="BC1919"/>
                </a:solidFill>
                <a:latin typeface="Tahoma"/>
                <a:cs typeface="Tahoma"/>
              </a:rPr>
              <a:t>lack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experience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and </a:t>
            </a:r>
            <a:r>
              <a:rPr sz="2185" spc="-44" dirty="0">
                <a:solidFill>
                  <a:srgbClr val="BC1919"/>
                </a:solidFill>
                <a:latin typeface="Tahoma"/>
                <a:cs typeface="Tahoma"/>
              </a:rPr>
              <a:t>skills </a:t>
            </a:r>
            <a:r>
              <a:rPr sz="2185" spc="-22" dirty="0">
                <a:latin typeface="Tahoma"/>
                <a:cs typeface="Tahoma"/>
              </a:rPr>
              <a:t>that </a:t>
            </a:r>
            <a:r>
              <a:rPr sz="2185" spc="-142" dirty="0">
                <a:latin typeface="Tahoma"/>
                <a:cs typeface="Tahoma"/>
              </a:rPr>
              <a:t>are </a:t>
            </a:r>
            <a:r>
              <a:rPr sz="2185" spc="-98" dirty="0">
                <a:latin typeface="Tahoma"/>
                <a:cs typeface="Tahoma"/>
              </a:rPr>
              <a:t>required 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109" dirty="0">
                <a:latin typeface="Tahoma"/>
                <a:cs typeface="Tahoma"/>
              </a:rPr>
              <a:t>meet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98" dirty="0">
                <a:latin typeface="Tahoma"/>
                <a:cs typeface="Tahoma"/>
              </a:rPr>
              <a:t>challenges </a:t>
            </a:r>
            <a:r>
              <a:rPr sz="2185" spc="-76" dirty="0">
                <a:latin typeface="Tahoma"/>
                <a:cs typeface="Tahoma"/>
              </a:rPr>
              <a:t>involved </a:t>
            </a:r>
            <a:r>
              <a:rPr sz="2185" spc="-44" dirty="0">
                <a:latin typeface="Tahoma"/>
                <a:cs typeface="Tahoma"/>
              </a:rPr>
              <a:t>in </a:t>
            </a:r>
            <a:r>
              <a:rPr sz="2185" spc="44" dirty="0">
                <a:latin typeface="Tahoma"/>
                <a:cs typeface="Tahoma"/>
              </a:rPr>
              <a:t>DW</a:t>
            </a:r>
            <a:r>
              <a:rPr sz="2185" spc="688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projects</a:t>
            </a:r>
            <a:endParaRPr sz="2185" dirty="0">
              <a:latin typeface="Tahoma"/>
              <a:cs typeface="Tahoma"/>
            </a:endParaRPr>
          </a:p>
          <a:p>
            <a:pPr marL="27753" marR="88811">
              <a:lnSpc>
                <a:spcPts val="2404"/>
              </a:lnSpc>
              <a:spcBef>
                <a:spcPts val="675"/>
              </a:spcBef>
            </a:pPr>
            <a:r>
              <a:rPr sz="2185" spc="-76" dirty="0">
                <a:latin typeface="Tahoma"/>
                <a:cs typeface="Tahoma"/>
              </a:rPr>
              <a:t>Reports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44" dirty="0">
                <a:latin typeface="Tahoma"/>
                <a:cs typeface="Tahoma"/>
              </a:rPr>
              <a:t>DW </a:t>
            </a:r>
            <a:r>
              <a:rPr sz="2185" spc="-76" dirty="0">
                <a:latin typeface="Tahoma"/>
                <a:cs typeface="Tahoma"/>
              </a:rPr>
              <a:t>project failures </a:t>
            </a:r>
            <a:r>
              <a:rPr sz="2185" spc="-66" dirty="0">
                <a:latin typeface="Tahoma"/>
                <a:cs typeface="Tahoma"/>
              </a:rPr>
              <a:t>state </a:t>
            </a:r>
            <a:r>
              <a:rPr sz="2185" spc="-22" dirty="0">
                <a:latin typeface="Tahoma"/>
                <a:cs typeface="Tahoma"/>
              </a:rPr>
              <a:t>that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98" dirty="0">
                <a:latin typeface="Tahoma"/>
                <a:cs typeface="Tahoma"/>
              </a:rPr>
              <a:t>major </a:t>
            </a:r>
            <a:r>
              <a:rPr sz="2185" spc="-120" dirty="0">
                <a:latin typeface="Tahoma"/>
                <a:cs typeface="Tahoma"/>
              </a:rPr>
              <a:t>cause </a:t>
            </a:r>
            <a:r>
              <a:rPr sz="2185" spc="-76" dirty="0">
                <a:latin typeface="Tahoma"/>
                <a:cs typeface="Tahoma"/>
              </a:rPr>
              <a:t>lies </a:t>
            </a:r>
            <a:r>
              <a:rPr sz="2185" spc="-44" dirty="0">
                <a:latin typeface="Tahoma"/>
                <a:cs typeface="Tahoma"/>
              </a:rPr>
              <a:t>in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120" dirty="0">
                <a:solidFill>
                  <a:srgbClr val="BC1919"/>
                </a:solidFill>
                <a:latin typeface="Tahoma"/>
                <a:cs typeface="Tahoma"/>
              </a:rPr>
              <a:t>absence 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of</a:t>
            </a:r>
            <a:r>
              <a:rPr sz="2185" spc="22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a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global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view</a:t>
            </a:r>
            <a:r>
              <a:rPr sz="2185" spc="33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of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the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design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process,</a:t>
            </a:r>
            <a:endParaRPr sz="2185" dirty="0">
              <a:latin typeface="Tahoma"/>
              <a:cs typeface="Tahoma"/>
            </a:endParaRPr>
          </a:p>
          <a:p>
            <a:pPr marL="580044">
              <a:spcBef>
                <a:spcPts val="372"/>
              </a:spcBef>
            </a:pPr>
            <a:r>
              <a:rPr sz="1967" spc="-55" dirty="0">
                <a:latin typeface="Tahoma"/>
                <a:cs typeface="Tahoma"/>
              </a:rPr>
              <a:t>i.e., </a:t>
            </a:r>
            <a:r>
              <a:rPr sz="1967" spc="-87" dirty="0">
                <a:latin typeface="Tahoma"/>
                <a:cs typeface="Tahoma"/>
              </a:rPr>
              <a:t>absence </a:t>
            </a:r>
            <a:r>
              <a:rPr sz="1967" spc="-44" dirty="0">
                <a:latin typeface="Tahoma"/>
                <a:cs typeface="Tahoma"/>
              </a:rPr>
              <a:t>of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76" dirty="0">
                <a:solidFill>
                  <a:srgbClr val="BC1919"/>
                </a:solidFill>
                <a:latin typeface="Tahoma"/>
                <a:cs typeface="Tahoma"/>
              </a:rPr>
              <a:t>design</a:t>
            </a:r>
            <a:r>
              <a:rPr sz="1967" spc="-11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1967" spc="-44" dirty="0">
                <a:solidFill>
                  <a:srgbClr val="BC1919"/>
                </a:solidFill>
                <a:latin typeface="Tahoma"/>
                <a:cs typeface="Tahoma"/>
              </a:rPr>
              <a:t>methodology</a:t>
            </a:r>
            <a:endParaRPr sz="1967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449985" y="3378144"/>
            <a:ext cx="328930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53">
              <a:lnSpc>
                <a:spcPts val="1289"/>
              </a:lnSpc>
            </a:pPr>
            <a:r>
              <a:rPr lang="en-GB" spc="-5" dirty="0"/>
              <a:t>J.</a:t>
            </a:r>
            <a:r>
              <a:rPr lang="en-GB" spc="-10" dirty="0"/>
              <a:t> </a:t>
            </a:r>
            <a:r>
              <a:rPr lang="en-GB" spc="-20" dirty="0" err="1"/>
              <a:t>Gamper</a:t>
            </a:r>
            <a:endParaRPr spc="-44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2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4404" y="508614"/>
            <a:ext cx="569658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Requirement</a:t>
            </a:r>
            <a:r>
              <a:rPr spc="-35" dirty="0"/>
              <a:t> </a:t>
            </a:r>
            <a:r>
              <a:rPr spc="5" dirty="0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476" y="1336879"/>
            <a:ext cx="8866505" cy="53225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5" dirty="0">
                <a:latin typeface="Arial"/>
                <a:cs typeface="Arial"/>
              </a:rPr>
              <a:t>It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collects</a:t>
            </a:r>
            <a:endParaRPr sz="3000">
              <a:latin typeface="Arial"/>
              <a:cs typeface="Arial"/>
            </a:endParaRPr>
          </a:p>
          <a:p>
            <a:pPr marL="815340" marR="5080" lvl="1" indent="-309880">
              <a:lnSpc>
                <a:spcPct val="100000"/>
              </a:lnSpc>
              <a:spcBef>
                <a:spcPts val="63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data analysis requirements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spc="-15" dirty="0">
                <a:latin typeface="Arial"/>
                <a:cs typeface="Arial"/>
              </a:rPr>
              <a:t>be </a:t>
            </a:r>
            <a:r>
              <a:rPr sz="2600" spc="-10" dirty="0">
                <a:latin typeface="Arial"/>
                <a:cs typeface="Arial"/>
              </a:rPr>
              <a:t>supported </a:t>
            </a:r>
            <a:r>
              <a:rPr sz="2600" spc="-15" dirty="0">
                <a:latin typeface="Arial"/>
                <a:cs typeface="Arial"/>
              </a:rPr>
              <a:t>by </a:t>
            </a:r>
            <a:r>
              <a:rPr sz="2600" spc="-10" dirty="0">
                <a:latin typeface="Arial"/>
                <a:cs typeface="Arial"/>
              </a:rPr>
              <a:t>the data  mart</a:t>
            </a:r>
            <a:endParaRPr sz="2600">
              <a:latin typeface="Arial"/>
              <a:cs typeface="Arial"/>
            </a:endParaRPr>
          </a:p>
          <a:p>
            <a:pPr marL="815340" marR="189230" lvl="1" indent="-309880">
              <a:lnSpc>
                <a:spcPts val="3110"/>
              </a:lnSpc>
              <a:spcBef>
                <a:spcPts val="72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implementation constraints due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existing information  </a:t>
            </a:r>
            <a:r>
              <a:rPr sz="2600" spc="-5" dirty="0">
                <a:latin typeface="Arial"/>
                <a:cs typeface="Arial"/>
              </a:rPr>
              <a:t>systems</a:t>
            </a:r>
            <a:endParaRPr sz="2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625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Requirement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sources</a:t>
            </a:r>
            <a:endParaRPr sz="30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4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business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users</a:t>
            </a:r>
            <a:endParaRPr sz="26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operational system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administrators</a:t>
            </a:r>
            <a:endParaRPr sz="2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725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first </a:t>
            </a:r>
            <a:r>
              <a:rPr sz="3000" spc="5" dirty="0">
                <a:latin typeface="Arial"/>
                <a:cs typeface="Arial"/>
              </a:rPr>
              <a:t>selected </a:t>
            </a:r>
            <a:r>
              <a:rPr sz="3000" dirty="0">
                <a:latin typeface="Arial"/>
                <a:cs typeface="Arial"/>
              </a:rPr>
              <a:t>data </a:t>
            </a:r>
            <a:r>
              <a:rPr sz="3000" spc="5" dirty="0">
                <a:latin typeface="Arial"/>
                <a:cs typeface="Arial"/>
              </a:rPr>
              <a:t>mart</a:t>
            </a:r>
            <a:r>
              <a:rPr sz="3000" spc="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endParaRPr sz="30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40"/>
              </a:spcBef>
              <a:buChar char="–"/>
              <a:tabLst>
                <a:tab pos="815975" algn="l"/>
              </a:tabLst>
            </a:pPr>
            <a:r>
              <a:rPr sz="2600" spc="-5" dirty="0">
                <a:latin typeface="Arial"/>
                <a:cs typeface="Arial"/>
              </a:rPr>
              <a:t>crucial </a:t>
            </a:r>
            <a:r>
              <a:rPr sz="2600" spc="-10" dirty="0">
                <a:latin typeface="Arial"/>
                <a:cs typeface="Arial"/>
              </a:rPr>
              <a:t>for 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company</a:t>
            </a:r>
            <a:endParaRPr sz="26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feeded </a:t>
            </a:r>
            <a:r>
              <a:rPr sz="2600" spc="-1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(few) reliable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sources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3453" y="508614"/>
            <a:ext cx="664019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Application</a:t>
            </a:r>
            <a:r>
              <a:rPr spc="-30" dirty="0"/>
              <a:t> </a:t>
            </a:r>
            <a:r>
              <a:rPr spc="5" dirty="0"/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476" y="1378259"/>
            <a:ext cx="8392160" cy="54152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Description </a:t>
            </a:r>
            <a:r>
              <a:rPr sz="3000" spc="15" dirty="0">
                <a:latin typeface="Arial"/>
                <a:cs typeface="Arial"/>
              </a:rPr>
              <a:t>of </a:t>
            </a:r>
            <a:r>
              <a:rPr sz="3000" spc="5" dirty="0">
                <a:latin typeface="Arial"/>
                <a:cs typeface="Arial"/>
              </a:rPr>
              <a:t>relevant events</a:t>
            </a:r>
            <a:r>
              <a:rPr sz="3000" spc="8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(facts)</a:t>
            </a:r>
            <a:endParaRPr sz="3000" dirty="0">
              <a:latin typeface="Arial"/>
              <a:cs typeface="Arial"/>
            </a:endParaRPr>
          </a:p>
          <a:p>
            <a:pPr marL="815340" marR="27940" lvl="1" indent="-309880">
              <a:lnSpc>
                <a:spcPct val="100000"/>
              </a:lnSpc>
              <a:spcBef>
                <a:spcPts val="62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each fact </a:t>
            </a:r>
            <a:r>
              <a:rPr sz="2600" spc="-5" dirty="0">
                <a:latin typeface="Arial"/>
                <a:cs typeface="Arial"/>
              </a:rPr>
              <a:t>represents a </a:t>
            </a:r>
            <a:r>
              <a:rPr sz="2600" spc="-10" dirty="0">
                <a:latin typeface="Arial"/>
                <a:cs typeface="Arial"/>
              </a:rPr>
              <a:t>category </a:t>
            </a:r>
            <a:r>
              <a:rPr sz="2600" spc="-15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events which are  </a:t>
            </a:r>
            <a:r>
              <a:rPr sz="2600" spc="-5" dirty="0">
                <a:latin typeface="Arial"/>
                <a:cs typeface="Arial"/>
              </a:rPr>
              <a:t>relevant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10" dirty="0">
                <a:latin typeface="Arial"/>
                <a:cs typeface="Arial"/>
              </a:rPr>
              <a:t> company</a:t>
            </a:r>
            <a:endParaRPr sz="2600" dirty="0">
              <a:latin typeface="Arial"/>
              <a:cs typeface="Arial"/>
            </a:endParaRPr>
          </a:p>
          <a:p>
            <a:pPr marL="1246505" lvl="2" indent="-247015">
              <a:lnSpc>
                <a:spcPct val="100000"/>
              </a:lnSpc>
              <a:spcBef>
                <a:spcPts val="535"/>
              </a:spcBef>
              <a:buChar char="•"/>
              <a:tabLst>
                <a:tab pos="1246505" algn="l"/>
                <a:tab pos="1247140" algn="l"/>
              </a:tabLst>
            </a:pPr>
            <a:r>
              <a:rPr sz="2150" dirty="0">
                <a:latin typeface="Arial"/>
                <a:cs typeface="Arial"/>
              </a:rPr>
              <a:t>examples: </a:t>
            </a:r>
            <a:r>
              <a:rPr sz="2150" spc="5" dirty="0">
                <a:latin typeface="Arial"/>
                <a:cs typeface="Arial"/>
              </a:rPr>
              <a:t>(in </a:t>
            </a:r>
            <a:r>
              <a:rPr sz="2150" spc="-5" dirty="0">
                <a:latin typeface="Arial"/>
                <a:cs typeface="Arial"/>
              </a:rPr>
              <a:t>the </a:t>
            </a:r>
            <a:r>
              <a:rPr sz="2150" spc="10" dirty="0">
                <a:latin typeface="Arial"/>
                <a:cs typeface="Arial"/>
              </a:rPr>
              <a:t>CRM </a:t>
            </a:r>
            <a:r>
              <a:rPr sz="2150" dirty="0">
                <a:latin typeface="Arial"/>
                <a:cs typeface="Arial"/>
              </a:rPr>
              <a:t>domain) complaints,</a:t>
            </a:r>
            <a:r>
              <a:rPr sz="2150" spc="-3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services</a:t>
            </a:r>
          </a:p>
          <a:p>
            <a:pPr marL="815340" marR="5080" lvl="1" indent="-309880">
              <a:lnSpc>
                <a:spcPts val="3110"/>
              </a:lnSpc>
              <a:spcBef>
                <a:spcPts val="72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characterized </a:t>
            </a:r>
            <a:r>
              <a:rPr sz="2600" spc="-15" dirty="0">
                <a:latin typeface="Arial"/>
                <a:cs typeface="Arial"/>
              </a:rPr>
              <a:t>by </a:t>
            </a:r>
            <a:r>
              <a:rPr sz="2600" spc="-10" dirty="0">
                <a:latin typeface="Arial"/>
                <a:cs typeface="Arial"/>
              </a:rPr>
              <a:t>descriptive </a:t>
            </a:r>
            <a:r>
              <a:rPr sz="2600" spc="-5" dirty="0">
                <a:latin typeface="Arial"/>
                <a:cs typeface="Arial"/>
              </a:rPr>
              <a:t>dimensions </a:t>
            </a:r>
            <a:r>
              <a:rPr sz="2600" spc="-10" dirty="0">
                <a:latin typeface="Arial"/>
                <a:cs typeface="Arial"/>
              </a:rPr>
              <a:t>(setting </a:t>
            </a:r>
            <a:r>
              <a:rPr sz="2600" dirty="0">
                <a:latin typeface="Arial"/>
                <a:cs typeface="Arial"/>
              </a:rPr>
              <a:t>the  </a:t>
            </a:r>
            <a:r>
              <a:rPr sz="2600" spc="-10" dirty="0">
                <a:latin typeface="Arial"/>
                <a:cs typeface="Arial"/>
              </a:rPr>
              <a:t>granularity), </a:t>
            </a:r>
            <a:r>
              <a:rPr sz="2600" spc="-5" dirty="0">
                <a:latin typeface="Arial"/>
                <a:cs typeface="Arial"/>
              </a:rPr>
              <a:t>history </a:t>
            </a:r>
            <a:r>
              <a:rPr sz="2600" spc="-10" dirty="0">
                <a:latin typeface="Arial"/>
                <a:cs typeface="Arial"/>
              </a:rPr>
              <a:t>span, </a:t>
            </a:r>
            <a:r>
              <a:rPr sz="2600" spc="-5" dirty="0">
                <a:latin typeface="Arial"/>
                <a:cs typeface="Arial"/>
              </a:rPr>
              <a:t>relevant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measures</a:t>
            </a:r>
            <a:endParaRPr sz="26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50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informations </a:t>
            </a:r>
            <a:r>
              <a:rPr sz="2600" spc="-5" dirty="0">
                <a:latin typeface="Arial"/>
                <a:cs typeface="Arial"/>
              </a:rPr>
              <a:t>are </a:t>
            </a:r>
            <a:r>
              <a:rPr sz="2600" spc="-10" dirty="0">
                <a:latin typeface="Arial"/>
                <a:cs typeface="Arial"/>
              </a:rPr>
              <a:t>gathered in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glossary</a:t>
            </a:r>
            <a:endParaRPr sz="26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74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Workload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description</a:t>
            </a:r>
            <a:endParaRPr sz="30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30"/>
              </a:spcBef>
              <a:buChar char="–"/>
              <a:tabLst>
                <a:tab pos="815975" algn="l"/>
              </a:tabLst>
            </a:pPr>
            <a:r>
              <a:rPr sz="2600" spc="-5" dirty="0">
                <a:latin typeface="Arial"/>
                <a:cs typeface="Arial"/>
              </a:rPr>
              <a:t>periodical </a:t>
            </a:r>
            <a:r>
              <a:rPr sz="2600" spc="-10" dirty="0">
                <a:latin typeface="Arial"/>
                <a:cs typeface="Arial"/>
              </a:rPr>
              <a:t>business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reports</a:t>
            </a:r>
            <a:endParaRPr sz="26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queries </a:t>
            </a:r>
            <a:r>
              <a:rPr sz="2600" spc="-5" dirty="0">
                <a:latin typeface="Arial"/>
                <a:cs typeface="Arial"/>
              </a:rPr>
              <a:t>expressed </a:t>
            </a:r>
            <a:r>
              <a:rPr sz="2600" spc="-10" dirty="0">
                <a:latin typeface="Arial"/>
                <a:cs typeface="Arial"/>
              </a:rPr>
              <a:t>in </a:t>
            </a:r>
            <a:r>
              <a:rPr sz="2600" spc="-5" dirty="0">
                <a:latin typeface="Arial"/>
                <a:cs typeface="Arial"/>
              </a:rPr>
              <a:t>natural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language</a:t>
            </a:r>
            <a:endParaRPr sz="2600" dirty="0">
              <a:latin typeface="Arial"/>
              <a:cs typeface="Arial"/>
            </a:endParaRPr>
          </a:p>
          <a:p>
            <a:pPr marL="1247140" marR="27305" lvl="2" indent="-247015">
              <a:lnSpc>
                <a:spcPct val="100400"/>
              </a:lnSpc>
              <a:spcBef>
                <a:spcPts val="525"/>
              </a:spcBef>
              <a:buChar char="•"/>
              <a:tabLst>
                <a:tab pos="1246505" algn="l"/>
                <a:tab pos="1247140" algn="l"/>
              </a:tabLst>
            </a:pPr>
            <a:r>
              <a:rPr sz="2150" dirty="0">
                <a:latin typeface="Arial"/>
                <a:cs typeface="Arial"/>
              </a:rPr>
              <a:t>example: number </a:t>
            </a:r>
            <a:r>
              <a:rPr sz="2150" spc="5" dirty="0">
                <a:latin typeface="Arial"/>
                <a:cs typeface="Arial"/>
              </a:rPr>
              <a:t>of </a:t>
            </a:r>
            <a:r>
              <a:rPr sz="2150" dirty="0">
                <a:latin typeface="Arial"/>
                <a:cs typeface="Arial"/>
              </a:rPr>
              <a:t>complaints </a:t>
            </a:r>
            <a:r>
              <a:rPr sz="2150" spc="-5" dirty="0">
                <a:latin typeface="Arial"/>
                <a:cs typeface="Arial"/>
              </a:rPr>
              <a:t>for </a:t>
            </a:r>
            <a:r>
              <a:rPr sz="2150" spc="5" dirty="0">
                <a:latin typeface="Arial"/>
                <a:cs typeface="Arial"/>
              </a:rPr>
              <a:t>each </a:t>
            </a:r>
            <a:r>
              <a:rPr sz="2150" dirty="0">
                <a:latin typeface="Arial"/>
                <a:cs typeface="Arial"/>
              </a:rPr>
              <a:t>product </a:t>
            </a:r>
            <a:r>
              <a:rPr sz="2150" spc="10" dirty="0">
                <a:latin typeface="Arial"/>
                <a:cs typeface="Arial"/>
              </a:rPr>
              <a:t>in </a:t>
            </a: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last  month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0084" y="508614"/>
            <a:ext cx="62452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Structural</a:t>
            </a:r>
            <a:r>
              <a:rPr spc="10" dirty="0"/>
              <a:t> </a:t>
            </a:r>
            <a:r>
              <a:rPr spc="5" dirty="0"/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555" y="1321523"/>
            <a:ext cx="7863840" cy="491031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530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Feeding</a:t>
            </a:r>
            <a:r>
              <a:rPr sz="3450" spc="-60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periodicity</a:t>
            </a:r>
            <a:endParaRPr sz="345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434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spc="-5" dirty="0">
                <a:latin typeface="Arial"/>
                <a:cs typeface="Arial"/>
              </a:rPr>
              <a:t>Available </a:t>
            </a:r>
            <a:r>
              <a:rPr sz="3450" dirty="0">
                <a:latin typeface="Arial"/>
                <a:cs typeface="Arial"/>
              </a:rPr>
              <a:t>space</a:t>
            </a:r>
            <a:r>
              <a:rPr sz="3450" spc="-45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for</a:t>
            </a:r>
            <a:endParaRPr sz="3450" dirty="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390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data</a:t>
            </a:r>
          </a:p>
          <a:p>
            <a:pPr marL="817244" lvl="1" indent="-311785">
              <a:lnSpc>
                <a:spcPct val="100000"/>
              </a:lnSpc>
              <a:spcBef>
                <a:spcPts val="395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derived </a:t>
            </a:r>
            <a:r>
              <a:rPr sz="3000" spc="10" dirty="0">
                <a:latin typeface="Arial"/>
                <a:cs typeface="Arial"/>
              </a:rPr>
              <a:t>data </a:t>
            </a:r>
            <a:r>
              <a:rPr sz="3000" spc="5" dirty="0">
                <a:latin typeface="Arial"/>
                <a:cs typeface="Arial"/>
              </a:rPr>
              <a:t>(indices, materialized</a:t>
            </a:r>
            <a:r>
              <a:rPr sz="3000" spc="12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views)</a:t>
            </a:r>
            <a:endParaRPr sz="30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414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System</a:t>
            </a:r>
            <a:r>
              <a:rPr sz="3450" spc="-10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architecture</a:t>
            </a:r>
          </a:p>
          <a:p>
            <a:pPr marL="817244" lvl="1" indent="-311785">
              <a:lnSpc>
                <a:spcPct val="100000"/>
              </a:lnSpc>
              <a:spcBef>
                <a:spcPts val="395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dependent </a:t>
            </a:r>
            <a:r>
              <a:rPr sz="3000" dirty="0">
                <a:latin typeface="Arial"/>
                <a:cs typeface="Arial"/>
              </a:rPr>
              <a:t>or </a:t>
            </a:r>
            <a:r>
              <a:rPr sz="3000" spc="10" dirty="0">
                <a:latin typeface="Arial"/>
                <a:cs typeface="Arial"/>
              </a:rPr>
              <a:t>independent data</a:t>
            </a:r>
            <a:r>
              <a:rPr sz="3000" spc="11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marts</a:t>
            </a:r>
            <a:endParaRPr sz="30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415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Deployment</a:t>
            </a:r>
            <a:r>
              <a:rPr sz="3450" spc="-25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planning</a:t>
            </a:r>
            <a:endParaRPr sz="3450" dirty="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390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start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up</a:t>
            </a:r>
          </a:p>
          <a:p>
            <a:pPr marL="817244" lvl="1" indent="-311785">
              <a:lnSpc>
                <a:spcPct val="100000"/>
              </a:lnSpc>
              <a:spcBef>
                <a:spcPts val="395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training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88987" y="2957664"/>
            <a:ext cx="5918835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b="1" i="1" spc="15" dirty="0">
                <a:solidFill>
                  <a:srgbClr val="CC3300"/>
                </a:solidFill>
                <a:latin typeface="Arial"/>
                <a:cs typeface="Arial"/>
              </a:rPr>
              <a:t>Conceptual</a:t>
            </a:r>
            <a:r>
              <a:rPr sz="5150" b="1" i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5150" b="1" i="1" spc="10" dirty="0">
                <a:solidFill>
                  <a:srgbClr val="CC3300"/>
                </a:solidFill>
                <a:latin typeface="Arial"/>
                <a:cs typeface="Arial"/>
              </a:rPr>
              <a:t>design</a:t>
            </a:r>
            <a:endParaRPr sz="5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6951" y="508614"/>
            <a:ext cx="493077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Conceptual</a:t>
            </a:r>
            <a:r>
              <a:rPr spc="-90" dirty="0"/>
              <a:t> </a:t>
            </a:r>
            <a:r>
              <a:rPr spc="5" dirty="0"/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476" y="1378259"/>
            <a:ext cx="8698865" cy="4610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25" dirty="0">
                <a:latin typeface="Arial"/>
                <a:cs typeface="Arial"/>
              </a:rPr>
              <a:t>No </a:t>
            </a:r>
            <a:r>
              <a:rPr sz="3000" spc="10" dirty="0">
                <a:latin typeface="Arial"/>
                <a:cs typeface="Arial"/>
              </a:rPr>
              <a:t>currently adopted </a:t>
            </a:r>
            <a:r>
              <a:rPr sz="3000" spc="5" dirty="0">
                <a:latin typeface="Arial"/>
                <a:cs typeface="Arial"/>
              </a:rPr>
              <a:t>modeling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formalism</a:t>
            </a:r>
            <a:endParaRPr sz="30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25"/>
              </a:spcBef>
              <a:buChar char="–"/>
              <a:tabLst>
                <a:tab pos="815975" algn="l"/>
              </a:tabLst>
            </a:pPr>
            <a:r>
              <a:rPr sz="2600" spc="-5" dirty="0">
                <a:latin typeface="Arial"/>
                <a:cs typeface="Arial"/>
              </a:rPr>
              <a:t>ER </a:t>
            </a:r>
            <a:r>
              <a:rPr sz="2600" spc="-10" dirty="0">
                <a:latin typeface="Arial"/>
                <a:cs typeface="Arial"/>
              </a:rPr>
              <a:t>model not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adequate</a:t>
            </a:r>
            <a:endParaRPr sz="2600" dirty="0">
              <a:latin typeface="Arial"/>
              <a:cs typeface="Arial"/>
            </a:endParaRPr>
          </a:p>
          <a:p>
            <a:pPr marL="382905" indent="-37084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82905" algn="l"/>
                <a:tab pos="383540" algn="l"/>
              </a:tabLst>
            </a:pPr>
            <a:r>
              <a:rPr sz="3000" i="1" spc="10" dirty="0">
                <a:latin typeface="Arial"/>
                <a:cs typeface="Arial"/>
              </a:rPr>
              <a:t>Dimensional Fact Model </a:t>
            </a:r>
            <a:r>
              <a:rPr sz="3000" spc="5" dirty="0">
                <a:latin typeface="Arial"/>
                <a:cs typeface="Arial"/>
              </a:rPr>
              <a:t>(Golfarelli,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Rizzi)</a:t>
            </a:r>
            <a:endParaRPr sz="30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3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graphical model supporting conceptual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5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given </a:t>
            </a:r>
            <a:r>
              <a:rPr sz="2600" spc="-5" dirty="0">
                <a:latin typeface="Arial"/>
                <a:cs typeface="Arial"/>
              </a:rPr>
              <a:t>fact, </a:t>
            </a:r>
            <a:r>
              <a:rPr sz="2600" spc="-10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defines a </a:t>
            </a:r>
            <a:r>
              <a:rPr sz="2600" i="1" spc="-10" dirty="0">
                <a:latin typeface="Arial"/>
                <a:cs typeface="Arial"/>
              </a:rPr>
              <a:t>fact </a:t>
            </a:r>
            <a:r>
              <a:rPr sz="2600" i="1" spc="-15" dirty="0">
                <a:latin typeface="Arial"/>
                <a:cs typeface="Arial"/>
              </a:rPr>
              <a:t>schema</a:t>
            </a:r>
            <a:r>
              <a:rPr sz="2600" i="1" spc="5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modelling</a:t>
            </a:r>
            <a:endParaRPr sz="2600" dirty="0">
              <a:latin typeface="Arial"/>
              <a:cs typeface="Arial"/>
            </a:endParaRPr>
          </a:p>
          <a:p>
            <a:pPr marL="1246505" lvl="2" indent="-247015">
              <a:lnSpc>
                <a:spcPct val="100000"/>
              </a:lnSpc>
              <a:spcBef>
                <a:spcPts val="545"/>
              </a:spcBef>
              <a:buChar char="•"/>
              <a:tabLst>
                <a:tab pos="1246505" algn="l"/>
                <a:tab pos="1247140" algn="l"/>
              </a:tabLst>
            </a:pPr>
            <a:r>
              <a:rPr sz="2150" dirty="0">
                <a:latin typeface="Arial"/>
                <a:cs typeface="Arial"/>
              </a:rPr>
              <a:t>dimensions</a:t>
            </a:r>
          </a:p>
          <a:p>
            <a:pPr marL="1246505" lvl="2" indent="-247015">
              <a:lnSpc>
                <a:spcPct val="100000"/>
              </a:lnSpc>
              <a:spcBef>
                <a:spcPts val="530"/>
              </a:spcBef>
              <a:buChar char="•"/>
              <a:tabLst>
                <a:tab pos="1246505" algn="l"/>
                <a:tab pos="1247140" algn="l"/>
              </a:tabLst>
            </a:pPr>
            <a:r>
              <a:rPr sz="2150" dirty="0">
                <a:latin typeface="Arial"/>
                <a:cs typeface="Arial"/>
              </a:rPr>
              <a:t>hierarchies</a:t>
            </a:r>
          </a:p>
          <a:p>
            <a:pPr marL="1246505" lvl="2" indent="-247015">
              <a:lnSpc>
                <a:spcPct val="100000"/>
              </a:lnSpc>
              <a:spcBef>
                <a:spcPts val="530"/>
              </a:spcBef>
              <a:buChar char="•"/>
              <a:tabLst>
                <a:tab pos="1246505" algn="l"/>
                <a:tab pos="1247140" algn="l"/>
              </a:tabLst>
            </a:pPr>
            <a:r>
              <a:rPr sz="2150" dirty="0">
                <a:latin typeface="Arial"/>
                <a:cs typeface="Arial"/>
              </a:rPr>
              <a:t>measures</a:t>
            </a:r>
          </a:p>
          <a:p>
            <a:pPr marL="815340" marR="5080" lvl="1" indent="-309880">
              <a:lnSpc>
                <a:spcPts val="3110"/>
              </a:lnSpc>
              <a:spcBef>
                <a:spcPts val="71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it provides design documentation both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-10" dirty="0">
                <a:latin typeface="Arial"/>
                <a:cs typeface="Arial"/>
              </a:rPr>
              <a:t>requirement  </a:t>
            </a:r>
            <a:r>
              <a:rPr sz="2600" spc="-5" dirty="0">
                <a:latin typeface="Arial"/>
                <a:cs typeface="Arial"/>
              </a:rPr>
              <a:t>review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spc="-5" dirty="0">
                <a:latin typeface="Arial"/>
                <a:cs typeface="Arial"/>
              </a:rPr>
              <a:t>users, </a:t>
            </a:r>
            <a:r>
              <a:rPr sz="2600" spc="-10" dirty="0">
                <a:latin typeface="Arial"/>
                <a:cs typeface="Arial"/>
              </a:rPr>
              <a:t>and after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deployment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362" y="82262"/>
            <a:ext cx="630618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Dimensional Fact</a:t>
            </a:r>
            <a:r>
              <a:rPr spc="-15" dirty="0"/>
              <a:t> </a:t>
            </a:r>
            <a:r>
              <a:rPr spc="5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563" y="1054045"/>
            <a:ext cx="9429115" cy="3265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2905" indent="-370840">
              <a:lnSpc>
                <a:spcPts val="2580"/>
              </a:lnSpc>
              <a:spcBef>
                <a:spcPts val="110"/>
              </a:spcBef>
              <a:buChar char="•"/>
              <a:tabLst>
                <a:tab pos="382905" algn="l"/>
                <a:tab pos="383540" algn="l"/>
              </a:tabLst>
            </a:pPr>
            <a:r>
              <a:rPr sz="2150" dirty="0">
                <a:latin typeface="Arial"/>
                <a:cs typeface="Arial"/>
              </a:rPr>
              <a:t>Fact</a:t>
            </a:r>
            <a:endParaRPr sz="2150">
              <a:latin typeface="Arial"/>
              <a:cs typeface="Arial"/>
            </a:endParaRPr>
          </a:p>
          <a:p>
            <a:pPr marL="814705" lvl="1" indent="-309245">
              <a:lnSpc>
                <a:spcPts val="2340"/>
              </a:lnSpc>
              <a:buChar char="–"/>
              <a:tabLst>
                <a:tab pos="814705" algn="l"/>
                <a:tab pos="815340" algn="l"/>
              </a:tabLst>
            </a:pP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-10" dirty="0">
                <a:latin typeface="Arial"/>
                <a:cs typeface="Arial"/>
              </a:rPr>
              <a:t>models </a:t>
            </a:r>
            <a:r>
              <a:rPr sz="1950" spc="-5" dirty="0">
                <a:latin typeface="Arial"/>
                <a:cs typeface="Arial"/>
              </a:rPr>
              <a:t>a set </a:t>
            </a:r>
            <a:r>
              <a:rPr sz="1950" spc="-10" dirty="0">
                <a:latin typeface="Arial"/>
                <a:cs typeface="Arial"/>
              </a:rPr>
              <a:t>of relevant events </a:t>
            </a:r>
            <a:r>
              <a:rPr sz="1950" spc="-5" dirty="0">
                <a:latin typeface="Arial"/>
                <a:cs typeface="Arial"/>
              </a:rPr>
              <a:t>(sales, shippings,</a:t>
            </a:r>
            <a:r>
              <a:rPr sz="1950" spc="10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complaints)</a:t>
            </a:r>
            <a:endParaRPr sz="1950">
              <a:latin typeface="Arial"/>
              <a:cs typeface="Arial"/>
            </a:endParaRPr>
          </a:p>
          <a:p>
            <a:pPr marL="814705" lvl="1" indent="-309245">
              <a:lnSpc>
                <a:spcPct val="100000"/>
              </a:lnSpc>
              <a:buChar char="–"/>
              <a:tabLst>
                <a:tab pos="814705" algn="l"/>
                <a:tab pos="815340" algn="l"/>
              </a:tabLst>
            </a:pP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-5" dirty="0">
                <a:latin typeface="Arial"/>
                <a:cs typeface="Arial"/>
              </a:rPr>
              <a:t>evolves </a:t>
            </a:r>
            <a:r>
              <a:rPr sz="1950" spc="-15" dirty="0">
                <a:latin typeface="Arial"/>
                <a:cs typeface="Arial"/>
              </a:rPr>
              <a:t>with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marL="382905" indent="-370840">
              <a:lnSpc>
                <a:spcPts val="2580"/>
              </a:lnSpc>
              <a:spcBef>
                <a:spcPts val="5"/>
              </a:spcBef>
              <a:buChar char="•"/>
              <a:tabLst>
                <a:tab pos="382905" algn="l"/>
                <a:tab pos="383540" algn="l"/>
              </a:tabLst>
            </a:pPr>
            <a:r>
              <a:rPr sz="2150" dirty="0">
                <a:latin typeface="Arial"/>
                <a:cs typeface="Arial"/>
              </a:rPr>
              <a:t>Dimension</a:t>
            </a:r>
            <a:endParaRPr sz="2150">
              <a:latin typeface="Arial"/>
              <a:cs typeface="Arial"/>
            </a:endParaRPr>
          </a:p>
          <a:p>
            <a:pPr marL="815340" marR="223520" lvl="1" indent="-309880">
              <a:lnSpc>
                <a:spcPts val="1870"/>
              </a:lnSpc>
              <a:spcBef>
                <a:spcPts val="450"/>
              </a:spcBef>
              <a:buChar char="–"/>
              <a:tabLst>
                <a:tab pos="814705" algn="l"/>
                <a:tab pos="815340" algn="l"/>
              </a:tabLst>
            </a:pP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-5" dirty="0">
                <a:latin typeface="Arial"/>
                <a:cs typeface="Arial"/>
              </a:rPr>
              <a:t>describes </a:t>
            </a:r>
            <a:r>
              <a:rPr sz="1950" spc="-10" dirty="0">
                <a:latin typeface="Arial"/>
                <a:cs typeface="Arial"/>
              </a:rPr>
              <a:t>the </a:t>
            </a:r>
            <a:r>
              <a:rPr sz="1950" spc="-5" dirty="0">
                <a:latin typeface="Arial"/>
                <a:cs typeface="Arial"/>
              </a:rPr>
              <a:t>analysis </a:t>
            </a:r>
            <a:r>
              <a:rPr sz="1950" spc="-10" dirty="0">
                <a:latin typeface="Arial"/>
                <a:cs typeface="Arial"/>
              </a:rPr>
              <a:t>coordinates of </a:t>
            </a:r>
            <a:r>
              <a:rPr sz="1950" spc="-5" dirty="0">
                <a:latin typeface="Arial"/>
                <a:cs typeface="Arial"/>
              </a:rPr>
              <a:t>a </a:t>
            </a:r>
            <a:r>
              <a:rPr sz="1950" spc="-10" dirty="0">
                <a:latin typeface="Arial"/>
                <a:cs typeface="Arial"/>
              </a:rPr>
              <a:t>fact (e.g., each </a:t>
            </a:r>
            <a:r>
              <a:rPr sz="1950" spc="-5" dirty="0">
                <a:latin typeface="Arial"/>
                <a:cs typeface="Arial"/>
              </a:rPr>
              <a:t>sale is described by  </a:t>
            </a:r>
            <a:r>
              <a:rPr sz="1950" spc="-10" dirty="0">
                <a:latin typeface="Arial"/>
                <a:cs typeface="Arial"/>
              </a:rPr>
              <a:t>the sale date, the </a:t>
            </a:r>
            <a:r>
              <a:rPr sz="1950" spc="-5" dirty="0">
                <a:latin typeface="Arial"/>
                <a:cs typeface="Arial"/>
              </a:rPr>
              <a:t>shop </a:t>
            </a:r>
            <a:r>
              <a:rPr sz="1950" spc="-10" dirty="0">
                <a:latin typeface="Arial"/>
                <a:cs typeface="Arial"/>
              </a:rPr>
              <a:t>and </a:t>
            </a:r>
            <a:r>
              <a:rPr sz="1950" spc="-5" dirty="0">
                <a:latin typeface="Arial"/>
                <a:cs typeface="Arial"/>
              </a:rPr>
              <a:t>the sold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product)</a:t>
            </a:r>
            <a:endParaRPr sz="1950">
              <a:latin typeface="Arial"/>
              <a:cs typeface="Arial"/>
            </a:endParaRPr>
          </a:p>
          <a:p>
            <a:pPr marL="814705" lvl="1" indent="-309245">
              <a:lnSpc>
                <a:spcPct val="100000"/>
              </a:lnSpc>
              <a:spcBef>
                <a:spcPts val="5"/>
              </a:spcBef>
              <a:buChar char="–"/>
              <a:tabLst>
                <a:tab pos="814705" algn="l"/>
                <a:tab pos="815340" algn="l"/>
              </a:tabLst>
            </a:pP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-5" dirty="0">
                <a:latin typeface="Arial"/>
                <a:cs typeface="Arial"/>
              </a:rPr>
              <a:t>is characterized </a:t>
            </a:r>
            <a:r>
              <a:rPr sz="1950" spc="-15" dirty="0">
                <a:latin typeface="Arial"/>
                <a:cs typeface="Arial"/>
              </a:rPr>
              <a:t>by </a:t>
            </a:r>
            <a:r>
              <a:rPr sz="1950" spc="-5" dirty="0">
                <a:latin typeface="Arial"/>
                <a:cs typeface="Arial"/>
              </a:rPr>
              <a:t>many, typically </a:t>
            </a:r>
            <a:r>
              <a:rPr sz="1950" spc="-10" dirty="0">
                <a:latin typeface="Arial"/>
                <a:cs typeface="Arial"/>
              </a:rPr>
              <a:t>categorical,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attributes</a:t>
            </a:r>
            <a:endParaRPr sz="1950">
              <a:latin typeface="Arial"/>
              <a:cs typeface="Arial"/>
            </a:endParaRPr>
          </a:p>
          <a:p>
            <a:pPr marL="382905" indent="-370840">
              <a:lnSpc>
                <a:spcPts val="2580"/>
              </a:lnSpc>
              <a:spcBef>
                <a:spcPts val="5"/>
              </a:spcBef>
              <a:buChar char="•"/>
              <a:tabLst>
                <a:tab pos="382905" algn="l"/>
                <a:tab pos="383540" algn="l"/>
              </a:tabLst>
            </a:pPr>
            <a:r>
              <a:rPr sz="2150" dirty="0">
                <a:latin typeface="Arial"/>
                <a:cs typeface="Arial"/>
              </a:rPr>
              <a:t>Measure</a:t>
            </a:r>
            <a:endParaRPr sz="2150">
              <a:latin typeface="Arial"/>
              <a:cs typeface="Arial"/>
            </a:endParaRPr>
          </a:p>
          <a:p>
            <a:pPr marL="815340" marR="5080" lvl="1" indent="-309880">
              <a:lnSpc>
                <a:spcPts val="1870"/>
              </a:lnSpc>
              <a:spcBef>
                <a:spcPts val="450"/>
              </a:spcBef>
              <a:buChar char="–"/>
              <a:tabLst>
                <a:tab pos="814705" algn="l"/>
                <a:tab pos="815340" algn="l"/>
              </a:tabLst>
            </a:pPr>
            <a:r>
              <a:rPr sz="1950" spc="5" dirty="0">
                <a:latin typeface="Arial"/>
                <a:cs typeface="Arial"/>
              </a:rPr>
              <a:t>it </a:t>
            </a:r>
            <a:r>
              <a:rPr sz="1950" spc="-5" dirty="0">
                <a:latin typeface="Arial"/>
                <a:cs typeface="Arial"/>
              </a:rPr>
              <a:t>describes a </a:t>
            </a:r>
            <a:r>
              <a:rPr sz="1950" spc="-10" dirty="0">
                <a:latin typeface="Arial"/>
                <a:cs typeface="Arial"/>
              </a:rPr>
              <a:t>numerical property of </a:t>
            </a:r>
            <a:r>
              <a:rPr sz="1950" spc="-5" dirty="0">
                <a:latin typeface="Arial"/>
                <a:cs typeface="Arial"/>
              </a:rPr>
              <a:t>a </a:t>
            </a:r>
            <a:r>
              <a:rPr sz="1950" spc="-10" dirty="0">
                <a:latin typeface="Arial"/>
                <a:cs typeface="Arial"/>
              </a:rPr>
              <a:t>fact (e.g., </a:t>
            </a:r>
            <a:r>
              <a:rPr sz="1950" spc="-5" dirty="0">
                <a:latin typeface="Arial"/>
                <a:cs typeface="Arial"/>
              </a:rPr>
              <a:t>each sale is </a:t>
            </a:r>
            <a:r>
              <a:rPr sz="1950" spc="-10" dirty="0">
                <a:latin typeface="Arial"/>
                <a:cs typeface="Arial"/>
              </a:rPr>
              <a:t>characterized </a:t>
            </a:r>
            <a:r>
              <a:rPr sz="1950" spc="-15" dirty="0">
                <a:latin typeface="Arial"/>
                <a:cs typeface="Arial"/>
              </a:rPr>
              <a:t>by </a:t>
            </a:r>
            <a:r>
              <a:rPr sz="1950" spc="-5" dirty="0">
                <a:latin typeface="Arial"/>
                <a:cs typeface="Arial"/>
              </a:rPr>
              <a:t>a  sold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quantity)</a:t>
            </a:r>
            <a:endParaRPr sz="1950">
              <a:latin typeface="Arial"/>
              <a:cs typeface="Arial"/>
            </a:endParaRPr>
          </a:p>
          <a:p>
            <a:pPr marL="814705" lvl="1" indent="-309245">
              <a:lnSpc>
                <a:spcPct val="100000"/>
              </a:lnSpc>
              <a:spcBef>
                <a:spcPts val="10"/>
              </a:spcBef>
              <a:buChar char="–"/>
              <a:tabLst>
                <a:tab pos="814705" algn="l"/>
                <a:tab pos="815340" algn="l"/>
              </a:tabLst>
            </a:pPr>
            <a:r>
              <a:rPr sz="1950" spc="-10" dirty="0">
                <a:latin typeface="Arial"/>
                <a:cs typeface="Arial"/>
              </a:rPr>
              <a:t>aggregates </a:t>
            </a:r>
            <a:r>
              <a:rPr sz="1950" spc="-5" dirty="0">
                <a:latin typeface="Arial"/>
                <a:cs typeface="Arial"/>
              </a:rPr>
              <a:t>are </a:t>
            </a:r>
            <a:r>
              <a:rPr sz="1950" spc="-10" dirty="0">
                <a:latin typeface="Arial"/>
                <a:cs typeface="Arial"/>
              </a:rPr>
              <a:t>frequently performed </a:t>
            </a:r>
            <a:r>
              <a:rPr sz="1950" spc="-5" dirty="0">
                <a:latin typeface="Arial"/>
                <a:cs typeface="Arial"/>
              </a:rPr>
              <a:t>on</a:t>
            </a:r>
            <a:r>
              <a:rPr sz="1950" spc="1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measures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2624" y="4487642"/>
            <a:ext cx="6667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latin typeface="Arial"/>
                <a:cs typeface="Arial"/>
              </a:rPr>
              <a:t>p</a:t>
            </a:r>
            <a:r>
              <a:rPr sz="1500" spc="-5" dirty="0">
                <a:latin typeface="Arial"/>
                <a:cs typeface="Arial"/>
              </a:rPr>
              <a:t>ro</a:t>
            </a:r>
            <a:r>
              <a:rPr sz="1500" spc="10" dirty="0">
                <a:latin typeface="Arial"/>
                <a:cs typeface="Arial"/>
              </a:rPr>
              <a:t>du</a:t>
            </a:r>
            <a:r>
              <a:rPr sz="1500" dirty="0">
                <a:latin typeface="Arial"/>
                <a:cs typeface="Arial"/>
              </a:rPr>
              <a:t>ct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" name="Group 1" descr="Dimensional Fact Model">
            <a:extLst>
              <a:ext uri="{FF2B5EF4-FFF2-40B4-BE49-F238E27FC236}">
                <a16:creationId xmlns:a16="http://schemas.microsoft.com/office/drawing/2014/main" id="{E432FB69-E708-4252-AAA2-9DEC97F0E5D8}"/>
              </a:ext>
            </a:extLst>
          </p:cNvPr>
          <p:cNvGrpSpPr/>
          <p:nvPr/>
        </p:nvGrpSpPr>
        <p:grpSpPr>
          <a:xfrm>
            <a:off x="4355064" y="4582154"/>
            <a:ext cx="4731973" cy="2419482"/>
            <a:chOff x="4355064" y="4582154"/>
            <a:chExt cx="4731973" cy="2419482"/>
          </a:xfrm>
        </p:grpSpPr>
        <p:grpSp>
          <p:nvGrpSpPr>
            <p:cNvPr id="8" name="object 8"/>
            <p:cNvGrpSpPr/>
            <p:nvPr/>
          </p:nvGrpSpPr>
          <p:grpSpPr>
            <a:xfrm>
              <a:off x="4902707" y="4608576"/>
              <a:ext cx="3952240" cy="1135380"/>
              <a:chOff x="4902707" y="4608576"/>
              <a:chExt cx="3952240" cy="113538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5951207" y="5722620"/>
                <a:ext cx="2903220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2903220" h="21589">
                    <a:moveTo>
                      <a:pt x="434352" y="0"/>
                    </a:moveTo>
                    <a:lnTo>
                      <a:pt x="0" y="0"/>
                    </a:lnTo>
                    <a:lnTo>
                      <a:pt x="0" y="21336"/>
                    </a:lnTo>
                    <a:lnTo>
                      <a:pt x="434352" y="21336"/>
                    </a:lnTo>
                    <a:lnTo>
                      <a:pt x="434352" y="0"/>
                    </a:lnTo>
                    <a:close/>
                  </a:path>
                  <a:path w="2903220" h="21589">
                    <a:moveTo>
                      <a:pt x="2903220" y="0"/>
                    </a:moveTo>
                    <a:lnTo>
                      <a:pt x="2363736" y="0"/>
                    </a:lnTo>
                    <a:lnTo>
                      <a:pt x="2363736" y="21336"/>
                    </a:lnTo>
                    <a:lnTo>
                      <a:pt x="2903220" y="21336"/>
                    </a:lnTo>
                    <a:lnTo>
                      <a:pt x="290322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4902707" y="5430012"/>
                <a:ext cx="951230" cy="299085"/>
              </a:xfrm>
              <a:custGeom>
                <a:avLst/>
                <a:gdLst/>
                <a:ahLst/>
                <a:cxnLst/>
                <a:rect l="l" t="t" r="r" b="b"/>
                <a:pathLst>
                  <a:path w="951229" h="299085">
                    <a:moveTo>
                      <a:pt x="816506" y="239914"/>
                    </a:moveTo>
                    <a:lnTo>
                      <a:pt x="0" y="12192"/>
                    </a:lnTo>
                    <a:lnTo>
                      <a:pt x="3048" y="0"/>
                    </a:lnTo>
                    <a:lnTo>
                      <a:pt x="820271" y="226423"/>
                    </a:lnTo>
                    <a:lnTo>
                      <a:pt x="816506" y="239914"/>
                    </a:lnTo>
                    <a:close/>
                  </a:path>
                  <a:path w="951229" h="299085">
                    <a:moveTo>
                      <a:pt x="921974" y="243840"/>
                    </a:moveTo>
                    <a:lnTo>
                      <a:pt x="830579" y="243840"/>
                    </a:lnTo>
                    <a:lnTo>
                      <a:pt x="833627" y="230124"/>
                    </a:lnTo>
                    <a:lnTo>
                      <a:pt x="820271" y="226423"/>
                    </a:lnTo>
                    <a:lnTo>
                      <a:pt x="836675" y="167640"/>
                    </a:lnTo>
                    <a:lnTo>
                      <a:pt x="921974" y="243840"/>
                    </a:lnTo>
                    <a:close/>
                  </a:path>
                  <a:path w="951229" h="299085">
                    <a:moveTo>
                      <a:pt x="830579" y="243840"/>
                    </a:moveTo>
                    <a:lnTo>
                      <a:pt x="816506" y="239914"/>
                    </a:lnTo>
                    <a:lnTo>
                      <a:pt x="820271" y="226423"/>
                    </a:lnTo>
                    <a:lnTo>
                      <a:pt x="833627" y="230124"/>
                    </a:lnTo>
                    <a:lnTo>
                      <a:pt x="830579" y="243840"/>
                    </a:lnTo>
                    <a:close/>
                  </a:path>
                  <a:path w="951229" h="299085">
                    <a:moveTo>
                      <a:pt x="800100" y="298704"/>
                    </a:moveTo>
                    <a:lnTo>
                      <a:pt x="816506" y="239914"/>
                    </a:lnTo>
                    <a:lnTo>
                      <a:pt x="830579" y="243840"/>
                    </a:lnTo>
                    <a:lnTo>
                      <a:pt x="921974" y="243840"/>
                    </a:lnTo>
                    <a:lnTo>
                      <a:pt x="950975" y="269748"/>
                    </a:lnTo>
                    <a:lnTo>
                      <a:pt x="800100" y="298704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7286244" y="4608576"/>
                <a:ext cx="149352" cy="12801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7339583" y="4651248"/>
                <a:ext cx="21590" cy="593090"/>
              </a:xfrm>
              <a:custGeom>
                <a:avLst/>
                <a:gdLst/>
                <a:ahLst/>
                <a:cxnLst/>
                <a:rect l="l" t="t" r="r" b="b"/>
                <a:pathLst>
                  <a:path w="21590" h="593089">
                    <a:moveTo>
                      <a:pt x="19812" y="592835"/>
                    </a:moveTo>
                    <a:lnTo>
                      <a:pt x="0" y="592835"/>
                    </a:lnTo>
                    <a:lnTo>
                      <a:pt x="1523" y="0"/>
                    </a:lnTo>
                    <a:lnTo>
                      <a:pt x="21335" y="0"/>
                    </a:lnTo>
                    <a:lnTo>
                      <a:pt x="19812" y="59283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4355064" y="5167316"/>
              <a:ext cx="986155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dimension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645078" y="5426378"/>
              <a:ext cx="441959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spc="5" dirty="0">
                  <a:latin typeface="Arial"/>
                  <a:cs typeface="Arial"/>
                </a:rPr>
                <a:t>s</a:t>
              </a:r>
              <a:r>
                <a:rPr sz="1500" spc="10" dirty="0">
                  <a:latin typeface="Arial"/>
                  <a:cs typeface="Arial"/>
                </a:rPr>
                <a:t>h</a:t>
              </a:r>
              <a:r>
                <a:rPr sz="1500" spc="-5" dirty="0">
                  <a:latin typeface="Arial"/>
                  <a:cs typeface="Arial"/>
                </a:rPr>
                <a:t>o</a:t>
              </a:r>
              <a:r>
                <a:rPr sz="1500" spc="5" dirty="0">
                  <a:latin typeface="Arial"/>
                  <a:cs typeface="Arial"/>
                </a:rPr>
                <a:t>p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831801" y="5406594"/>
              <a:ext cx="399415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spc="10" dirty="0">
                  <a:latin typeface="Arial"/>
                  <a:cs typeface="Arial"/>
                </a:rPr>
                <a:t>d</a:t>
              </a:r>
              <a:r>
                <a:rPr sz="1500" spc="-5" dirty="0">
                  <a:latin typeface="Arial"/>
                  <a:cs typeface="Arial"/>
                </a:rPr>
                <a:t>a</a:t>
              </a:r>
              <a:r>
                <a:rPr sz="1500" spc="5" dirty="0">
                  <a:latin typeface="Arial"/>
                  <a:cs typeface="Arial"/>
                </a:rPr>
                <a:t>te</a:t>
              </a:r>
              <a:endParaRPr sz="1500">
                <a:latin typeface="Arial"/>
                <a:cs typeface="Arial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5888735" y="5244084"/>
              <a:ext cx="3051175" cy="1463040"/>
              <a:chOff x="5888735" y="5244084"/>
              <a:chExt cx="3051175" cy="146304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8790432" y="5669279"/>
                <a:ext cx="149352" cy="147828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888735" y="5669279"/>
                <a:ext cx="146304" cy="14782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374892" y="5244084"/>
                <a:ext cx="1949450" cy="1463040"/>
              </a:xfrm>
              <a:custGeom>
                <a:avLst/>
                <a:gdLst/>
                <a:ahLst/>
                <a:cxnLst/>
                <a:rect l="l" t="t" r="r" b="b"/>
                <a:pathLst>
                  <a:path w="1949450" h="1463039">
                    <a:moveTo>
                      <a:pt x="1949196" y="0"/>
                    </a:moveTo>
                    <a:lnTo>
                      <a:pt x="1929384" y="0"/>
                    </a:lnTo>
                    <a:lnTo>
                      <a:pt x="1929384" y="21336"/>
                    </a:lnTo>
                    <a:lnTo>
                      <a:pt x="1929384" y="416052"/>
                    </a:lnTo>
                    <a:lnTo>
                      <a:pt x="1929384" y="437388"/>
                    </a:lnTo>
                    <a:lnTo>
                      <a:pt x="1929384" y="1443228"/>
                    </a:lnTo>
                    <a:lnTo>
                      <a:pt x="19812" y="1443228"/>
                    </a:lnTo>
                    <a:lnTo>
                      <a:pt x="19812" y="435889"/>
                    </a:lnTo>
                    <a:lnTo>
                      <a:pt x="1929384" y="437388"/>
                    </a:lnTo>
                    <a:lnTo>
                      <a:pt x="1929384" y="416052"/>
                    </a:lnTo>
                    <a:lnTo>
                      <a:pt x="19812" y="414566"/>
                    </a:lnTo>
                    <a:lnTo>
                      <a:pt x="19812" y="21336"/>
                    </a:lnTo>
                    <a:lnTo>
                      <a:pt x="1929384" y="21336"/>
                    </a:lnTo>
                    <a:lnTo>
                      <a:pt x="1929384" y="0"/>
                    </a:lnTo>
                    <a:lnTo>
                      <a:pt x="0" y="0"/>
                    </a:lnTo>
                    <a:lnTo>
                      <a:pt x="0" y="414540"/>
                    </a:lnTo>
                    <a:lnTo>
                      <a:pt x="0" y="435864"/>
                    </a:lnTo>
                    <a:lnTo>
                      <a:pt x="0" y="1463040"/>
                    </a:lnTo>
                    <a:lnTo>
                      <a:pt x="1949196" y="1463040"/>
                    </a:lnTo>
                    <a:lnTo>
                      <a:pt x="1949196" y="1453896"/>
                    </a:lnTo>
                    <a:lnTo>
                      <a:pt x="1949196" y="1443228"/>
                    </a:lnTo>
                    <a:lnTo>
                      <a:pt x="1949196" y="21336"/>
                    </a:lnTo>
                    <a:lnTo>
                      <a:pt x="1949196" y="10668"/>
                    </a:lnTo>
                    <a:lnTo>
                      <a:pt x="194919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7072354" y="5313677"/>
              <a:ext cx="516890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spc="5" dirty="0">
                  <a:latin typeface="Arial"/>
                  <a:cs typeface="Arial"/>
                </a:rPr>
                <a:t>S</a:t>
              </a:r>
              <a:r>
                <a:rPr sz="1500" spc="-10" dirty="0">
                  <a:latin typeface="Arial"/>
                  <a:cs typeface="Arial"/>
                </a:rPr>
                <a:t>A</a:t>
              </a:r>
              <a:r>
                <a:rPr sz="1500" spc="10" dirty="0">
                  <a:latin typeface="Arial"/>
                  <a:cs typeface="Arial"/>
                </a:rPr>
                <a:t>L</a:t>
              </a:r>
              <a:r>
                <a:rPr sz="1500" spc="5" dirty="0">
                  <a:latin typeface="Arial"/>
                  <a:cs typeface="Arial"/>
                </a:rPr>
                <a:t>E</a:t>
              </a:r>
              <a:endParaRPr sz="1500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719059" y="4817364"/>
              <a:ext cx="821690" cy="614680"/>
            </a:xfrm>
            <a:custGeom>
              <a:avLst/>
              <a:gdLst/>
              <a:ahLst/>
              <a:cxnLst/>
              <a:rect l="l" t="t" r="r" b="b"/>
              <a:pathLst>
                <a:path w="821690" h="614679">
                  <a:moveTo>
                    <a:pt x="114580" y="537432"/>
                  </a:moveTo>
                  <a:lnTo>
                    <a:pt x="106810" y="526876"/>
                  </a:lnTo>
                  <a:lnTo>
                    <a:pt x="813816" y="0"/>
                  </a:lnTo>
                  <a:lnTo>
                    <a:pt x="821436" y="10668"/>
                  </a:lnTo>
                  <a:lnTo>
                    <a:pt x="114580" y="537432"/>
                  </a:lnTo>
                  <a:close/>
                </a:path>
                <a:path w="821690" h="614679">
                  <a:moveTo>
                    <a:pt x="0" y="614172"/>
                  </a:moveTo>
                  <a:lnTo>
                    <a:pt x="70104" y="477012"/>
                  </a:lnTo>
                  <a:lnTo>
                    <a:pt x="106810" y="526876"/>
                  </a:lnTo>
                  <a:lnTo>
                    <a:pt x="96012" y="534924"/>
                  </a:lnTo>
                  <a:lnTo>
                    <a:pt x="103632" y="545592"/>
                  </a:lnTo>
                  <a:lnTo>
                    <a:pt x="120586" y="545592"/>
                  </a:lnTo>
                  <a:lnTo>
                    <a:pt x="150876" y="586739"/>
                  </a:lnTo>
                  <a:lnTo>
                    <a:pt x="0" y="614172"/>
                  </a:lnTo>
                  <a:close/>
                </a:path>
                <a:path w="821690" h="614679">
                  <a:moveTo>
                    <a:pt x="103632" y="545592"/>
                  </a:moveTo>
                  <a:lnTo>
                    <a:pt x="96012" y="534924"/>
                  </a:lnTo>
                  <a:lnTo>
                    <a:pt x="106810" y="526876"/>
                  </a:lnTo>
                  <a:lnTo>
                    <a:pt x="114580" y="537432"/>
                  </a:lnTo>
                  <a:lnTo>
                    <a:pt x="103632" y="545592"/>
                  </a:lnTo>
                  <a:close/>
                </a:path>
                <a:path w="821690" h="614679">
                  <a:moveTo>
                    <a:pt x="120586" y="545592"/>
                  </a:moveTo>
                  <a:lnTo>
                    <a:pt x="103632" y="545592"/>
                  </a:lnTo>
                  <a:lnTo>
                    <a:pt x="114580" y="537432"/>
                  </a:lnTo>
                  <a:lnTo>
                    <a:pt x="120586" y="54559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8443902" y="4582154"/>
              <a:ext cx="366395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b="1" i="1" spc="-5" dirty="0">
                  <a:solidFill>
                    <a:srgbClr val="00CC99"/>
                  </a:solidFill>
                  <a:latin typeface="Arial"/>
                  <a:cs typeface="Arial"/>
                </a:rPr>
                <a:t>f</a:t>
              </a:r>
              <a:r>
                <a:rPr sz="1500" b="1" i="1" spc="10" dirty="0">
                  <a:solidFill>
                    <a:srgbClr val="00CC99"/>
                  </a:solidFill>
                  <a:latin typeface="Arial"/>
                  <a:cs typeface="Arial"/>
                </a:rPr>
                <a:t>a</a:t>
              </a:r>
              <a:r>
                <a:rPr sz="1500" b="1" i="1" spc="-5" dirty="0">
                  <a:solidFill>
                    <a:srgbClr val="00CC99"/>
                  </a:solidFill>
                  <a:latin typeface="Arial"/>
                  <a:cs typeface="Arial"/>
                </a:rPr>
                <a:t>c</a:t>
              </a: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t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89597" y="5673333"/>
              <a:ext cx="1824989" cy="878205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173990" marR="563880" indent="1270">
                <a:lnSpc>
                  <a:spcPts val="1560"/>
                </a:lnSpc>
                <a:spcBef>
                  <a:spcPts val="360"/>
                </a:spcBef>
              </a:pPr>
              <a:r>
                <a:rPr sz="1500" spc="5" dirty="0">
                  <a:latin typeface="Arial"/>
                  <a:cs typeface="Arial"/>
                </a:rPr>
                <a:t>sold</a:t>
              </a:r>
              <a:r>
                <a:rPr sz="1500" spc="-75" dirty="0">
                  <a:latin typeface="Arial"/>
                  <a:cs typeface="Arial"/>
                </a:rPr>
                <a:t> </a:t>
              </a:r>
              <a:r>
                <a:rPr sz="1500" dirty="0">
                  <a:latin typeface="Arial"/>
                  <a:cs typeface="Arial"/>
                </a:rPr>
                <a:t>quantity  </a:t>
              </a:r>
              <a:r>
                <a:rPr sz="1500" spc="5" dirty="0">
                  <a:latin typeface="Arial"/>
                  <a:cs typeface="Arial"/>
                </a:rPr>
                <a:t>sale</a:t>
              </a:r>
              <a:r>
                <a:rPr sz="1500" spc="-60" dirty="0">
                  <a:latin typeface="Arial"/>
                  <a:cs typeface="Arial"/>
                </a:rPr>
                <a:t> </a:t>
              </a:r>
              <a:r>
                <a:rPr sz="1500" spc="5" dirty="0">
                  <a:latin typeface="Arial"/>
                  <a:cs typeface="Arial"/>
                </a:rPr>
                <a:t>amount</a:t>
              </a:r>
              <a:endParaRPr sz="1500" dirty="0">
                <a:latin typeface="Arial"/>
                <a:cs typeface="Arial"/>
              </a:endParaRPr>
            </a:p>
            <a:p>
              <a:pPr marL="177165" marR="5080" indent="-165100">
                <a:lnSpc>
                  <a:spcPts val="1660"/>
                </a:lnSpc>
                <a:spcBef>
                  <a:spcPts val="40"/>
                </a:spcBef>
              </a:pPr>
              <a:r>
                <a:rPr sz="1500" spc="5" dirty="0">
                  <a:latin typeface="Arial"/>
                  <a:cs typeface="Arial"/>
                </a:rPr>
                <a:t>number of</a:t>
              </a:r>
              <a:r>
                <a:rPr sz="1500" spc="-130" dirty="0">
                  <a:latin typeface="Arial"/>
                  <a:cs typeface="Arial"/>
                </a:rPr>
                <a:t> </a:t>
              </a:r>
              <a:r>
                <a:rPr sz="1500" spc="5" dirty="0">
                  <a:latin typeface="Arial"/>
                  <a:cs typeface="Arial"/>
                </a:rPr>
                <a:t>customers  </a:t>
              </a:r>
              <a:r>
                <a:rPr sz="1500" dirty="0">
                  <a:latin typeface="Arial"/>
                  <a:cs typeface="Arial"/>
                </a:rPr>
                <a:t>unit</a:t>
              </a:r>
              <a:r>
                <a:rPr sz="1500" spc="-15" dirty="0">
                  <a:latin typeface="Arial"/>
                  <a:cs typeface="Arial"/>
                </a:rPr>
                <a:t> </a:t>
              </a:r>
              <a:r>
                <a:rPr sz="1500" dirty="0">
                  <a:latin typeface="Arial"/>
                  <a:cs typeface="Arial"/>
                </a:rPr>
                <a:t>price</a:t>
              </a:r>
            </a:p>
          </p:txBody>
        </p:sp>
        <p:sp>
          <p:nvSpPr>
            <p:cNvPr id="25" name="object 25"/>
            <p:cNvSpPr/>
            <p:nvPr/>
          </p:nvSpPr>
          <p:spPr>
            <a:xfrm>
              <a:off x="7629144" y="6550152"/>
              <a:ext cx="556260" cy="451484"/>
            </a:xfrm>
            <a:custGeom>
              <a:avLst/>
              <a:gdLst/>
              <a:ahLst/>
              <a:cxnLst/>
              <a:rect l="l" t="t" r="r" b="b"/>
              <a:pathLst>
                <a:path w="556259" h="451484">
                  <a:moveTo>
                    <a:pt x="64007" y="138684"/>
                  </a:moveTo>
                  <a:lnTo>
                    <a:pt x="0" y="0"/>
                  </a:lnTo>
                  <a:lnTo>
                    <a:pt x="149352" y="32004"/>
                  </a:lnTo>
                  <a:lnTo>
                    <a:pt x="117652" y="71628"/>
                  </a:lnTo>
                  <a:lnTo>
                    <a:pt x="100583" y="71628"/>
                  </a:lnTo>
                  <a:lnTo>
                    <a:pt x="91439" y="82296"/>
                  </a:lnTo>
                  <a:lnTo>
                    <a:pt x="102170" y="90980"/>
                  </a:lnTo>
                  <a:lnTo>
                    <a:pt x="64007" y="138684"/>
                  </a:lnTo>
                  <a:close/>
                </a:path>
                <a:path w="556259" h="451484">
                  <a:moveTo>
                    <a:pt x="102170" y="90980"/>
                  </a:moveTo>
                  <a:lnTo>
                    <a:pt x="91439" y="82296"/>
                  </a:lnTo>
                  <a:lnTo>
                    <a:pt x="100583" y="71628"/>
                  </a:lnTo>
                  <a:lnTo>
                    <a:pt x="110944" y="80013"/>
                  </a:lnTo>
                  <a:lnTo>
                    <a:pt x="102170" y="90980"/>
                  </a:lnTo>
                  <a:close/>
                </a:path>
                <a:path w="556259" h="451484">
                  <a:moveTo>
                    <a:pt x="110944" y="80013"/>
                  </a:moveTo>
                  <a:lnTo>
                    <a:pt x="100583" y="71628"/>
                  </a:lnTo>
                  <a:lnTo>
                    <a:pt x="117652" y="71628"/>
                  </a:lnTo>
                  <a:lnTo>
                    <a:pt x="110944" y="80013"/>
                  </a:lnTo>
                  <a:close/>
                </a:path>
                <a:path w="556259" h="451484">
                  <a:moveTo>
                    <a:pt x="547116" y="451104"/>
                  </a:moveTo>
                  <a:lnTo>
                    <a:pt x="102170" y="90980"/>
                  </a:lnTo>
                  <a:lnTo>
                    <a:pt x="110944" y="80013"/>
                  </a:lnTo>
                  <a:lnTo>
                    <a:pt x="556260" y="440436"/>
                  </a:lnTo>
                  <a:lnTo>
                    <a:pt x="547116" y="45110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72093" y="508614"/>
            <a:ext cx="407797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DFM:</a:t>
            </a:r>
            <a:r>
              <a:rPr spc="-55" dirty="0"/>
              <a:t> </a:t>
            </a:r>
            <a:r>
              <a:rPr dirty="0"/>
              <a:t>Hierarchy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42162" y="1407608"/>
            <a:ext cx="8547100" cy="2363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375"/>
              </a:spcBef>
              <a:buChar char="–"/>
              <a:tabLst>
                <a:tab pos="322580" algn="l"/>
                <a:tab pos="323215" algn="l"/>
              </a:tabLst>
            </a:pPr>
            <a:r>
              <a:rPr sz="2150" dirty="0">
                <a:latin typeface="Arial"/>
                <a:cs typeface="Arial"/>
              </a:rPr>
              <a:t>Each dimension </a:t>
            </a:r>
            <a:r>
              <a:rPr sz="2150" spc="5" dirty="0">
                <a:latin typeface="Arial"/>
                <a:cs typeface="Arial"/>
              </a:rPr>
              <a:t>can </a:t>
            </a:r>
            <a:r>
              <a:rPr sz="2150" dirty="0">
                <a:latin typeface="Arial"/>
                <a:cs typeface="Arial"/>
              </a:rPr>
              <a:t>have </a:t>
            </a:r>
            <a:r>
              <a:rPr sz="2150" spc="5" dirty="0">
                <a:latin typeface="Arial"/>
                <a:cs typeface="Arial"/>
              </a:rPr>
              <a:t>a set </a:t>
            </a:r>
            <a:r>
              <a:rPr sz="2150" spc="-5" dirty="0">
                <a:latin typeface="Arial"/>
                <a:cs typeface="Arial"/>
              </a:rPr>
              <a:t>of </a:t>
            </a:r>
            <a:r>
              <a:rPr sz="2150" dirty="0">
                <a:latin typeface="Arial"/>
                <a:cs typeface="Arial"/>
              </a:rPr>
              <a:t>associated</a:t>
            </a:r>
            <a:r>
              <a:rPr sz="2150" spc="-3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attributes</a:t>
            </a:r>
            <a:endParaRPr sz="2150">
              <a:latin typeface="Arial"/>
              <a:cs typeface="Arial"/>
            </a:endParaRPr>
          </a:p>
          <a:p>
            <a:pPr marL="321945" marR="85090" indent="-309880">
              <a:lnSpc>
                <a:spcPts val="2330"/>
              </a:lnSpc>
              <a:spcBef>
                <a:spcPts val="560"/>
              </a:spcBef>
              <a:buChar char="–"/>
              <a:tabLst>
                <a:tab pos="322580" algn="l"/>
                <a:tab pos="323215" algn="l"/>
              </a:tabLst>
            </a:pP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attributes describe </a:t>
            </a: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dimension </a:t>
            </a:r>
            <a:r>
              <a:rPr sz="2150" spc="-5" dirty="0">
                <a:latin typeface="Arial"/>
                <a:cs typeface="Arial"/>
              </a:rPr>
              <a:t>at </a:t>
            </a:r>
            <a:r>
              <a:rPr sz="2150" dirty="0">
                <a:latin typeface="Arial"/>
                <a:cs typeface="Arial"/>
              </a:rPr>
              <a:t>different abstraction levels  and </a:t>
            </a:r>
            <a:r>
              <a:rPr sz="2150" spc="5" dirty="0">
                <a:latin typeface="Arial"/>
                <a:cs typeface="Arial"/>
              </a:rPr>
              <a:t>can be </a:t>
            </a:r>
            <a:r>
              <a:rPr sz="2150" dirty="0">
                <a:latin typeface="Arial"/>
                <a:cs typeface="Arial"/>
              </a:rPr>
              <a:t>structured </a:t>
            </a:r>
            <a:r>
              <a:rPr sz="2150" spc="5" dirty="0">
                <a:latin typeface="Arial"/>
                <a:cs typeface="Arial"/>
              </a:rPr>
              <a:t>as a</a:t>
            </a:r>
            <a:r>
              <a:rPr sz="2150" spc="-10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hierarchy</a:t>
            </a:r>
            <a:endParaRPr sz="2150">
              <a:latin typeface="Arial"/>
              <a:cs typeface="Arial"/>
            </a:endParaRPr>
          </a:p>
          <a:p>
            <a:pPr marL="321945" marR="103505" indent="-309880">
              <a:lnSpc>
                <a:spcPct val="90400"/>
              </a:lnSpc>
              <a:spcBef>
                <a:spcPts val="484"/>
              </a:spcBef>
              <a:buChar char="–"/>
              <a:tabLst>
                <a:tab pos="322580" algn="l"/>
                <a:tab pos="323215" algn="l"/>
              </a:tabLst>
            </a:pP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hierarchy represents </a:t>
            </a:r>
            <a:r>
              <a:rPr sz="2150" spc="5" dirty="0">
                <a:latin typeface="Arial"/>
                <a:cs typeface="Arial"/>
              </a:rPr>
              <a:t>a </a:t>
            </a:r>
            <a:r>
              <a:rPr sz="2150" dirty="0">
                <a:latin typeface="Arial"/>
                <a:cs typeface="Arial"/>
              </a:rPr>
              <a:t>generalization relationship among </a:t>
            </a:r>
            <a:r>
              <a:rPr sz="2150" spc="5" dirty="0">
                <a:latin typeface="Arial"/>
                <a:cs typeface="Arial"/>
              </a:rPr>
              <a:t>a  </a:t>
            </a:r>
            <a:r>
              <a:rPr sz="2150" dirty="0">
                <a:latin typeface="Arial"/>
                <a:cs typeface="Arial"/>
              </a:rPr>
              <a:t>subset </a:t>
            </a:r>
            <a:r>
              <a:rPr sz="2150" spc="-5" dirty="0">
                <a:latin typeface="Arial"/>
                <a:cs typeface="Arial"/>
              </a:rPr>
              <a:t>of </a:t>
            </a:r>
            <a:r>
              <a:rPr sz="2150" dirty="0">
                <a:latin typeface="Arial"/>
                <a:cs typeface="Arial"/>
              </a:rPr>
              <a:t>attributes in </a:t>
            </a:r>
            <a:r>
              <a:rPr sz="2150" spc="5" dirty="0">
                <a:latin typeface="Arial"/>
                <a:cs typeface="Arial"/>
              </a:rPr>
              <a:t>a </a:t>
            </a:r>
            <a:r>
              <a:rPr sz="2150" dirty="0">
                <a:latin typeface="Arial"/>
                <a:cs typeface="Arial"/>
              </a:rPr>
              <a:t>dimension (e.g., geografic hierarchy </a:t>
            </a:r>
            <a:r>
              <a:rPr sz="2150" spc="-5" dirty="0">
                <a:latin typeface="Arial"/>
                <a:cs typeface="Arial"/>
              </a:rPr>
              <a:t>for the  </a:t>
            </a:r>
            <a:r>
              <a:rPr sz="2150" dirty="0">
                <a:latin typeface="Arial"/>
                <a:cs typeface="Arial"/>
              </a:rPr>
              <a:t>shop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dimension)</a:t>
            </a:r>
            <a:endParaRPr sz="215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spcBef>
                <a:spcPts val="265"/>
              </a:spcBef>
              <a:buChar char="–"/>
              <a:tabLst>
                <a:tab pos="322580" algn="l"/>
                <a:tab pos="323215" algn="l"/>
              </a:tabLst>
            </a:pP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hierarchy represents </a:t>
            </a:r>
            <a:r>
              <a:rPr sz="2150" spc="5" dirty="0">
                <a:latin typeface="Arial"/>
                <a:cs typeface="Arial"/>
              </a:rPr>
              <a:t>a </a:t>
            </a:r>
            <a:r>
              <a:rPr sz="2150" dirty="0">
                <a:latin typeface="Arial"/>
                <a:cs typeface="Arial"/>
              </a:rPr>
              <a:t>functional dependency (1:n relationship)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905" y="5930824"/>
            <a:ext cx="2868930" cy="231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1500" spc="5" dirty="0">
                <a:latin typeface="Arial"/>
                <a:cs typeface="Arial"/>
              </a:rPr>
              <a:t>From </a:t>
            </a:r>
            <a:r>
              <a:rPr sz="1500" dirty="0">
                <a:latin typeface="Arial"/>
                <a:cs typeface="Arial"/>
              </a:rPr>
              <a:t>Golfarelli, </a:t>
            </a:r>
            <a:r>
              <a:rPr sz="1500" dirty="0" err="1">
                <a:latin typeface="Arial"/>
                <a:cs typeface="Arial"/>
              </a:rPr>
              <a:t>Rizzi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2" name="Group 1" descr="DFM: Hierarchy">
            <a:extLst>
              <a:ext uri="{FF2B5EF4-FFF2-40B4-BE49-F238E27FC236}">
                <a16:creationId xmlns:a16="http://schemas.microsoft.com/office/drawing/2014/main" id="{9FDE211B-B306-43EC-945D-111C971B93AE}"/>
              </a:ext>
            </a:extLst>
          </p:cNvPr>
          <p:cNvGrpSpPr/>
          <p:nvPr/>
        </p:nvGrpSpPr>
        <p:grpSpPr>
          <a:xfrm>
            <a:off x="3352331" y="4018274"/>
            <a:ext cx="6716654" cy="3095757"/>
            <a:chOff x="3352331" y="4018274"/>
            <a:chExt cx="6716654" cy="3095757"/>
          </a:xfrm>
        </p:grpSpPr>
        <p:sp>
          <p:nvSpPr>
            <p:cNvPr id="5" name="object 5"/>
            <p:cNvSpPr/>
            <p:nvPr/>
          </p:nvSpPr>
          <p:spPr>
            <a:xfrm>
              <a:off x="3418332" y="4114800"/>
              <a:ext cx="5490972" cy="2999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360439" y="6331691"/>
              <a:ext cx="354330" cy="353060"/>
            </a:xfrm>
            <a:prstGeom prst="rect">
              <a:avLst/>
            </a:prstGeom>
          </p:spPr>
          <p:txBody>
            <a:bodyPr vert="horz" wrap="square" lIns="0" tIns="46355" rIns="0" bIns="0" rtlCol="0">
              <a:spAutoFit/>
            </a:bodyPr>
            <a:lstStyle/>
            <a:p>
              <a:pPr marL="64135" marR="5080" indent="-52069">
                <a:lnSpc>
                  <a:spcPts val="1150"/>
                </a:lnSpc>
                <a:spcBef>
                  <a:spcPts val="365"/>
                </a:spcBef>
              </a:pPr>
              <a:r>
                <a:rPr sz="1150" spc="15" dirty="0">
                  <a:latin typeface="Arial"/>
                  <a:cs typeface="Arial"/>
                </a:rPr>
                <a:t>shop  city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286006" y="4559325"/>
              <a:ext cx="605155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15" dirty="0">
                  <a:latin typeface="Arial"/>
                  <a:cs typeface="Arial"/>
                </a:rPr>
                <a:t>cate</a:t>
              </a:r>
              <a:r>
                <a:rPr sz="1150" spc="10" dirty="0">
                  <a:latin typeface="Arial"/>
                  <a:cs typeface="Arial"/>
                </a:rPr>
                <a:t>g</a:t>
              </a:r>
              <a:r>
                <a:rPr sz="1150" spc="20" dirty="0">
                  <a:latin typeface="Arial"/>
                  <a:cs typeface="Arial"/>
                </a:rPr>
                <a:t>o</a:t>
              </a:r>
              <a:r>
                <a:rPr sz="1150" spc="5" dirty="0">
                  <a:latin typeface="Arial"/>
                  <a:cs typeface="Arial"/>
                </a:rPr>
                <a:t>r</a:t>
              </a:r>
              <a:r>
                <a:rPr sz="1150" spc="15" dirty="0">
                  <a:latin typeface="Arial"/>
                  <a:cs typeface="Arial"/>
                </a:rPr>
                <a:t>y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924838" y="4839732"/>
              <a:ext cx="30734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10" dirty="0">
                  <a:latin typeface="Arial"/>
                  <a:cs typeface="Arial"/>
                </a:rPr>
                <a:t>t</a:t>
              </a:r>
              <a:r>
                <a:rPr sz="1150" spc="-10" dirty="0">
                  <a:latin typeface="Arial"/>
                  <a:cs typeface="Arial"/>
                </a:rPr>
                <a:t>y</a:t>
              </a:r>
              <a:r>
                <a:rPr sz="1150" spc="10" dirty="0">
                  <a:latin typeface="Arial"/>
                  <a:cs typeface="Arial"/>
                </a:rPr>
                <a:t>p</a:t>
              </a:r>
              <a:r>
                <a:rPr sz="1150" spc="20" dirty="0">
                  <a:latin typeface="Arial"/>
                  <a:cs typeface="Arial"/>
                </a:rPr>
                <a:t>e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402056" y="4318516"/>
              <a:ext cx="692150" cy="353060"/>
            </a:xfrm>
            <a:prstGeom prst="rect">
              <a:avLst/>
            </a:prstGeom>
          </p:spPr>
          <p:txBody>
            <a:bodyPr vert="horz" wrap="square" lIns="0" tIns="46355" rIns="0" bIns="0" rtlCol="0">
              <a:spAutoFit/>
            </a:bodyPr>
            <a:lstStyle/>
            <a:p>
              <a:pPr marL="152400" marR="5080" indent="-140335">
                <a:lnSpc>
                  <a:spcPts val="1150"/>
                </a:lnSpc>
                <a:spcBef>
                  <a:spcPts val="365"/>
                </a:spcBef>
              </a:pPr>
              <a:r>
                <a:rPr sz="1150" spc="50" dirty="0">
                  <a:latin typeface="Arial"/>
                  <a:cs typeface="Arial"/>
                </a:rPr>
                <a:t>m</a:t>
              </a:r>
              <a:r>
                <a:rPr sz="1150" spc="10" dirty="0">
                  <a:latin typeface="Arial"/>
                  <a:cs typeface="Arial"/>
                </a:rPr>
                <a:t>a</a:t>
              </a:r>
              <a:r>
                <a:rPr sz="1150" spc="15" dirty="0">
                  <a:latin typeface="Arial"/>
                  <a:cs typeface="Arial"/>
                </a:rPr>
                <a:t>rket</a:t>
              </a:r>
              <a:r>
                <a:rPr sz="1150" dirty="0">
                  <a:latin typeface="Arial"/>
                  <a:cs typeface="Arial"/>
                </a:rPr>
                <a:t>i</a:t>
              </a:r>
              <a:r>
                <a:rPr sz="1150" spc="15" dirty="0">
                  <a:latin typeface="Arial"/>
                  <a:cs typeface="Arial"/>
                </a:rPr>
                <a:t>ng  group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699019" y="4198139"/>
              <a:ext cx="791845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15" dirty="0">
                  <a:latin typeface="Arial"/>
                  <a:cs typeface="Arial"/>
                </a:rPr>
                <a:t>department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305851" y="5159737"/>
              <a:ext cx="41148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b</a:t>
              </a:r>
              <a:r>
                <a:rPr sz="1150" spc="5" dirty="0">
                  <a:latin typeface="Arial"/>
                  <a:cs typeface="Arial"/>
                </a:rPr>
                <a:t>r</a:t>
              </a:r>
              <a:r>
                <a:rPr sz="1150" spc="10" dirty="0">
                  <a:latin typeface="Arial"/>
                  <a:cs typeface="Arial"/>
                </a:rPr>
                <a:t>a</a:t>
              </a:r>
              <a:r>
                <a:rPr sz="1150" spc="20" dirty="0">
                  <a:latin typeface="Arial"/>
                  <a:cs typeface="Arial"/>
                </a:rPr>
                <a:t>nd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699019" y="4906772"/>
              <a:ext cx="68072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15" dirty="0">
                  <a:latin typeface="Arial"/>
                  <a:cs typeface="Arial"/>
                </a:rPr>
                <a:t>brand</a:t>
              </a:r>
              <a:r>
                <a:rPr sz="1150" spc="-65" dirty="0">
                  <a:latin typeface="Arial"/>
                  <a:cs typeface="Arial"/>
                </a:rPr>
                <a:t> </a:t>
              </a:r>
              <a:r>
                <a:rPr sz="1150" spc="15" dirty="0">
                  <a:latin typeface="Arial"/>
                  <a:cs typeface="Arial"/>
                </a:rPr>
                <a:t>city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60965" y="5726720"/>
              <a:ext cx="50419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10" dirty="0">
                  <a:latin typeface="Arial"/>
                  <a:cs typeface="Arial"/>
                </a:rPr>
                <a:t>holiday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592882" y="5563633"/>
              <a:ext cx="268605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d</a:t>
              </a:r>
              <a:r>
                <a:rPr sz="1150" spc="10" dirty="0">
                  <a:latin typeface="Arial"/>
                  <a:cs typeface="Arial"/>
                </a:rPr>
                <a:t>a</a:t>
              </a:r>
              <a:r>
                <a:rPr sz="1150" spc="15" dirty="0">
                  <a:latin typeface="Arial"/>
                  <a:cs typeface="Arial"/>
                </a:rPr>
                <a:t>y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352331" y="6368296"/>
              <a:ext cx="50419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q</a:t>
              </a:r>
              <a:r>
                <a:rPr sz="1150" spc="10" dirty="0">
                  <a:latin typeface="Arial"/>
                  <a:cs typeface="Arial"/>
                </a:rPr>
                <a:t>u</a:t>
              </a:r>
              <a:r>
                <a:rPr sz="1150" spc="20" dirty="0">
                  <a:latin typeface="Arial"/>
                  <a:cs typeface="Arial"/>
                </a:rPr>
                <a:t>a</a:t>
              </a:r>
              <a:r>
                <a:rPr sz="1150" spc="5" dirty="0">
                  <a:latin typeface="Arial"/>
                  <a:cs typeface="Arial"/>
                </a:rPr>
                <a:t>r</a:t>
              </a:r>
              <a:r>
                <a:rPr sz="1150" spc="10" dirty="0">
                  <a:latin typeface="Arial"/>
                  <a:cs typeface="Arial"/>
                </a:rPr>
                <a:t>ter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942258" y="6368296"/>
              <a:ext cx="447675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50" dirty="0">
                  <a:latin typeface="Arial"/>
                  <a:cs typeface="Arial"/>
                </a:rPr>
                <a:t>m</a:t>
              </a:r>
              <a:r>
                <a:rPr sz="1150" spc="10" dirty="0">
                  <a:latin typeface="Arial"/>
                  <a:cs typeface="Arial"/>
                </a:rPr>
                <a:t>o</a:t>
              </a:r>
              <a:r>
                <a:rPr sz="1150" spc="15" dirty="0">
                  <a:latin typeface="Arial"/>
                  <a:cs typeface="Arial"/>
                </a:rPr>
                <a:t>nth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542769" y="5597153"/>
              <a:ext cx="315595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-10" dirty="0">
                  <a:latin typeface="Arial"/>
                  <a:cs typeface="Arial"/>
                </a:rPr>
                <a:t>y</a:t>
              </a:r>
              <a:r>
                <a:rPr sz="1150" spc="10" dirty="0">
                  <a:latin typeface="Arial"/>
                  <a:cs typeface="Arial"/>
                </a:rPr>
                <a:t>e</a:t>
              </a:r>
              <a:r>
                <a:rPr sz="1150" spc="15" dirty="0">
                  <a:latin typeface="Arial"/>
                  <a:cs typeface="Arial"/>
                </a:rPr>
                <a:t>ar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17322" y="6694470"/>
              <a:ext cx="37719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w</a:t>
              </a:r>
              <a:r>
                <a:rPr sz="1150" spc="10" dirty="0">
                  <a:latin typeface="Arial"/>
                  <a:cs typeface="Arial"/>
                </a:rPr>
                <a:t>e</a:t>
              </a:r>
              <a:r>
                <a:rPr sz="1150" spc="20" dirty="0">
                  <a:latin typeface="Arial"/>
                  <a:cs typeface="Arial"/>
                </a:rPr>
                <a:t>ek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179985" y="5059116"/>
              <a:ext cx="889000" cy="2559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hierarchy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936735" y="5343144"/>
              <a:ext cx="565785" cy="662940"/>
            </a:xfrm>
            <a:custGeom>
              <a:avLst/>
              <a:gdLst/>
              <a:ahLst/>
              <a:cxnLst/>
              <a:rect l="l" t="t" r="r" b="b"/>
              <a:pathLst>
                <a:path w="565784" h="662939">
                  <a:moveTo>
                    <a:pt x="94115" y="564189"/>
                  </a:moveTo>
                  <a:lnTo>
                    <a:pt x="83438" y="555083"/>
                  </a:lnTo>
                  <a:lnTo>
                    <a:pt x="554736" y="0"/>
                  </a:lnTo>
                  <a:lnTo>
                    <a:pt x="565404" y="7620"/>
                  </a:lnTo>
                  <a:lnTo>
                    <a:pt x="94115" y="564189"/>
                  </a:lnTo>
                  <a:close/>
                </a:path>
                <a:path w="565784" h="662939">
                  <a:moveTo>
                    <a:pt x="0" y="662940"/>
                  </a:moveTo>
                  <a:lnTo>
                    <a:pt x="36576" y="515112"/>
                  </a:lnTo>
                  <a:lnTo>
                    <a:pt x="83438" y="555083"/>
                  </a:lnTo>
                  <a:lnTo>
                    <a:pt x="74676" y="565404"/>
                  </a:lnTo>
                  <a:lnTo>
                    <a:pt x="85344" y="574548"/>
                  </a:lnTo>
                  <a:lnTo>
                    <a:pt x="106259" y="574548"/>
                  </a:lnTo>
                  <a:lnTo>
                    <a:pt x="140208" y="603504"/>
                  </a:lnTo>
                  <a:lnTo>
                    <a:pt x="0" y="662940"/>
                  </a:lnTo>
                  <a:close/>
                </a:path>
                <a:path w="565784" h="662939">
                  <a:moveTo>
                    <a:pt x="85344" y="574548"/>
                  </a:moveTo>
                  <a:lnTo>
                    <a:pt x="74676" y="565404"/>
                  </a:lnTo>
                  <a:lnTo>
                    <a:pt x="83438" y="555083"/>
                  </a:lnTo>
                  <a:lnTo>
                    <a:pt x="94115" y="564189"/>
                  </a:lnTo>
                  <a:lnTo>
                    <a:pt x="85344" y="574548"/>
                  </a:lnTo>
                  <a:close/>
                </a:path>
                <a:path w="565784" h="662939">
                  <a:moveTo>
                    <a:pt x="106259" y="574548"/>
                  </a:moveTo>
                  <a:lnTo>
                    <a:pt x="85344" y="574548"/>
                  </a:lnTo>
                  <a:lnTo>
                    <a:pt x="94115" y="564189"/>
                  </a:lnTo>
                  <a:lnTo>
                    <a:pt x="106259" y="574548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411905" y="4018274"/>
              <a:ext cx="986155" cy="4864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08585" marR="5080" indent="-96520">
                <a:lnSpc>
                  <a:spcPct val="100699"/>
                </a:lnSpc>
                <a:spcBef>
                  <a:spcPts val="100"/>
                </a:spcBef>
              </a:pP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d</a:t>
              </a:r>
              <a:r>
                <a:rPr sz="1500" b="1" i="1" spc="5" dirty="0">
                  <a:solidFill>
                    <a:srgbClr val="00CC99"/>
                  </a:solidFill>
                  <a:latin typeface="Arial"/>
                  <a:cs typeface="Arial"/>
                </a:rPr>
                <a:t>im</a:t>
              </a:r>
              <a:r>
                <a:rPr sz="1500" b="1" i="1" spc="-5" dirty="0">
                  <a:solidFill>
                    <a:srgbClr val="00CC99"/>
                  </a:solidFill>
                  <a:latin typeface="Arial"/>
                  <a:cs typeface="Arial"/>
                </a:rPr>
                <a:t>e</a:t>
              </a: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n</a:t>
              </a:r>
              <a:r>
                <a:rPr sz="1500" b="1" i="1" spc="10" dirty="0">
                  <a:solidFill>
                    <a:srgbClr val="00CC99"/>
                  </a:solidFill>
                  <a:latin typeface="Arial"/>
                  <a:cs typeface="Arial"/>
                </a:rPr>
                <a:t>s</a:t>
              </a: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io</a:t>
              </a:r>
              <a:r>
                <a:rPr sz="1500" b="1" i="1" spc="5" dirty="0">
                  <a:solidFill>
                    <a:srgbClr val="00CC99"/>
                  </a:solidFill>
                  <a:latin typeface="Arial"/>
                  <a:cs typeface="Arial"/>
                </a:rPr>
                <a:t>n </a:t>
              </a:r>
              <a:r>
                <a:rPr sz="1500" b="1" i="1" dirty="0">
                  <a:solidFill>
                    <a:srgbClr val="00CC99"/>
                  </a:solidFill>
                  <a:latin typeface="Arial"/>
                  <a:cs typeface="Arial"/>
                </a:rPr>
                <a:t> attribute</a:t>
              </a:r>
              <a:endParaRPr sz="1500" dirty="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197852" y="5292343"/>
              <a:ext cx="52959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p</a:t>
              </a:r>
              <a:r>
                <a:rPr sz="1150" spc="5" dirty="0">
                  <a:latin typeface="Arial"/>
                  <a:cs typeface="Arial"/>
                </a:rPr>
                <a:t>r</a:t>
              </a:r>
              <a:r>
                <a:rPr sz="1150" spc="10" dirty="0">
                  <a:latin typeface="Arial"/>
                  <a:cs typeface="Arial"/>
                </a:rPr>
                <a:t>o</a:t>
              </a:r>
              <a:r>
                <a:rPr sz="1150" spc="15" dirty="0">
                  <a:latin typeface="Arial"/>
                  <a:cs typeface="Arial"/>
                </a:rPr>
                <a:t>duct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77655" y="6069564"/>
              <a:ext cx="354330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5" dirty="0">
                  <a:latin typeface="Arial"/>
                  <a:cs typeface="Arial"/>
                </a:rPr>
                <a:t>s</a:t>
              </a:r>
              <a:r>
                <a:rPr sz="1150" spc="10" dirty="0">
                  <a:latin typeface="Arial"/>
                  <a:cs typeface="Arial"/>
                </a:rPr>
                <a:t>h</a:t>
              </a:r>
              <a:r>
                <a:rPr sz="1150" spc="20" dirty="0">
                  <a:latin typeface="Arial"/>
                  <a:cs typeface="Arial"/>
                </a:rPr>
                <a:t>op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681285" y="6069564"/>
              <a:ext cx="319405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d</a:t>
              </a:r>
              <a:r>
                <a:rPr sz="1150" spc="10" dirty="0">
                  <a:latin typeface="Arial"/>
                  <a:cs typeface="Arial"/>
                </a:rPr>
                <a:t>a</a:t>
              </a:r>
              <a:r>
                <a:rPr sz="1150" spc="15" dirty="0">
                  <a:latin typeface="Arial"/>
                  <a:cs typeface="Arial"/>
                </a:rPr>
                <a:t>te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838973" y="6354621"/>
              <a:ext cx="1026794" cy="2070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150" spc="10" dirty="0">
                  <a:latin typeface="Arial"/>
                  <a:cs typeface="Arial"/>
                </a:rPr>
                <a:t>region</a:t>
              </a:r>
              <a:r>
                <a:rPr sz="1150" spc="300" dirty="0">
                  <a:latin typeface="Arial"/>
                  <a:cs typeface="Arial"/>
                </a:rPr>
                <a:t> </a:t>
              </a:r>
              <a:r>
                <a:rPr sz="1150" spc="15" dirty="0">
                  <a:latin typeface="Arial"/>
                  <a:cs typeface="Arial"/>
                </a:rPr>
                <a:t>country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837657" y="5569711"/>
              <a:ext cx="1675764" cy="3638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ts val="1310"/>
                </a:lnSpc>
                <a:spcBef>
                  <a:spcPts val="135"/>
                </a:spcBef>
              </a:pPr>
              <a:r>
                <a:rPr sz="1150" spc="15" dirty="0">
                  <a:latin typeface="Arial"/>
                  <a:cs typeface="Arial"/>
                </a:rPr>
                <a:t>sale</a:t>
              </a:r>
              <a:r>
                <a:rPr sz="1150" dirty="0">
                  <a:latin typeface="Arial"/>
                  <a:cs typeface="Arial"/>
                </a:rPr>
                <a:t> </a:t>
              </a:r>
              <a:r>
                <a:rPr sz="1150" spc="20" dirty="0">
                  <a:latin typeface="Arial"/>
                  <a:cs typeface="Arial"/>
                </a:rPr>
                <a:t>manager</a:t>
              </a:r>
              <a:endParaRPr sz="1150">
                <a:latin typeface="Arial"/>
                <a:cs typeface="Arial"/>
              </a:endParaRPr>
            </a:p>
            <a:p>
              <a:pPr marL="905510">
                <a:lnSpc>
                  <a:spcPts val="1310"/>
                </a:lnSpc>
              </a:pPr>
              <a:r>
                <a:rPr sz="1150" spc="15" dirty="0">
                  <a:latin typeface="Arial"/>
                  <a:cs typeface="Arial"/>
                </a:rPr>
                <a:t>sale</a:t>
              </a:r>
              <a:r>
                <a:rPr sz="1150" spc="-40" dirty="0">
                  <a:latin typeface="Arial"/>
                  <a:cs typeface="Arial"/>
                </a:rPr>
                <a:t> </a:t>
              </a:r>
              <a:r>
                <a:rPr sz="1150" spc="10" dirty="0">
                  <a:latin typeface="Arial"/>
                  <a:cs typeface="Arial"/>
                </a:rPr>
                <a:t>district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098812" y="5969003"/>
              <a:ext cx="1450340" cy="103759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R="52069" algn="ctr">
                <a:lnSpc>
                  <a:spcPct val="100000"/>
                </a:lnSpc>
                <a:spcBef>
                  <a:spcPts val="135"/>
                </a:spcBef>
              </a:pPr>
              <a:r>
                <a:rPr sz="1150" spc="20" dirty="0">
                  <a:latin typeface="Arial"/>
                  <a:cs typeface="Arial"/>
                </a:rPr>
                <a:t>SALE</a:t>
              </a:r>
              <a:endParaRPr sz="1150">
                <a:latin typeface="Arial"/>
                <a:cs typeface="Arial"/>
              </a:endParaRPr>
            </a:p>
            <a:p>
              <a:pPr marL="13970" marR="581025" indent="-1905">
                <a:lnSpc>
                  <a:spcPct val="106100"/>
                </a:lnSpc>
                <a:spcBef>
                  <a:spcPts val="865"/>
                </a:spcBef>
              </a:pPr>
              <a:r>
                <a:rPr sz="1150" spc="15" dirty="0">
                  <a:latin typeface="Arial"/>
                  <a:cs typeface="Arial"/>
                </a:rPr>
                <a:t>sold</a:t>
              </a:r>
              <a:r>
                <a:rPr sz="1150" spc="-45" dirty="0">
                  <a:latin typeface="Arial"/>
                  <a:cs typeface="Arial"/>
                </a:rPr>
                <a:t> </a:t>
              </a:r>
              <a:r>
                <a:rPr sz="1150" spc="10" dirty="0">
                  <a:latin typeface="Arial"/>
                  <a:cs typeface="Arial"/>
                </a:rPr>
                <a:t>quantity  </a:t>
              </a:r>
              <a:r>
                <a:rPr sz="1150" spc="15" dirty="0">
                  <a:latin typeface="Arial"/>
                  <a:cs typeface="Arial"/>
                </a:rPr>
                <a:t>sale</a:t>
              </a:r>
              <a:r>
                <a:rPr sz="1150" spc="-50" dirty="0">
                  <a:latin typeface="Arial"/>
                  <a:cs typeface="Arial"/>
                </a:rPr>
                <a:t> </a:t>
              </a:r>
              <a:r>
                <a:rPr sz="1150" spc="20" dirty="0">
                  <a:latin typeface="Arial"/>
                  <a:cs typeface="Arial"/>
                </a:rPr>
                <a:t>amount</a:t>
              </a:r>
              <a:endParaRPr sz="1150">
                <a:latin typeface="Arial"/>
                <a:cs typeface="Arial"/>
              </a:endParaRPr>
            </a:p>
            <a:p>
              <a:pPr marL="15240" marR="5080" indent="2540">
                <a:lnSpc>
                  <a:spcPts val="1370"/>
                </a:lnSpc>
                <a:spcBef>
                  <a:spcPts val="55"/>
                </a:spcBef>
              </a:pPr>
              <a:r>
                <a:rPr sz="1150" spc="20" dirty="0">
                  <a:latin typeface="Arial"/>
                  <a:cs typeface="Arial"/>
                </a:rPr>
                <a:t>number </a:t>
              </a:r>
              <a:r>
                <a:rPr sz="1150" spc="10" dirty="0">
                  <a:latin typeface="Arial"/>
                  <a:cs typeface="Arial"/>
                </a:rPr>
                <a:t>of</a:t>
              </a:r>
              <a:r>
                <a:rPr sz="1150" spc="-110" dirty="0">
                  <a:latin typeface="Arial"/>
                  <a:cs typeface="Arial"/>
                </a:rPr>
                <a:t> </a:t>
              </a:r>
              <a:r>
                <a:rPr sz="1150" spc="20" dirty="0">
                  <a:latin typeface="Arial"/>
                  <a:cs typeface="Arial"/>
                </a:rPr>
                <a:t>customers  </a:t>
              </a:r>
              <a:r>
                <a:rPr sz="1150" spc="10" dirty="0">
                  <a:latin typeface="Arial"/>
                  <a:cs typeface="Arial"/>
                </a:rPr>
                <a:t>unit price</a:t>
              </a:r>
              <a:endParaRPr sz="115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Factless fact schema"/>
          <p:cNvSpPr txBox="1">
            <a:spLocks noGrp="1"/>
          </p:cNvSpPr>
          <p:nvPr>
            <p:ph type="title"/>
          </p:nvPr>
        </p:nvSpPr>
        <p:spPr>
          <a:xfrm>
            <a:off x="2576459" y="464412"/>
            <a:ext cx="554863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Factless </a:t>
            </a:r>
            <a:r>
              <a:rPr spc="10" dirty="0"/>
              <a:t>fact</a:t>
            </a:r>
            <a:r>
              <a:rPr spc="-55" dirty="0"/>
              <a:t> </a:t>
            </a:r>
            <a:r>
              <a:rPr spc="10" dirty="0"/>
              <a:t>schema</a:t>
            </a:r>
          </a:p>
        </p:txBody>
      </p:sp>
      <p:grpSp>
        <p:nvGrpSpPr>
          <p:cNvPr id="3" name="Group 2" descr="Factless fact schema">
            <a:extLst>
              <a:ext uri="{FF2B5EF4-FFF2-40B4-BE49-F238E27FC236}">
                <a16:creationId xmlns:a16="http://schemas.microsoft.com/office/drawing/2014/main" id="{E75239E6-3A09-427F-AE9D-8E130CFD39C0}"/>
              </a:ext>
            </a:extLst>
          </p:cNvPr>
          <p:cNvGrpSpPr/>
          <p:nvPr/>
        </p:nvGrpSpPr>
        <p:grpSpPr>
          <a:xfrm>
            <a:off x="3986264" y="3920806"/>
            <a:ext cx="4907927" cy="2068067"/>
            <a:chOff x="3986264" y="3920806"/>
            <a:chExt cx="4907927" cy="2068067"/>
          </a:xfrm>
        </p:grpSpPr>
        <p:sp>
          <p:nvSpPr>
            <p:cNvPr id="7" name="object 7"/>
            <p:cNvSpPr/>
            <p:nvPr/>
          </p:nvSpPr>
          <p:spPr>
            <a:xfrm>
              <a:off x="4360113" y="3920806"/>
              <a:ext cx="4216907" cy="2068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 descr="Factless fact schema"/>
            <p:cNvSpPr txBox="1"/>
            <p:nvPr/>
          </p:nvSpPr>
          <p:spPr>
            <a:xfrm>
              <a:off x="6167144" y="5068303"/>
              <a:ext cx="121602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10" dirty="0">
                  <a:latin typeface="Arial"/>
                  <a:cs typeface="Arial"/>
                </a:rPr>
                <a:t>A</a:t>
              </a:r>
              <a:r>
                <a:rPr sz="1400" spc="-5" dirty="0">
                  <a:latin typeface="Arial"/>
                  <a:cs typeface="Arial"/>
                </a:rPr>
                <a:t>T</a:t>
              </a:r>
              <a:r>
                <a:rPr sz="1400" spc="-20" dirty="0">
                  <a:latin typeface="Arial"/>
                  <a:cs typeface="Arial"/>
                </a:rPr>
                <a:t>T</a:t>
              </a:r>
              <a:r>
                <a:rPr sz="1400" dirty="0">
                  <a:latin typeface="Arial"/>
                  <a:cs typeface="Arial"/>
                </a:rPr>
                <a:t>E</a:t>
              </a:r>
              <a:r>
                <a:rPr sz="1400" spc="-5" dirty="0">
                  <a:latin typeface="Arial"/>
                  <a:cs typeface="Arial"/>
                </a:rPr>
                <a:t>ND</a:t>
              </a:r>
              <a:r>
                <a:rPr sz="1400" spc="-10" dirty="0">
                  <a:latin typeface="Arial"/>
                  <a:cs typeface="Arial"/>
                </a:rPr>
                <a:t>A</a:t>
              </a:r>
              <a:r>
                <a:rPr sz="1400" spc="-5" dirty="0">
                  <a:latin typeface="Arial"/>
                  <a:cs typeface="Arial"/>
                </a:rPr>
                <a:t>NC</a:t>
              </a:r>
              <a:r>
                <a:rPr sz="1400" dirty="0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409682" y="5167382"/>
              <a:ext cx="612140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latin typeface="Arial"/>
                  <a:cs typeface="Arial"/>
                </a:rPr>
                <a:t>s</a:t>
              </a:r>
              <a:r>
                <a:rPr sz="1400" spc="15" dirty="0">
                  <a:latin typeface="Arial"/>
                  <a:cs typeface="Arial"/>
                </a:rPr>
                <a:t>t</a:t>
              </a:r>
              <a:r>
                <a:rPr sz="1400" spc="-10" dirty="0">
                  <a:latin typeface="Arial"/>
                  <a:cs typeface="Arial"/>
                </a:rPr>
                <a:t>u</a:t>
              </a:r>
              <a:r>
                <a:rPr sz="1400" spc="5" dirty="0">
                  <a:latin typeface="Arial"/>
                  <a:cs typeface="Arial"/>
                </a:rPr>
                <a:t>d</a:t>
              </a:r>
              <a:r>
                <a:rPr sz="1400" spc="-10" dirty="0">
                  <a:latin typeface="Arial"/>
                  <a:cs typeface="Arial"/>
                </a:rPr>
                <a:t>e</a:t>
              </a:r>
              <a:r>
                <a:rPr sz="1400" spc="5" dirty="0">
                  <a:latin typeface="Arial"/>
                  <a:cs typeface="Arial"/>
                </a:rPr>
                <a:t>n</a:t>
              </a:r>
              <a:r>
                <a:rPr sz="1400" dirty="0">
                  <a:latin typeface="Arial"/>
                  <a:cs typeface="Arial"/>
                </a:rPr>
                <a:t>t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512836" y="5153626"/>
              <a:ext cx="56197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latin typeface="Arial"/>
                  <a:cs typeface="Arial"/>
                </a:rPr>
                <a:t>c</a:t>
              </a:r>
              <a:r>
                <a:rPr sz="1400" spc="5" dirty="0">
                  <a:latin typeface="Arial"/>
                  <a:cs typeface="Arial"/>
                </a:rPr>
                <a:t>ou</a:t>
              </a:r>
              <a:r>
                <a:rPr sz="1400" spc="-5" dirty="0">
                  <a:latin typeface="Arial"/>
                  <a:cs typeface="Arial"/>
                </a:rPr>
                <a:t>r</a:t>
              </a:r>
              <a:r>
                <a:rPr sz="1400" dirty="0">
                  <a:latin typeface="Arial"/>
                  <a:cs typeface="Arial"/>
                </a:rPr>
                <a:t>se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319055" y="5525544"/>
              <a:ext cx="54292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latin typeface="Arial"/>
                  <a:cs typeface="Arial"/>
                </a:rPr>
                <a:t>s</a:t>
              </a:r>
              <a:r>
                <a:rPr sz="1400" spc="10" dirty="0">
                  <a:latin typeface="Arial"/>
                  <a:cs typeface="Arial"/>
                </a:rPr>
                <a:t>c</a:t>
              </a:r>
              <a:r>
                <a:rPr sz="1400" spc="-10" dirty="0">
                  <a:latin typeface="Arial"/>
                  <a:cs typeface="Arial"/>
                </a:rPr>
                <a:t>h</a:t>
              </a:r>
              <a:r>
                <a:rPr sz="1400" spc="5" dirty="0">
                  <a:latin typeface="Arial"/>
                  <a:cs typeface="Arial"/>
                </a:rPr>
                <a:t>oo</a:t>
              </a:r>
              <a:r>
                <a:rPr sz="1400" dirty="0">
                  <a:latin typeface="Arial"/>
                  <a:cs typeface="Arial"/>
                </a:rPr>
                <a:t>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512556" y="4835143"/>
              <a:ext cx="38163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5" dirty="0">
                  <a:latin typeface="Arial"/>
                  <a:cs typeface="Arial"/>
                </a:rPr>
                <a:t>a</a:t>
              </a:r>
              <a:r>
                <a:rPr sz="1400" spc="-5" dirty="0">
                  <a:latin typeface="Arial"/>
                  <a:cs typeface="Arial"/>
                </a:rPr>
                <a:t>r</a:t>
              </a:r>
              <a:r>
                <a:rPr sz="1400" spc="-10" dirty="0">
                  <a:latin typeface="Arial"/>
                  <a:cs typeface="Arial"/>
                </a:rPr>
                <a:t>e</a:t>
              </a:r>
              <a:r>
                <a:rPr sz="1400" dirty="0">
                  <a:latin typeface="Arial"/>
                  <a:cs typeface="Arial"/>
                </a:rPr>
                <a:t>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86264" y="4778726"/>
              <a:ext cx="1041400" cy="1113155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528955" marR="5080" indent="-135890">
                <a:lnSpc>
                  <a:spcPct val="101400"/>
                </a:lnSpc>
                <a:spcBef>
                  <a:spcPts val="80"/>
                </a:spcBef>
              </a:pPr>
              <a:r>
                <a:rPr sz="1400" spc="5" dirty="0">
                  <a:latin typeface="Arial"/>
                  <a:cs typeface="Arial"/>
                </a:rPr>
                <a:t>a</a:t>
              </a:r>
              <a:r>
                <a:rPr sz="1400" spc="-10" dirty="0">
                  <a:latin typeface="Arial"/>
                  <a:cs typeface="Arial"/>
                </a:rPr>
                <a:t>d</a:t>
              </a:r>
              <a:r>
                <a:rPr sz="1400" spc="5" dirty="0">
                  <a:latin typeface="Arial"/>
                  <a:cs typeface="Arial"/>
                </a:rPr>
                <a:t>d</a:t>
              </a:r>
              <a:r>
                <a:rPr sz="1400" spc="-5" dirty="0">
                  <a:latin typeface="Arial"/>
                  <a:cs typeface="Arial"/>
                </a:rPr>
                <a:t>r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dirty="0">
                  <a:latin typeface="Arial"/>
                  <a:cs typeface="Arial"/>
                </a:rPr>
                <a:t>ss  name</a:t>
              </a:r>
            </a:p>
            <a:p>
              <a:pPr marL="12700">
                <a:lnSpc>
                  <a:spcPct val="100000"/>
                </a:lnSpc>
                <a:spcBef>
                  <a:spcPts val="815"/>
                </a:spcBef>
              </a:pPr>
              <a:r>
                <a:rPr sz="1400" dirty="0">
                  <a:latin typeface="Arial"/>
                  <a:cs typeface="Arial"/>
                </a:rPr>
                <a:t>nationality</a:t>
              </a:r>
            </a:p>
            <a:p>
              <a:pPr marL="611505">
                <a:lnSpc>
                  <a:spcPct val="100000"/>
                </a:lnSpc>
                <a:spcBef>
                  <a:spcPts val="994"/>
                </a:spcBef>
              </a:pPr>
              <a:r>
                <a:rPr sz="1400" dirty="0"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15" name="object 15" descr="Factless fact schema"/>
            <p:cNvSpPr txBox="1"/>
            <p:nvPr/>
          </p:nvSpPr>
          <p:spPr>
            <a:xfrm>
              <a:off x="6127530" y="5479781"/>
              <a:ext cx="77533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latin typeface="Arial"/>
                  <a:cs typeface="Arial"/>
                </a:rPr>
                <a:t>(C</a:t>
              </a:r>
              <a:r>
                <a:rPr sz="1400" dirty="0">
                  <a:latin typeface="Arial"/>
                  <a:cs typeface="Arial"/>
                </a:rPr>
                <a:t>O</a:t>
              </a:r>
              <a:r>
                <a:rPr sz="1400" spc="-5" dirty="0">
                  <a:latin typeface="Arial"/>
                  <a:cs typeface="Arial"/>
                </a:rPr>
                <a:t>U</a:t>
              </a:r>
              <a:r>
                <a:rPr sz="1400" spc="-20" dirty="0">
                  <a:latin typeface="Arial"/>
                  <a:cs typeface="Arial"/>
                </a:rPr>
                <a:t>N</a:t>
              </a:r>
              <a:r>
                <a:rPr sz="1400" spc="-5" dirty="0">
                  <a:latin typeface="Arial"/>
                  <a:cs typeface="Arial"/>
                </a:rPr>
                <a:t>T</a:t>
              </a:r>
              <a:r>
                <a:rPr sz="1400" dirty="0">
                  <a:latin typeface="Arial"/>
                  <a:cs typeface="Arial"/>
                </a:rPr>
                <a:t>)</a:t>
              </a: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9504" y="1407713"/>
            <a:ext cx="7478395" cy="325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90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5" dirty="0">
                <a:latin typeface="Arial"/>
                <a:cs typeface="Arial"/>
              </a:rPr>
              <a:t>Some </a:t>
            </a:r>
            <a:r>
              <a:rPr sz="2600" spc="-5" dirty="0">
                <a:latin typeface="Arial"/>
                <a:cs typeface="Arial"/>
              </a:rPr>
              <a:t>events are </a:t>
            </a:r>
            <a:r>
              <a:rPr sz="2600" spc="-10" dirty="0">
                <a:latin typeface="Arial"/>
                <a:cs typeface="Arial"/>
              </a:rPr>
              <a:t>not characterized </a:t>
            </a:r>
            <a:r>
              <a:rPr sz="2600" spc="-15" dirty="0">
                <a:latin typeface="Arial"/>
                <a:cs typeface="Arial"/>
              </a:rPr>
              <a:t>by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measures</a:t>
            </a:r>
            <a:endParaRPr sz="2600" dirty="0">
              <a:latin typeface="Arial"/>
              <a:cs typeface="Arial"/>
            </a:endParaRPr>
          </a:p>
          <a:p>
            <a:pPr marL="815975" lvl="1" indent="-310515">
              <a:lnSpc>
                <a:spcPct val="100000"/>
              </a:lnSpc>
              <a:spcBef>
                <a:spcPts val="2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empty (i.e., factless) fact</a:t>
            </a:r>
            <a:r>
              <a:rPr sz="2150" spc="-100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schema</a:t>
            </a:r>
            <a:endParaRPr sz="2150" dirty="0">
              <a:latin typeface="Arial"/>
              <a:cs typeface="Arial"/>
            </a:endParaRPr>
          </a:p>
          <a:p>
            <a:pPr marL="815975" lvl="1" indent="-310515">
              <a:lnSpc>
                <a:spcPts val="2570"/>
              </a:lnSpc>
              <a:spcBef>
                <a:spcPts val="1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it records occurrence </a:t>
            </a:r>
            <a:r>
              <a:rPr sz="2150" spc="-5" dirty="0">
                <a:latin typeface="Arial"/>
                <a:cs typeface="Arial"/>
              </a:rPr>
              <a:t>of </a:t>
            </a:r>
            <a:r>
              <a:rPr sz="2150" spc="5" dirty="0">
                <a:latin typeface="Arial"/>
                <a:cs typeface="Arial"/>
              </a:rPr>
              <a:t>an</a:t>
            </a:r>
            <a:r>
              <a:rPr sz="2150" spc="-6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event</a:t>
            </a:r>
            <a:endParaRPr sz="2150" dirty="0">
              <a:latin typeface="Arial"/>
              <a:cs typeface="Arial"/>
            </a:endParaRPr>
          </a:p>
          <a:p>
            <a:pPr marL="384175" indent="-372110">
              <a:lnSpc>
                <a:spcPts val="3110"/>
              </a:lnSpc>
              <a:buChar char="•"/>
              <a:tabLst>
                <a:tab pos="384175" algn="l"/>
                <a:tab pos="384810" algn="l"/>
              </a:tabLst>
            </a:pPr>
            <a:r>
              <a:rPr sz="2600" spc="-15" dirty="0">
                <a:latin typeface="Arial"/>
                <a:cs typeface="Arial"/>
              </a:rPr>
              <a:t>Used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for</a:t>
            </a:r>
            <a:endParaRPr sz="2600" dirty="0">
              <a:latin typeface="Arial"/>
              <a:cs typeface="Arial"/>
            </a:endParaRPr>
          </a:p>
          <a:p>
            <a:pPr marL="815975" lvl="1" indent="-310515">
              <a:lnSpc>
                <a:spcPct val="100000"/>
              </a:lnSpc>
              <a:spcBef>
                <a:spcPts val="3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counting occurred </a:t>
            </a:r>
            <a:r>
              <a:rPr sz="2150" spc="-5" dirty="0">
                <a:latin typeface="Arial"/>
                <a:cs typeface="Arial"/>
              </a:rPr>
              <a:t>events </a:t>
            </a:r>
            <a:r>
              <a:rPr sz="2150" dirty="0">
                <a:latin typeface="Arial"/>
                <a:cs typeface="Arial"/>
              </a:rPr>
              <a:t>(e.g., </a:t>
            </a:r>
            <a:r>
              <a:rPr sz="2150" spc="5" dirty="0">
                <a:latin typeface="Arial"/>
                <a:cs typeface="Arial"/>
              </a:rPr>
              <a:t>course</a:t>
            </a:r>
            <a:r>
              <a:rPr sz="2150" spc="-7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attendance)</a:t>
            </a:r>
          </a:p>
          <a:p>
            <a:pPr marL="815975" lvl="1" indent="-310515">
              <a:lnSpc>
                <a:spcPct val="100000"/>
              </a:lnSpc>
              <a:spcBef>
                <a:spcPts val="15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representing </a:t>
            </a:r>
            <a:r>
              <a:rPr sz="2150" spc="-5" dirty="0">
                <a:latin typeface="Arial"/>
                <a:cs typeface="Arial"/>
              </a:rPr>
              <a:t>events </a:t>
            </a:r>
            <a:r>
              <a:rPr sz="2150" dirty="0">
                <a:latin typeface="Arial"/>
                <a:cs typeface="Arial"/>
              </a:rPr>
              <a:t>not occurred (coverage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set)</a:t>
            </a:r>
            <a:endParaRPr sz="2150" dirty="0">
              <a:latin typeface="Arial"/>
              <a:cs typeface="Arial"/>
            </a:endParaRPr>
          </a:p>
          <a:p>
            <a:pPr marR="1536700" algn="r">
              <a:lnSpc>
                <a:spcPct val="100000"/>
              </a:lnSpc>
              <a:spcBef>
                <a:spcPts val="1660"/>
              </a:spcBef>
            </a:pPr>
            <a:r>
              <a:rPr sz="1400" spc="-15" dirty="0">
                <a:latin typeface="Arial"/>
                <a:cs typeface="Arial"/>
              </a:rPr>
              <a:t>y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Arial"/>
              <a:cs typeface="Arial"/>
            </a:endParaRPr>
          </a:p>
          <a:p>
            <a:pPr marL="492569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semester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6422" y="549601"/>
            <a:ext cx="48133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Representing</a:t>
            </a:r>
            <a:r>
              <a:rPr spc="-35" dirty="0"/>
              <a:t> </a:t>
            </a:r>
            <a:r>
              <a:rPr spc="5" dirty="0"/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555" y="1512776"/>
            <a:ext cx="8268334" cy="54076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2905" marR="347345" indent="-370840">
              <a:lnSpc>
                <a:spcPts val="3740"/>
              </a:lnSpc>
              <a:spcBef>
                <a:spcPts val="560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Data modification </a:t>
            </a:r>
            <a:r>
              <a:rPr sz="3450" spc="-5" dirty="0">
                <a:latin typeface="Arial"/>
                <a:cs typeface="Arial"/>
              </a:rPr>
              <a:t>over time is </a:t>
            </a:r>
            <a:r>
              <a:rPr sz="3450" dirty="0">
                <a:latin typeface="Arial"/>
                <a:cs typeface="Arial"/>
              </a:rPr>
              <a:t>explicitly  </a:t>
            </a:r>
            <a:r>
              <a:rPr sz="3450" spc="-5" dirty="0">
                <a:latin typeface="Arial"/>
                <a:cs typeface="Arial"/>
              </a:rPr>
              <a:t>represented </a:t>
            </a:r>
            <a:r>
              <a:rPr sz="3450" spc="5" dirty="0">
                <a:latin typeface="Arial"/>
                <a:cs typeface="Arial"/>
              </a:rPr>
              <a:t>by </a:t>
            </a:r>
            <a:r>
              <a:rPr sz="3450" dirty="0">
                <a:latin typeface="Arial"/>
                <a:cs typeface="Arial"/>
              </a:rPr>
              <a:t>event</a:t>
            </a:r>
            <a:r>
              <a:rPr sz="3450" spc="-105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occurrences</a:t>
            </a:r>
          </a:p>
          <a:p>
            <a:pPr marL="817244" lvl="1" indent="-311785">
              <a:lnSpc>
                <a:spcPct val="100000"/>
              </a:lnSpc>
              <a:spcBef>
                <a:spcPts val="340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time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dimension</a:t>
            </a:r>
            <a:endParaRPr sz="3000" dirty="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395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events stored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facts</a:t>
            </a:r>
            <a:endParaRPr sz="3000" dirty="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415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Also </a:t>
            </a:r>
            <a:r>
              <a:rPr sz="3450" spc="-5" dirty="0">
                <a:latin typeface="Arial"/>
                <a:cs typeface="Arial"/>
              </a:rPr>
              <a:t>dimensions </a:t>
            </a:r>
            <a:r>
              <a:rPr sz="3450" spc="-10" dirty="0">
                <a:latin typeface="Arial"/>
                <a:cs typeface="Arial"/>
              </a:rPr>
              <a:t>may </a:t>
            </a:r>
            <a:r>
              <a:rPr sz="3450" spc="-5" dirty="0">
                <a:latin typeface="Arial"/>
                <a:cs typeface="Arial"/>
              </a:rPr>
              <a:t>change over</a:t>
            </a:r>
            <a:r>
              <a:rPr sz="3450" spc="20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time</a:t>
            </a:r>
            <a:endParaRPr sz="3450" dirty="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400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modifications </a:t>
            </a:r>
            <a:r>
              <a:rPr sz="3000" spc="10" dirty="0">
                <a:latin typeface="Arial"/>
                <a:cs typeface="Arial"/>
              </a:rPr>
              <a:t>are </a:t>
            </a:r>
            <a:r>
              <a:rPr sz="3000" spc="5" dirty="0">
                <a:latin typeface="Arial"/>
                <a:cs typeface="Arial"/>
              </a:rPr>
              <a:t>typically</a:t>
            </a:r>
            <a:r>
              <a:rPr sz="3000" spc="7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slower</a:t>
            </a:r>
            <a:endParaRPr sz="3000" dirty="0">
              <a:latin typeface="Arial"/>
              <a:cs typeface="Arial"/>
            </a:endParaRPr>
          </a:p>
          <a:p>
            <a:pPr marL="1246505" lvl="2" indent="-247015">
              <a:lnSpc>
                <a:spcPct val="100000"/>
              </a:lnSpc>
              <a:spcBef>
                <a:spcPts val="315"/>
              </a:spcBef>
              <a:buChar char="•"/>
              <a:tabLst>
                <a:tab pos="1247140" algn="l"/>
              </a:tabLst>
            </a:pPr>
            <a:r>
              <a:rPr sz="2600" spc="-10" dirty="0">
                <a:latin typeface="Arial"/>
                <a:cs typeface="Arial"/>
              </a:rPr>
              <a:t>slowly changing dimension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[Kimball]</a:t>
            </a:r>
            <a:endParaRPr sz="2600" dirty="0">
              <a:latin typeface="Arial"/>
              <a:cs typeface="Arial"/>
            </a:endParaRPr>
          </a:p>
          <a:p>
            <a:pPr marL="815340" marR="5080" lvl="1" indent="-309880">
              <a:lnSpc>
                <a:spcPts val="3260"/>
              </a:lnSpc>
              <a:spcBef>
                <a:spcPts val="775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examples: client demographic </a:t>
            </a:r>
            <a:r>
              <a:rPr sz="3000" spc="10" dirty="0">
                <a:latin typeface="Arial"/>
                <a:cs typeface="Arial"/>
              </a:rPr>
              <a:t>data, </a:t>
            </a:r>
            <a:r>
              <a:rPr sz="3000" spc="5" dirty="0">
                <a:latin typeface="Arial"/>
                <a:cs typeface="Arial"/>
              </a:rPr>
              <a:t>product  description</a:t>
            </a:r>
            <a:endParaRPr sz="3000" dirty="0">
              <a:latin typeface="Arial"/>
              <a:cs typeface="Arial"/>
            </a:endParaRPr>
          </a:p>
          <a:p>
            <a:pPr marL="815340" marR="339725" lvl="1" indent="-309880">
              <a:lnSpc>
                <a:spcPts val="3279"/>
              </a:lnSpc>
              <a:spcBef>
                <a:spcPts val="710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if </a:t>
            </a:r>
            <a:r>
              <a:rPr sz="3000" spc="5" dirty="0">
                <a:latin typeface="Arial"/>
                <a:cs typeface="Arial"/>
              </a:rPr>
              <a:t>required, dimension evolution </a:t>
            </a:r>
            <a:r>
              <a:rPr sz="3000" spc="10" dirty="0">
                <a:latin typeface="Arial"/>
                <a:cs typeface="Arial"/>
              </a:rPr>
              <a:t>should </a:t>
            </a:r>
            <a:r>
              <a:rPr sz="3000" spc="15" dirty="0">
                <a:latin typeface="Arial"/>
                <a:cs typeface="Arial"/>
              </a:rPr>
              <a:t>be  </a:t>
            </a:r>
            <a:r>
              <a:rPr sz="3000" spc="5" dirty="0">
                <a:latin typeface="Arial"/>
                <a:cs typeface="Arial"/>
              </a:rPr>
              <a:t>explicitly </a:t>
            </a:r>
            <a:r>
              <a:rPr sz="3000" spc="10" dirty="0">
                <a:latin typeface="Arial"/>
                <a:cs typeface="Arial"/>
              </a:rPr>
              <a:t>modeled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1867" y="549601"/>
            <a:ext cx="7741284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How </a:t>
            </a:r>
            <a:r>
              <a:rPr dirty="0"/>
              <a:t>to </a:t>
            </a:r>
            <a:r>
              <a:rPr spc="5" dirty="0"/>
              <a:t>represent time </a:t>
            </a:r>
            <a:r>
              <a:rPr spc="10" dirty="0"/>
              <a:t>(type</a:t>
            </a:r>
            <a:r>
              <a:rPr spc="-10" dirty="0"/>
              <a:t> </a:t>
            </a:r>
            <a:r>
              <a:rPr spc="5" dirty="0"/>
              <a:t>I)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7531" y="1335714"/>
            <a:ext cx="8997950" cy="50736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44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Snapshot </a:t>
            </a:r>
            <a:r>
              <a:rPr sz="3450" spc="5" dirty="0">
                <a:latin typeface="Arial"/>
                <a:cs typeface="Arial"/>
              </a:rPr>
              <a:t>of </a:t>
            </a:r>
            <a:r>
              <a:rPr sz="3450" spc="-5" dirty="0">
                <a:latin typeface="Arial"/>
                <a:cs typeface="Arial"/>
              </a:rPr>
              <a:t>the </a:t>
            </a:r>
            <a:r>
              <a:rPr sz="3450" dirty="0">
                <a:latin typeface="Arial"/>
                <a:cs typeface="Arial"/>
              </a:rPr>
              <a:t>current</a:t>
            </a:r>
            <a:r>
              <a:rPr sz="3450" spc="-85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value</a:t>
            </a:r>
            <a:endParaRPr sz="345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765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data is </a:t>
            </a:r>
            <a:r>
              <a:rPr sz="3000" spc="10" dirty="0">
                <a:latin typeface="Arial"/>
                <a:cs typeface="Arial"/>
              </a:rPr>
              <a:t>overwritten </a:t>
            </a:r>
            <a:r>
              <a:rPr sz="3000" spc="5" dirty="0">
                <a:latin typeface="Arial"/>
                <a:cs typeface="Arial"/>
              </a:rPr>
              <a:t>with the current</a:t>
            </a:r>
            <a:r>
              <a:rPr sz="3000" spc="10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value</a:t>
            </a:r>
            <a:endParaRPr sz="300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755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it </a:t>
            </a:r>
            <a:r>
              <a:rPr sz="3000" spc="5" dirty="0">
                <a:latin typeface="Arial"/>
                <a:cs typeface="Arial"/>
              </a:rPr>
              <a:t>overrides </a:t>
            </a:r>
            <a:r>
              <a:rPr sz="3000" spc="15" dirty="0">
                <a:latin typeface="Arial"/>
                <a:cs typeface="Arial"/>
              </a:rPr>
              <a:t>the past </a:t>
            </a:r>
            <a:r>
              <a:rPr sz="3000" spc="5" dirty="0">
                <a:latin typeface="Arial"/>
                <a:cs typeface="Arial"/>
              </a:rPr>
              <a:t>with the </a:t>
            </a:r>
            <a:r>
              <a:rPr sz="3000" spc="10" dirty="0">
                <a:latin typeface="Arial"/>
                <a:cs typeface="Arial"/>
              </a:rPr>
              <a:t>current </a:t>
            </a:r>
            <a:r>
              <a:rPr sz="3000" spc="5" dirty="0">
                <a:latin typeface="Arial"/>
                <a:cs typeface="Arial"/>
              </a:rPr>
              <a:t>situation</a:t>
            </a:r>
            <a:endParaRPr sz="3000">
              <a:latin typeface="Arial"/>
              <a:cs typeface="Arial"/>
            </a:endParaRPr>
          </a:p>
          <a:p>
            <a:pPr marL="815340" marR="5080" lvl="1" indent="-309880">
              <a:lnSpc>
                <a:spcPct val="100699"/>
              </a:lnSpc>
              <a:spcBef>
                <a:spcPts val="730"/>
              </a:spcBef>
              <a:buChar char="–"/>
              <a:tabLst>
                <a:tab pos="817880" algn="l"/>
              </a:tabLst>
            </a:pPr>
            <a:r>
              <a:rPr sz="3000" spc="10" dirty="0">
                <a:latin typeface="Arial"/>
                <a:cs typeface="Arial"/>
              </a:rPr>
              <a:t>used </a:t>
            </a:r>
            <a:r>
              <a:rPr sz="3000" spc="5" dirty="0">
                <a:latin typeface="Arial"/>
                <a:cs typeface="Arial"/>
              </a:rPr>
              <a:t>when </a:t>
            </a:r>
            <a:r>
              <a:rPr sz="3000" spc="15" dirty="0">
                <a:latin typeface="Arial"/>
                <a:cs typeface="Arial"/>
              </a:rPr>
              <a:t>an </a:t>
            </a:r>
            <a:r>
              <a:rPr sz="3000" dirty="0">
                <a:latin typeface="Arial"/>
                <a:cs typeface="Arial"/>
              </a:rPr>
              <a:t>explicit </a:t>
            </a:r>
            <a:r>
              <a:rPr sz="3000" spc="10" dirty="0">
                <a:latin typeface="Arial"/>
                <a:cs typeface="Arial"/>
              </a:rPr>
              <a:t>representation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5" dirty="0">
                <a:latin typeface="Arial"/>
                <a:cs typeface="Arial"/>
              </a:rPr>
              <a:t>the </a:t>
            </a:r>
            <a:r>
              <a:rPr sz="3000" spc="10" dirty="0">
                <a:latin typeface="Arial"/>
                <a:cs typeface="Arial"/>
              </a:rPr>
              <a:t>data  </a:t>
            </a:r>
            <a:r>
              <a:rPr sz="3000" spc="5" dirty="0">
                <a:latin typeface="Arial"/>
                <a:cs typeface="Arial"/>
              </a:rPr>
              <a:t>change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5" dirty="0">
                <a:latin typeface="Arial"/>
                <a:cs typeface="Arial"/>
              </a:rPr>
              <a:t>not</a:t>
            </a:r>
            <a:r>
              <a:rPr sz="3000" spc="7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needed</a:t>
            </a:r>
            <a:endParaRPr sz="300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760"/>
              </a:spcBef>
              <a:buChar char="–"/>
              <a:tabLst>
                <a:tab pos="817880" algn="l"/>
              </a:tabLst>
            </a:pPr>
            <a:r>
              <a:rPr sz="3000" spc="10" dirty="0"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1246505" marR="420370" lvl="2" indent="-247015">
              <a:lnSpc>
                <a:spcPct val="100000"/>
              </a:lnSpc>
              <a:spcBef>
                <a:spcPts val="625"/>
              </a:spcBef>
              <a:buChar char="•"/>
              <a:tabLst>
                <a:tab pos="1247140" algn="l"/>
              </a:tabLst>
            </a:pPr>
            <a:r>
              <a:rPr sz="2600" spc="-5" dirty="0">
                <a:latin typeface="Arial"/>
                <a:cs typeface="Arial"/>
              </a:rPr>
              <a:t>customer </a:t>
            </a:r>
            <a:r>
              <a:rPr sz="2600" spc="-10" dirty="0">
                <a:latin typeface="Arial"/>
                <a:cs typeface="Arial"/>
              </a:rPr>
              <a:t>Mario </a:t>
            </a:r>
            <a:r>
              <a:rPr sz="2600" spc="-5" dirty="0">
                <a:latin typeface="Arial"/>
                <a:cs typeface="Arial"/>
              </a:rPr>
              <a:t>Rossi </a:t>
            </a:r>
            <a:r>
              <a:rPr sz="2600" spc="-10" dirty="0">
                <a:latin typeface="Arial"/>
                <a:cs typeface="Arial"/>
              </a:rPr>
              <a:t>changes marital status </a:t>
            </a:r>
            <a:r>
              <a:rPr sz="2600" spc="-5" dirty="0">
                <a:latin typeface="Arial"/>
                <a:cs typeface="Arial"/>
              </a:rPr>
              <a:t>after  </a:t>
            </a:r>
            <a:r>
              <a:rPr sz="2600" spc="-10" dirty="0">
                <a:latin typeface="Arial"/>
                <a:cs typeface="Arial"/>
              </a:rPr>
              <a:t>marriage</a:t>
            </a:r>
            <a:endParaRPr sz="2600">
              <a:latin typeface="Arial"/>
              <a:cs typeface="Arial"/>
            </a:endParaRPr>
          </a:p>
          <a:p>
            <a:pPr marL="1246505" marR="1207135" lvl="2" indent="-247015">
              <a:lnSpc>
                <a:spcPts val="3110"/>
              </a:lnSpc>
              <a:spcBef>
                <a:spcPts val="725"/>
              </a:spcBef>
              <a:buChar char="•"/>
              <a:tabLst>
                <a:tab pos="1247140" algn="l"/>
              </a:tabLst>
            </a:pPr>
            <a:r>
              <a:rPr sz="2600" spc="-5" dirty="0">
                <a:latin typeface="Arial"/>
                <a:cs typeface="Arial"/>
              </a:rPr>
              <a:t>all his </a:t>
            </a:r>
            <a:r>
              <a:rPr sz="2600" spc="-10" dirty="0">
                <a:latin typeface="Arial"/>
                <a:cs typeface="Arial"/>
              </a:rPr>
              <a:t>purchases correspond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the “married”  </a:t>
            </a:r>
            <a:r>
              <a:rPr sz="2600" spc="-5" dirty="0">
                <a:latin typeface="Arial"/>
                <a:cs typeface="Arial"/>
              </a:rPr>
              <a:t>customer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9427" y="262964"/>
            <a:ext cx="10070386" cy="6347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Many </a:t>
            </a:r>
            <a:r>
              <a:rPr sz="3059" b="1" spc="-109" dirty="0">
                <a:solidFill>
                  <a:srgbClr val="CC0000"/>
                </a:solidFill>
                <a:latin typeface="Arial"/>
                <a:cs typeface="Arial"/>
              </a:rPr>
              <a:t>Ways </a:t>
            </a:r>
            <a:r>
              <a:rPr sz="3059" b="1" spc="-11" dirty="0">
                <a:solidFill>
                  <a:srgbClr val="CC0000"/>
                </a:solidFill>
                <a:latin typeface="Arial"/>
                <a:cs typeface="Arial"/>
              </a:rPr>
              <a:t>not </a:t>
            </a: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3059" b="1" spc="-33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59" b="1" spc="249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lang="en-GB" sz="3059" b="1" spc="249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endParaRPr sz="3059" dirty="0">
              <a:latin typeface="Arial"/>
              <a:cs typeface="Arial"/>
            </a:endParaRPr>
          </a:p>
        </p:txBody>
      </p:sp>
      <p:sp>
        <p:nvSpPr>
          <p:cNvPr id="5" name="object 5" descr="Many Ways not to Do&#10;"/>
          <p:cNvSpPr/>
          <p:nvPr/>
        </p:nvSpPr>
        <p:spPr>
          <a:xfrm>
            <a:off x="2103489" y="1877801"/>
            <a:ext cx="6366701" cy="452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2449985" y="3378144"/>
            <a:ext cx="328930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53">
              <a:lnSpc>
                <a:spcPts val="1289"/>
              </a:lnSpc>
            </a:pPr>
            <a:r>
              <a:rPr lang="en-GB" spc="-5"/>
              <a:t>J.</a:t>
            </a:r>
            <a:r>
              <a:rPr lang="en-GB" spc="-10"/>
              <a:t> </a:t>
            </a:r>
            <a:r>
              <a:rPr lang="en-GB" spc="-20"/>
              <a:t>Gamper</a:t>
            </a:r>
            <a:endParaRPr spc="-44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3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5518" y="549601"/>
            <a:ext cx="789495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How </a:t>
            </a:r>
            <a:r>
              <a:rPr dirty="0"/>
              <a:t>to </a:t>
            </a:r>
            <a:r>
              <a:rPr spc="5" dirty="0"/>
              <a:t>represent time </a:t>
            </a:r>
            <a:r>
              <a:rPr spc="10" dirty="0"/>
              <a:t>(type</a:t>
            </a:r>
            <a:r>
              <a:rPr spc="-5" dirty="0"/>
              <a:t> </a:t>
            </a:r>
            <a:r>
              <a:rPr spc="5" dirty="0"/>
              <a:t>II)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1474" y="1233496"/>
            <a:ext cx="9010650" cy="468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 marR="5080" indent="-370840">
              <a:lnSpc>
                <a:spcPct val="100699"/>
              </a:lnSpc>
              <a:spcBef>
                <a:spcPts val="95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Events are </a:t>
            </a:r>
            <a:r>
              <a:rPr sz="3000" spc="5" dirty="0">
                <a:latin typeface="Arial"/>
                <a:cs typeface="Arial"/>
              </a:rPr>
              <a:t>related </a:t>
            </a:r>
            <a:r>
              <a:rPr sz="3000" spc="10" dirty="0">
                <a:latin typeface="Arial"/>
                <a:cs typeface="Arial"/>
              </a:rPr>
              <a:t>to </a:t>
            </a:r>
            <a:r>
              <a:rPr sz="3000" spc="15" dirty="0">
                <a:latin typeface="Arial"/>
                <a:cs typeface="Arial"/>
              </a:rPr>
              <a:t>the </a:t>
            </a:r>
            <a:r>
              <a:rPr sz="3000" spc="5" dirty="0">
                <a:latin typeface="Arial"/>
                <a:cs typeface="Arial"/>
              </a:rPr>
              <a:t>temporally </a:t>
            </a:r>
            <a:r>
              <a:rPr sz="3000" spc="10" dirty="0">
                <a:latin typeface="Arial"/>
                <a:cs typeface="Arial"/>
              </a:rPr>
              <a:t>corresponding  </a:t>
            </a:r>
            <a:r>
              <a:rPr sz="3000" spc="5" dirty="0">
                <a:latin typeface="Arial"/>
                <a:cs typeface="Arial"/>
              </a:rPr>
              <a:t>dimension</a:t>
            </a:r>
            <a:r>
              <a:rPr sz="3000" spc="5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value</a:t>
            </a:r>
            <a:endParaRPr sz="30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40"/>
              </a:spcBef>
              <a:buChar char="–"/>
              <a:tabLst>
                <a:tab pos="815975" algn="l"/>
              </a:tabLst>
            </a:pPr>
            <a:r>
              <a:rPr sz="2600" spc="-5" dirty="0">
                <a:latin typeface="Arial"/>
                <a:cs typeface="Arial"/>
              </a:rPr>
              <a:t>after </a:t>
            </a:r>
            <a:r>
              <a:rPr sz="2600" spc="-10" dirty="0">
                <a:latin typeface="Arial"/>
                <a:cs typeface="Arial"/>
              </a:rPr>
              <a:t>each state change in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dimension</a:t>
            </a:r>
            <a:endParaRPr sz="2600" dirty="0">
              <a:latin typeface="Arial"/>
              <a:cs typeface="Arial"/>
            </a:endParaRPr>
          </a:p>
          <a:p>
            <a:pPr marL="1247140" lvl="2" indent="-247650">
              <a:lnSpc>
                <a:spcPct val="100000"/>
              </a:lnSpc>
              <a:spcBef>
                <a:spcPts val="535"/>
              </a:spcBef>
              <a:buChar char="•"/>
              <a:tabLst>
                <a:tab pos="1247140" algn="l"/>
                <a:tab pos="1247775" algn="l"/>
              </a:tabLst>
            </a:pPr>
            <a:r>
              <a:rPr sz="2150" spc="5" dirty="0">
                <a:latin typeface="Arial"/>
                <a:cs typeface="Arial"/>
              </a:rPr>
              <a:t>a </a:t>
            </a:r>
            <a:r>
              <a:rPr sz="2150" dirty="0">
                <a:latin typeface="Arial"/>
                <a:cs typeface="Arial"/>
              </a:rPr>
              <a:t>new dimension instance </a:t>
            </a:r>
            <a:r>
              <a:rPr sz="2150" spc="10" dirty="0">
                <a:latin typeface="Arial"/>
                <a:cs typeface="Arial"/>
              </a:rPr>
              <a:t>is</a:t>
            </a:r>
            <a:r>
              <a:rPr sz="2150" spc="-3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created</a:t>
            </a:r>
          </a:p>
          <a:p>
            <a:pPr marL="1247140" lvl="2" indent="-247650">
              <a:lnSpc>
                <a:spcPct val="100000"/>
              </a:lnSpc>
              <a:spcBef>
                <a:spcPts val="530"/>
              </a:spcBef>
              <a:buChar char="•"/>
              <a:tabLst>
                <a:tab pos="1247140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new </a:t>
            </a:r>
            <a:r>
              <a:rPr sz="2150" spc="-5" dirty="0">
                <a:latin typeface="Arial"/>
                <a:cs typeface="Arial"/>
              </a:rPr>
              <a:t>events </a:t>
            </a:r>
            <a:r>
              <a:rPr sz="2150" dirty="0">
                <a:latin typeface="Arial"/>
                <a:cs typeface="Arial"/>
              </a:rPr>
              <a:t>are related to </a:t>
            </a: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new dimension instance</a:t>
            </a:r>
          </a:p>
          <a:p>
            <a:pPr marL="815340" marR="190500" lvl="1" indent="-309880">
              <a:lnSpc>
                <a:spcPts val="3110"/>
              </a:lnSpc>
              <a:spcBef>
                <a:spcPts val="72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events </a:t>
            </a:r>
            <a:r>
              <a:rPr sz="2600" spc="-5" dirty="0">
                <a:latin typeface="Arial"/>
                <a:cs typeface="Arial"/>
              </a:rPr>
              <a:t>are </a:t>
            </a:r>
            <a:r>
              <a:rPr sz="2600" spc="-10" dirty="0">
                <a:latin typeface="Arial"/>
                <a:cs typeface="Arial"/>
              </a:rPr>
              <a:t>partitioned </a:t>
            </a:r>
            <a:r>
              <a:rPr sz="2600" spc="-5" dirty="0">
                <a:latin typeface="Arial"/>
                <a:cs typeface="Arial"/>
              </a:rPr>
              <a:t>after </a:t>
            </a:r>
            <a:r>
              <a:rPr sz="2600" spc="-10" dirty="0">
                <a:latin typeface="Arial"/>
                <a:cs typeface="Arial"/>
              </a:rPr>
              <a:t>the changes in dimensional  attributes</a:t>
            </a:r>
            <a:endParaRPr sz="26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50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example</a:t>
            </a:r>
            <a:endParaRPr sz="2600" dirty="0">
              <a:latin typeface="Arial"/>
              <a:cs typeface="Arial"/>
            </a:endParaRPr>
          </a:p>
          <a:p>
            <a:pPr marL="1247140" lvl="2" indent="-247650">
              <a:lnSpc>
                <a:spcPct val="100000"/>
              </a:lnSpc>
              <a:spcBef>
                <a:spcPts val="545"/>
              </a:spcBef>
              <a:buChar char="•"/>
              <a:tabLst>
                <a:tab pos="1247140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customer </a:t>
            </a:r>
            <a:r>
              <a:rPr lang="en-GB" sz="2150" spc="5" dirty="0">
                <a:latin typeface="Arial"/>
                <a:cs typeface="Arial"/>
              </a:rPr>
              <a:t>X, </a:t>
            </a:r>
            <a:r>
              <a:rPr sz="2150" dirty="0">
                <a:latin typeface="Arial"/>
                <a:cs typeface="Arial"/>
              </a:rPr>
              <a:t>changes marital </a:t>
            </a:r>
            <a:r>
              <a:rPr sz="2150" spc="-5" dirty="0">
                <a:latin typeface="Arial"/>
                <a:cs typeface="Arial"/>
              </a:rPr>
              <a:t>status after</a:t>
            </a:r>
            <a:r>
              <a:rPr sz="2150" dirty="0">
                <a:latin typeface="Arial"/>
                <a:cs typeface="Arial"/>
              </a:rPr>
              <a:t> marriage</a:t>
            </a:r>
          </a:p>
          <a:p>
            <a:pPr marL="1247140" marR="62865" lvl="2" indent="-247015">
              <a:lnSpc>
                <a:spcPct val="100499"/>
              </a:lnSpc>
              <a:spcBef>
                <a:spcPts val="515"/>
              </a:spcBef>
              <a:buChar char="•"/>
              <a:tabLst>
                <a:tab pos="1247140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his purchases are partitioned in purchases performed </a:t>
            </a:r>
            <a:r>
              <a:rPr sz="2150" spc="-5" dirty="0">
                <a:latin typeface="Arial"/>
                <a:cs typeface="Arial"/>
              </a:rPr>
              <a:t>by  </a:t>
            </a:r>
            <a:r>
              <a:rPr sz="2150" dirty="0">
                <a:latin typeface="Arial"/>
                <a:cs typeface="Arial"/>
              </a:rPr>
              <a:t>“unmarried” </a:t>
            </a:r>
            <a:r>
              <a:rPr sz="2150" spc="5" dirty="0">
                <a:latin typeface="Arial"/>
                <a:cs typeface="Arial"/>
              </a:rPr>
              <a:t>and </a:t>
            </a:r>
            <a:r>
              <a:rPr sz="2150" dirty="0">
                <a:latin typeface="Arial"/>
                <a:cs typeface="Arial"/>
              </a:rPr>
              <a:t>purchases performed </a:t>
            </a:r>
            <a:r>
              <a:rPr sz="2150" spc="5" dirty="0">
                <a:latin typeface="Arial"/>
                <a:cs typeface="Arial"/>
              </a:rPr>
              <a:t>by </a:t>
            </a:r>
            <a:r>
              <a:rPr sz="2150" dirty="0">
                <a:latin typeface="Arial"/>
                <a:cs typeface="Arial"/>
              </a:rPr>
              <a:t>“married”  </a:t>
            </a:r>
            <a:r>
              <a:rPr lang="en-GB" sz="2150" dirty="0">
                <a:latin typeface="Arial"/>
                <a:cs typeface="Arial"/>
              </a:rPr>
              <a:t>X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9437" y="549601"/>
            <a:ext cx="80486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How </a:t>
            </a:r>
            <a:r>
              <a:rPr dirty="0"/>
              <a:t>to </a:t>
            </a:r>
            <a:r>
              <a:rPr spc="5" dirty="0"/>
              <a:t>represent time </a:t>
            </a:r>
            <a:r>
              <a:rPr spc="10" dirty="0"/>
              <a:t>(type</a:t>
            </a:r>
            <a:r>
              <a:rPr spc="5" dirty="0"/>
              <a:t> III)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087" y="1456412"/>
            <a:ext cx="9078595" cy="4887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2905" marR="184150" indent="-370840">
              <a:lnSpc>
                <a:spcPct val="100299"/>
              </a:lnSpc>
              <a:spcBef>
                <a:spcPts val="90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All </a:t>
            </a:r>
            <a:r>
              <a:rPr sz="3450" spc="-5" dirty="0">
                <a:latin typeface="Arial"/>
                <a:cs typeface="Arial"/>
              </a:rPr>
              <a:t>events </a:t>
            </a:r>
            <a:r>
              <a:rPr sz="3450" dirty="0">
                <a:latin typeface="Arial"/>
                <a:cs typeface="Arial"/>
              </a:rPr>
              <a:t>are mapped </a:t>
            </a:r>
            <a:r>
              <a:rPr sz="3450" spc="-15" dirty="0">
                <a:latin typeface="Arial"/>
                <a:cs typeface="Arial"/>
              </a:rPr>
              <a:t>to </a:t>
            </a:r>
            <a:r>
              <a:rPr sz="3450" dirty="0">
                <a:latin typeface="Arial"/>
                <a:cs typeface="Arial"/>
              </a:rPr>
              <a:t>a </a:t>
            </a:r>
            <a:r>
              <a:rPr sz="3450" spc="-5" dirty="0">
                <a:latin typeface="Arial"/>
                <a:cs typeface="Arial"/>
              </a:rPr>
              <a:t>dimension </a:t>
            </a:r>
            <a:r>
              <a:rPr sz="3450" dirty="0">
                <a:latin typeface="Arial"/>
                <a:cs typeface="Arial"/>
              </a:rPr>
              <a:t>value  </a:t>
            </a:r>
            <a:r>
              <a:rPr sz="3450" spc="-5" dirty="0">
                <a:latin typeface="Arial"/>
                <a:cs typeface="Arial"/>
              </a:rPr>
              <a:t>sampled </a:t>
            </a:r>
            <a:r>
              <a:rPr sz="3450" spc="5" dirty="0">
                <a:latin typeface="Arial"/>
                <a:cs typeface="Arial"/>
              </a:rPr>
              <a:t>at </a:t>
            </a:r>
            <a:r>
              <a:rPr sz="3450" dirty="0">
                <a:latin typeface="Arial"/>
                <a:cs typeface="Arial"/>
              </a:rPr>
              <a:t>a given</a:t>
            </a:r>
            <a:r>
              <a:rPr sz="3450" spc="-70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time</a:t>
            </a:r>
            <a:endParaRPr sz="3450">
              <a:latin typeface="Arial"/>
              <a:cs typeface="Arial"/>
            </a:endParaRPr>
          </a:p>
          <a:p>
            <a:pPr marL="815340" marR="5080" lvl="1" indent="-309880">
              <a:lnSpc>
                <a:spcPct val="100699"/>
              </a:lnSpc>
              <a:spcBef>
                <a:spcPts val="740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it </a:t>
            </a:r>
            <a:r>
              <a:rPr sz="3000" spc="5" dirty="0">
                <a:latin typeface="Arial"/>
                <a:cs typeface="Arial"/>
              </a:rPr>
              <a:t>requires </a:t>
            </a:r>
            <a:r>
              <a:rPr sz="3000" spc="15" dirty="0">
                <a:latin typeface="Arial"/>
                <a:cs typeface="Arial"/>
              </a:rPr>
              <a:t>the </a:t>
            </a:r>
            <a:r>
              <a:rPr sz="3000" spc="5" dirty="0">
                <a:latin typeface="Arial"/>
                <a:cs typeface="Arial"/>
              </a:rPr>
              <a:t>explicit </a:t>
            </a:r>
            <a:r>
              <a:rPr sz="3000" spc="10" dirty="0">
                <a:latin typeface="Arial"/>
                <a:cs typeface="Arial"/>
              </a:rPr>
              <a:t>management </a:t>
            </a:r>
            <a:r>
              <a:rPr sz="3000" spc="15" dirty="0">
                <a:latin typeface="Arial"/>
                <a:cs typeface="Arial"/>
              </a:rPr>
              <a:t>of </a:t>
            </a:r>
            <a:r>
              <a:rPr sz="3000" spc="5" dirty="0">
                <a:latin typeface="Arial"/>
                <a:cs typeface="Arial"/>
              </a:rPr>
              <a:t>dimension  </a:t>
            </a:r>
            <a:r>
              <a:rPr sz="3000" spc="10" dirty="0">
                <a:latin typeface="Arial"/>
                <a:cs typeface="Arial"/>
              </a:rPr>
              <a:t>changes </a:t>
            </a:r>
            <a:r>
              <a:rPr sz="3000" spc="5" dirty="0">
                <a:latin typeface="Arial"/>
                <a:cs typeface="Arial"/>
              </a:rPr>
              <a:t>during</a:t>
            </a:r>
            <a:r>
              <a:rPr sz="3000" spc="4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1246505" lvl="2" indent="-247015">
              <a:lnSpc>
                <a:spcPct val="100000"/>
              </a:lnSpc>
              <a:spcBef>
                <a:spcPts val="625"/>
              </a:spcBef>
              <a:buChar char="•"/>
              <a:tabLst>
                <a:tab pos="1247140" algn="l"/>
              </a:tabLst>
            </a:pPr>
            <a:r>
              <a:rPr sz="2600" spc="-10" dirty="0">
                <a:latin typeface="Arial"/>
                <a:cs typeface="Arial"/>
              </a:rPr>
              <a:t>the dimension schema is modified </a:t>
            </a:r>
            <a:r>
              <a:rPr sz="2600" spc="-15" dirty="0">
                <a:latin typeface="Arial"/>
                <a:cs typeface="Arial"/>
              </a:rPr>
              <a:t>by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introducing</a:t>
            </a:r>
            <a:endParaRPr sz="2600">
              <a:latin typeface="Arial"/>
              <a:cs typeface="Arial"/>
            </a:endParaRPr>
          </a:p>
          <a:p>
            <a:pPr marL="1740535" lvl="3" indent="-247650">
              <a:lnSpc>
                <a:spcPct val="100000"/>
              </a:lnSpc>
              <a:spcBef>
                <a:spcPts val="550"/>
              </a:spcBef>
              <a:buChar char="–"/>
              <a:tabLst>
                <a:tab pos="1741170" algn="l"/>
              </a:tabLst>
            </a:pPr>
            <a:r>
              <a:rPr sz="2150" dirty="0">
                <a:latin typeface="Arial"/>
                <a:cs typeface="Arial"/>
              </a:rPr>
              <a:t>two timestamps: validity </a:t>
            </a:r>
            <a:r>
              <a:rPr sz="2150" spc="-5" dirty="0">
                <a:latin typeface="Arial"/>
                <a:cs typeface="Arial"/>
              </a:rPr>
              <a:t>start </a:t>
            </a:r>
            <a:r>
              <a:rPr sz="2150" dirty="0">
                <a:latin typeface="Arial"/>
                <a:cs typeface="Arial"/>
              </a:rPr>
              <a:t>and validity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end</a:t>
            </a:r>
            <a:endParaRPr sz="2150">
              <a:latin typeface="Arial"/>
              <a:cs typeface="Arial"/>
            </a:endParaRPr>
          </a:p>
          <a:p>
            <a:pPr marL="1740535" marR="203200" lvl="3" indent="-247015">
              <a:lnSpc>
                <a:spcPct val="100499"/>
              </a:lnSpc>
              <a:spcBef>
                <a:spcPts val="515"/>
              </a:spcBef>
              <a:buChar char="–"/>
              <a:tabLst>
                <a:tab pos="1741170" algn="l"/>
              </a:tabLst>
            </a:pPr>
            <a:r>
              <a:rPr sz="2150" spc="5" dirty="0">
                <a:latin typeface="Arial"/>
                <a:cs typeface="Arial"/>
              </a:rPr>
              <a:t>a </a:t>
            </a:r>
            <a:r>
              <a:rPr sz="2150" dirty="0">
                <a:latin typeface="Arial"/>
                <a:cs typeface="Arial"/>
              </a:rPr>
              <a:t>new attribute which allows identifying </a:t>
            </a: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sequence </a:t>
            </a:r>
            <a:r>
              <a:rPr sz="2150" spc="5" dirty="0">
                <a:latin typeface="Arial"/>
                <a:cs typeface="Arial"/>
              </a:rPr>
              <a:t>of  </a:t>
            </a:r>
            <a:r>
              <a:rPr sz="2150" dirty="0">
                <a:latin typeface="Arial"/>
                <a:cs typeface="Arial"/>
              </a:rPr>
              <a:t>modifications </a:t>
            </a:r>
            <a:r>
              <a:rPr sz="2150" spc="5" dirty="0">
                <a:latin typeface="Arial"/>
                <a:cs typeface="Arial"/>
              </a:rPr>
              <a:t>on a </a:t>
            </a:r>
            <a:r>
              <a:rPr sz="2150" dirty="0">
                <a:latin typeface="Arial"/>
                <a:cs typeface="Arial"/>
              </a:rPr>
              <a:t>given instance (e.g., </a:t>
            </a:r>
            <a:r>
              <a:rPr sz="2150" spc="5" dirty="0">
                <a:latin typeface="Arial"/>
                <a:cs typeface="Arial"/>
              </a:rPr>
              <a:t>a </a:t>
            </a:r>
            <a:r>
              <a:rPr sz="2150" dirty="0">
                <a:latin typeface="Arial"/>
                <a:cs typeface="Arial"/>
              </a:rPr>
              <a:t>“master” attribute  pointing to </a:t>
            </a:r>
            <a:r>
              <a:rPr sz="2150" spc="-5" dirty="0">
                <a:latin typeface="Arial"/>
                <a:cs typeface="Arial"/>
              </a:rPr>
              <a:t>the root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instance)</a:t>
            </a:r>
            <a:endParaRPr sz="2150">
              <a:latin typeface="Arial"/>
              <a:cs typeface="Arial"/>
            </a:endParaRPr>
          </a:p>
          <a:p>
            <a:pPr marL="1246505" marR="809625" lvl="2" indent="-247015">
              <a:lnSpc>
                <a:spcPts val="3110"/>
              </a:lnSpc>
              <a:spcBef>
                <a:spcPts val="715"/>
              </a:spcBef>
              <a:buChar char="•"/>
              <a:tabLst>
                <a:tab pos="1247140" algn="l"/>
              </a:tabLst>
            </a:pPr>
            <a:r>
              <a:rPr sz="2600" spc="-10" dirty="0">
                <a:latin typeface="Arial"/>
                <a:cs typeface="Arial"/>
              </a:rPr>
              <a:t>each state change </a:t>
            </a:r>
            <a:r>
              <a:rPr sz="2600" spc="5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the dimension requires the  creation </a:t>
            </a:r>
            <a:r>
              <a:rPr sz="2600" spc="-1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new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instance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9437" y="549601"/>
            <a:ext cx="804862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How </a:t>
            </a:r>
            <a:r>
              <a:rPr dirty="0"/>
              <a:t>to </a:t>
            </a:r>
            <a:r>
              <a:rPr spc="5" dirty="0"/>
              <a:t>represent time </a:t>
            </a:r>
            <a:r>
              <a:rPr spc="10" dirty="0"/>
              <a:t>(type</a:t>
            </a:r>
            <a:r>
              <a:rPr spc="5" dirty="0"/>
              <a:t> III)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087" y="1349461"/>
            <a:ext cx="9462135" cy="481035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944"/>
              </a:spcBef>
              <a:buChar char="•"/>
              <a:tabLst>
                <a:tab pos="381000" algn="l"/>
                <a:tab pos="381635" algn="l"/>
              </a:tabLst>
            </a:pPr>
            <a:r>
              <a:rPr sz="3450" dirty="0">
                <a:latin typeface="Arial"/>
                <a:cs typeface="Arial"/>
              </a:rPr>
              <a:t>Example</a:t>
            </a:r>
          </a:p>
          <a:p>
            <a:pPr marL="815340" marR="90170" lvl="1" indent="-309880">
              <a:lnSpc>
                <a:spcPct val="101000"/>
              </a:lnSpc>
              <a:spcBef>
                <a:spcPts val="730"/>
              </a:spcBef>
              <a:buChar char="–"/>
              <a:tabLst>
                <a:tab pos="817880" algn="l"/>
              </a:tabLst>
            </a:pPr>
            <a:r>
              <a:rPr sz="3000" spc="5" dirty="0">
                <a:latin typeface="Arial"/>
                <a:cs typeface="Arial"/>
              </a:rPr>
              <a:t>customer </a:t>
            </a:r>
            <a:r>
              <a:rPr lang="en-GB" sz="3000" spc="10" dirty="0">
                <a:latin typeface="Arial"/>
                <a:cs typeface="Arial"/>
              </a:rPr>
              <a:t>X </a:t>
            </a:r>
            <a:r>
              <a:rPr sz="3000" spc="10" dirty="0">
                <a:latin typeface="Arial"/>
                <a:cs typeface="Arial"/>
              </a:rPr>
              <a:t>changes </a:t>
            </a:r>
            <a:r>
              <a:rPr sz="3000" spc="5" dirty="0">
                <a:latin typeface="Arial"/>
                <a:cs typeface="Arial"/>
              </a:rPr>
              <a:t>marital </a:t>
            </a:r>
            <a:r>
              <a:rPr sz="3000" spc="10" dirty="0">
                <a:latin typeface="Arial"/>
                <a:cs typeface="Arial"/>
              </a:rPr>
              <a:t>status </a:t>
            </a:r>
            <a:r>
              <a:rPr sz="3000" dirty="0">
                <a:latin typeface="Arial"/>
                <a:cs typeface="Arial"/>
              </a:rPr>
              <a:t>after  </a:t>
            </a:r>
            <a:r>
              <a:rPr sz="3000" spc="10" dirty="0">
                <a:latin typeface="Arial"/>
                <a:cs typeface="Arial"/>
              </a:rPr>
              <a:t>marriage</a:t>
            </a:r>
            <a:endParaRPr sz="3000" dirty="0">
              <a:latin typeface="Arial"/>
              <a:cs typeface="Arial"/>
            </a:endParaRPr>
          </a:p>
          <a:p>
            <a:pPr marL="815340" marR="5080" lvl="1" indent="-309880">
              <a:lnSpc>
                <a:spcPct val="101000"/>
              </a:lnSpc>
              <a:spcBef>
                <a:spcPts val="705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validity </a:t>
            </a:r>
            <a:r>
              <a:rPr sz="3000" spc="10" dirty="0">
                <a:latin typeface="Arial"/>
                <a:cs typeface="Arial"/>
              </a:rPr>
              <a:t>end </a:t>
            </a:r>
            <a:r>
              <a:rPr sz="3000" spc="5" dirty="0">
                <a:latin typeface="Arial"/>
                <a:cs typeface="Arial"/>
              </a:rPr>
              <a:t>timestamp </a:t>
            </a:r>
            <a:r>
              <a:rPr sz="3000" spc="15" dirty="0">
                <a:latin typeface="Arial"/>
                <a:cs typeface="Arial"/>
              </a:rPr>
              <a:t>of </a:t>
            </a:r>
            <a:r>
              <a:rPr sz="3000" spc="10" dirty="0">
                <a:latin typeface="Arial"/>
                <a:cs typeface="Arial"/>
              </a:rPr>
              <a:t>first </a:t>
            </a:r>
            <a:r>
              <a:rPr lang="en-GB" sz="3000" spc="10" dirty="0">
                <a:latin typeface="Arial"/>
                <a:cs typeface="Arial"/>
              </a:rPr>
              <a:t>X </a:t>
            </a:r>
            <a:r>
              <a:rPr sz="3000" spc="10" dirty="0">
                <a:latin typeface="Arial"/>
                <a:cs typeface="Arial"/>
              </a:rPr>
              <a:t>instance 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5" dirty="0">
                <a:latin typeface="Arial"/>
                <a:cs typeface="Arial"/>
              </a:rPr>
              <a:t>given </a:t>
            </a:r>
            <a:r>
              <a:rPr sz="3000" spc="15" dirty="0">
                <a:latin typeface="Arial"/>
                <a:cs typeface="Arial"/>
              </a:rPr>
              <a:t>by </a:t>
            </a:r>
            <a:r>
              <a:rPr sz="3000" spc="5" dirty="0">
                <a:latin typeface="Arial"/>
                <a:cs typeface="Arial"/>
              </a:rPr>
              <a:t>the </a:t>
            </a:r>
            <a:r>
              <a:rPr sz="3000" spc="10" dirty="0">
                <a:latin typeface="Arial"/>
                <a:cs typeface="Arial"/>
              </a:rPr>
              <a:t>marriage</a:t>
            </a:r>
            <a:r>
              <a:rPr sz="3000" spc="8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date</a:t>
            </a:r>
            <a:endParaRPr sz="3000" dirty="0">
              <a:latin typeface="Arial"/>
              <a:cs typeface="Arial"/>
            </a:endParaRPr>
          </a:p>
          <a:p>
            <a:pPr marL="815340" marR="285115" lvl="1" indent="-309880">
              <a:lnSpc>
                <a:spcPct val="100699"/>
              </a:lnSpc>
              <a:spcBef>
                <a:spcPts val="730"/>
              </a:spcBef>
              <a:buChar char="–"/>
              <a:tabLst>
                <a:tab pos="817880" algn="l"/>
              </a:tabLst>
            </a:pPr>
            <a:r>
              <a:rPr sz="3000" dirty="0">
                <a:latin typeface="Arial"/>
                <a:cs typeface="Arial"/>
              </a:rPr>
              <a:t>validity start </a:t>
            </a:r>
            <a:r>
              <a:rPr sz="3000" spc="5" dirty="0">
                <a:latin typeface="Arial"/>
                <a:cs typeface="Arial"/>
              </a:rPr>
              <a:t>timestamp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5" dirty="0">
                <a:latin typeface="Arial"/>
                <a:cs typeface="Arial"/>
              </a:rPr>
              <a:t>the </a:t>
            </a:r>
            <a:r>
              <a:rPr sz="3000" spc="10" dirty="0">
                <a:latin typeface="Arial"/>
                <a:cs typeface="Arial"/>
              </a:rPr>
              <a:t>new instance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5" dirty="0">
                <a:latin typeface="Arial"/>
                <a:cs typeface="Arial"/>
              </a:rPr>
              <a:t>the  </a:t>
            </a:r>
            <a:r>
              <a:rPr sz="3000" spc="10" dirty="0">
                <a:latin typeface="Arial"/>
                <a:cs typeface="Arial"/>
              </a:rPr>
              <a:t>same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day</a:t>
            </a:r>
            <a:endParaRPr sz="3000" dirty="0">
              <a:latin typeface="Arial"/>
              <a:cs typeface="Arial"/>
            </a:endParaRPr>
          </a:p>
          <a:p>
            <a:pPr marL="817244" lvl="1" indent="-311785">
              <a:lnSpc>
                <a:spcPct val="100000"/>
              </a:lnSpc>
              <a:spcBef>
                <a:spcPts val="760"/>
              </a:spcBef>
              <a:buChar char="–"/>
              <a:tabLst>
                <a:tab pos="817880" algn="l"/>
              </a:tabLst>
            </a:pPr>
            <a:r>
              <a:rPr sz="3000" spc="10" dirty="0">
                <a:latin typeface="Arial"/>
                <a:cs typeface="Arial"/>
              </a:rPr>
              <a:t>purchases are </a:t>
            </a:r>
            <a:r>
              <a:rPr sz="3000" spc="5" dirty="0">
                <a:latin typeface="Arial"/>
                <a:cs typeface="Arial"/>
              </a:rPr>
              <a:t>partitioned </a:t>
            </a:r>
            <a:r>
              <a:rPr sz="3000" dirty="0">
                <a:latin typeface="Arial"/>
                <a:cs typeface="Arial"/>
              </a:rPr>
              <a:t>as in </a:t>
            </a:r>
            <a:r>
              <a:rPr sz="3000" spc="5" dirty="0">
                <a:latin typeface="Arial"/>
                <a:cs typeface="Arial"/>
              </a:rPr>
              <a:t>type</a:t>
            </a:r>
            <a:r>
              <a:rPr sz="3000" spc="1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II</a:t>
            </a:r>
            <a:endParaRPr sz="3000" dirty="0">
              <a:latin typeface="Arial"/>
              <a:cs typeface="Arial"/>
            </a:endParaRPr>
          </a:p>
          <a:p>
            <a:pPr marL="815340" marR="1006475" lvl="1" indent="-309880">
              <a:lnSpc>
                <a:spcPct val="100699"/>
              </a:lnSpc>
              <a:spcBef>
                <a:spcPts val="730"/>
              </a:spcBef>
              <a:buChar char="–"/>
              <a:tabLst>
                <a:tab pos="817880" algn="l"/>
              </a:tabLst>
            </a:pPr>
            <a:r>
              <a:rPr sz="3000" spc="10" dirty="0">
                <a:latin typeface="Arial"/>
                <a:cs typeface="Arial"/>
              </a:rPr>
              <a:t>a new </a:t>
            </a:r>
            <a:r>
              <a:rPr sz="3000" spc="5" dirty="0">
                <a:latin typeface="Arial"/>
                <a:cs typeface="Arial"/>
              </a:rPr>
              <a:t>attribute allows tracking all </a:t>
            </a:r>
            <a:r>
              <a:rPr sz="3000" spc="10" dirty="0">
                <a:latin typeface="Arial"/>
                <a:cs typeface="Arial"/>
              </a:rPr>
              <a:t>changes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5" dirty="0">
                <a:latin typeface="Arial"/>
                <a:cs typeface="Arial"/>
              </a:rPr>
              <a:t>instance</a:t>
            </a:r>
            <a:r>
              <a:rPr lang="en-GB" sz="3000" spc="5" dirty="0">
                <a:latin typeface="Arial"/>
                <a:cs typeface="Arial"/>
              </a:rPr>
              <a:t> X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9242" y="508614"/>
            <a:ext cx="252222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W</a:t>
            </a:r>
            <a:r>
              <a:rPr spc="45" dirty="0"/>
              <a:t>o</a:t>
            </a:r>
            <a:r>
              <a:rPr spc="-35" dirty="0"/>
              <a:t>r</a:t>
            </a:r>
            <a:r>
              <a:rPr spc="25" dirty="0"/>
              <a:t>k</a:t>
            </a:r>
            <a:r>
              <a:rPr spc="10" dirty="0"/>
              <a:t>l</a:t>
            </a:r>
            <a:r>
              <a:rPr spc="5" dirty="0"/>
              <a:t>o</a:t>
            </a:r>
            <a:r>
              <a:rPr spc="-20" dirty="0"/>
              <a:t>a</a:t>
            </a:r>
            <a:r>
              <a:rPr spc="10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9476" y="1336879"/>
            <a:ext cx="8903335" cy="49263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Workload </a:t>
            </a:r>
            <a:r>
              <a:rPr sz="3000" spc="5" dirty="0">
                <a:latin typeface="Arial"/>
                <a:cs typeface="Arial"/>
              </a:rPr>
              <a:t>defined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by</a:t>
            </a:r>
            <a:endParaRPr sz="30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3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standard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reports</a:t>
            </a:r>
            <a:endParaRPr sz="26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approximate estimates discussed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users</a:t>
            </a:r>
            <a:endParaRPr sz="2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74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Actual workload </a:t>
            </a:r>
            <a:r>
              <a:rPr sz="3000" spc="5" dirty="0">
                <a:latin typeface="Arial"/>
                <a:cs typeface="Arial"/>
              </a:rPr>
              <a:t>difficult </a:t>
            </a:r>
            <a:r>
              <a:rPr sz="3000" spc="-5" dirty="0">
                <a:latin typeface="Arial"/>
                <a:cs typeface="Arial"/>
              </a:rPr>
              <a:t>to </a:t>
            </a:r>
            <a:r>
              <a:rPr sz="3000" spc="5" dirty="0">
                <a:latin typeface="Arial"/>
                <a:cs typeface="Arial"/>
              </a:rPr>
              <a:t>evaluate </a:t>
            </a:r>
            <a:r>
              <a:rPr sz="3000" spc="15" dirty="0">
                <a:latin typeface="Arial"/>
                <a:cs typeface="Arial"/>
              </a:rPr>
              <a:t>at </a:t>
            </a:r>
            <a:r>
              <a:rPr sz="3000" spc="5" dirty="0">
                <a:latin typeface="Arial"/>
                <a:cs typeface="Arial"/>
              </a:rPr>
              <a:t>design</a:t>
            </a:r>
            <a:r>
              <a:rPr sz="3000" spc="10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815340" marR="1067435" lvl="1" indent="-309880">
              <a:lnSpc>
                <a:spcPts val="3110"/>
              </a:lnSpc>
              <a:spcBef>
                <a:spcPts val="74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if the data warehouse succeeds, </a:t>
            </a:r>
            <a:r>
              <a:rPr sz="2600" dirty="0">
                <a:latin typeface="Arial"/>
                <a:cs typeface="Arial"/>
              </a:rPr>
              <a:t>user </a:t>
            </a:r>
            <a:r>
              <a:rPr sz="2600" spc="-10" dirty="0">
                <a:latin typeface="Arial"/>
                <a:cs typeface="Arial"/>
              </a:rPr>
              <a:t>and query  </a:t>
            </a:r>
            <a:r>
              <a:rPr sz="2600" spc="-5" dirty="0">
                <a:latin typeface="Arial"/>
                <a:cs typeface="Arial"/>
              </a:rPr>
              <a:t>number may </a:t>
            </a:r>
            <a:r>
              <a:rPr sz="2600" spc="-15" dirty="0">
                <a:latin typeface="Arial"/>
                <a:cs typeface="Arial"/>
              </a:rPr>
              <a:t>grow</a:t>
            </a:r>
            <a:endParaRPr sz="26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52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query </a:t>
            </a:r>
            <a:r>
              <a:rPr sz="2600" dirty="0">
                <a:latin typeface="Arial"/>
                <a:cs typeface="Arial"/>
              </a:rPr>
              <a:t>type </a:t>
            </a:r>
            <a:r>
              <a:rPr sz="2600" spc="-5" dirty="0">
                <a:latin typeface="Arial"/>
                <a:cs typeface="Arial"/>
              </a:rPr>
              <a:t>may </a:t>
            </a:r>
            <a:r>
              <a:rPr sz="2600" spc="-15" dirty="0">
                <a:latin typeface="Arial"/>
                <a:cs typeface="Arial"/>
              </a:rPr>
              <a:t>vary </a:t>
            </a:r>
            <a:r>
              <a:rPr sz="2600" spc="-10" dirty="0">
                <a:latin typeface="Arial"/>
                <a:cs typeface="Arial"/>
              </a:rPr>
              <a:t>over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725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Data </a:t>
            </a:r>
            <a:r>
              <a:rPr sz="3000" spc="5" dirty="0">
                <a:latin typeface="Arial"/>
                <a:cs typeface="Arial"/>
              </a:rPr>
              <a:t>warehouse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tuning</a:t>
            </a:r>
            <a:endParaRPr sz="30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3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performed after system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deployment</a:t>
            </a:r>
            <a:endParaRPr sz="260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requires monitoring the </a:t>
            </a:r>
            <a:r>
              <a:rPr sz="2600" spc="-5" dirty="0">
                <a:latin typeface="Arial"/>
                <a:cs typeface="Arial"/>
              </a:rPr>
              <a:t>actual system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workload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Data</a:t>
            </a:r>
            <a:r>
              <a:rPr spc="-45" dirty="0"/>
              <a:t> </a:t>
            </a:r>
            <a:r>
              <a:rPr spc="5" dirty="0"/>
              <a:t>volume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9504" y="1309551"/>
            <a:ext cx="8489950" cy="51911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420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0" dirty="0">
                <a:latin typeface="Arial"/>
                <a:cs typeface="Arial"/>
              </a:rPr>
              <a:t>Estimation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the space required </a:t>
            </a:r>
            <a:r>
              <a:rPr sz="2600" dirty="0">
                <a:latin typeface="Arial"/>
                <a:cs typeface="Arial"/>
              </a:rPr>
              <a:t>by the </a:t>
            </a:r>
            <a:r>
              <a:rPr sz="2600" spc="-10" dirty="0">
                <a:latin typeface="Arial"/>
                <a:cs typeface="Arial"/>
              </a:rPr>
              <a:t>data mart</a:t>
            </a:r>
            <a:endParaRPr sz="2600">
              <a:latin typeface="Arial"/>
              <a:cs typeface="Arial"/>
            </a:endParaRPr>
          </a:p>
          <a:p>
            <a:pPr marL="815975" lvl="1" indent="-310515">
              <a:lnSpc>
                <a:spcPct val="100000"/>
              </a:lnSpc>
              <a:spcBef>
                <a:spcPts val="28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spc="-5" dirty="0">
                <a:latin typeface="Arial"/>
                <a:cs typeface="Arial"/>
              </a:rPr>
              <a:t>for </a:t>
            </a:r>
            <a:r>
              <a:rPr sz="2150" dirty="0"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815975" lvl="1" indent="-310515">
              <a:lnSpc>
                <a:spcPct val="100000"/>
              </a:lnSpc>
              <a:spcBef>
                <a:spcPts val="265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spc="-5" dirty="0">
                <a:latin typeface="Arial"/>
                <a:cs typeface="Arial"/>
              </a:rPr>
              <a:t>for derived </a:t>
            </a:r>
            <a:r>
              <a:rPr sz="2150" dirty="0">
                <a:latin typeface="Arial"/>
                <a:cs typeface="Arial"/>
              </a:rPr>
              <a:t>data (indices, materialized</a:t>
            </a:r>
            <a:r>
              <a:rPr sz="2150" spc="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views)</a:t>
            </a:r>
            <a:endParaRPr sz="215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spcBef>
                <a:spcPts val="295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0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considered</a:t>
            </a:r>
            <a:endParaRPr sz="2600">
              <a:latin typeface="Arial"/>
              <a:cs typeface="Arial"/>
            </a:endParaRPr>
          </a:p>
          <a:p>
            <a:pPr marL="815975" lvl="1" indent="-310515">
              <a:lnSpc>
                <a:spcPct val="100000"/>
              </a:lnSpc>
              <a:spcBef>
                <a:spcPts val="28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spc="-5" dirty="0">
                <a:latin typeface="Arial"/>
                <a:cs typeface="Arial"/>
              </a:rPr>
              <a:t>event </a:t>
            </a:r>
            <a:r>
              <a:rPr sz="2150" dirty="0">
                <a:latin typeface="Arial"/>
                <a:cs typeface="Arial"/>
              </a:rPr>
              <a:t>cardinality </a:t>
            </a:r>
            <a:r>
              <a:rPr sz="2150" spc="-5" dirty="0">
                <a:latin typeface="Arial"/>
                <a:cs typeface="Arial"/>
              </a:rPr>
              <a:t>for </a:t>
            </a:r>
            <a:r>
              <a:rPr sz="2150" dirty="0">
                <a:latin typeface="Arial"/>
                <a:cs typeface="Arial"/>
              </a:rPr>
              <a:t>each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fact</a:t>
            </a:r>
            <a:endParaRPr sz="2150">
              <a:latin typeface="Arial"/>
              <a:cs typeface="Arial"/>
            </a:endParaRPr>
          </a:p>
          <a:p>
            <a:pPr marL="815340" marR="568960" lvl="1" indent="-309880">
              <a:lnSpc>
                <a:spcPts val="2330"/>
              </a:lnSpc>
              <a:spcBef>
                <a:spcPts val="565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domain cardinality (number </a:t>
            </a:r>
            <a:r>
              <a:rPr sz="2150" spc="5" dirty="0">
                <a:latin typeface="Arial"/>
                <a:cs typeface="Arial"/>
              </a:rPr>
              <a:t>of </a:t>
            </a:r>
            <a:r>
              <a:rPr sz="2150" dirty="0">
                <a:latin typeface="Arial"/>
                <a:cs typeface="Arial"/>
              </a:rPr>
              <a:t>distinct </a:t>
            </a:r>
            <a:r>
              <a:rPr sz="2150" spc="-5" dirty="0">
                <a:latin typeface="Arial"/>
                <a:cs typeface="Arial"/>
              </a:rPr>
              <a:t>values) for </a:t>
            </a:r>
            <a:r>
              <a:rPr sz="2150" dirty="0">
                <a:latin typeface="Arial"/>
                <a:cs typeface="Arial"/>
              </a:rPr>
              <a:t>hierarchy  attributes</a:t>
            </a:r>
            <a:endParaRPr sz="2150">
              <a:latin typeface="Arial"/>
              <a:cs typeface="Arial"/>
            </a:endParaRPr>
          </a:p>
          <a:p>
            <a:pPr marL="815975" lvl="1" indent="-310515">
              <a:lnSpc>
                <a:spcPct val="100000"/>
              </a:lnSpc>
              <a:spcBef>
                <a:spcPts val="235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spc="-5" dirty="0">
                <a:latin typeface="Arial"/>
                <a:cs typeface="Arial"/>
              </a:rPr>
              <a:t>attribute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length</a:t>
            </a:r>
            <a:endParaRPr sz="215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spcBef>
                <a:spcPts val="295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5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depends </a:t>
            </a:r>
            <a:r>
              <a:rPr sz="2600" dirty="0">
                <a:latin typeface="Arial"/>
                <a:cs typeface="Arial"/>
              </a:rPr>
              <a:t>on the </a:t>
            </a:r>
            <a:r>
              <a:rPr sz="2600" spc="-10" dirty="0">
                <a:latin typeface="Arial"/>
                <a:cs typeface="Arial"/>
              </a:rPr>
              <a:t>temporal span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10" dirty="0">
                <a:latin typeface="Arial"/>
                <a:cs typeface="Arial"/>
              </a:rPr>
              <a:t>data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storage</a:t>
            </a:r>
            <a:endParaRPr sz="2600">
              <a:latin typeface="Arial"/>
              <a:cs typeface="Arial"/>
            </a:endParaRPr>
          </a:p>
          <a:p>
            <a:pPr marL="384175" indent="-372110">
              <a:lnSpc>
                <a:spcPct val="100000"/>
              </a:lnSpc>
              <a:spcBef>
                <a:spcPts val="300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0" dirty="0">
                <a:latin typeface="Arial"/>
                <a:cs typeface="Arial"/>
              </a:rPr>
              <a:t>Sparsity</a:t>
            </a:r>
            <a:endParaRPr sz="2600">
              <a:latin typeface="Arial"/>
              <a:cs typeface="Arial"/>
            </a:endParaRPr>
          </a:p>
          <a:p>
            <a:pPr marL="815340" marR="660400" lvl="1" indent="-309880">
              <a:lnSpc>
                <a:spcPts val="2330"/>
              </a:lnSpc>
              <a:spcBef>
                <a:spcPts val="57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occurred events are not all combinations </a:t>
            </a:r>
            <a:r>
              <a:rPr sz="2150" spc="-5" dirty="0">
                <a:latin typeface="Arial"/>
                <a:cs typeface="Arial"/>
              </a:rPr>
              <a:t>of </a:t>
            </a:r>
            <a:r>
              <a:rPr sz="2150" spc="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dimension  elements</a:t>
            </a:r>
            <a:endParaRPr sz="2150">
              <a:latin typeface="Arial"/>
              <a:cs typeface="Arial"/>
            </a:endParaRPr>
          </a:p>
          <a:p>
            <a:pPr marL="815340" marR="5080" lvl="1" indent="-309880">
              <a:lnSpc>
                <a:spcPts val="2330"/>
              </a:lnSpc>
              <a:spcBef>
                <a:spcPts val="520"/>
              </a:spcBef>
              <a:buChar char="–"/>
              <a:tabLst>
                <a:tab pos="815975" algn="l"/>
                <a:tab pos="816610" algn="l"/>
              </a:tabLst>
            </a:pPr>
            <a:r>
              <a:rPr sz="2150" dirty="0">
                <a:latin typeface="Arial"/>
                <a:cs typeface="Arial"/>
              </a:rPr>
              <a:t>example: </a:t>
            </a:r>
            <a:r>
              <a:rPr sz="2150" spc="-5" dirty="0">
                <a:latin typeface="Arial"/>
                <a:cs typeface="Arial"/>
              </a:rPr>
              <a:t>the </a:t>
            </a:r>
            <a:r>
              <a:rPr sz="2150" dirty="0">
                <a:latin typeface="Arial"/>
                <a:cs typeface="Arial"/>
              </a:rPr>
              <a:t>percentage </a:t>
            </a:r>
            <a:r>
              <a:rPr sz="2150" spc="5" dirty="0">
                <a:latin typeface="Arial"/>
                <a:cs typeface="Arial"/>
              </a:rPr>
              <a:t>of </a:t>
            </a:r>
            <a:r>
              <a:rPr sz="2150" dirty="0">
                <a:latin typeface="Arial"/>
                <a:cs typeface="Arial"/>
              </a:rPr>
              <a:t>products actually sold in </a:t>
            </a:r>
            <a:r>
              <a:rPr sz="2150" spc="5" dirty="0">
                <a:latin typeface="Arial"/>
                <a:cs typeface="Arial"/>
              </a:rPr>
              <a:t>each </a:t>
            </a:r>
            <a:r>
              <a:rPr sz="2150" dirty="0">
                <a:latin typeface="Arial"/>
                <a:cs typeface="Arial"/>
              </a:rPr>
              <a:t>shop  and </a:t>
            </a:r>
            <a:r>
              <a:rPr sz="2150" spc="5" dirty="0">
                <a:latin typeface="Arial"/>
                <a:cs typeface="Arial"/>
              </a:rPr>
              <a:t>day </a:t>
            </a:r>
            <a:r>
              <a:rPr sz="2150" spc="10" dirty="0">
                <a:latin typeface="Arial"/>
                <a:cs typeface="Arial"/>
              </a:rPr>
              <a:t>is </a:t>
            </a:r>
            <a:r>
              <a:rPr sz="2150" dirty="0">
                <a:latin typeface="Arial"/>
                <a:cs typeface="Arial"/>
              </a:rPr>
              <a:t>roughly 10% </a:t>
            </a:r>
            <a:r>
              <a:rPr sz="2150" spc="5" dirty="0">
                <a:latin typeface="Arial"/>
                <a:cs typeface="Arial"/>
              </a:rPr>
              <a:t>of </a:t>
            </a:r>
            <a:r>
              <a:rPr sz="2150" spc="-5" dirty="0">
                <a:latin typeface="Arial"/>
                <a:cs typeface="Arial"/>
              </a:rPr>
              <a:t>all</a:t>
            </a:r>
            <a:r>
              <a:rPr sz="2150" spc="-6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combinations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Sparsity"/>
          <p:cNvSpPr txBox="1">
            <a:spLocks noGrp="1"/>
          </p:cNvSpPr>
          <p:nvPr>
            <p:ph type="title"/>
          </p:nvPr>
        </p:nvSpPr>
        <p:spPr>
          <a:xfrm>
            <a:off x="4316941" y="508614"/>
            <a:ext cx="219075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Sparsity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0652" y="1421793"/>
            <a:ext cx="7795259" cy="12509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400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5" dirty="0">
                <a:latin typeface="Arial"/>
                <a:cs typeface="Arial"/>
              </a:rPr>
              <a:t>It </a:t>
            </a:r>
            <a:r>
              <a:rPr sz="2600" spc="-10" dirty="0">
                <a:latin typeface="Arial"/>
                <a:cs typeface="Arial"/>
              </a:rPr>
              <a:t>decreases with increasing data aggregation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level</a:t>
            </a:r>
            <a:endParaRPr sz="2600">
              <a:latin typeface="Arial"/>
              <a:cs typeface="Arial"/>
            </a:endParaRPr>
          </a:p>
          <a:p>
            <a:pPr marL="382905" marR="194310" indent="-370840">
              <a:lnSpc>
                <a:spcPts val="2810"/>
              </a:lnSpc>
              <a:spcBef>
                <a:spcPts val="650"/>
              </a:spcBef>
              <a:buChar char="•"/>
              <a:tabLst>
                <a:tab pos="384175" algn="l"/>
                <a:tab pos="384810" algn="l"/>
              </a:tabLst>
            </a:pPr>
            <a:r>
              <a:rPr sz="2600" spc="-15" dirty="0">
                <a:latin typeface="Arial"/>
                <a:cs typeface="Arial"/>
              </a:rPr>
              <a:t>May </a:t>
            </a:r>
            <a:r>
              <a:rPr sz="2600" spc="-5" dirty="0">
                <a:latin typeface="Arial"/>
                <a:cs typeface="Arial"/>
              </a:rPr>
              <a:t>significantly </a:t>
            </a:r>
            <a:r>
              <a:rPr sz="2600" spc="-10" dirty="0">
                <a:latin typeface="Arial"/>
                <a:cs typeface="Arial"/>
              </a:rPr>
              <a:t>affect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10" dirty="0">
                <a:latin typeface="Arial"/>
                <a:cs typeface="Arial"/>
              </a:rPr>
              <a:t>accuracy in estimating  aggregated data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cardinality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" name="Group 1" descr="Sparsity">
            <a:extLst>
              <a:ext uri="{FF2B5EF4-FFF2-40B4-BE49-F238E27FC236}">
                <a16:creationId xmlns:a16="http://schemas.microsoft.com/office/drawing/2014/main" id="{CBA5FAAD-AF35-4887-AE53-3FE800CBC1E3}"/>
              </a:ext>
            </a:extLst>
          </p:cNvPr>
          <p:cNvGrpSpPr/>
          <p:nvPr/>
        </p:nvGrpSpPr>
        <p:grpSpPr>
          <a:xfrm>
            <a:off x="1636775" y="3749040"/>
            <a:ext cx="7307834" cy="2271268"/>
            <a:chOff x="1636775" y="3749040"/>
            <a:chExt cx="7307834" cy="2271268"/>
          </a:xfrm>
        </p:grpSpPr>
        <p:grpSp>
          <p:nvGrpSpPr>
            <p:cNvPr id="6" name="object 6"/>
            <p:cNvGrpSpPr/>
            <p:nvPr/>
          </p:nvGrpSpPr>
          <p:grpSpPr>
            <a:xfrm>
              <a:off x="5974079" y="3759708"/>
              <a:ext cx="2970530" cy="2260600"/>
              <a:chOff x="5974079" y="3759708"/>
              <a:chExt cx="2970530" cy="226060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5974080" y="3759708"/>
                <a:ext cx="2970530" cy="2260600"/>
              </a:xfrm>
              <a:custGeom>
                <a:avLst/>
                <a:gdLst/>
                <a:ahLst/>
                <a:cxnLst/>
                <a:rect l="l" t="t" r="r" b="b"/>
                <a:pathLst>
                  <a:path w="2970529" h="2260600">
                    <a:moveTo>
                      <a:pt x="2970276" y="2101596"/>
                    </a:moveTo>
                    <a:lnTo>
                      <a:pt x="2958084" y="2095500"/>
                    </a:lnTo>
                    <a:lnTo>
                      <a:pt x="2887980" y="2060448"/>
                    </a:lnTo>
                    <a:lnTo>
                      <a:pt x="2887980" y="2095500"/>
                    </a:lnTo>
                    <a:lnTo>
                      <a:pt x="233057" y="2095500"/>
                    </a:lnTo>
                    <a:lnTo>
                      <a:pt x="1774698" y="552462"/>
                    </a:lnTo>
                    <a:lnTo>
                      <a:pt x="1799831" y="577596"/>
                    </a:lnTo>
                    <a:lnTo>
                      <a:pt x="1814804" y="534924"/>
                    </a:lnTo>
                    <a:lnTo>
                      <a:pt x="1830311" y="490728"/>
                    </a:lnTo>
                    <a:lnTo>
                      <a:pt x="1741919" y="519684"/>
                    </a:lnTo>
                    <a:lnTo>
                      <a:pt x="1767078" y="544842"/>
                    </a:lnTo>
                    <a:lnTo>
                      <a:pt x="225552" y="2089200"/>
                    </a:lnTo>
                    <a:lnTo>
                      <a:pt x="225552" y="82296"/>
                    </a:lnTo>
                    <a:lnTo>
                      <a:pt x="262128" y="82296"/>
                    </a:lnTo>
                    <a:lnTo>
                      <a:pt x="255270" y="68580"/>
                    </a:lnTo>
                    <a:lnTo>
                      <a:pt x="220980" y="0"/>
                    </a:lnTo>
                    <a:lnTo>
                      <a:pt x="179832" y="82296"/>
                    </a:lnTo>
                    <a:lnTo>
                      <a:pt x="214884" y="82296"/>
                    </a:lnTo>
                    <a:lnTo>
                      <a:pt x="214884" y="2095500"/>
                    </a:lnTo>
                    <a:lnTo>
                      <a:pt x="0" y="2095500"/>
                    </a:lnTo>
                    <a:lnTo>
                      <a:pt x="0" y="2106168"/>
                    </a:lnTo>
                    <a:lnTo>
                      <a:pt x="208610" y="2106168"/>
                    </a:lnTo>
                    <a:lnTo>
                      <a:pt x="118859" y="2196084"/>
                    </a:lnTo>
                    <a:lnTo>
                      <a:pt x="126479" y="2202180"/>
                    </a:lnTo>
                    <a:lnTo>
                      <a:pt x="214884" y="2113699"/>
                    </a:lnTo>
                    <a:lnTo>
                      <a:pt x="214884" y="2260092"/>
                    </a:lnTo>
                    <a:lnTo>
                      <a:pt x="225552" y="2260092"/>
                    </a:lnTo>
                    <a:lnTo>
                      <a:pt x="225552" y="2106168"/>
                    </a:lnTo>
                    <a:lnTo>
                      <a:pt x="2887980" y="2106168"/>
                    </a:lnTo>
                    <a:lnTo>
                      <a:pt x="2887980" y="2142744"/>
                    </a:lnTo>
                    <a:lnTo>
                      <a:pt x="2961132" y="2106168"/>
                    </a:lnTo>
                    <a:lnTo>
                      <a:pt x="2970276" y="21015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6618731" y="3869436"/>
                <a:ext cx="1962911" cy="185166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" name="object 9"/>
            <p:cNvGrpSpPr/>
            <p:nvPr/>
          </p:nvGrpSpPr>
          <p:grpSpPr>
            <a:xfrm>
              <a:off x="1636775" y="3749040"/>
              <a:ext cx="2971800" cy="2260600"/>
              <a:chOff x="1636775" y="3749040"/>
              <a:chExt cx="2971800" cy="226060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1757171" y="3750564"/>
                <a:ext cx="2741676" cy="21991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636763" y="3749040"/>
                <a:ext cx="2972435" cy="2260600"/>
              </a:xfrm>
              <a:custGeom>
                <a:avLst/>
                <a:gdLst/>
                <a:ahLst/>
                <a:cxnLst/>
                <a:rect l="l" t="t" r="r" b="b"/>
                <a:pathLst>
                  <a:path w="2972435" h="2260600">
                    <a:moveTo>
                      <a:pt x="2971812" y="2100072"/>
                    </a:moveTo>
                    <a:lnTo>
                      <a:pt x="2962668" y="2095500"/>
                    </a:lnTo>
                    <a:lnTo>
                      <a:pt x="2889504" y="2058924"/>
                    </a:lnTo>
                    <a:lnTo>
                      <a:pt x="2889504" y="2095500"/>
                    </a:lnTo>
                    <a:lnTo>
                      <a:pt x="227076" y="2095500"/>
                    </a:lnTo>
                    <a:lnTo>
                      <a:pt x="227076" y="82296"/>
                    </a:lnTo>
                    <a:lnTo>
                      <a:pt x="262128" y="82296"/>
                    </a:lnTo>
                    <a:lnTo>
                      <a:pt x="255270" y="68580"/>
                    </a:lnTo>
                    <a:lnTo>
                      <a:pt x="220980" y="0"/>
                    </a:lnTo>
                    <a:lnTo>
                      <a:pt x="179832" y="82296"/>
                    </a:lnTo>
                    <a:lnTo>
                      <a:pt x="216408" y="82296"/>
                    </a:lnTo>
                    <a:lnTo>
                      <a:pt x="216408" y="2095500"/>
                    </a:lnTo>
                    <a:lnTo>
                      <a:pt x="0" y="2095500"/>
                    </a:lnTo>
                    <a:lnTo>
                      <a:pt x="0" y="2104644"/>
                    </a:lnTo>
                    <a:lnTo>
                      <a:pt x="216408" y="2104644"/>
                    </a:lnTo>
                    <a:lnTo>
                      <a:pt x="216408" y="2260092"/>
                    </a:lnTo>
                    <a:lnTo>
                      <a:pt x="227076" y="2260092"/>
                    </a:lnTo>
                    <a:lnTo>
                      <a:pt x="227076" y="2104644"/>
                    </a:lnTo>
                    <a:lnTo>
                      <a:pt x="2889504" y="2104644"/>
                    </a:lnTo>
                    <a:lnTo>
                      <a:pt x="2889504" y="2141220"/>
                    </a:lnTo>
                    <a:lnTo>
                      <a:pt x="2962668" y="2104644"/>
                    </a:lnTo>
                    <a:lnTo>
                      <a:pt x="2971812" y="210007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29351" y="2957664"/>
            <a:ext cx="4641215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b="1" i="1" spc="10" dirty="0">
                <a:solidFill>
                  <a:srgbClr val="CC3300"/>
                </a:solidFill>
                <a:latin typeface="Arial"/>
                <a:cs typeface="Arial"/>
              </a:rPr>
              <a:t>Logical</a:t>
            </a:r>
            <a:r>
              <a:rPr sz="5150" b="1" i="1" spc="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5150" b="1" i="1" spc="10" dirty="0">
                <a:solidFill>
                  <a:srgbClr val="CC3300"/>
                </a:solidFill>
                <a:latin typeface="Arial"/>
                <a:cs typeface="Arial"/>
              </a:rPr>
              <a:t>design</a:t>
            </a:r>
            <a:endParaRPr sz="5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4500" y="331279"/>
            <a:ext cx="386651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Logical</a:t>
            </a:r>
            <a:r>
              <a:rPr spc="-80" dirty="0"/>
              <a:t> </a:t>
            </a:r>
            <a:r>
              <a:rPr spc="10" dirty="0"/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627" y="977940"/>
            <a:ext cx="10355070" cy="627505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  <a:tab pos="381635" algn="l"/>
              </a:tabLst>
            </a:pPr>
            <a:r>
              <a:rPr lang="en-GB" sz="2600" spc="15" dirty="0">
                <a:latin typeface="Arial"/>
                <a:cs typeface="Arial"/>
              </a:rPr>
              <a:t>T</a:t>
            </a:r>
            <a:r>
              <a:rPr sz="2600" spc="15" dirty="0">
                <a:latin typeface="Arial"/>
                <a:cs typeface="Arial"/>
              </a:rPr>
              <a:t>he </a:t>
            </a:r>
            <a:r>
              <a:rPr sz="2600" spc="5" dirty="0">
                <a:latin typeface="Arial"/>
                <a:cs typeface="Arial"/>
              </a:rPr>
              <a:t>relational </a:t>
            </a:r>
            <a:r>
              <a:rPr sz="2600" spc="10" dirty="0">
                <a:latin typeface="Arial"/>
                <a:cs typeface="Arial"/>
              </a:rPr>
              <a:t>model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(ROLAP)</a:t>
            </a:r>
            <a:r>
              <a:rPr lang="en-GB" sz="2600" spc="10" dirty="0">
                <a:latin typeface="Arial"/>
                <a:cs typeface="Arial"/>
              </a:rPr>
              <a:t> in case you build a DWH around tabular data only. </a:t>
            </a:r>
          </a:p>
          <a:p>
            <a:pPr marL="381000" indent="-368935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  <a:tab pos="381635" algn="l"/>
              </a:tabLst>
            </a:pPr>
            <a:r>
              <a:rPr lang="en-GB" sz="2400" spc="10" dirty="0">
                <a:latin typeface="Arial"/>
                <a:cs typeface="Arial"/>
              </a:rPr>
              <a:t>A DFM model (conceptual model can be mapped) to many logical ones (i.e. relational, XML, ORM, etc.)</a:t>
            </a:r>
            <a:endParaRPr sz="24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30"/>
              </a:spcBef>
              <a:buChar char="–"/>
              <a:tabLst>
                <a:tab pos="815975" algn="l"/>
              </a:tabLst>
            </a:pPr>
            <a:r>
              <a:rPr sz="2400" spc="-5" dirty="0">
                <a:latin typeface="Arial"/>
                <a:cs typeface="Arial"/>
              </a:rPr>
              <a:t>inputs</a:t>
            </a:r>
            <a:endParaRPr sz="2400" dirty="0">
              <a:latin typeface="Arial"/>
              <a:cs typeface="Arial"/>
            </a:endParaRPr>
          </a:p>
          <a:p>
            <a:pPr marL="1247140" lvl="2" indent="-247650">
              <a:lnSpc>
                <a:spcPct val="100000"/>
              </a:lnSpc>
              <a:spcBef>
                <a:spcPts val="545"/>
              </a:spcBef>
              <a:buChar char="•"/>
              <a:tabLst>
                <a:tab pos="1246505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conceptual fact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schema</a:t>
            </a:r>
            <a:endParaRPr sz="2150" dirty="0">
              <a:latin typeface="Arial"/>
              <a:cs typeface="Arial"/>
            </a:endParaRPr>
          </a:p>
          <a:p>
            <a:pPr marL="1247140" lvl="2" indent="-247650">
              <a:lnSpc>
                <a:spcPct val="100000"/>
              </a:lnSpc>
              <a:spcBef>
                <a:spcPts val="525"/>
              </a:spcBef>
              <a:buChar char="•"/>
              <a:tabLst>
                <a:tab pos="1246505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workload</a:t>
            </a:r>
          </a:p>
          <a:p>
            <a:pPr marL="1247140" lvl="2" indent="-247650">
              <a:lnSpc>
                <a:spcPct val="100000"/>
              </a:lnSpc>
              <a:spcBef>
                <a:spcPts val="530"/>
              </a:spcBef>
              <a:buChar char="•"/>
              <a:tabLst>
                <a:tab pos="1246505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data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volume</a:t>
            </a:r>
          </a:p>
          <a:p>
            <a:pPr marL="815340" lvl="1" indent="-309880">
              <a:lnSpc>
                <a:spcPct val="100000"/>
              </a:lnSpc>
              <a:spcBef>
                <a:spcPts val="60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output</a:t>
            </a:r>
            <a:endParaRPr sz="2600" dirty="0">
              <a:latin typeface="Arial"/>
              <a:cs typeface="Arial"/>
            </a:endParaRPr>
          </a:p>
          <a:p>
            <a:pPr marL="1247140" lvl="2" indent="-247650">
              <a:lnSpc>
                <a:spcPct val="100000"/>
              </a:lnSpc>
              <a:spcBef>
                <a:spcPts val="535"/>
              </a:spcBef>
              <a:buChar char="•"/>
              <a:tabLst>
                <a:tab pos="1246505" algn="l"/>
                <a:tab pos="1247775" algn="l"/>
              </a:tabLst>
            </a:pPr>
            <a:r>
              <a:rPr sz="2150" dirty="0">
                <a:latin typeface="Arial"/>
                <a:cs typeface="Arial"/>
              </a:rPr>
              <a:t>relational logical</a:t>
            </a:r>
            <a:r>
              <a:rPr sz="2150" spc="3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schema</a:t>
            </a:r>
            <a:r>
              <a:rPr lang="en-GB" sz="2150" dirty="0">
                <a:latin typeface="Arial"/>
                <a:cs typeface="Arial"/>
              </a:rPr>
              <a:t> (if you have a relational data server)</a:t>
            </a:r>
            <a:endParaRPr sz="2150" dirty="0">
              <a:latin typeface="Arial"/>
              <a:cs typeface="Arial"/>
            </a:endParaRPr>
          </a:p>
          <a:p>
            <a:pPr marL="382905" marR="5080" indent="-370840">
              <a:lnSpc>
                <a:spcPct val="100699"/>
              </a:lnSpc>
              <a:spcBef>
                <a:spcPts val="705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spc="10" dirty="0">
                <a:latin typeface="Arial"/>
                <a:cs typeface="Arial"/>
              </a:rPr>
              <a:t>Based </a:t>
            </a:r>
            <a:r>
              <a:rPr sz="3000" spc="15" dirty="0">
                <a:latin typeface="Arial"/>
                <a:cs typeface="Arial"/>
              </a:rPr>
              <a:t>on </a:t>
            </a:r>
            <a:r>
              <a:rPr sz="3000" spc="5" dirty="0">
                <a:latin typeface="Arial"/>
                <a:cs typeface="Arial"/>
              </a:rPr>
              <a:t>different principles with respect </a:t>
            </a:r>
            <a:r>
              <a:rPr sz="3000" spc="10" dirty="0">
                <a:latin typeface="Arial"/>
                <a:cs typeface="Arial"/>
              </a:rPr>
              <a:t>to  </a:t>
            </a:r>
            <a:r>
              <a:rPr sz="3000" spc="5" dirty="0">
                <a:latin typeface="Arial"/>
                <a:cs typeface="Arial"/>
              </a:rPr>
              <a:t>traditional logical</a:t>
            </a:r>
            <a:r>
              <a:rPr sz="3000" spc="9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design</a:t>
            </a:r>
            <a:endParaRPr sz="30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45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data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redundancy</a:t>
            </a:r>
            <a:endParaRPr sz="2600" dirty="0">
              <a:latin typeface="Arial"/>
              <a:cs typeface="Arial"/>
            </a:endParaRPr>
          </a:p>
          <a:p>
            <a:pPr marL="815340" lvl="1" indent="-309880">
              <a:lnSpc>
                <a:spcPct val="100000"/>
              </a:lnSpc>
              <a:spcBef>
                <a:spcPts val="610"/>
              </a:spcBef>
              <a:buChar char="–"/>
              <a:tabLst>
                <a:tab pos="815975" algn="l"/>
              </a:tabLst>
            </a:pPr>
            <a:r>
              <a:rPr sz="2600" spc="-10" dirty="0">
                <a:latin typeface="Arial"/>
                <a:cs typeface="Arial"/>
              </a:rPr>
              <a:t>table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denormalization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BE0C-5899-4EEE-A2F5-635C558C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302" y="508614"/>
            <a:ext cx="4702598" cy="1323439"/>
          </a:xfrm>
        </p:spPr>
        <p:txBody>
          <a:bodyPr/>
          <a:lstStyle/>
          <a:p>
            <a:r>
              <a:rPr lang="en-GB" dirty="0"/>
              <a:t>Tutorial 2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664FD-46EB-4D2D-AA39-05DEA7681246}"/>
              </a:ext>
            </a:extLst>
          </p:cNvPr>
          <p:cNvSpPr/>
          <p:nvPr/>
        </p:nvSpPr>
        <p:spPr>
          <a:xfrm>
            <a:off x="622300" y="1775854"/>
            <a:ext cx="9296400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FLIGHTS(</a:t>
            </a:r>
            <a:r>
              <a:rPr lang="en-GB" b="1" u="sng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flight-Number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airline, </a:t>
            </a:r>
            <a:r>
              <a:rPr lang="en-GB" b="1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From-Airport: AIRPORTS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en-GB" b="1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To-Airport: AIRPORTS,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departure Time, </a:t>
            </a:r>
            <a:r>
              <a:rPr lang="en-GB" dirty="0" err="1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arrivalTime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carrier)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FLIGHT_INSTANCES (</a:t>
            </a:r>
            <a:r>
              <a:rPr lang="en-GB" b="1" u="sng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Flight-Number</a:t>
            </a:r>
            <a:r>
              <a:rPr lang="en-GB" b="1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: FLIGHTS,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n-GB" b="1" u="sng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date</a:t>
            </a:r>
            <a:r>
              <a:rPr lang="en-GB" dirty="0"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3E198-A5DA-4BF8-9237-A16FE64BA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309216"/>
            <a:ext cx="44386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29" y="0"/>
            <a:ext cx="10693400" cy="75628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0699565" cy="1738469"/>
            <a:chOff x="0" y="0"/>
            <a:chExt cx="12192002" cy="1576446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FA300F-19F2-4BA8-A5F5-4E05CC8B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5" y="352132"/>
            <a:ext cx="8312450" cy="1136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900" kern="1200">
                <a:solidFill>
                  <a:srgbClr val="FFFFFF"/>
                </a:solidFill>
                <a:latin typeface="+mj-lt"/>
                <a:cs typeface="+mj-cs"/>
              </a:rPr>
              <a:t>Tutorial 2 Review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14A14F-F168-4C7C-9F6B-8F056223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3485" y="2261350"/>
            <a:ext cx="3103625" cy="288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0AD0F6A-000A-4BE0-8AE7-7402A6F9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3700" y="2181125"/>
            <a:ext cx="3352800" cy="132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E6DEDE-6DB3-4A39-A894-54850253C069}"/>
              </a:ext>
            </a:extLst>
          </p:cNvPr>
          <p:cNvSpPr/>
          <p:nvPr/>
        </p:nvSpPr>
        <p:spPr>
          <a:xfrm>
            <a:off x="1203005" y="5591464"/>
            <a:ext cx="8329158" cy="152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FLIGHTS(</a:t>
            </a:r>
            <a:r>
              <a:rPr lang="en-US" sz="1300" b="1" u="sng"/>
              <a:t>flight-Number</a:t>
            </a:r>
            <a:r>
              <a:rPr lang="en-US" sz="1300"/>
              <a:t>, airline, </a:t>
            </a:r>
            <a:r>
              <a:rPr lang="en-US" sz="1300" b="1"/>
              <a:t>From-Airport: AIRPORTS</a:t>
            </a:r>
            <a:r>
              <a:rPr lang="en-US" sz="1300"/>
              <a:t>, </a:t>
            </a:r>
            <a:r>
              <a:rPr lang="en-US" sz="1300" b="1"/>
              <a:t>To-Airport: AIRPORTS,</a:t>
            </a:r>
            <a:r>
              <a:rPr lang="en-US" sz="1300"/>
              <a:t> departure Time, arrivalTime, carrier)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FLIGHT_INSTANCES (</a:t>
            </a:r>
            <a:r>
              <a:rPr lang="en-US" sz="1300" b="1" u="sng"/>
              <a:t>Flight-Number</a:t>
            </a:r>
            <a:r>
              <a:rPr lang="en-US" sz="1300" b="1"/>
              <a:t>: FLIGHTS,</a:t>
            </a:r>
            <a:r>
              <a:rPr lang="en-US" sz="1300"/>
              <a:t> </a:t>
            </a:r>
            <a:r>
              <a:rPr lang="en-US" sz="1300" b="1" u="sng"/>
              <a:t>date</a:t>
            </a:r>
            <a:r>
              <a:rPr lang="en-US" sz="130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AIRPORTS (</a:t>
            </a:r>
            <a:r>
              <a:rPr lang="en-US" sz="1300" b="1" u="sng"/>
              <a:t>IATA-Code</a:t>
            </a:r>
            <a:r>
              <a:rPr lang="en-US" sz="1300"/>
              <a:t>, name, city, country)</a:t>
            </a:r>
          </a:p>
        </p:txBody>
      </p:sp>
    </p:spTree>
    <p:extLst>
      <p:ext uri="{BB962C8B-B14F-4D97-AF65-F5344CB8AC3E}">
        <p14:creationId xmlns:p14="http://schemas.microsoft.com/office/powerpoint/2010/main" val="1054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9427" y="262964"/>
            <a:ext cx="10070386" cy="6347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Many </a:t>
            </a:r>
            <a:r>
              <a:rPr sz="3059" b="1" spc="-109" dirty="0">
                <a:solidFill>
                  <a:srgbClr val="CC0000"/>
                </a:solidFill>
                <a:latin typeface="Arial"/>
                <a:cs typeface="Arial"/>
              </a:rPr>
              <a:t>Ways </a:t>
            </a:r>
            <a:r>
              <a:rPr sz="3059" b="1" spc="-11" dirty="0">
                <a:solidFill>
                  <a:srgbClr val="CC0000"/>
                </a:solidFill>
                <a:latin typeface="Arial"/>
                <a:cs typeface="Arial"/>
              </a:rPr>
              <a:t>not </a:t>
            </a:r>
            <a:r>
              <a:rPr sz="3059" b="1" spc="44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3059" b="1" spc="-33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059" b="1" spc="249" dirty="0">
                <a:solidFill>
                  <a:srgbClr val="CC0000"/>
                </a:solidFill>
                <a:latin typeface="Arial"/>
                <a:cs typeface="Arial"/>
              </a:rPr>
              <a:t>Do</a:t>
            </a:r>
            <a:endParaRPr sz="3059" dirty="0">
              <a:latin typeface="Arial"/>
              <a:cs typeface="Arial"/>
            </a:endParaRPr>
          </a:p>
        </p:txBody>
      </p:sp>
      <p:sp>
        <p:nvSpPr>
          <p:cNvPr id="5" name="object 5" descr="Many Ways not to Do&#10;"/>
          <p:cNvSpPr/>
          <p:nvPr/>
        </p:nvSpPr>
        <p:spPr>
          <a:xfrm>
            <a:off x="2102929" y="1934152"/>
            <a:ext cx="6490369" cy="4380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2449985" y="3378144"/>
            <a:ext cx="328930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5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53">
              <a:lnSpc>
                <a:spcPts val="1289"/>
              </a:lnSpc>
            </a:pPr>
            <a:r>
              <a:rPr lang="en-GB" spc="-5"/>
              <a:t>J.</a:t>
            </a:r>
            <a:r>
              <a:rPr lang="en-GB" spc="-10"/>
              <a:t> </a:t>
            </a:r>
            <a:r>
              <a:rPr lang="en-GB" spc="-20"/>
              <a:t>Gamper</a:t>
            </a:r>
            <a:endParaRPr spc="-44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4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628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423107-746E-46AC-8AD3-EEBF695D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06" y="420669"/>
            <a:ext cx="4544693" cy="1825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39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Tutorial 2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3DE6B-AAA0-4E2C-842E-5AC38FC43AED}"/>
              </a:ext>
            </a:extLst>
          </p:cNvPr>
          <p:cNvSpPr/>
          <p:nvPr/>
        </p:nvSpPr>
        <p:spPr>
          <a:xfrm>
            <a:off x="802006" y="2666966"/>
            <a:ext cx="4544694" cy="37603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FLIGHTS(</a:t>
            </a:r>
            <a:r>
              <a:rPr lang="en-US" sz="1700" b="1" u="sng" dirty="0"/>
              <a:t>flight-Number</a:t>
            </a:r>
            <a:r>
              <a:rPr lang="en-US" sz="1700" dirty="0"/>
              <a:t>, airline, </a:t>
            </a:r>
            <a:r>
              <a:rPr lang="en-US" sz="1700" b="1" dirty="0"/>
              <a:t>From-Airport: AIRPORTS</a:t>
            </a:r>
            <a:r>
              <a:rPr lang="en-US" sz="1700" dirty="0"/>
              <a:t>, </a:t>
            </a:r>
            <a:r>
              <a:rPr lang="en-US" sz="1700" b="1" dirty="0"/>
              <a:t>To-Airport: AIRPORTS,</a:t>
            </a:r>
            <a:r>
              <a:rPr lang="en-US" sz="1700" dirty="0"/>
              <a:t> departure Time, </a:t>
            </a:r>
            <a:r>
              <a:rPr lang="en-US" sz="1700" dirty="0" err="1"/>
              <a:t>arrivalTime</a:t>
            </a:r>
            <a:r>
              <a:rPr lang="en-US" sz="1700" dirty="0"/>
              <a:t>, carrier)</a:t>
            </a:r>
          </a:p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 </a:t>
            </a:r>
          </a:p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FLIGHT_INSTANCES (</a:t>
            </a:r>
            <a:r>
              <a:rPr lang="en-US" sz="1700" b="1" u="sng" dirty="0"/>
              <a:t>Flight-Number</a:t>
            </a:r>
            <a:r>
              <a:rPr lang="en-US" sz="1700" b="1" dirty="0"/>
              <a:t>: FLIGHTS,</a:t>
            </a:r>
            <a:r>
              <a:rPr lang="en-US" sz="1700" dirty="0"/>
              <a:t> </a:t>
            </a:r>
            <a:r>
              <a:rPr lang="en-US" sz="1700" b="1" u="sng" dirty="0"/>
              <a:t>date</a:t>
            </a:r>
            <a:r>
              <a:rPr lang="en-US" sz="1700" dirty="0"/>
              <a:t>)</a:t>
            </a:r>
          </a:p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 </a:t>
            </a:r>
          </a:p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AIRPORTS (</a:t>
            </a:r>
            <a:r>
              <a:rPr lang="en-US" sz="1700" b="1" u="sng" dirty="0"/>
              <a:t>IATA-Code</a:t>
            </a:r>
            <a:r>
              <a:rPr lang="en-US" sz="1700" dirty="0"/>
              <a:t>, name, city, country)</a:t>
            </a:r>
          </a:p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 </a:t>
            </a:r>
          </a:p>
          <a:p>
            <a:pPr indent="-228600" algn="r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TICKETS (</a:t>
            </a:r>
            <a:r>
              <a:rPr lang="en-US" sz="1700" b="1" u="sng" dirty="0"/>
              <a:t>Ticket-Number</a:t>
            </a:r>
            <a:r>
              <a:rPr lang="en-US" sz="1700" dirty="0"/>
              <a:t>, </a:t>
            </a:r>
            <a:r>
              <a:rPr lang="en-US" sz="1700" b="1" dirty="0" err="1"/>
              <a:t>FlightNumber</a:t>
            </a:r>
            <a:r>
              <a:rPr lang="en-US" sz="1700" b="1" dirty="0"/>
              <a:t>: FLIGHT</a:t>
            </a:r>
            <a:r>
              <a:rPr lang="en-US" sz="1700" dirty="0"/>
              <a:t>_</a:t>
            </a:r>
            <a:r>
              <a:rPr lang="en-US" sz="1700" b="1" dirty="0"/>
              <a:t>INSTANCES,</a:t>
            </a:r>
            <a:r>
              <a:rPr lang="en-US" sz="1700" dirty="0"/>
              <a:t> fare, </a:t>
            </a:r>
            <a:r>
              <a:rPr lang="en-US" sz="1700" dirty="0" err="1"/>
              <a:t>passengersFirstName</a:t>
            </a:r>
            <a:r>
              <a:rPr lang="en-US" sz="1700" dirty="0"/>
              <a:t>, </a:t>
            </a:r>
            <a:r>
              <a:rPr lang="en-US" sz="1700" dirty="0" err="1"/>
              <a:t>passengersSurname</a:t>
            </a:r>
            <a:r>
              <a:rPr lang="en-US" sz="1700" dirty="0"/>
              <a:t>, </a:t>
            </a:r>
            <a:r>
              <a:rPr lang="en-US" sz="1700" dirty="0" err="1"/>
              <a:t>passengersGender</a:t>
            </a:r>
            <a:r>
              <a:rPr lang="en-US" sz="1700" dirty="0"/>
              <a:t>)</a:t>
            </a:r>
          </a:p>
          <a:p>
            <a:pPr indent="-228600" algn="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 </a:t>
            </a:r>
          </a:p>
          <a:p>
            <a:pPr indent="-228600" algn="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CHECK-IN (</a:t>
            </a:r>
            <a:r>
              <a:rPr lang="en-US" sz="1700" b="1" u="sng" dirty="0"/>
              <a:t>Ticket-Number</a:t>
            </a:r>
            <a:r>
              <a:rPr lang="en-US" sz="1700" b="1" dirty="0"/>
              <a:t>: TICKETS</a:t>
            </a:r>
            <a:r>
              <a:rPr lang="en-US" sz="1700" dirty="0"/>
              <a:t>, </a:t>
            </a:r>
            <a:r>
              <a:rPr lang="en-US" sz="1700" b="1" u="sng" dirty="0"/>
              <a:t>Check-in-Time</a:t>
            </a:r>
            <a:r>
              <a:rPr lang="en-US" sz="1700" dirty="0"/>
              <a:t>, Seat, </a:t>
            </a:r>
            <a:r>
              <a:rPr lang="en-US" sz="1700" dirty="0" err="1"/>
              <a:t>numberOfBags</a:t>
            </a:r>
            <a:r>
              <a:rPr lang="en-US" sz="1700" dirty="0"/>
              <a:t>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1533989-BB12-4F86-A733-F50335DC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4636" y="1628376"/>
            <a:ext cx="4348262" cy="38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7058658"/>
            <a:ext cx="10693400" cy="503720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42188" y="7058658"/>
            <a:ext cx="7151210" cy="503718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0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4AE1-98DE-42A5-8E4D-CA6F3B8E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2" y="3439478"/>
            <a:ext cx="756227" cy="1015663"/>
          </a:xfrm>
        </p:spPr>
        <p:txBody>
          <a:bodyPr/>
          <a:lstStyle/>
          <a:p>
            <a:r>
              <a:rPr lang="en-GB" sz="6600"/>
              <a:t>=</a:t>
            </a:r>
            <a:endParaRPr lang="en-GB" sz="66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72CB6A8-FD28-415B-818E-C46431D2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7700" y="2257425"/>
            <a:ext cx="4348262" cy="38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7E7BD-9D76-4510-AF06-45939A4D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" y="1937534"/>
            <a:ext cx="5105400" cy="40195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6F9F13-79DA-497C-BFF2-E80B3747BC60}"/>
              </a:ext>
            </a:extLst>
          </p:cNvPr>
          <p:cNvSpPr txBox="1">
            <a:spLocks/>
          </p:cNvSpPr>
          <p:nvPr/>
        </p:nvSpPr>
        <p:spPr>
          <a:xfrm>
            <a:off x="1203005" y="352132"/>
            <a:ext cx="8312450" cy="11364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900" kern="1200" dirty="0">
                <a:solidFill>
                  <a:srgbClr val="FFFFFF"/>
                </a:solidFill>
                <a:latin typeface="+mj-lt"/>
                <a:cs typeface="+mj-cs"/>
              </a:rPr>
              <a:t>Tutorial 2 Revie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B9C75F-A212-4F72-880C-EAFD9D9BCA4A}"/>
              </a:ext>
            </a:extLst>
          </p:cNvPr>
          <p:cNvSpPr txBox="1">
            <a:spLocks/>
          </p:cNvSpPr>
          <p:nvPr/>
        </p:nvSpPr>
        <p:spPr>
          <a:xfrm>
            <a:off x="2597726" y="357390"/>
            <a:ext cx="6406573" cy="1323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CC33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kern="0" dirty="0"/>
              <a:t>EQUIVALENT DESIGNS/MODELS</a:t>
            </a:r>
          </a:p>
        </p:txBody>
      </p:sp>
    </p:spTree>
    <p:extLst>
      <p:ext uri="{BB962C8B-B14F-4D97-AF65-F5344CB8AC3E}">
        <p14:creationId xmlns:p14="http://schemas.microsoft.com/office/powerpoint/2010/main" val="141256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4"/>
            <a:ext cx="10070386" cy="82566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-22" dirty="0"/>
              <a:t>Top-Down</a:t>
            </a:r>
            <a:r>
              <a:rPr spc="284" dirty="0"/>
              <a:t> </a:t>
            </a:r>
            <a:r>
              <a:rPr spc="-98" dirty="0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1692190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 txBox="1"/>
          <p:nvPr/>
        </p:nvSpPr>
        <p:spPr>
          <a:xfrm>
            <a:off x="1145464" y="1419225"/>
            <a:ext cx="8672993" cy="4923605"/>
          </a:xfrm>
          <a:prstGeom prst="rect">
            <a:avLst/>
          </a:prstGeom>
        </p:spPr>
        <p:txBody>
          <a:bodyPr vert="horz" wrap="square" lIns="0" tIns="26366" rIns="0" bIns="0" rtlCol="0">
            <a:spAutoFit/>
          </a:bodyPr>
          <a:lstStyle/>
          <a:p>
            <a:pPr marL="27753" marR="11101">
              <a:spcBef>
                <a:spcPts val="208"/>
              </a:spcBef>
            </a:pPr>
            <a:r>
              <a:rPr sz="2185" b="1" spc="-87" dirty="0">
                <a:solidFill>
                  <a:srgbClr val="BC1919"/>
                </a:solidFill>
                <a:latin typeface="Arial"/>
                <a:cs typeface="Arial"/>
              </a:rPr>
              <a:t>Top-down </a:t>
            </a:r>
            <a:r>
              <a:rPr sz="2185" b="1" spc="-109" dirty="0">
                <a:solidFill>
                  <a:srgbClr val="BC1919"/>
                </a:solidFill>
                <a:latin typeface="Arial"/>
                <a:cs typeface="Arial"/>
              </a:rPr>
              <a:t>approach: </a:t>
            </a:r>
            <a:r>
              <a:rPr sz="2185" spc="-55" dirty="0">
                <a:latin typeface="Tahoma"/>
                <a:cs typeface="Tahoma"/>
              </a:rPr>
              <a:t>Analyze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global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business </a:t>
            </a:r>
            <a:r>
              <a:rPr sz="2185" spc="-131" dirty="0">
                <a:solidFill>
                  <a:srgbClr val="BC1919"/>
                </a:solidFill>
                <a:latin typeface="Tahoma"/>
                <a:cs typeface="Tahoma"/>
              </a:rPr>
              <a:t>needs</a:t>
            </a:r>
            <a:r>
              <a:rPr sz="2185" spc="-131" dirty="0">
                <a:latin typeface="Tahoma"/>
                <a:cs typeface="Tahoma"/>
              </a:rPr>
              <a:t>, </a:t>
            </a:r>
            <a:r>
              <a:rPr sz="2185" spc="-76" dirty="0">
                <a:latin typeface="Tahoma"/>
                <a:cs typeface="Tahoma"/>
              </a:rPr>
              <a:t>plan </a:t>
            </a:r>
            <a:r>
              <a:rPr sz="2185" spc="-131" dirty="0">
                <a:latin typeface="Tahoma"/>
                <a:cs typeface="Tahoma"/>
              </a:rPr>
              <a:t>how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109" dirty="0">
                <a:latin typeface="Tahoma"/>
                <a:cs typeface="Tahoma"/>
              </a:rPr>
              <a:t>develop  a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data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31" dirty="0">
                <a:latin typeface="Tahoma"/>
                <a:cs typeface="Tahoma"/>
              </a:rPr>
              <a:t>warehouse,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design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dirty="0">
                <a:latin typeface="Tahoma"/>
                <a:cs typeface="Tahoma"/>
              </a:rPr>
              <a:t>it,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and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implement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33" dirty="0">
                <a:latin typeface="Tahoma"/>
                <a:cs typeface="Tahoma"/>
              </a:rPr>
              <a:t>it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131" dirty="0">
                <a:solidFill>
                  <a:srgbClr val="BC1919"/>
                </a:solidFill>
                <a:latin typeface="Tahoma"/>
                <a:cs typeface="Tahoma"/>
              </a:rPr>
              <a:t>as</a:t>
            </a:r>
            <a:r>
              <a:rPr sz="2185" spc="33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a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whole</a:t>
            </a:r>
            <a:endParaRPr sz="2185" dirty="0">
              <a:latin typeface="Tahoma"/>
              <a:cs typeface="Tahoma"/>
            </a:endParaRPr>
          </a:p>
          <a:p>
            <a:pPr marL="27753" marR="224802">
              <a:spcBef>
                <a:spcPts val="1694"/>
              </a:spcBef>
            </a:pPr>
            <a:r>
              <a:rPr lang="en-GB" sz="2185" spc="-44" dirty="0">
                <a:latin typeface="Tahoma"/>
                <a:cs typeface="Tahoma"/>
              </a:rPr>
              <a:t>L</a:t>
            </a:r>
            <a:r>
              <a:rPr sz="2185" spc="-44" dirty="0" err="1">
                <a:latin typeface="Tahoma"/>
                <a:cs typeface="Tahoma"/>
              </a:rPr>
              <a:t>ooks</a:t>
            </a:r>
            <a:r>
              <a:rPr sz="2185" spc="-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promising </a:t>
            </a:r>
            <a:r>
              <a:rPr sz="2185" spc="-131" dirty="0">
                <a:latin typeface="Tahoma"/>
                <a:cs typeface="Tahoma"/>
              </a:rPr>
              <a:t>as </a:t>
            </a:r>
            <a:r>
              <a:rPr sz="2185" spc="33" dirty="0">
                <a:latin typeface="Tahoma"/>
                <a:cs typeface="Tahoma"/>
              </a:rPr>
              <a:t>it </a:t>
            </a:r>
            <a:r>
              <a:rPr sz="2185" spc="-66" dirty="0">
                <a:latin typeface="Tahoma"/>
                <a:cs typeface="Tahoma"/>
              </a:rPr>
              <a:t>is </a:t>
            </a:r>
            <a:r>
              <a:rPr sz="2185" spc="-120" dirty="0">
                <a:solidFill>
                  <a:srgbClr val="BC1919"/>
                </a:solidFill>
                <a:latin typeface="Tahoma"/>
                <a:cs typeface="Tahoma"/>
              </a:rPr>
              <a:t>based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on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a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global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picture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the goal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98" dirty="0">
                <a:latin typeface="Tahoma"/>
                <a:cs typeface="Tahoma"/>
              </a:rPr>
              <a:t>achieve, </a:t>
            </a:r>
            <a:r>
              <a:rPr sz="2185" spc="481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and </a:t>
            </a:r>
            <a:r>
              <a:rPr sz="2185" spc="-44" dirty="0">
                <a:latin typeface="Tahoma"/>
                <a:cs typeface="Tahoma"/>
              </a:rPr>
              <a:t>in </a:t>
            </a:r>
            <a:r>
              <a:rPr sz="2185" spc="-66" dirty="0">
                <a:latin typeface="Tahoma"/>
                <a:cs typeface="Tahoma"/>
              </a:rPr>
              <a:t>principle </a:t>
            </a:r>
            <a:r>
              <a:rPr sz="2185" spc="33" dirty="0">
                <a:latin typeface="Tahoma"/>
                <a:cs typeface="Tahoma"/>
              </a:rPr>
              <a:t>it </a:t>
            </a:r>
            <a:r>
              <a:rPr sz="2185" spc="-131" dirty="0">
                <a:latin typeface="Tahoma"/>
                <a:cs typeface="Tahoma"/>
              </a:rPr>
              <a:t>ensures</a:t>
            </a:r>
            <a:r>
              <a:rPr sz="2185" spc="219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consistent, </a:t>
            </a:r>
            <a:r>
              <a:rPr sz="2185" spc="-87" dirty="0">
                <a:latin typeface="Tahoma"/>
                <a:cs typeface="Tahoma"/>
              </a:rPr>
              <a:t>well </a:t>
            </a:r>
            <a:r>
              <a:rPr sz="2185" spc="-76" dirty="0">
                <a:latin typeface="Tahoma"/>
                <a:cs typeface="Tahoma"/>
              </a:rPr>
              <a:t>integrated </a:t>
            </a:r>
            <a:r>
              <a:rPr sz="2185" spc="44" dirty="0">
                <a:latin typeface="Tahoma"/>
                <a:cs typeface="Tahoma"/>
              </a:rPr>
              <a:t>DW</a:t>
            </a:r>
            <a:endParaRPr sz="2185" dirty="0">
              <a:latin typeface="Tahoma"/>
              <a:cs typeface="Tahoma"/>
            </a:endParaRPr>
          </a:p>
          <a:p>
            <a:pPr marL="27753" marR="158194">
              <a:spcBef>
                <a:spcPts val="634"/>
              </a:spcBef>
            </a:pPr>
            <a:r>
              <a:rPr sz="2185" spc="-33" dirty="0">
                <a:latin typeface="Tahoma"/>
                <a:cs typeface="Tahoma"/>
              </a:rPr>
              <a:t>High </a:t>
            </a:r>
            <a:r>
              <a:rPr sz="2185" spc="-66" dirty="0">
                <a:latin typeface="Tahoma"/>
                <a:cs typeface="Tahoma"/>
              </a:rPr>
              <a:t>cost </a:t>
            </a:r>
            <a:r>
              <a:rPr sz="2185" spc="-87" dirty="0">
                <a:latin typeface="Tahoma"/>
                <a:cs typeface="Tahoma"/>
              </a:rPr>
              <a:t>estimates </a:t>
            </a:r>
            <a:r>
              <a:rPr sz="2185" spc="-44" dirty="0">
                <a:latin typeface="Tahoma"/>
                <a:cs typeface="Tahoma"/>
              </a:rPr>
              <a:t>with </a:t>
            </a:r>
            <a:r>
              <a:rPr sz="2185" spc="-76" dirty="0">
                <a:solidFill>
                  <a:srgbClr val="BC1919"/>
                </a:solidFill>
                <a:latin typeface="Tahoma"/>
                <a:cs typeface="Tahoma"/>
              </a:rPr>
              <a:t>long-term implementations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discourage </a:t>
            </a:r>
            <a:r>
              <a:rPr sz="2185" spc="-98" dirty="0">
                <a:latin typeface="Tahoma"/>
                <a:cs typeface="Tahoma"/>
              </a:rPr>
              <a:t>company  </a:t>
            </a:r>
            <a:r>
              <a:rPr sz="2185" spc="-120" dirty="0">
                <a:latin typeface="Tahoma"/>
                <a:cs typeface="Tahoma"/>
              </a:rPr>
              <a:t>managers</a:t>
            </a:r>
            <a:endParaRPr sz="2185" dirty="0">
              <a:latin typeface="Tahoma"/>
              <a:cs typeface="Tahoma"/>
            </a:endParaRPr>
          </a:p>
          <a:p>
            <a:pPr marL="27753" marR="263656">
              <a:spcBef>
                <a:spcPts val="634"/>
              </a:spcBef>
            </a:pPr>
            <a:r>
              <a:rPr sz="2185" spc="-44" dirty="0">
                <a:latin typeface="Tahoma"/>
                <a:cs typeface="Tahoma"/>
              </a:rPr>
              <a:t>Analyzing/integrating </a:t>
            </a:r>
            <a:r>
              <a:rPr sz="2185" spc="-22" dirty="0">
                <a:latin typeface="Tahoma"/>
                <a:cs typeface="Tahoma"/>
              </a:rPr>
              <a:t>all </a:t>
            </a:r>
            <a:r>
              <a:rPr sz="2185" spc="-87" dirty="0">
                <a:latin typeface="Tahoma"/>
                <a:cs typeface="Tahoma"/>
              </a:rPr>
              <a:t>relevant </a:t>
            </a:r>
            <a:r>
              <a:rPr sz="2185" spc="-109" dirty="0">
                <a:latin typeface="Tahoma"/>
                <a:cs typeface="Tahoma"/>
              </a:rPr>
              <a:t>sources </a:t>
            </a:r>
            <a:r>
              <a:rPr sz="2185" spc="-33" dirty="0">
                <a:latin typeface="Tahoma"/>
                <a:cs typeface="Tahoma"/>
              </a:rPr>
              <a:t>at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142" dirty="0">
                <a:latin typeface="Tahoma"/>
                <a:cs typeface="Tahoma"/>
              </a:rPr>
              <a:t>same </a:t>
            </a:r>
            <a:r>
              <a:rPr sz="2185" spc="-55" dirty="0">
                <a:latin typeface="Tahoma"/>
                <a:cs typeface="Tahoma"/>
              </a:rPr>
              <a:t>time </a:t>
            </a:r>
            <a:r>
              <a:rPr sz="2185" spc="-66" dirty="0">
                <a:latin typeface="Tahoma"/>
                <a:cs typeface="Tahoma"/>
              </a:rPr>
              <a:t>is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very  </a:t>
            </a:r>
            <a:r>
              <a:rPr sz="2185" spc="-33" dirty="0">
                <a:solidFill>
                  <a:srgbClr val="BC1919"/>
                </a:solidFill>
                <a:latin typeface="Tahoma"/>
                <a:cs typeface="Tahoma"/>
              </a:rPr>
              <a:t>difficult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task</a:t>
            </a:r>
            <a:r>
              <a:rPr sz="2185" spc="-55" dirty="0">
                <a:latin typeface="Tahoma"/>
                <a:cs typeface="Tahoma"/>
              </a:rPr>
              <a:t>, </a:t>
            </a:r>
            <a:r>
              <a:rPr sz="2185" spc="-142" dirty="0">
                <a:latin typeface="Tahoma"/>
                <a:cs typeface="Tahoma"/>
              </a:rPr>
              <a:t>even </a:t>
            </a:r>
            <a:r>
              <a:rPr sz="2185" spc="-120" dirty="0">
                <a:latin typeface="Tahoma"/>
                <a:cs typeface="Tahoma"/>
              </a:rPr>
              <a:t>because </a:t>
            </a:r>
            <a:r>
              <a:rPr sz="2185" spc="33" dirty="0">
                <a:latin typeface="Tahoma"/>
                <a:cs typeface="Tahoma"/>
              </a:rPr>
              <a:t>it </a:t>
            </a:r>
            <a:r>
              <a:rPr sz="2185" spc="-66" dirty="0">
                <a:latin typeface="Tahoma"/>
                <a:cs typeface="Tahoma"/>
              </a:rPr>
              <a:t>is </a:t>
            </a:r>
            <a:r>
              <a:rPr sz="2185" spc="-55" dirty="0">
                <a:latin typeface="Tahoma"/>
                <a:cs typeface="Tahoma"/>
              </a:rPr>
              <a:t>not </a:t>
            </a:r>
            <a:r>
              <a:rPr sz="2185" spc="-109" dirty="0">
                <a:latin typeface="Tahoma"/>
                <a:cs typeface="Tahoma"/>
              </a:rPr>
              <a:t>very </a:t>
            </a:r>
            <a:r>
              <a:rPr sz="2185" spc="-55" dirty="0">
                <a:latin typeface="Tahoma"/>
                <a:cs typeface="Tahoma"/>
              </a:rPr>
              <a:t>likely </a:t>
            </a:r>
            <a:r>
              <a:rPr sz="2185" spc="-22" dirty="0">
                <a:latin typeface="Tahoma"/>
                <a:cs typeface="Tahoma"/>
              </a:rPr>
              <a:t>that </a:t>
            </a:r>
            <a:r>
              <a:rPr sz="2185" spc="-87" dirty="0">
                <a:latin typeface="Tahoma"/>
                <a:cs typeface="Tahoma"/>
              </a:rPr>
              <a:t>they </a:t>
            </a:r>
            <a:r>
              <a:rPr sz="2185" spc="-142" dirty="0">
                <a:latin typeface="Tahoma"/>
                <a:cs typeface="Tahoma"/>
              </a:rPr>
              <a:t>are </a:t>
            </a:r>
            <a:r>
              <a:rPr sz="2185" spc="-22" dirty="0">
                <a:latin typeface="Tahoma"/>
                <a:cs typeface="Tahoma"/>
              </a:rPr>
              <a:t>all </a:t>
            </a:r>
            <a:r>
              <a:rPr sz="2185" spc="-76" dirty="0">
                <a:latin typeface="Tahoma"/>
                <a:cs typeface="Tahoma"/>
              </a:rPr>
              <a:t>available  </a:t>
            </a:r>
            <a:r>
              <a:rPr sz="2185" spc="-98" dirty="0">
                <a:latin typeface="Tahoma"/>
                <a:cs typeface="Tahoma"/>
              </a:rPr>
              <a:t>and </a:t>
            </a:r>
            <a:r>
              <a:rPr sz="2185" spc="-76" dirty="0">
                <a:latin typeface="Tahoma"/>
                <a:cs typeface="Tahoma"/>
              </a:rPr>
              <a:t>stable </a:t>
            </a:r>
            <a:r>
              <a:rPr sz="2185" spc="-33" dirty="0">
                <a:latin typeface="Tahoma"/>
                <a:cs typeface="Tahoma"/>
              </a:rPr>
              <a:t>at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142" dirty="0">
                <a:latin typeface="Tahoma"/>
                <a:cs typeface="Tahoma"/>
              </a:rPr>
              <a:t>same</a:t>
            </a:r>
            <a:r>
              <a:rPr sz="2185" spc="-76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time.</a:t>
            </a:r>
            <a:endParaRPr sz="2185" dirty="0">
              <a:latin typeface="Tahoma"/>
              <a:cs typeface="Tahoma"/>
            </a:endParaRPr>
          </a:p>
          <a:p>
            <a:pPr marL="27753" marR="112401">
              <a:spcBef>
                <a:spcPts val="623"/>
              </a:spcBef>
            </a:pPr>
            <a:r>
              <a:rPr sz="2185" spc="-87" dirty="0">
                <a:latin typeface="Tahoma"/>
                <a:cs typeface="Tahoma"/>
              </a:rPr>
              <a:t>It </a:t>
            </a:r>
            <a:r>
              <a:rPr sz="2185" spc="-66" dirty="0">
                <a:latin typeface="Tahoma"/>
                <a:cs typeface="Tahoma"/>
              </a:rPr>
              <a:t>is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extremely </a:t>
            </a:r>
            <a:r>
              <a:rPr sz="2185" spc="-33" dirty="0">
                <a:solidFill>
                  <a:srgbClr val="BC1919"/>
                </a:solidFill>
                <a:latin typeface="Tahoma"/>
                <a:cs typeface="Tahoma"/>
              </a:rPr>
              <a:t>difficult </a:t>
            </a:r>
            <a:r>
              <a:rPr sz="2185" spc="-22" dirty="0">
                <a:solidFill>
                  <a:srgbClr val="BC1919"/>
                </a:solidFill>
                <a:latin typeface="Tahoma"/>
                <a:cs typeface="Tahoma"/>
              </a:rPr>
              <a:t>to </a:t>
            </a:r>
            <a:r>
              <a:rPr sz="2185" spc="-87" dirty="0">
                <a:solidFill>
                  <a:srgbClr val="BC1919"/>
                </a:solidFill>
                <a:latin typeface="Tahoma"/>
                <a:cs typeface="Tahoma"/>
              </a:rPr>
              <a:t>forecast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66" dirty="0">
                <a:latin typeface="Tahoma"/>
                <a:cs typeface="Tahoma"/>
              </a:rPr>
              <a:t>specific </a:t>
            </a:r>
            <a:r>
              <a:rPr sz="2185" spc="-142" dirty="0">
                <a:latin typeface="Tahoma"/>
                <a:cs typeface="Tahoma"/>
              </a:rPr>
              <a:t>needs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120" dirty="0">
                <a:latin typeface="Tahoma"/>
                <a:cs typeface="Tahoma"/>
              </a:rPr>
              <a:t>every </a:t>
            </a:r>
            <a:r>
              <a:rPr sz="2185" spc="-87" dirty="0">
                <a:latin typeface="Tahoma"/>
                <a:cs typeface="Tahoma"/>
              </a:rPr>
              <a:t>department,  </a:t>
            </a:r>
            <a:r>
              <a:rPr sz="2185" spc="-76" dirty="0">
                <a:latin typeface="Tahoma"/>
                <a:cs typeface="Tahoma"/>
              </a:rPr>
              <a:t>which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can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result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44" dirty="0">
                <a:latin typeface="Tahoma"/>
                <a:cs typeface="Tahoma"/>
              </a:rPr>
              <a:t>in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the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analysis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process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coming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22" dirty="0">
                <a:latin typeface="Tahoma"/>
                <a:cs typeface="Tahoma"/>
              </a:rPr>
              <a:t>to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a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44" dirty="0">
                <a:latin typeface="Tahoma"/>
                <a:cs typeface="Tahoma"/>
              </a:rPr>
              <a:t>standstill.</a:t>
            </a:r>
            <a:endParaRPr sz="2185" dirty="0">
              <a:latin typeface="Tahoma"/>
              <a:cs typeface="Tahoma"/>
            </a:endParaRPr>
          </a:p>
          <a:p>
            <a:pPr marL="27753" marR="20815">
              <a:spcBef>
                <a:spcPts val="634"/>
              </a:spcBef>
            </a:pPr>
            <a:r>
              <a:rPr sz="2185" spc="-66" dirty="0">
                <a:latin typeface="Tahoma"/>
                <a:cs typeface="Tahoma"/>
              </a:rPr>
              <a:t>Since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no working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system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is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delivered </a:t>
            </a:r>
            <a:r>
              <a:rPr sz="2185" spc="-44" dirty="0">
                <a:solidFill>
                  <a:srgbClr val="BC1919"/>
                </a:solidFill>
                <a:latin typeface="Tahoma"/>
                <a:cs typeface="Tahoma"/>
              </a:rPr>
              <a:t>in </a:t>
            </a:r>
            <a:r>
              <a:rPr sz="2185" spc="-76" dirty="0">
                <a:solidFill>
                  <a:srgbClr val="BC1919"/>
                </a:solidFill>
                <a:latin typeface="Tahoma"/>
                <a:cs typeface="Tahoma"/>
              </a:rPr>
              <a:t>the </a:t>
            </a:r>
            <a:r>
              <a:rPr sz="2185" spc="-87" dirty="0">
                <a:solidFill>
                  <a:srgbClr val="BC1919"/>
                </a:solidFill>
                <a:latin typeface="Tahoma"/>
                <a:cs typeface="Tahoma"/>
              </a:rPr>
              <a:t>short </a:t>
            </a:r>
            <a:r>
              <a:rPr sz="2185" spc="-76" dirty="0">
                <a:solidFill>
                  <a:srgbClr val="BC1919"/>
                </a:solidFill>
                <a:latin typeface="Tahoma"/>
                <a:cs typeface="Tahoma"/>
              </a:rPr>
              <a:t>term</a:t>
            </a:r>
            <a:r>
              <a:rPr sz="2185" spc="-76" dirty="0">
                <a:latin typeface="Tahoma"/>
                <a:cs typeface="Tahoma"/>
              </a:rPr>
              <a:t>, </a:t>
            </a:r>
            <a:r>
              <a:rPr sz="2185" spc="-131" dirty="0">
                <a:latin typeface="Tahoma"/>
                <a:cs typeface="Tahoma"/>
              </a:rPr>
              <a:t>users </a:t>
            </a:r>
            <a:r>
              <a:rPr sz="2185" spc="-66" dirty="0">
                <a:latin typeface="Tahoma"/>
                <a:cs typeface="Tahoma"/>
              </a:rPr>
              <a:t>cannot </a:t>
            </a:r>
            <a:r>
              <a:rPr sz="2185" spc="-87" dirty="0">
                <a:latin typeface="Tahoma"/>
                <a:cs typeface="Tahoma"/>
              </a:rPr>
              <a:t>check  for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44" dirty="0">
                <a:latin typeface="Tahoma"/>
                <a:cs typeface="Tahoma"/>
              </a:rPr>
              <a:t>this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project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22" dirty="0">
                <a:latin typeface="Tahoma"/>
                <a:cs typeface="Tahoma"/>
              </a:rPr>
              <a:t>to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be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useful,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spc="-120" dirty="0">
                <a:latin typeface="Tahoma"/>
                <a:cs typeface="Tahoma"/>
              </a:rPr>
              <a:t>so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they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lose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44" dirty="0">
                <a:latin typeface="Tahoma"/>
                <a:cs typeface="Tahoma"/>
              </a:rPr>
              <a:t>trust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98" dirty="0">
                <a:latin typeface="Tahoma"/>
                <a:cs typeface="Tahoma"/>
              </a:rPr>
              <a:t>and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interest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44" dirty="0">
                <a:latin typeface="Tahoma"/>
                <a:cs typeface="Tahoma"/>
              </a:rPr>
              <a:t>in</a:t>
            </a:r>
            <a:r>
              <a:rPr sz="2185" spc="55" dirty="0">
                <a:latin typeface="Tahoma"/>
                <a:cs typeface="Tahoma"/>
              </a:rPr>
              <a:t> </a:t>
            </a:r>
            <a:r>
              <a:rPr sz="2185" dirty="0">
                <a:latin typeface="Tahoma"/>
                <a:cs typeface="Tahoma"/>
              </a:rPr>
              <a:t>it.</a:t>
            </a:r>
          </a:p>
        </p:txBody>
      </p:sp>
      <p:sp>
        <p:nvSpPr>
          <p:cNvPr id="7" name="object 7"/>
          <p:cNvSpPr/>
          <p:nvPr/>
        </p:nvSpPr>
        <p:spPr>
          <a:xfrm>
            <a:off x="937694" y="2438733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/>
          <p:nvPr/>
        </p:nvSpPr>
        <p:spPr>
          <a:xfrm>
            <a:off x="907687" y="3939234"/>
            <a:ext cx="98153" cy="106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9" name="object 9"/>
          <p:cNvSpPr/>
          <p:nvPr/>
        </p:nvSpPr>
        <p:spPr>
          <a:xfrm>
            <a:off x="907864" y="5006935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1" name="object 11"/>
          <p:cNvSpPr/>
          <p:nvPr/>
        </p:nvSpPr>
        <p:spPr>
          <a:xfrm>
            <a:off x="916033" y="5753478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5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4"/>
            <a:ext cx="10070386" cy="82566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55" dirty="0"/>
              <a:t>Bottom-Up</a:t>
            </a:r>
            <a:r>
              <a:rPr spc="284" dirty="0"/>
              <a:t> </a:t>
            </a:r>
            <a:r>
              <a:rPr spc="-98" dirty="0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1846251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/>
          <p:nvPr/>
        </p:nvSpPr>
        <p:spPr>
          <a:xfrm>
            <a:off x="1562305" y="2535927"/>
            <a:ext cx="108239" cy="10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7" name="object 7"/>
          <p:cNvSpPr txBox="1"/>
          <p:nvPr/>
        </p:nvSpPr>
        <p:spPr>
          <a:xfrm>
            <a:off x="1228042" y="1681849"/>
            <a:ext cx="8505084" cy="4152783"/>
          </a:xfrm>
          <a:prstGeom prst="rect">
            <a:avLst/>
          </a:prstGeom>
        </p:spPr>
        <p:txBody>
          <a:bodyPr vert="horz" wrap="square" lIns="0" tIns="59670" rIns="0" bIns="0" rtlCol="0">
            <a:spAutoFit/>
          </a:bodyPr>
          <a:lstStyle/>
          <a:p>
            <a:pPr marL="27753" marR="97137">
              <a:lnSpc>
                <a:spcPts val="2404"/>
              </a:lnSpc>
              <a:spcBef>
                <a:spcPts val="470"/>
              </a:spcBef>
            </a:pPr>
            <a:r>
              <a:rPr sz="2185" b="1" spc="-22" dirty="0">
                <a:solidFill>
                  <a:srgbClr val="BC1919"/>
                </a:solidFill>
                <a:latin typeface="Arial"/>
                <a:cs typeface="Arial"/>
              </a:rPr>
              <a:t>Bottom-up </a:t>
            </a:r>
            <a:r>
              <a:rPr sz="2185" b="1" spc="-109" dirty="0">
                <a:solidFill>
                  <a:srgbClr val="BC1919"/>
                </a:solidFill>
                <a:latin typeface="Arial"/>
                <a:cs typeface="Arial"/>
              </a:rPr>
              <a:t>approach: </a:t>
            </a:r>
            <a:r>
              <a:rPr sz="2185" spc="44" dirty="0">
                <a:latin typeface="Tahoma"/>
                <a:cs typeface="Tahoma"/>
              </a:rPr>
              <a:t>DW </a:t>
            </a:r>
            <a:r>
              <a:rPr sz="2185" spc="-76" dirty="0">
                <a:latin typeface="Tahoma"/>
                <a:cs typeface="Tahoma"/>
              </a:rPr>
              <a:t>is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incrementally </a:t>
            </a:r>
            <a:r>
              <a:rPr sz="2185" spc="-22" dirty="0">
                <a:solidFill>
                  <a:srgbClr val="BC1919"/>
                </a:solidFill>
                <a:latin typeface="Tahoma"/>
                <a:cs typeface="Tahoma"/>
              </a:rPr>
              <a:t>built </a:t>
            </a:r>
            <a:r>
              <a:rPr sz="2185" spc="-120" dirty="0">
                <a:latin typeface="Tahoma"/>
                <a:cs typeface="Tahoma"/>
              </a:rPr>
              <a:t>by </a:t>
            </a:r>
            <a:r>
              <a:rPr sz="2185" spc="-55" dirty="0">
                <a:latin typeface="Tahoma"/>
                <a:cs typeface="Tahoma"/>
              </a:rPr>
              <a:t>iteratively </a:t>
            </a:r>
            <a:r>
              <a:rPr sz="2185" spc="-66" dirty="0">
                <a:latin typeface="Tahoma"/>
                <a:cs typeface="Tahoma"/>
              </a:rPr>
              <a:t>creating  </a:t>
            </a:r>
            <a:r>
              <a:rPr sz="2185" spc="-109" dirty="0">
                <a:latin typeface="Tahoma"/>
                <a:cs typeface="Tahoma"/>
              </a:rPr>
              <a:t>several </a:t>
            </a:r>
            <a:r>
              <a:rPr sz="2185" spc="-66" dirty="0">
                <a:latin typeface="Tahoma"/>
                <a:cs typeface="Tahoma"/>
              </a:rPr>
              <a:t>data</a:t>
            </a:r>
            <a:r>
              <a:rPr sz="2185" spc="175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marts</a:t>
            </a:r>
            <a:endParaRPr sz="2185" dirty="0">
              <a:latin typeface="Tahoma"/>
              <a:cs typeface="Tahoma"/>
            </a:endParaRPr>
          </a:p>
          <a:p>
            <a:pPr marL="580044" marR="488458">
              <a:lnSpc>
                <a:spcPct val="101499"/>
              </a:lnSpc>
              <a:spcBef>
                <a:spcPts val="339"/>
              </a:spcBef>
            </a:pPr>
            <a:r>
              <a:rPr sz="1967" spc="-11" dirty="0">
                <a:latin typeface="Tahoma"/>
                <a:cs typeface="Tahoma"/>
              </a:rPr>
              <a:t>Each </a:t>
            </a:r>
            <a:r>
              <a:rPr sz="1967" spc="-33" dirty="0">
                <a:latin typeface="Tahoma"/>
                <a:cs typeface="Tahoma"/>
              </a:rPr>
              <a:t>data mart </a:t>
            </a:r>
            <a:r>
              <a:rPr sz="1967" spc="-44" dirty="0">
                <a:latin typeface="Tahoma"/>
                <a:cs typeface="Tahoma"/>
              </a:rPr>
              <a:t>is </a:t>
            </a:r>
            <a:r>
              <a:rPr sz="1967" spc="-87" dirty="0">
                <a:latin typeface="Tahoma"/>
                <a:cs typeface="Tahoma"/>
              </a:rPr>
              <a:t>based </a:t>
            </a:r>
            <a:r>
              <a:rPr sz="1967" spc="-66" dirty="0">
                <a:latin typeface="Tahoma"/>
                <a:cs typeface="Tahoma"/>
              </a:rPr>
              <a:t>on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66" dirty="0">
                <a:latin typeface="Tahoma"/>
                <a:cs typeface="Tahoma"/>
              </a:rPr>
              <a:t>set </a:t>
            </a:r>
            <a:r>
              <a:rPr sz="1967" spc="-44" dirty="0">
                <a:latin typeface="Tahoma"/>
                <a:cs typeface="Tahoma"/>
              </a:rPr>
              <a:t>of </a:t>
            </a:r>
            <a:r>
              <a:rPr sz="1967" spc="-33" dirty="0">
                <a:latin typeface="Tahoma"/>
                <a:cs typeface="Tahoma"/>
              </a:rPr>
              <a:t>facts </a:t>
            </a:r>
            <a:r>
              <a:rPr sz="1967" dirty="0">
                <a:latin typeface="Tahoma"/>
                <a:cs typeface="Tahoma"/>
              </a:rPr>
              <a:t>that </a:t>
            </a:r>
            <a:r>
              <a:rPr sz="1967" spc="-98" dirty="0">
                <a:latin typeface="Tahoma"/>
                <a:cs typeface="Tahoma"/>
              </a:rPr>
              <a:t>are </a:t>
            </a:r>
            <a:r>
              <a:rPr sz="1967" spc="-44" dirty="0">
                <a:latin typeface="Tahoma"/>
                <a:cs typeface="Tahoma"/>
              </a:rPr>
              <a:t>linked </a:t>
            </a:r>
            <a:r>
              <a:rPr sz="1967" dirty="0">
                <a:latin typeface="Tahoma"/>
                <a:cs typeface="Tahoma"/>
              </a:rPr>
              <a:t>to </a:t>
            </a:r>
            <a:r>
              <a:rPr sz="1967" spc="-76" dirty="0">
                <a:latin typeface="Tahoma"/>
                <a:cs typeface="Tahoma"/>
              </a:rPr>
              <a:t>a </a:t>
            </a:r>
            <a:r>
              <a:rPr sz="1967" spc="-33" dirty="0">
                <a:latin typeface="Tahoma"/>
                <a:cs typeface="Tahoma"/>
              </a:rPr>
              <a:t>specific  </a:t>
            </a:r>
            <a:r>
              <a:rPr sz="1967" spc="-55" dirty="0">
                <a:latin typeface="Tahoma"/>
                <a:cs typeface="Tahoma"/>
              </a:rPr>
              <a:t>department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66" dirty="0">
                <a:latin typeface="Tahoma"/>
                <a:cs typeface="Tahoma"/>
              </a:rPr>
              <a:t>and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dirty="0">
                <a:latin typeface="Tahoma"/>
                <a:cs typeface="Tahoma"/>
              </a:rPr>
              <a:t>that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55" dirty="0">
                <a:latin typeface="Tahoma"/>
                <a:cs typeface="Tahoma"/>
              </a:rPr>
              <a:t>can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be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44" dirty="0">
                <a:latin typeface="Tahoma"/>
                <a:cs typeface="Tahoma"/>
              </a:rPr>
              <a:t>interesting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55" dirty="0">
                <a:latin typeface="Tahoma"/>
                <a:cs typeface="Tahoma"/>
              </a:rPr>
              <a:t>for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76" dirty="0">
                <a:latin typeface="Tahoma"/>
                <a:cs typeface="Tahoma"/>
              </a:rPr>
              <a:t>a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87" dirty="0">
                <a:latin typeface="Tahoma"/>
                <a:cs typeface="Tahoma"/>
              </a:rPr>
              <a:t>user</a:t>
            </a:r>
            <a:r>
              <a:rPr sz="1967" spc="55" dirty="0">
                <a:latin typeface="Tahoma"/>
                <a:cs typeface="Tahoma"/>
              </a:rPr>
              <a:t> </a:t>
            </a:r>
            <a:r>
              <a:rPr sz="1967" spc="-55" dirty="0">
                <a:latin typeface="Tahoma"/>
                <a:cs typeface="Tahoma"/>
              </a:rPr>
              <a:t>group</a:t>
            </a:r>
            <a:endParaRPr sz="1967" dirty="0">
              <a:latin typeface="Tahoma"/>
              <a:cs typeface="Tahoma"/>
            </a:endParaRPr>
          </a:p>
          <a:p>
            <a:pPr marL="27753" marR="3792490">
              <a:lnSpc>
                <a:spcPct val="124500"/>
              </a:lnSpc>
            </a:pPr>
            <a:r>
              <a:rPr sz="2185" spc="-87" dirty="0">
                <a:latin typeface="Tahoma"/>
                <a:cs typeface="Tahoma"/>
              </a:rPr>
              <a:t>Leads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87" dirty="0">
                <a:latin typeface="Tahoma"/>
                <a:cs typeface="Tahoma"/>
              </a:rPr>
              <a:t>concrete </a:t>
            </a:r>
            <a:r>
              <a:rPr sz="2185" spc="-76" dirty="0">
                <a:solidFill>
                  <a:srgbClr val="BC1919"/>
                </a:solidFill>
                <a:latin typeface="Tahoma"/>
                <a:cs typeface="Tahoma"/>
              </a:rPr>
              <a:t>results </a:t>
            </a:r>
            <a:r>
              <a:rPr sz="2185" spc="-44" dirty="0">
                <a:solidFill>
                  <a:srgbClr val="BC1919"/>
                </a:solidFill>
                <a:latin typeface="Tahoma"/>
                <a:cs typeface="Tahoma"/>
              </a:rPr>
              <a:t>in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a </a:t>
            </a:r>
            <a:r>
              <a:rPr sz="2185" spc="-87" dirty="0">
                <a:solidFill>
                  <a:srgbClr val="BC1919"/>
                </a:solidFill>
                <a:latin typeface="Tahoma"/>
                <a:cs typeface="Tahoma"/>
              </a:rPr>
              <a:t>short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time  </a:t>
            </a:r>
            <a:r>
              <a:rPr sz="2185" spc="-76" dirty="0">
                <a:latin typeface="Tahoma"/>
                <a:cs typeface="Tahoma"/>
              </a:rPr>
              <a:t>Does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not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require </a:t>
            </a:r>
            <a:r>
              <a:rPr sz="2185" spc="-131" dirty="0">
                <a:solidFill>
                  <a:srgbClr val="BC1919"/>
                </a:solidFill>
                <a:latin typeface="Tahoma"/>
                <a:cs typeface="Tahoma"/>
              </a:rPr>
              <a:t>huge</a:t>
            </a:r>
            <a:r>
              <a:rPr sz="2185" spc="382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87" dirty="0">
                <a:solidFill>
                  <a:srgbClr val="BC1919"/>
                </a:solidFill>
                <a:latin typeface="Tahoma"/>
                <a:cs typeface="Tahoma"/>
              </a:rPr>
              <a:t>investments</a:t>
            </a:r>
            <a:endParaRPr sz="2185" dirty="0">
              <a:latin typeface="Tahoma"/>
              <a:cs typeface="Tahoma"/>
            </a:endParaRPr>
          </a:p>
          <a:p>
            <a:pPr marL="27753">
              <a:spcBef>
                <a:spcPts val="645"/>
              </a:spcBef>
            </a:pPr>
            <a:r>
              <a:rPr sz="2185" spc="-76" dirty="0">
                <a:latin typeface="Tahoma"/>
                <a:cs typeface="Tahoma"/>
              </a:rPr>
              <a:t>Enables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designers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22" dirty="0">
                <a:latin typeface="Tahoma"/>
                <a:cs typeface="Tahoma"/>
              </a:rPr>
              <a:t>to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investigate</a:t>
            </a:r>
            <a:r>
              <a:rPr sz="2185" spc="44" dirty="0">
                <a:latin typeface="Tahoma"/>
                <a:cs typeface="Tahoma"/>
              </a:rPr>
              <a:t> </a:t>
            </a:r>
            <a:r>
              <a:rPr sz="2185" spc="-131" dirty="0">
                <a:solidFill>
                  <a:srgbClr val="BC1919"/>
                </a:solidFill>
                <a:latin typeface="Tahoma"/>
                <a:cs typeface="Tahoma"/>
              </a:rPr>
              <a:t>one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131" dirty="0">
                <a:solidFill>
                  <a:srgbClr val="BC1919"/>
                </a:solidFill>
                <a:latin typeface="Tahoma"/>
                <a:cs typeface="Tahoma"/>
              </a:rPr>
              <a:t>area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33" dirty="0">
                <a:solidFill>
                  <a:srgbClr val="BC1919"/>
                </a:solidFill>
                <a:latin typeface="Tahoma"/>
                <a:cs typeface="Tahoma"/>
              </a:rPr>
              <a:t>at</a:t>
            </a:r>
            <a:r>
              <a:rPr sz="2185" spc="44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109" dirty="0">
                <a:solidFill>
                  <a:srgbClr val="BC1919"/>
                </a:solidFill>
                <a:latin typeface="Tahoma"/>
                <a:cs typeface="Tahoma"/>
              </a:rPr>
              <a:t>a</a:t>
            </a:r>
            <a:r>
              <a:rPr sz="2185" spc="33" dirty="0">
                <a:solidFill>
                  <a:srgbClr val="BC1919"/>
                </a:solidFill>
                <a:latin typeface="Tahoma"/>
                <a:cs typeface="Tahoma"/>
              </a:rPr>
              <a:t>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time</a:t>
            </a:r>
            <a:endParaRPr sz="2185" dirty="0">
              <a:latin typeface="Tahoma"/>
              <a:cs typeface="Tahoma"/>
            </a:endParaRPr>
          </a:p>
          <a:p>
            <a:pPr marL="27753" marR="11101">
              <a:spcBef>
                <a:spcPts val="645"/>
              </a:spcBef>
            </a:pPr>
            <a:r>
              <a:rPr sz="2185" spc="-98" dirty="0">
                <a:latin typeface="Tahoma"/>
                <a:cs typeface="Tahoma"/>
              </a:rPr>
              <a:t>Gives </a:t>
            </a:r>
            <a:r>
              <a:rPr sz="2185" spc="-120" dirty="0">
                <a:latin typeface="Tahoma"/>
                <a:cs typeface="Tahoma"/>
              </a:rPr>
              <a:t>managers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55" dirty="0">
                <a:solidFill>
                  <a:srgbClr val="BC1919"/>
                </a:solidFill>
                <a:latin typeface="Tahoma"/>
                <a:cs typeface="Tahoma"/>
              </a:rPr>
              <a:t>quick </a:t>
            </a:r>
            <a:r>
              <a:rPr sz="2185" spc="-98" dirty="0">
                <a:solidFill>
                  <a:srgbClr val="BC1919"/>
                </a:solidFill>
                <a:latin typeface="Tahoma"/>
                <a:cs typeface="Tahoma"/>
              </a:rPr>
              <a:t>feedback </a:t>
            </a:r>
            <a:r>
              <a:rPr sz="2185" spc="-55" dirty="0">
                <a:latin typeface="Tahoma"/>
                <a:cs typeface="Tahoma"/>
              </a:rPr>
              <a:t>about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55" dirty="0">
                <a:latin typeface="Tahoma"/>
                <a:cs typeface="Tahoma"/>
              </a:rPr>
              <a:t>actual </a:t>
            </a:r>
            <a:r>
              <a:rPr sz="2185" spc="-76" dirty="0">
                <a:latin typeface="Tahoma"/>
                <a:cs typeface="Tahoma"/>
              </a:rPr>
              <a:t>benefits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109" dirty="0">
                <a:latin typeface="Tahoma"/>
                <a:cs typeface="Tahoma"/>
              </a:rPr>
              <a:t>system  </a:t>
            </a:r>
            <a:r>
              <a:rPr sz="2185" spc="-87" dirty="0">
                <a:latin typeface="Tahoma"/>
                <a:cs typeface="Tahoma"/>
              </a:rPr>
              <a:t>being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22" dirty="0">
                <a:latin typeface="Tahoma"/>
                <a:cs typeface="Tahoma"/>
              </a:rPr>
              <a:t>built</a:t>
            </a:r>
            <a:endParaRPr sz="2185" dirty="0">
              <a:latin typeface="Tahoma"/>
              <a:cs typeface="Tahoma"/>
            </a:endParaRPr>
          </a:p>
          <a:p>
            <a:pPr marL="27753" marR="2220265">
              <a:lnSpc>
                <a:spcPts val="3256"/>
              </a:lnSpc>
              <a:spcBef>
                <a:spcPts val="219"/>
              </a:spcBef>
            </a:pPr>
            <a:r>
              <a:rPr sz="2185" spc="-76" dirty="0">
                <a:latin typeface="Tahoma"/>
                <a:cs typeface="Tahoma"/>
              </a:rPr>
              <a:t>Keeps the </a:t>
            </a:r>
            <a:r>
              <a:rPr sz="2185" spc="-66" dirty="0">
                <a:latin typeface="Tahoma"/>
                <a:cs typeface="Tahoma"/>
              </a:rPr>
              <a:t>interest </a:t>
            </a:r>
            <a:r>
              <a:rPr sz="2185" spc="-87" dirty="0">
                <a:latin typeface="Tahoma"/>
                <a:cs typeface="Tahoma"/>
              </a:rPr>
              <a:t>for </a:t>
            </a:r>
            <a:r>
              <a:rPr sz="2185" spc="-76" dirty="0">
                <a:latin typeface="Tahoma"/>
                <a:cs typeface="Tahoma"/>
              </a:rPr>
              <a:t>the project </a:t>
            </a:r>
            <a:r>
              <a:rPr sz="2185" spc="-55" dirty="0">
                <a:latin typeface="Tahoma"/>
                <a:cs typeface="Tahoma"/>
              </a:rPr>
              <a:t>constantly </a:t>
            </a:r>
            <a:r>
              <a:rPr sz="2185" spc="-76" dirty="0">
                <a:latin typeface="Tahoma"/>
                <a:cs typeface="Tahoma"/>
              </a:rPr>
              <a:t>high  </a:t>
            </a:r>
            <a:r>
              <a:rPr sz="2185" spc="-11" dirty="0">
                <a:latin typeface="Tahoma"/>
                <a:cs typeface="Tahoma"/>
              </a:rPr>
              <a:t>May </a:t>
            </a:r>
            <a:r>
              <a:rPr sz="2185" spc="-98" dirty="0">
                <a:latin typeface="Tahoma"/>
                <a:cs typeface="Tahoma"/>
              </a:rPr>
              <a:t>determine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44" dirty="0">
                <a:solidFill>
                  <a:srgbClr val="BC1919"/>
                </a:solidFill>
                <a:latin typeface="Tahoma"/>
                <a:cs typeface="Tahoma"/>
              </a:rPr>
              <a:t>partial </a:t>
            </a:r>
            <a:r>
              <a:rPr sz="2185" spc="-66" dirty="0">
                <a:solidFill>
                  <a:srgbClr val="BC1919"/>
                </a:solidFill>
                <a:latin typeface="Tahoma"/>
                <a:cs typeface="Tahoma"/>
              </a:rPr>
              <a:t>vision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109" dirty="0">
                <a:latin typeface="Tahoma"/>
                <a:cs typeface="Tahoma"/>
              </a:rPr>
              <a:t>business</a:t>
            </a:r>
            <a:r>
              <a:rPr sz="2185" spc="142" dirty="0">
                <a:latin typeface="Tahoma"/>
                <a:cs typeface="Tahoma"/>
              </a:rPr>
              <a:t> </a:t>
            </a:r>
            <a:r>
              <a:rPr sz="2185" spc="-87" dirty="0">
                <a:latin typeface="Tahoma"/>
                <a:cs typeface="Tahoma"/>
              </a:rPr>
              <a:t>domain</a:t>
            </a:r>
            <a:endParaRPr sz="2185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 rot="242898">
            <a:off x="1016799" y="3141983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9" name="object 9"/>
          <p:cNvSpPr/>
          <p:nvPr/>
        </p:nvSpPr>
        <p:spPr>
          <a:xfrm rot="242898">
            <a:off x="1016799" y="3556731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0" name="object 10"/>
          <p:cNvSpPr/>
          <p:nvPr/>
        </p:nvSpPr>
        <p:spPr>
          <a:xfrm rot="242898">
            <a:off x="1016799" y="3971481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1" name="object 11"/>
          <p:cNvSpPr/>
          <p:nvPr/>
        </p:nvSpPr>
        <p:spPr>
          <a:xfrm rot="242898">
            <a:off x="1016799" y="4386231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2" name="object 12"/>
          <p:cNvSpPr/>
          <p:nvPr/>
        </p:nvSpPr>
        <p:spPr>
          <a:xfrm rot="242898">
            <a:off x="1016799" y="5132774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3" name="object 13"/>
          <p:cNvSpPr/>
          <p:nvPr/>
        </p:nvSpPr>
        <p:spPr>
          <a:xfrm rot="242898">
            <a:off x="1016799" y="5547524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6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5"/>
            <a:ext cx="10070386" cy="148738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66" dirty="0"/>
              <a:t>The </a:t>
            </a:r>
            <a:r>
              <a:rPr spc="-76" dirty="0"/>
              <a:t>Life-cycle </a:t>
            </a:r>
            <a:r>
              <a:rPr spc="22" dirty="0"/>
              <a:t>– </a:t>
            </a:r>
            <a:r>
              <a:rPr spc="-87" dirty="0"/>
              <a:t>Goal </a:t>
            </a:r>
            <a:r>
              <a:rPr spc="-11" dirty="0"/>
              <a:t>Setting </a:t>
            </a:r>
            <a:r>
              <a:rPr spc="-98" dirty="0"/>
              <a:t>and</a:t>
            </a:r>
            <a:r>
              <a:rPr spc="-514" dirty="0"/>
              <a:t> </a:t>
            </a:r>
            <a:r>
              <a:rPr spc="-66" dirty="0"/>
              <a:t>Planning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2736724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 txBox="1"/>
          <p:nvPr/>
        </p:nvSpPr>
        <p:spPr>
          <a:xfrm>
            <a:off x="1228042" y="2489372"/>
            <a:ext cx="4085324" cy="2792201"/>
          </a:xfrm>
          <a:prstGeom prst="rect">
            <a:avLst/>
          </a:prstGeom>
        </p:spPr>
        <p:txBody>
          <a:bodyPr vert="horz" wrap="square" lIns="0" tIns="109627" rIns="0" bIns="0" rtlCol="0">
            <a:spAutoFit/>
          </a:bodyPr>
          <a:lstStyle/>
          <a:p>
            <a:pPr marL="27753">
              <a:spcBef>
                <a:spcPts val="863"/>
              </a:spcBef>
            </a:pPr>
            <a:r>
              <a:rPr sz="2185" spc="-55" dirty="0">
                <a:latin typeface="Tahoma"/>
                <a:cs typeface="Tahoma"/>
              </a:rPr>
              <a:t>Set </a:t>
            </a:r>
            <a:r>
              <a:rPr sz="2185" spc="-109" dirty="0">
                <a:latin typeface="Tahoma"/>
                <a:cs typeface="Tahoma"/>
              </a:rPr>
              <a:t>system </a:t>
            </a:r>
            <a:r>
              <a:rPr sz="2185" spc="-87" dirty="0">
                <a:latin typeface="Tahoma"/>
                <a:cs typeface="Tahoma"/>
              </a:rPr>
              <a:t>goals, </a:t>
            </a:r>
            <a:r>
              <a:rPr sz="2185" spc="-98" dirty="0">
                <a:latin typeface="Tahoma"/>
                <a:cs typeface="Tahoma"/>
              </a:rPr>
              <a:t>borders, and</a:t>
            </a:r>
            <a:r>
              <a:rPr sz="2185" spc="-87" dirty="0">
                <a:latin typeface="Tahoma"/>
                <a:cs typeface="Tahoma"/>
              </a:rPr>
              <a:t> size</a:t>
            </a:r>
            <a:endParaRPr sz="2185" dirty="0">
              <a:latin typeface="Tahoma"/>
              <a:cs typeface="Tahoma"/>
            </a:endParaRPr>
          </a:p>
          <a:p>
            <a:pPr marL="27753" marR="124890">
              <a:spcBef>
                <a:spcPts val="645"/>
              </a:spcBef>
            </a:pPr>
            <a:r>
              <a:rPr sz="2185" spc="-66" dirty="0">
                <a:latin typeface="Tahoma"/>
                <a:cs typeface="Tahoma"/>
              </a:rPr>
              <a:t>Select </a:t>
            </a:r>
            <a:r>
              <a:rPr sz="2185" spc="-109" dirty="0">
                <a:latin typeface="Tahoma"/>
                <a:cs typeface="Tahoma"/>
              </a:rPr>
              <a:t>an </a:t>
            </a:r>
            <a:r>
              <a:rPr sz="2185" spc="-98" dirty="0">
                <a:latin typeface="Tahoma"/>
                <a:cs typeface="Tahoma"/>
              </a:rPr>
              <a:t>approach </a:t>
            </a:r>
            <a:r>
              <a:rPr sz="2185" spc="-87" dirty="0">
                <a:latin typeface="Tahoma"/>
                <a:cs typeface="Tahoma"/>
              </a:rPr>
              <a:t>for </a:t>
            </a:r>
            <a:r>
              <a:rPr sz="2185" spc="-109" dirty="0">
                <a:latin typeface="Tahoma"/>
                <a:cs typeface="Tahoma"/>
              </a:rPr>
              <a:t>design </a:t>
            </a:r>
            <a:r>
              <a:rPr sz="2185" spc="-98" dirty="0">
                <a:latin typeface="Tahoma"/>
                <a:cs typeface="Tahoma"/>
              </a:rPr>
              <a:t>and  </a:t>
            </a:r>
            <a:r>
              <a:rPr sz="2185" spc="-66" dirty="0">
                <a:latin typeface="Tahoma"/>
                <a:cs typeface="Tahoma"/>
              </a:rPr>
              <a:t>implementation</a:t>
            </a:r>
            <a:endParaRPr sz="2185" dirty="0">
              <a:latin typeface="Tahoma"/>
              <a:cs typeface="Tahoma"/>
            </a:endParaRPr>
          </a:p>
          <a:p>
            <a:pPr marL="27753" marR="215088">
              <a:lnSpc>
                <a:spcPts val="3256"/>
              </a:lnSpc>
              <a:spcBef>
                <a:spcPts val="208"/>
              </a:spcBef>
            </a:pPr>
            <a:r>
              <a:rPr sz="2185" spc="-44" dirty="0">
                <a:latin typeface="Tahoma"/>
                <a:cs typeface="Tahoma"/>
              </a:rPr>
              <a:t>Estimate </a:t>
            </a:r>
            <a:r>
              <a:rPr sz="2185" spc="-76" dirty="0">
                <a:latin typeface="Tahoma"/>
                <a:cs typeface="Tahoma"/>
              </a:rPr>
              <a:t>costs </a:t>
            </a:r>
            <a:r>
              <a:rPr sz="2185" spc="-98" dirty="0">
                <a:latin typeface="Tahoma"/>
                <a:cs typeface="Tahoma"/>
              </a:rPr>
              <a:t>and </a:t>
            </a:r>
            <a:r>
              <a:rPr sz="2185" spc="-76" dirty="0">
                <a:latin typeface="Tahoma"/>
                <a:cs typeface="Tahoma"/>
              </a:rPr>
              <a:t>benefits  </a:t>
            </a:r>
            <a:r>
              <a:rPr sz="2185" spc="-55" dirty="0">
                <a:latin typeface="Tahoma"/>
                <a:cs typeface="Tahoma"/>
              </a:rPr>
              <a:t>Analyze </a:t>
            </a:r>
            <a:r>
              <a:rPr sz="2185" spc="-76" dirty="0">
                <a:latin typeface="Tahoma"/>
                <a:cs typeface="Tahoma"/>
              </a:rPr>
              <a:t>risks </a:t>
            </a:r>
            <a:r>
              <a:rPr sz="2185" spc="-98" dirty="0">
                <a:latin typeface="Tahoma"/>
                <a:cs typeface="Tahoma"/>
              </a:rPr>
              <a:t>and</a:t>
            </a:r>
            <a:r>
              <a:rPr sz="2185" spc="240" dirty="0">
                <a:latin typeface="Tahoma"/>
                <a:cs typeface="Tahoma"/>
              </a:rPr>
              <a:t> </a:t>
            </a:r>
            <a:r>
              <a:rPr sz="2185" spc="-76" dirty="0">
                <a:latin typeface="Tahoma"/>
                <a:cs typeface="Tahoma"/>
              </a:rPr>
              <a:t>expectations</a:t>
            </a:r>
            <a:endParaRPr sz="2185" dirty="0">
              <a:latin typeface="Tahoma"/>
              <a:cs typeface="Tahoma"/>
            </a:endParaRPr>
          </a:p>
          <a:p>
            <a:pPr marL="27753" marR="215088">
              <a:spcBef>
                <a:spcPts val="437"/>
              </a:spcBef>
            </a:pPr>
            <a:r>
              <a:rPr sz="2185" spc="-76" dirty="0">
                <a:latin typeface="Tahoma"/>
                <a:cs typeface="Tahoma"/>
              </a:rPr>
              <a:t>Examine the </a:t>
            </a:r>
            <a:r>
              <a:rPr sz="2185" spc="-44" dirty="0">
                <a:latin typeface="Tahoma"/>
                <a:cs typeface="Tahoma"/>
              </a:rPr>
              <a:t>skills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98" dirty="0">
                <a:latin typeface="Tahoma"/>
                <a:cs typeface="Tahoma"/>
              </a:rPr>
              <a:t>working  </a:t>
            </a:r>
            <a:r>
              <a:rPr sz="2185" spc="-87" dirty="0">
                <a:latin typeface="Tahoma"/>
                <a:cs typeface="Tahoma"/>
              </a:rPr>
              <a:t>team</a:t>
            </a:r>
            <a:endParaRPr sz="2185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3197" y="3151474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/>
          <p:nvPr/>
        </p:nvSpPr>
        <p:spPr>
          <a:xfrm>
            <a:off x="983197" y="3898016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9" name="object 9"/>
          <p:cNvSpPr/>
          <p:nvPr/>
        </p:nvSpPr>
        <p:spPr>
          <a:xfrm>
            <a:off x="983197" y="4312766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0" name="object 10"/>
          <p:cNvSpPr/>
          <p:nvPr/>
        </p:nvSpPr>
        <p:spPr>
          <a:xfrm>
            <a:off x="983197" y="4727516"/>
            <a:ext cx="134327" cy="134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1" name="object 11" descr="Life-cycle "/>
          <p:cNvSpPr/>
          <p:nvPr/>
        </p:nvSpPr>
        <p:spPr>
          <a:xfrm>
            <a:off x="6272780" y="2181100"/>
            <a:ext cx="3713254" cy="35114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7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5"/>
            <a:ext cx="10070386" cy="82566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66" dirty="0"/>
              <a:t>The </a:t>
            </a:r>
            <a:r>
              <a:rPr spc="-76" dirty="0"/>
              <a:t>Life-cycle </a:t>
            </a:r>
            <a:r>
              <a:rPr spc="22" dirty="0"/>
              <a:t>– </a:t>
            </a:r>
            <a:r>
              <a:rPr spc="-33" dirty="0"/>
              <a:t>Infrastructure</a:t>
            </a:r>
            <a:r>
              <a:rPr spc="393" dirty="0"/>
              <a:t> </a:t>
            </a:r>
            <a:r>
              <a:rPr spc="-87" dirty="0"/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2958698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 txBox="1"/>
          <p:nvPr/>
        </p:nvSpPr>
        <p:spPr>
          <a:xfrm>
            <a:off x="1228040" y="2794296"/>
            <a:ext cx="3968762" cy="2197987"/>
          </a:xfrm>
          <a:prstGeom prst="rect">
            <a:avLst/>
          </a:prstGeom>
        </p:spPr>
        <p:txBody>
          <a:bodyPr vert="horz" wrap="square" lIns="0" tIns="26366" rIns="0" bIns="0" rtlCol="0">
            <a:spAutoFit/>
          </a:bodyPr>
          <a:lstStyle/>
          <a:p>
            <a:pPr marL="27753" marR="11101">
              <a:spcBef>
                <a:spcPts val="208"/>
              </a:spcBef>
            </a:pPr>
            <a:r>
              <a:rPr sz="2185" spc="-55" dirty="0">
                <a:latin typeface="Tahoma"/>
                <a:cs typeface="Tahoma"/>
              </a:rPr>
              <a:t>Analyze </a:t>
            </a:r>
            <a:r>
              <a:rPr sz="2185" spc="-98" dirty="0">
                <a:latin typeface="Tahoma"/>
                <a:cs typeface="Tahoma"/>
              </a:rPr>
              <a:t>and </a:t>
            </a:r>
            <a:r>
              <a:rPr sz="2185" spc="-109" dirty="0">
                <a:latin typeface="Tahoma"/>
                <a:cs typeface="Tahoma"/>
              </a:rPr>
              <a:t>compare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-87" dirty="0">
                <a:latin typeface="Tahoma"/>
                <a:cs typeface="Tahoma"/>
              </a:rPr>
              <a:t>possible  </a:t>
            </a:r>
            <a:r>
              <a:rPr sz="2185" spc="-55" dirty="0">
                <a:latin typeface="Tahoma"/>
                <a:cs typeface="Tahoma"/>
              </a:rPr>
              <a:t>architectural</a:t>
            </a:r>
            <a:r>
              <a:rPr sz="2185" spc="33" dirty="0">
                <a:latin typeface="Tahoma"/>
                <a:cs typeface="Tahoma"/>
              </a:rPr>
              <a:t> </a:t>
            </a:r>
            <a:r>
              <a:rPr sz="2185" spc="-66" dirty="0">
                <a:latin typeface="Tahoma"/>
                <a:cs typeface="Tahoma"/>
              </a:rPr>
              <a:t>solutions</a:t>
            </a:r>
            <a:endParaRPr sz="2185" dirty="0">
              <a:latin typeface="Tahoma"/>
              <a:cs typeface="Tahoma"/>
            </a:endParaRPr>
          </a:p>
          <a:p>
            <a:pPr marL="27753" marR="154031">
              <a:spcBef>
                <a:spcPts val="634"/>
              </a:spcBef>
            </a:pPr>
            <a:r>
              <a:rPr sz="2185" spc="-109" dirty="0">
                <a:latin typeface="Tahoma"/>
                <a:cs typeface="Tahoma"/>
              </a:rPr>
              <a:t>Assess </a:t>
            </a:r>
            <a:r>
              <a:rPr sz="2185" spc="-76" dirty="0">
                <a:latin typeface="Tahoma"/>
                <a:cs typeface="Tahoma"/>
              </a:rPr>
              <a:t>the available </a:t>
            </a:r>
            <a:r>
              <a:rPr sz="2185" spc="-87" dirty="0">
                <a:latin typeface="Tahoma"/>
                <a:cs typeface="Tahoma"/>
              </a:rPr>
              <a:t>technologies  </a:t>
            </a:r>
            <a:r>
              <a:rPr sz="2185" spc="-98" dirty="0">
                <a:latin typeface="Tahoma"/>
                <a:cs typeface="Tahoma"/>
              </a:rPr>
              <a:t>and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44" dirty="0">
                <a:latin typeface="Tahoma"/>
                <a:cs typeface="Tahoma"/>
              </a:rPr>
              <a:t>tools</a:t>
            </a:r>
            <a:endParaRPr sz="2185" dirty="0">
              <a:latin typeface="Tahoma"/>
              <a:cs typeface="Tahoma"/>
            </a:endParaRPr>
          </a:p>
          <a:p>
            <a:pPr marL="27753" marR="247004">
              <a:spcBef>
                <a:spcPts val="634"/>
              </a:spcBef>
            </a:pPr>
            <a:r>
              <a:rPr sz="2185" spc="-76" dirty="0">
                <a:latin typeface="Tahoma"/>
                <a:cs typeface="Tahoma"/>
              </a:rPr>
              <a:t>Create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76" dirty="0">
                <a:latin typeface="Tahoma"/>
                <a:cs typeface="Tahoma"/>
              </a:rPr>
              <a:t>preliminary plan </a:t>
            </a:r>
            <a:r>
              <a:rPr sz="2185" spc="-66" dirty="0">
                <a:latin typeface="Tahoma"/>
                <a:cs typeface="Tahoma"/>
              </a:rPr>
              <a:t>of </a:t>
            </a:r>
            <a:r>
              <a:rPr sz="2185" spc="-76" dirty="0">
                <a:latin typeface="Tahoma"/>
                <a:cs typeface="Tahoma"/>
              </a:rPr>
              <a:t>the  </a:t>
            </a:r>
            <a:r>
              <a:rPr sz="2185" spc="-109" dirty="0">
                <a:latin typeface="Tahoma"/>
                <a:cs typeface="Tahoma"/>
              </a:rPr>
              <a:t>whole</a:t>
            </a:r>
            <a:r>
              <a:rPr sz="2185" spc="22" dirty="0">
                <a:latin typeface="Tahoma"/>
                <a:cs typeface="Tahoma"/>
              </a:rPr>
              <a:t> </a:t>
            </a:r>
            <a:r>
              <a:rPr sz="2185" spc="-109" dirty="0">
                <a:latin typeface="Tahoma"/>
                <a:cs typeface="Tahoma"/>
              </a:rPr>
              <a:t>system</a:t>
            </a:r>
            <a:endParaRPr sz="2185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3197" y="3705240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8" name="object 8"/>
          <p:cNvSpPr/>
          <p:nvPr/>
        </p:nvSpPr>
        <p:spPr>
          <a:xfrm>
            <a:off x="983197" y="4451783"/>
            <a:ext cx="134327" cy="13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9" name="object 9" descr="Life-cycle "/>
          <p:cNvSpPr/>
          <p:nvPr/>
        </p:nvSpPr>
        <p:spPr>
          <a:xfrm>
            <a:off x="6272780" y="2181100"/>
            <a:ext cx="3713254" cy="3511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8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427" y="262965"/>
            <a:ext cx="10070386" cy="148738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62358" rIns="0" bIns="0" rtlCol="0">
            <a:spAutoFit/>
          </a:bodyPr>
          <a:lstStyle/>
          <a:p>
            <a:pPr marL="235903">
              <a:spcBef>
                <a:spcPts val="1278"/>
              </a:spcBef>
            </a:pPr>
            <a:r>
              <a:rPr spc="66" dirty="0"/>
              <a:t>The </a:t>
            </a:r>
            <a:r>
              <a:rPr spc="-76" dirty="0"/>
              <a:t>Life-cycle </a:t>
            </a:r>
            <a:r>
              <a:rPr spc="22" dirty="0"/>
              <a:t>– </a:t>
            </a:r>
            <a:r>
              <a:rPr spc="-87" dirty="0"/>
              <a:t>Design </a:t>
            </a:r>
            <a:r>
              <a:rPr spc="-98" dirty="0"/>
              <a:t>and </a:t>
            </a:r>
            <a:r>
              <a:rPr spc="-33" dirty="0"/>
              <a:t>Development </a:t>
            </a:r>
            <a:r>
              <a:rPr spc="-66" dirty="0"/>
              <a:t>of</a:t>
            </a:r>
            <a:r>
              <a:rPr spc="-11" dirty="0"/>
              <a:t> </a:t>
            </a:r>
            <a:r>
              <a:rPr spc="131" dirty="0"/>
              <a:t>DMs</a:t>
            </a:r>
          </a:p>
        </p:txBody>
      </p:sp>
      <p:sp>
        <p:nvSpPr>
          <p:cNvPr id="5" name="object 5"/>
          <p:cNvSpPr/>
          <p:nvPr/>
        </p:nvSpPr>
        <p:spPr>
          <a:xfrm>
            <a:off x="983197" y="3373448"/>
            <a:ext cx="134327" cy="134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/>
          </a:p>
        </p:txBody>
      </p:sp>
      <p:sp>
        <p:nvSpPr>
          <p:cNvPr id="6" name="object 6"/>
          <p:cNvSpPr txBox="1"/>
          <p:nvPr/>
        </p:nvSpPr>
        <p:spPr>
          <a:xfrm>
            <a:off x="1228042" y="3209046"/>
            <a:ext cx="4122794" cy="1371607"/>
          </a:xfrm>
          <a:prstGeom prst="rect">
            <a:avLst/>
          </a:prstGeom>
        </p:spPr>
        <p:txBody>
          <a:bodyPr vert="horz" wrap="square" lIns="0" tIns="26366" rIns="0" bIns="0" rtlCol="0">
            <a:spAutoFit/>
          </a:bodyPr>
          <a:lstStyle/>
          <a:p>
            <a:pPr marL="27753" marR="11101">
              <a:spcBef>
                <a:spcPts val="208"/>
              </a:spcBef>
            </a:pPr>
            <a:r>
              <a:rPr sz="2185" spc="-66" dirty="0">
                <a:latin typeface="Tahoma"/>
                <a:cs typeface="Tahoma"/>
              </a:rPr>
              <a:t>Every </a:t>
            </a:r>
            <a:r>
              <a:rPr sz="2185" spc="-44" dirty="0">
                <a:latin typeface="Tahoma"/>
                <a:cs typeface="Tahoma"/>
              </a:rPr>
              <a:t>iteration </a:t>
            </a:r>
            <a:r>
              <a:rPr sz="2185" spc="-120" dirty="0">
                <a:latin typeface="Tahoma"/>
                <a:cs typeface="Tahoma"/>
              </a:rPr>
              <a:t>causes </a:t>
            </a:r>
            <a:r>
              <a:rPr sz="2185" spc="-109" dirty="0">
                <a:latin typeface="Tahoma"/>
                <a:cs typeface="Tahoma"/>
              </a:rPr>
              <a:t>a </a:t>
            </a:r>
            <a:r>
              <a:rPr sz="2185" spc="-142" dirty="0">
                <a:latin typeface="Tahoma"/>
                <a:cs typeface="Tahoma"/>
              </a:rPr>
              <a:t>new </a:t>
            </a:r>
            <a:r>
              <a:rPr sz="2185" spc="153" dirty="0">
                <a:latin typeface="Tahoma"/>
                <a:cs typeface="Tahoma"/>
              </a:rPr>
              <a:t>DM  </a:t>
            </a:r>
            <a:r>
              <a:rPr sz="2185" spc="-98" dirty="0">
                <a:latin typeface="Tahoma"/>
                <a:cs typeface="Tahoma"/>
              </a:rPr>
              <a:t>and </a:t>
            </a:r>
            <a:r>
              <a:rPr sz="2185" spc="-142" dirty="0">
                <a:latin typeface="Tahoma"/>
                <a:cs typeface="Tahoma"/>
              </a:rPr>
              <a:t>new </a:t>
            </a:r>
            <a:r>
              <a:rPr sz="2185" spc="-55" dirty="0">
                <a:latin typeface="Tahoma"/>
                <a:cs typeface="Tahoma"/>
              </a:rPr>
              <a:t>applications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109" dirty="0">
                <a:latin typeface="Tahoma"/>
                <a:cs typeface="Tahoma"/>
              </a:rPr>
              <a:t>be </a:t>
            </a:r>
            <a:r>
              <a:rPr sz="2185" spc="-87" dirty="0">
                <a:latin typeface="Tahoma"/>
                <a:cs typeface="Tahoma"/>
              </a:rPr>
              <a:t>created  </a:t>
            </a:r>
            <a:r>
              <a:rPr sz="2185" spc="-98" dirty="0">
                <a:latin typeface="Tahoma"/>
                <a:cs typeface="Tahoma"/>
              </a:rPr>
              <a:t>and progressively </a:t>
            </a:r>
            <a:r>
              <a:rPr sz="2185" spc="-109" dirty="0">
                <a:latin typeface="Tahoma"/>
                <a:cs typeface="Tahoma"/>
              </a:rPr>
              <a:t>added </a:t>
            </a:r>
            <a:r>
              <a:rPr sz="2185" spc="-22" dirty="0">
                <a:latin typeface="Tahoma"/>
                <a:cs typeface="Tahoma"/>
              </a:rPr>
              <a:t>to </a:t>
            </a:r>
            <a:r>
              <a:rPr sz="2185" spc="-76" dirty="0">
                <a:latin typeface="Tahoma"/>
                <a:cs typeface="Tahoma"/>
              </a:rPr>
              <a:t>the </a:t>
            </a:r>
            <a:r>
              <a:rPr sz="2185" spc="44" dirty="0">
                <a:latin typeface="Tahoma"/>
                <a:cs typeface="Tahoma"/>
              </a:rPr>
              <a:t>DW  </a:t>
            </a:r>
            <a:r>
              <a:rPr sz="2185" spc="-98" dirty="0">
                <a:latin typeface="Tahoma"/>
                <a:cs typeface="Tahoma"/>
              </a:rPr>
              <a:t>system.</a:t>
            </a:r>
            <a:endParaRPr sz="2185" dirty="0">
              <a:latin typeface="Tahoma"/>
              <a:cs typeface="Tahoma"/>
            </a:endParaRPr>
          </a:p>
        </p:txBody>
      </p:sp>
      <p:sp>
        <p:nvSpPr>
          <p:cNvPr id="7" name="object 7" descr="Life-cycle "/>
          <p:cNvSpPr/>
          <p:nvPr/>
        </p:nvSpPr>
        <p:spPr>
          <a:xfrm>
            <a:off x="6272780" y="2181100"/>
            <a:ext cx="3950720" cy="3511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934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9383680" y="15663462"/>
            <a:ext cx="4867975" cy="155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260">
              <a:lnSpc>
                <a:spcPts val="1289"/>
              </a:lnSpc>
            </a:pPr>
            <a:fld id="{81D60167-4931-47E6-BA6A-407CBD079E47}" type="slidenum">
              <a:rPr spc="44" dirty="0"/>
              <a:pPr marL="83260">
                <a:lnSpc>
                  <a:spcPts val="1289"/>
                </a:lnSpc>
              </a:pPr>
              <a:t>9</a:t>
            </a:fld>
            <a:r>
              <a:rPr spc="44" dirty="0"/>
              <a:t>/24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2001</Words>
  <Application>Microsoft Office PowerPoint</Application>
  <PresentationFormat>Custom</PresentationFormat>
  <Paragraphs>321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Methodological Framework</vt:lpstr>
      <vt:lpstr>PowerPoint Presentation</vt:lpstr>
      <vt:lpstr>PowerPoint Presentation</vt:lpstr>
      <vt:lpstr>Top-Down Approach</vt:lpstr>
      <vt:lpstr>Bottom-Up Approach</vt:lpstr>
      <vt:lpstr>The Life-cycle – Goal Setting and Planning</vt:lpstr>
      <vt:lpstr>The Life-cycle – Infrastructure Design</vt:lpstr>
      <vt:lpstr>The Life-cycle – Design and Development of DMs</vt:lpstr>
      <vt:lpstr>PowerPoint Presentation</vt:lpstr>
      <vt:lpstr>Different Approaches for DM Design</vt:lpstr>
      <vt:lpstr>PowerPoint Presentation</vt:lpstr>
      <vt:lpstr>Supply-driven (Data-driven) DM Design</vt:lpstr>
      <vt:lpstr>PowerPoint Presentation</vt:lpstr>
      <vt:lpstr>Demand-driven (Requirement-driven) DM Design</vt:lpstr>
      <vt:lpstr>Mixed Approach to DM Design</vt:lpstr>
      <vt:lpstr>PowerPoint Presentation</vt:lpstr>
      <vt:lpstr>Business Dimensional Lifecycle</vt:lpstr>
      <vt:lpstr>PowerPoint Presentation</vt:lpstr>
      <vt:lpstr>Requirement analysis</vt:lpstr>
      <vt:lpstr>Application requirements</vt:lpstr>
      <vt:lpstr>Structural requirements</vt:lpstr>
      <vt:lpstr>PowerPoint Presentation</vt:lpstr>
      <vt:lpstr>Conceptual design</vt:lpstr>
      <vt:lpstr>Dimensional Fact Model</vt:lpstr>
      <vt:lpstr>DFM: Hierarchy</vt:lpstr>
      <vt:lpstr>Factless fact schema</vt:lpstr>
      <vt:lpstr>Representing time</vt:lpstr>
      <vt:lpstr>How to represent time (type I)</vt:lpstr>
      <vt:lpstr>How to represent time (type II)</vt:lpstr>
      <vt:lpstr>How to represent time (type III)</vt:lpstr>
      <vt:lpstr>How to represent time (type III)</vt:lpstr>
      <vt:lpstr>Workload</vt:lpstr>
      <vt:lpstr>Data volume</vt:lpstr>
      <vt:lpstr>Sparsity</vt:lpstr>
      <vt:lpstr>PowerPoint Presentation</vt:lpstr>
      <vt:lpstr>Logical design</vt:lpstr>
      <vt:lpstr>Tutorial 2 Review</vt:lpstr>
      <vt:lpstr>Tutorial 2 Review</vt:lpstr>
      <vt:lpstr>Tutorial 2 Review</vt:lpstr>
      <vt:lpstr>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Chountas</dc:creator>
  <cp:lastModifiedBy>Panagiotis Chountas</cp:lastModifiedBy>
  <cp:revision>3</cp:revision>
  <dcterms:created xsi:type="dcterms:W3CDTF">2024-01-31T17:41:59Z</dcterms:created>
  <dcterms:modified xsi:type="dcterms:W3CDTF">2024-01-31T18:01:18Z</dcterms:modified>
</cp:coreProperties>
</file>