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714" r:id="rId16"/>
  </p:sldMasterIdLst>
  <p:notesMasterIdLst>
    <p:notesMasterId r:id="rId55"/>
  </p:notesMasterIdLst>
  <p:handoutMasterIdLst>
    <p:handoutMasterId r:id="rId56"/>
  </p:handoutMasterIdLst>
  <p:sldIdLst>
    <p:sldId id="320" r:id="rId17"/>
    <p:sldId id="269" r:id="rId18"/>
    <p:sldId id="271" r:id="rId19"/>
    <p:sldId id="321" r:id="rId20"/>
    <p:sldId id="391" r:id="rId21"/>
    <p:sldId id="384" r:id="rId22"/>
    <p:sldId id="364" r:id="rId23"/>
    <p:sldId id="387" r:id="rId24"/>
    <p:sldId id="388" r:id="rId25"/>
    <p:sldId id="389" r:id="rId26"/>
    <p:sldId id="347" r:id="rId27"/>
    <p:sldId id="386" r:id="rId28"/>
    <p:sldId id="365" r:id="rId29"/>
    <p:sldId id="366" r:id="rId30"/>
    <p:sldId id="402" r:id="rId31"/>
    <p:sldId id="370" r:id="rId32"/>
    <p:sldId id="367" r:id="rId33"/>
    <p:sldId id="368" r:id="rId34"/>
    <p:sldId id="398" r:id="rId35"/>
    <p:sldId id="399" r:id="rId36"/>
    <p:sldId id="400" r:id="rId37"/>
    <p:sldId id="401" r:id="rId38"/>
    <p:sldId id="396" r:id="rId39"/>
    <p:sldId id="397" r:id="rId40"/>
    <p:sldId id="372" r:id="rId41"/>
    <p:sldId id="350" r:id="rId42"/>
    <p:sldId id="351" r:id="rId43"/>
    <p:sldId id="353" r:id="rId44"/>
    <p:sldId id="355" r:id="rId45"/>
    <p:sldId id="404" r:id="rId46"/>
    <p:sldId id="403" r:id="rId47"/>
    <p:sldId id="302" r:id="rId48"/>
    <p:sldId id="303" r:id="rId49"/>
    <p:sldId id="261" r:id="rId50"/>
    <p:sldId id="262" r:id="rId51"/>
    <p:sldId id="266" r:id="rId52"/>
    <p:sldId id="267" r:id="rId53"/>
    <p:sldId id="268" r:id="rId54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0F9"/>
    <a:srgbClr val="00FF00"/>
    <a:srgbClr val="790015"/>
    <a:srgbClr val="EAEC5E"/>
    <a:srgbClr val="183400"/>
    <a:srgbClr val="FAFD00"/>
    <a:srgbClr val="03010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87" autoAdjust="0"/>
    <p:restoredTop sz="94660"/>
  </p:normalViewPr>
  <p:slideViewPr>
    <p:cSldViewPr>
      <p:cViewPr varScale="1">
        <p:scale>
          <a:sx n="81" d="100"/>
          <a:sy n="81" d="100"/>
        </p:scale>
        <p:origin x="91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heme" Target="theme/theme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290888" y="9145588"/>
            <a:ext cx="731837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>
                <a:latin typeface="Times New Roman" pitchFamily="18" charset="0"/>
              </a:rPr>
              <a:t>Page </a:t>
            </a:r>
            <a:fld id="{7F124178-12CB-4136-9D54-FC06C1AD2392}" type="slidenum">
              <a:rPr lang="en-US" sz="1300">
                <a:latin typeface="Times New Roman" pitchFamily="18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90888" y="9145588"/>
            <a:ext cx="731837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>
                <a:latin typeface="Times New Roman" pitchFamily="18" charset="0"/>
              </a:rPr>
              <a:t>Page </a:t>
            </a:r>
            <a:fld id="{8AA4E673-5C22-410E-9179-046900478E32}" type="slidenum">
              <a:rPr lang="en-US" sz="1300">
                <a:latin typeface="Times New Roman" pitchFamily="18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88738-58FC-49D5-813F-E067B05FBE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238" y="114300"/>
            <a:ext cx="1966912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14300"/>
            <a:ext cx="5748338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2" y="114300"/>
            <a:ext cx="7162800" cy="793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95352" y="1676400"/>
            <a:ext cx="7162800" cy="41148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2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2" y="6172200"/>
            <a:ext cx="1549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2" y="6172200"/>
            <a:ext cx="4089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E6B2A4-A0CD-4CD4-8DFA-8C88C2B849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04900" y="228600"/>
            <a:ext cx="8534205" cy="18288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altLang="fr-FR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613" y="2438400"/>
            <a:ext cx="685726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en-US" altLang="fr-FR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2/7/2024</a:t>
            </a:fld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09718" y="6248400"/>
            <a:ext cx="1905611" cy="4572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7" y="4406905"/>
            <a:ext cx="77719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7" y="2906713"/>
            <a:ext cx="77719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98" y="1371603"/>
            <a:ext cx="4196742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371603"/>
            <a:ext cx="4196741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9" y="274638"/>
            <a:ext cx="8229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7" y="1535113"/>
            <a:ext cx="40398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7" y="2174875"/>
            <a:ext cx="40398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6" y="1535113"/>
            <a:ext cx="40413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6" y="2174875"/>
            <a:ext cx="4041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9" y="273050"/>
            <a:ext cx="30079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19" y="273052"/>
            <a:ext cx="511143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9" y="1435102"/>
            <a:ext cx="30079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3" y="4800600"/>
            <a:ext cx="54852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3" y="612775"/>
            <a:ext cx="548522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3" y="5367338"/>
            <a:ext cx="54852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284" y="228600"/>
            <a:ext cx="2132818" cy="5470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900" y="228600"/>
            <a:ext cx="6260665" cy="5470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2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2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Page 1.</a:t>
            </a:r>
            <a:fld id="{C3E79636-8FDF-487D-A6D4-612459134A3E}" type="slidenum">
              <a:rPr lang="en-US" sz="1200">
                <a:latin typeface="Century Schoolbook" pitchFamily="18" charset="0"/>
              </a:rPr>
              <a:pPr/>
              <a:t>‹#›</a:t>
            </a:fld>
            <a:endParaRPr lang="en-US" sz="1200"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900" y="228600"/>
            <a:ext cx="853420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900" y="1371603"/>
            <a:ext cx="853420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99" y="6248400"/>
            <a:ext cx="19056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4040" y="6324600"/>
            <a:ext cx="1904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fld id="{1821926F-D06F-455B-8706-9327DB1DC934}" type="slidenum">
              <a:rPr lang="fr-FR" altLang="fr-FR"/>
              <a:pPr/>
              <a:t>‹#›</a:t>
            </a:fld>
            <a:endParaRPr lang="fr-FR" altLang="fr-FR" dirty="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38471" y="6324600"/>
            <a:ext cx="1904145" cy="4000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304898" y="914400"/>
            <a:ext cx="8381756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FF0000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FF"/>
        </a:buClr>
        <a:buSzPct val="65000"/>
        <a:buFont typeface="Monotype Sorts" pitchFamily="2" charset="2"/>
        <a:buChar char="F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0" y="-603448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r>
              <a:rPr lang="en-GB" sz="3200" b="1" dirty="0">
                <a:solidFill>
                  <a:schemeClr val="tx2"/>
                </a:solidFill>
                <a:latin typeface="Century Schoolbook" pitchFamily="18" charset="0"/>
              </a:rPr>
              <a:t>Conceptual Modelling and Data Warehouse Design</a:t>
            </a: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200" b="1" dirty="0">
              <a:solidFill>
                <a:schemeClr val="accent2"/>
              </a:solidFill>
              <a:latin typeface="Century Schoolbook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pPr eaLnBrk="1" hangingPunct="1"/>
            <a:r>
              <a:rPr lang="en-US" sz="3800"/>
              <a:t>Classification Entities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 dirty="0"/>
              <a:t>Classification entities</a:t>
            </a:r>
            <a:r>
              <a:rPr lang="en-US" sz="2600" dirty="0"/>
              <a:t> are entities which are related to component entities by a chain of one-to-many relationships.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They are functionally dependent on a component entities (directly or transitively).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Classification entities represent </a:t>
            </a:r>
            <a:r>
              <a:rPr lang="en-US" sz="2600" i="1" dirty="0"/>
              <a:t>hierarchies</a:t>
            </a:r>
            <a:r>
              <a:rPr lang="en-US" sz="2600" dirty="0"/>
              <a:t> </a:t>
            </a:r>
            <a:r>
              <a:rPr lang="en-US" sz="2600" dirty="0" err="1"/>
              <a:t>enbedded</a:t>
            </a:r>
            <a:r>
              <a:rPr lang="en-US" sz="2600" dirty="0"/>
              <a:t> in the fact schemes, which may be </a:t>
            </a:r>
            <a:r>
              <a:rPr lang="en-US" sz="2600" i="1" dirty="0"/>
              <a:t>collapsed</a:t>
            </a:r>
            <a:r>
              <a:rPr lang="en-US" sz="2600" dirty="0"/>
              <a:t> into component entities to form dimensions in the fact schemes.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EX: store, city, sales-manager, type, category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49DCD6D6-0533-44B2-BF7F-B6784EECA714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Design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43000"/>
            <a:ext cx="8712968" cy="480628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Identify the Business Process</a:t>
            </a:r>
          </a:p>
          <a:p>
            <a:pPr marL="990600" lvl="1" indent="-533400"/>
            <a:r>
              <a:rPr lang="en-US" sz="2400" dirty="0"/>
              <a:t>Source of “measurements”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Identify the Dimensions</a:t>
            </a:r>
          </a:p>
          <a:p>
            <a:pPr marL="990600" lvl="1" indent="-533400"/>
            <a:r>
              <a:rPr lang="en-US" sz="2400" dirty="0"/>
              <a:t>Descriptive context, true to the grain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Identify the Facts and Measures</a:t>
            </a:r>
          </a:p>
          <a:p>
            <a:pPr marL="990600" lvl="1" indent="-533400"/>
            <a:r>
              <a:rPr lang="en-US" sz="2400" dirty="0"/>
              <a:t>Numeric additive measurements, true to the grain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800" dirty="0">
                <a:latin typeface="Times New Roman" pitchFamily="18" charset="0"/>
              </a:rPr>
              <a:t>Dimensional Fact Model (DFM)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3"/>
            <a:ext cx="8229600" cy="4704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The conceptual design of a DW produces a </a:t>
            </a:r>
            <a:r>
              <a:rPr lang="en-US" sz="2600" b="1" i="1" dirty="0"/>
              <a:t>dimensional scheme, </a:t>
            </a:r>
            <a:r>
              <a:rPr lang="en-US" sz="2600" dirty="0"/>
              <a:t>structured according to the Dimension Fact Model (DF model). A dimensional scheme consists of </a:t>
            </a:r>
            <a:r>
              <a:rPr lang="en-US" sz="2600" u="sng" dirty="0"/>
              <a:t>a set of </a:t>
            </a:r>
            <a:r>
              <a:rPr lang="en-US" sz="2600" i="1" u="sng" dirty="0"/>
              <a:t>fact schemes</a:t>
            </a:r>
            <a:r>
              <a:rPr lang="en-US" sz="2600" u="sng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The basic components of a fact schemes are </a:t>
            </a:r>
            <a:r>
              <a:rPr lang="en-US" sz="2600" i="1" dirty="0"/>
              <a:t>facts</a:t>
            </a:r>
            <a:r>
              <a:rPr lang="en-US" sz="2600" dirty="0"/>
              <a:t>, </a:t>
            </a:r>
            <a:r>
              <a:rPr lang="en-US" sz="2600" i="1" dirty="0"/>
              <a:t>dimensions</a:t>
            </a:r>
            <a:r>
              <a:rPr lang="en-US" sz="2600" dirty="0"/>
              <a:t> and </a:t>
            </a:r>
            <a:r>
              <a:rPr lang="en-US" sz="2600" i="1" dirty="0"/>
              <a:t>hierarchies</a:t>
            </a:r>
            <a:r>
              <a:rPr lang="en-US" sz="26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i="1" dirty="0"/>
              <a:t>fact </a:t>
            </a:r>
            <a:r>
              <a:rPr lang="en-US" sz="2600" dirty="0"/>
              <a:t>is a focus of interest for the enterprise;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i="1" dirty="0"/>
              <a:t>dimension </a:t>
            </a:r>
            <a:r>
              <a:rPr lang="en-US" sz="2600" dirty="0"/>
              <a:t>determines a point of view adopted for representing facts;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i="1" dirty="0"/>
              <a:t>hierarchy</a:t>
            </a:r>
            <a:r>
              <a:rPr lang="en-US" sz="2600" dirty="0"/>
              <a:t> determines how fact instances may be aggregated and selected significantly for the decision-making process.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D8DA7CDD-7096-4C1F-BE53-6A98B3363A3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fact scheme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/>
            <a:r>
              <a:rPr lang="en-US" sz="2400"/>
              <a:t>A </a:t>
            </a:r>
            <a:r>
              <a:rPr lang="en-US" sz="2400" i="1"/>
              <a:t>fact scheme</a:t>
            </a:r>
            <a:r>
              <a:rPr lang="en-US" sz="2400"/>
              <a:t> is structured as a </a:t>
            </a:r>
            <a:r>
              <a:rPr lang="en-US" sz="2400" i="1"/>
              <a:t>tree</a:t>
            </a:r>
            <a:r>
              <a:rPr lang="en-US" sz="2400"/>
              <a:t> whose root is a </a:t>
            </a:r>
            <a:r>
              <a:rPr lang="en-US" sz="2400" i="1"/>
              <a:t>fact</a:t>
            </a:r>
            <a:r>
              <a:rPr lang="en-US" sz="2400"/>
              <a:t>. </a:t>
            </a:r>
          </a:p>
          <a:p>
            <a:pPr eaLnBrk="1" hangingPunct="1"/>
            <a:r>
              <a:rPr lang="en-US" sz="2400"/>
              <a:t>The fact is represented by a </a:t>
            </a:r>
            <a:r>
              <a:rPr lang="en-US" sz="2400" i="1"/>
              <a:t>box</a:t>
            </a:r>
            <a:r>
              <a:rPr lang="en-US" sz="2400"/>
              <a:t> which reports the fact name and, typically, one or more numeric attributes which "measure" the fact from different points of view. </a:t>
            </a:r>
          </a:p>
          <a:p>
            <a:pPr eaLnBrk="1" hangingPunct="1"/>
            <a:r>
              <a:rPr lang="en-US" sz="2400"/>
              <a:t>Each vertex directly attached to the fact is a </a:t>
            </a:r>
            <a:r>
              <a:rPr lang="en-US" sz="2400" i="1"/>
              <a:t>dimension</a:t>
            </a:r>
            <a:r>
              <a:rPr lang="en-US" sz="2400"/>
              <a:t>.</a:t>
            </a:r>
          </a:p>
          <a:p>
            <a:pPr eaLnBrk="1" hangingPunct="1"/>
            <a:r>
              <a:rPr lang="en-US" sz="2400"/>
              <a:t>Figure 1 reports a fact scheme for fact </a:t>
            </a:r>
            <a:r>
              <a:rPr lang="en-US" sz="2400" i="1"/>
              <a:t>SALE</a:t>
            </a:r>
            <a:r>
              <a:rPr lang="en-US" sz="2400"/>
              <a:t> in a store chain; </a:t>
            </a:r>
            <a:r>
              <a:rPr lang="en-US" sz="2400" i="1"/>
              <a:t>quantity sold</a:t>
            </a:r>
            <a:r>
              <a:rPr lang="en-US" sz="2400"/>
              <a:t> and </a:t>
            </a:r>
            <a:r>
              <a:rPr lang="en-US" sz="2400" i="1"/>
              <a:t>returns</a:t>
            </a:r>
            <a:r>
              <a:rPr lang="en-US" sz="2400"/>
              <a:t> are </a:t>
            </a:r>
            <a:r>
              <a:rPr lang="en-US" sz="2400" i="1"/>
              <a:t>fact attributes</a:t>
            </a:r>
            <a:r>
              <a:rPr lang="en-US" sz="240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2DB43CC5-922B-40FF-9FDD-B3BEC57BA93C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7"/>
            <a:ext cx="8305800" cy="179387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z="3200" b="1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5830C54D-31C1-443B-9B77-97FFD3F252A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9221" name="Picture 4" descr="Sale fact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2" y="914400"/>
            <a:ext cx="823436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5" descr="Fig 1. A simple fact scheme for a chain of stores&#10;"/>
          <p:cNvSpPr txBox="1">
            <a:spLocks noChangeArrowheads="1"/>
          </p:cNvSpPr>
          <p:nvPr/>
        </p:nvSpPr>
        <p:spPr bwMode="auto">
          <a:xfrm>
            <a:off x="683568" y="5408612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Fig 1. A simple fact scheme for a chain of stores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mensional fact model Sale">
            <a:extLst>
              <a:ext uri="{FF2B5EF4-FFF2-40B4-BE49-F238E27FC236}">
                <a16:creationId xmlns:a16="http://schemas.microsoft.com/office/drawing/2014/main" id="{489CDF4F-F5DD-4D31-BAA3-0DEC78AB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1" y="908747"/>
            <a:ext cx="8856984" cy="50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fact instance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/>
              <a:t>A fact expresses a many-to-many relationship among dimensions.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Each combination of values of the dimensions defines a </a:t>
            </a:r>
            <a:r>
              <a:rPr lang="en-US" sz="2600" i="1"/>
              <a:t>fact instance</a:t>
            </a:r>
            <a:r>
              <a:rPr lang="en-US" sz="2600"/>
              <a:t>; fact instances are the elemental information with the DW.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EX: a fact instance describes “the quantity of one product sold during one week in a store, and the corresponding total returns”.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A fact scheme may also have no fact attributes. [</a:t>
            </a:r>
            <a:r>
              <a:rPr lang="en-US" sz="2600" i="1"/>
              <a:t>Factless fact table</a:t>
            </a:r>
            <a:r>
              <a:rPr lang="en-US" sz="2600"/>
              <a:t>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F04B1670-91FB-4B18-99E4-C546E20C4A3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6"/>
            <a:ext cx="8229600" cy="78898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Hierarchies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77200" cy="152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Subtrees rooted in dimensions are </a:t>
            </a:r>
            <a:r>
              <a:rPr lang="en-US" sz="2400" i="1"/>
              <a:t>hierarchies</a:t>
            </a:r>
            <a:r>
              <a:rPr lang="en-US" sz="2400"/>
              <a:t>. Their vertices, represented by circles, are </a:t>
            </a:r>
            <a:r>
              <a:rPr lang="en-US" sz="2400" i="1"/>
              <a:t>attributes</a:t>
            </a:r>
            <a:r>
              <a:rPr lang="en-US" sz="2400"/>
              <a:t> which may assume a discrete set of values; their arcs represent x-to-one relationships between pairs of attributes.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5535D3D8-554B-4668-A1DD-934FAA77EE3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0245" name="Picture 7" descr="Hierarch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2" y="3581400"/>
            <a:ext cx="34671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</a:t>
            </a:r>
            <a:r>
              <a:rPr lang="en-US" sz="2400" i="1"/>
              <a:t>dimension</a:t>
            </a:r>
            <a:r>
              <a:rPr lang="en-US" sz="2400"/>
              <a:t> in which a hierarchy is rooted defines its </a:t>
            </a:r>
            <a:r>
              <a:rPr lang="en-US" sz="2400" i="1"/>
              <a:t>finest</a:t>
            </a:r>
            <a:r>
              <a:rPr lang="en-US" sz="2400"/>
              <a:t> aggregation granularity; the attributes in the vertices along each sub-path of the hierarchy starting from the dimension define progressively </a:t>
            </a:r>
            <a:r>
              <a:rPr lang="en-US" sz="2400" i="1"/>
              <a:t>coarser</a:t>
            </a:r>
            <a:r>
              <a:rPr lang="en-US" sz="2400"/>
              <a:t> granularities. </a:t>
            </a:r>
          </a:p>
          <a:p>
            <a:pPr eaLnBrk="1" hangingPunct="1"/>
            <a:r>
              <a:rPr lang="en-US" sz="2400"/>
              <a:t>The fact scheme in Figure 1 has three dimensions: </a:t>
            </a:r>
            <a:r>
              <a:rPr lang="en-US" sz="2400" i="1"/>
              <a:t>week</a:t>
            </a:r>
            <a:r>
              <a:rPr lang="en-US" sz="2400"/>
              <a:t>, </a:t>
            </a:r>
            <a:r>
              <a:rPr lang="en-US" sz="2400" i="1"/>
              <a:t>product</a:t>
            </a:r>
            <a:r>
              <a:rPr lang="en-US" sz="2400"/>
              <a:t> and </a:t>
            </a:r>
            <a:r>
              <a:rPr lang="en-US" sz="2400" i="1"/>
              <a:t>store</a:t>
            </a:r>
            <a:r>
              <a:rPr lang="en-US" sz="2400"/>
              <a:t>.</a:t>
            </a:r>
          </a:p>
          <a:p>
            <a:pPr eaLnBrk="1" hangingPunct="1"/>
            <a:r>
              <a:rPr lang="en-US" sz="2600"/>
              <a:t>Some terminal vertices in the fact scheme may be represented by lines instead of circles (</a:t>
            </a:r>
            <a:r>
              <a:rPr lang="en-US" sz="2600" i="1"/>
              <a:t>size</a:t>
            </a:r>
            <a:r>
              <a:rPr lang="en-US" sz="2600"/>
              <a:t> and </a:t>
            </a:r>
            <a:r>
              <a:rPr lang="en-US" sz="2600" i="1"/>
              <a:t>address</a:t>
            </a:r>
            <a:r>
              <a:rPr lang="en-US" sz="2600"/>
              <a:t> in Figure 1); these vertices are </a:t>
            </a:r>
            <a:r>
              <a:rPr lang="en-US" sz="2600" i="1"/>
              <a:t>non-dimension attributes</a:t>
            </a:r>
            <a:r>
              <a:rPr lang="en-US" sz="2600"/>
              <a:t>. 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6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E2B2CAF2-EB2A-46C6-8097-F99ABCFE667B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2" y="114300"/>
            <a:ext cx="8126413" cy="793750"/>
          </a:xfrm>
        </p:spPr>
        <p:txBody>
          <a:bodyPr/>
          <a:lstStyle/>
          <a:p>
            <a:r>
              <a:rPr lang="en-US" sz="3200"/>
              <a:t>Dimensions and Concept Hierarchies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/>
              <a:t> </a:t>
            </a:r>
          </a:p>
        </p:txBody>
      </p:sp>
      <p:pic>
        <p:nvPicPr>
          <p:cNvPr id="15364" name="Picture 4" descr="Concept  Hierarch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7" y="1341438"/>
            <a:ext cx="86645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4593" y="420340"/>
            <a:ext cx="8611256" cy="54273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8833" rIns="0" bIns="0" rtlCol="0">
            <a:spAutoFit/>
          </a:bodyPr>
          <a:lstStyle/>
          <a:p>
            <a:pPr marL="201721">
              <a:spcBef>
                <a:spcPts val="1093"/>
              </a:spcBef>
            </a:pPr>
            <a:r>
              <a:rPr sz="2616" b="1" spc="-74" dirty="0">
                <a:solidFill>
                  <a:srgbClr val="00B050"/>
                </a:solidFill>
                <a:latin typeface="Arial"/>
                <a:cs typeface="Arial"/>
              </a:rPr>
              <a:t>Supply-driven </a:t>
            </a:r>
            <a:r>
              <a:rPr sz="2616" b="1" spc="38" dirty="0">
                <a:solidFill>
                  <a:srgbClr val="00B050"/>
                </a:solidFill>
                <a:latin typeface="Arial"/>
                <a:cs typeface="Arial"/>
              </a:rPr>
              <a:t>(Data-driven) </a:t>
            </a:r>
            <a:r>
              <a:rPr sz="2616" b="1" spc="336" dirty="0">
                <a:solidFill>
                  <a:srgbClr val="00B050"/>
                </a:solidFill>
                <a:latin typeface="Arial"/>
                <a:cs typeface="Arial"/>
              </a:rPr>
              <a:t>DM</a:t>
            </a:r>
            <a:r>
              <a:rPr sz="2616" b="1" spc="1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616" b="1" spc="38" dirty="0">
                <a:solidFill>
                  <a:srgbClr val="00B050"/>
                </a:solidFill>
                <a:latin typeface="Arial"/>
                <a:cs typeface="Arial"/>
              </a:rPr>
              <a:t>Design</a:t>
            </a:r>
            <a:endParaRPr sz="2616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5" name="object 5" descr="Supply-driven (Data-driven) DM Design&#10;"/>
          <p:cNvSpPr/>
          <p:nvPr/>
        </p:nvSpPr>
        <p:spPr>
          <a:xfrm>
            <a:off x="600950" y="1346688"/>
            <a:ext cx="7938360" cy="489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364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02"/>
              </a:lnSpc>
              <a:spcBef>
                <a:spcPts val="25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lnSpc>
                  <a:spcPts val="1102"/>
                </a:lnSpc>
                <a:spcBef>
                  <a:spcPts val="25"/>
                </a:spcBef>
              </a:pPr>
              <a:t>2</a:t>
            </a:fld>
            <a:endParaRPr spc="38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Hierarchies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concept hierarchies are implicit within the database system</a:t>
            </a:r>
          </a:p>
        </p:txBody>
      </p:sp>
      <p:pic>
        <p:nvPicPr>
          <p:cNvPr id="16388" name="Picture 4" descr="Concept Hierarch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4" y="2996956"/>
            <a:ext cx="46767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Hierarchies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676400"/>
            <a:ext cx="7780338" cy="4776788"/>
          </a:xfrm>
        </p:spPr>
        <p:txBody>
          <a:bodyPr/>
          <a:lstStyle/>
          <a:p>
            <a:r>
              <a:rPr lang="en-US" sz="2000"/>
              <a:t>Concept hierarchies may also be defined by grouping values for a given dimension or attribute, resulting in a </a:t>
            </a:r>
            <a:r>
              <a:rPr lang="en-US" sz="2000" b="1"/>
              <a:t>set-grouping hierarchy</a:t>
            </a:r>
          </a:p>
        </p:txBody>
      </p:sp>
      <p:pic>
        <p:nvPicPr>
          <p:cNvPr id="17412" name="Picture 4" descr="Concept Hierarch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2" y="2852742"/>
            <a:ext cx="6640513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FM-Hierarchies">
            <a:extLst>
              <a:ext uri="{FF2B5EF4-FFF2-40B4-BE49-F238E27FC236}">
                <a16:creationId xmlns:a16="http://schemas.microsoft.com/office/drawing/2014/main" id="{FC55A345-9100-4061-BE18-DEDD9B45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DFM-Hierarchies</a:t>
            </a:r>
          </a:p>
        </p:txBody>
      </p:sp>
      <p:pic>
        <p:nvPicPr>
          <p:cNvPr id="4" name="Picture 3" descr="DFM-Hierarchies">
            <a:extLst>
              <a:ext uri="{FF2B5EF4-FFF2-40B4-BE49-F238E27FC236}">
                <a16:creationId xmlns:a16="http://schemas.microsoft.com/office/drawing/2014/main" id="{9A9436F1-6B27-487D-AB5B-26B40DEC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3" y="1428749"/>
            <a:ext cx="8258495" cy="44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2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hared Hierarchie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Hierarchies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971600" y="1196752"/>
            <a:ext cx="6819483" cy="2058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393065">
              <a:lnSpc>
                <a:spcPct val="101600"/>
              </a:lnSpc>
            </a:pPr>
            <a:r>
              <a:rPr sz="1600" b="1" i="1" spc="5" dirty="0">
                <a:solidFill>
                  <a:srgbClr val="FF0000"/>
                </a:solidFill>
                <a:latin typeface="+mn-lt"/>
                <a:cs typeface="Arial"/>
              </a:rPr>
              <a:t>Shared hierarchies </a:t>
            </a:r>
            <a:r>
              <a:rPr sz="1600" dirty="0">
                <a:latin typeface="+mn-lt"/>
                <a:cs typeface="Arial"/>
              </a:rPr>
              <a:t>exist </a:t>
            </a:r>
            <a:r>
              <a:rPr sz="1600" spc="5" dirty="0">
                <a:latin typeface="+mn-lt"/>
                <a:cs typeface="Arial"/>
              </a:rPr>
              <a:t>when </a:t>
            </a:r>
            <a:r>
              <a:rPr sz="1600" dirty="0">
                <a:latin typeface="+mn-lt"/>
                <a:cs typeface="Arial"/>
              </a:rPr>
              <a:t>entire </a:t>
            </a:r>
            <a:r>
              <a:rPr sz="1600" i="1" dirty="0">
                <a:solidFill>
                  <a:srgbClr val="FF0000"/>
                </a:solidFill>
                <a:latin typeface="+mn-lt"/>
                <a:cs typeface="Arial"/>
              </a:rPr>
              <a:t>portion of hierarchies </a:t>
            </a:r>
            <a:r>
              <a:rPr sz="1600" i="1" spc="5" dirty="0">
                <a:solidFill>
                  <a:srgbClr val="FF0000"/>
                </a:solidFill>
                <a:latin typeface="+mn-lt"/>
                <a:cs typeface="Arial"/>
              </a:rPr>
              <a:t>are </a:t>
            </a:r>
            <a:r>
              <a:rPr sz="1600" i="1" dirty="0">
                <a:solidFill>
                  <a:srgbClr val="FF0000"/>
                </a:solidFill>
                <a:latin typeface="+mn-lt"/>
                <a:cs typeface="Arial"/>
              </a:rPr>
              <a:t>frequently  replicated </a:t>
            </a:r>
            <a:r>
              <a:rPr sz="1600" spc="5" dirty="0">
                <a:latin typeface="+mn-lt"/>
                <a:cs typeface="Arial"/>
              </a:rPr>
              <a:t>2 </a:t>
            </a:r>
            <a:r>
              <a:rPr sz="1600" dirty="0">
                <a:latin typeface="+mn-lt"/>
                <a:cs typeface="Arial"/>
              </a:rPr>
              <a:t>or more </a:t>
            </a:r>
            <a:r>
              <a:rPr sz="1600" spc="5" dirty="0">
                <a:latin typeface="+mn-lt"/>
                <a:cs typeface="Arial"/>
              </a:rPr>
              <a:t>time </a:t>
            </a:r>
            <a:r>
              <a:rPr sz="1600" dirty="0">
                <a:latin typeface="+mn-lt"/>
                <a:cs typeface="Arial"/>
              </a:rPr>
              <a:t>in fact</a:t>
            </a:r>
            <a:r>
              <a:rPr sz="1600" spc="5" dirty="0">
                <a:latin typeface="+mn-lt"/>
                <a:cs typeface="Arial"/>
              </a:rPr>
              <a:t> schemata</a:t>
            </a:r>
            <a:endParaRPr sz="1600" dirty="0">
              <a:latin typeface="+mn-lt"/>
              <a:cs typeface="Arial"/>
            </a:endParaRPr>
          </a:p>
          <a:p>
            <a:pPr marL="12700" marR="5080">
              <a:lnSpc>
                <a:spcPct val="101600"/>
              </a:lnSpc>
              <a:spcBef>
                <a:spcPts val="10"/>
              </a:spcBef>
            </a:pP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In particular in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time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hierarchies,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2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or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more date-type dimensions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with different 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meaning can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easily exist in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a same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fact,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and need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to build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a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month-year hierarchy 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on each one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of</a:t>
            </a:r>
            <a:r>
              <a:rPr sz="1600" i="1" spc="-80" dirty="0">
                <a:solidFill>
                  <a:srgbClr val="31849B"/>
                </a:solidFill>
                <a:latin typeface="+mn-lt"/>
                <a:cs typeface="Arial"/>
              </a:rPr>
              <a:t>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them</a:t>
            </a:r>
            <a:endParaRPr sz="1600" dirty="0">
              <a:latin typeface="+mn-lt"/>
              <a:cs typeface="Arial"/>
            </a:endParaRPr>
          </a:p>
          <a:p>
            <a:pPr marL="1306195">
              <a:lnSpc>
                <a:spcPct val="100000"/>
              </a:lnSpc>
              <a:spcBef>
                <a:spcPts val="15"/>
              </a:spcBef>
            </a:pPr>
            <a:r>
              <a:rPr sz="1600" spc="5" dirty="0">
                <a:latin typeface="+mn-lt"/>
                <a:cs typeface="Arial"/>
              </a:rPr>
              <a:t>=&gt; </a:t>
            </a:r>
            <a:r>
              <a:rPr sz="1600" b="1" spc="5" dirty="0">
                <a:latin typeface="+mn-lt"/>
                <a:cs typeface="Arial"/>
              </a:rPr>
              <a:t>an abreviation </a:t>
            </a:r>
            <a:r>
              <a:rPr sz="1600" b="1" dirty="0">
                <a:latin typeface="+mn-lt"/>
                <a:cs typeface="Arial"/>
              </a:rPr>
              <a:t>is</a:t>
            </a:r>
            <a:r>
              <a:rPr sz="1600" b="1" spc="-55" dirty="0">
                <a:latin typeface="+mn-lt"/>
                <a:cs typeface="Arial"/>
              </a:rPr>
              <a:t> </a:t>
            </a:r>
            <a:r>
              <a:rPr sz="1600" b="1" spc="5" dirty="0">
                <a:latin typeface="+mn-lt"/>
                <a:cs typeface="Arial"/>
              </a:rPr>
              <a:t>introduced</a:t>
            </a:r>
            <a:endParaRPr sz="1600" dirty="0">
              <a:latin typeface="+mn-lt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Ex: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calling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and </a:t>
            </a:r>
            <a:r>
              <a:rPr sz="1600" i="1" dirty="0">
                <a:solidFill>
                  <a:srgbClr val="31849B"/>
                </a:solidFill>
                <a:latin typeface="+mn-lt"/>
                <a:cs typeface="Arial"/>
              </a:rPr>
              <a:t>called </a:t>
            </a:r>
            <a:r>
              <a:rPr sz="1600" i="1" spc="5" dirty="0">
                <a:solidFill>
                  <a:srgbClr val="31849B"/>
                </a:solidFill>
                <a:latin typeface="+mn-lt"/>
                <a:cs typeface="Arial"/>
              </a:rPr>
              <a:t>phone numbers</a:t>
            </a:r>
            <a:r>
              <a:rPr sz="1600" i="1" spc="-15" dirty="0">
                <a:solidFill>
                  <a:srgbClr val="31849B"/>
                </a:solidFill>
                <a:latin typeface="+mn-lt"/>
                <a:cs typeface="Arial"/>
              </a:rPr>
              <a:t> </a:t>
            </a:r>
            <a:r>
              <a:rPr sz="1600" i="1" spc="10" dirty="0">
                <a:solidFill>
                  <a:srgbClr val="31849B"/>
                </a:solidFill>
                <a:latin typeface="+mn-lt"/>
                <a:cs typeface="Arial"/>
              </a:rPr>
              <a:t>…</a:t>
            </a:r>
            <a:r>
              <a:rPr lang="en-GB" sz="1600" spc="10" dirty="0" err="1">
                <a:latin typeface="+mn-lt"/>
                <a:cs typeface="Arial"/>
              </a:rPr>
              <a:t>callingNumberType</a:t>
            </a:r>
            <a:endParaRPr lang="en-GB" sz="160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+mn-lt"/>
              <a:cs typeface="Arial"/>
            </a:endParaRPr>
          </a:p>
        </p:txBody>
      </p:sp>
      <p:pic>
        <p:nvPicPr>
          <p:cNvPr id="3" name="Picture 2" descr="Shared Hierarchies">
            <a:extLst>
              <a:ext uri="{FF2B5EF4-FFF2-40B4-BE49-F238E27FC236}">
                <a16:creationId xmlns:a16="http://schemas.microsoft.com/office/drawing/2014/main" id="{7ACE1051-E353-4179-B894-A0120D43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5" y="3429000"/>
            <a:ext cx="665152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80" name="object 260"/>
          <p:cNvSpPr txBox="1"/>
          <p:nvPr/>
        </p:nvSpPr>
        <p:spPr>
          <a:xfrm>
            <a:off x="1403648" y="1556792"/>
            <a:ext cx="5908529" cy="2180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099"/>
              </a:lnSpc>
            </a:pPr>
            <a:r>
              <a:rPr spc="5" dirty="0">
                <a:latin typeface="+mn-lt"/>
                <a:cs typeface="Arial"/>
              </a:rPr>
              <a:t>A </a:t>
            </a:r>
            <a:r>
              <a:rPr b="1" spc="5" dirty="0">
                <a:solidFill>
                  <a:srgbClr val="FF0000"/>
                </a:solidFill>
                <a:latin typeface="+mn-lt"/>
                <a:cs typeface="Arial"/>
              </a:rPr>
              <a:t>convergence </a:t>
            </a:r>
            <a:r>
              <a:rPr dirty="0">
                <a:latin typeface="+mn-lt"/>
                <a:cs typeface="Arial"/>
              </a:rPr>
              <a:t>takes </a:t>
            </a:r>
            <a:r>
              <a:rPr spc="5" dirty="0">
                <a:latin typeface="+mn-lt"/>
                <a:cs typeface="Arial"/>
              </a:rPr>
              <a:t>place when </a:t>
            </a:r>
            <a:r>
              <a:rPr b="1" spc="5" dirty="0">
                <a:latin typeface="+mn-lt"/>
                <a:cs typeface="Arial"/>
              </a:rPr>
              <a:t>2 dimensional attributes </a:t>
            </a:r>
            <a:r>
              <a:rPr dirty="0">
                <a:latin typeface="+mn-lt"/>
                <a:cs typeface="Arial"/>
              </a:rPr>
              <a:t>within </a:t>
            </a:r>
            <a:r>
              <a:rPr spc="5" dirty="0">
                <a:latin typeface="+mn-lt"/>
                <a:cs typeface="Arial"/>
              </a:rPr>
              <a:t>a </a:t>
            </a:r>
            <a:r>
              <a:rPr dirty="0">
                <a:latin typeface="+mn-lt"/>
                <a:cs typeface="Arial"/>
              </a:rPr>
              <a:t>hierarchy </a:t>
            </a:r>
            <a:r>
              <a:rPr spc="5" dirty="0">
                <a:latin typeface="+mn-lt"/>
                <a:cs typeface="Arial"/>
              </a:rPr>
              <a:t>are  </a:t>
            </a:r>
            <a:r>
              <a:rPr dirty="0">
                <a:latin typeface="+mn-lt"/>
                <a:cs typeface="Arial"/>
              </a:rPr>
              <a:t>connected </a:t>
            </a:r>
            <a:r>
              <a:rPr spc="5" dirty="0">
                <a:latin typeface="+mn-lt"/>
                <a:cs typeface="Arial"/>
              </a:rPr>
              <a:t>by 2 </a:t>
            </a:r>
            <a:r>
              <a:rPr dirty="0">
                <a:latin typeface="+mn-lt"/>
                <a:cs typeface="Arial"/>
              </a:rPr>
              <a:t>or more alternative </a:t>
            </a:r>
            <a:r>
              <a:rPr spc="5" dirty="0">
                <a:latin typeface="+mn-lt"/>
                <a:cs typeface="Arial"/>
              </a:rPr>
              <a:t>paths </a:t>
            </a:r>
            <a:r>
              <a:rPr dirty="0">
                <a:latin typeface="+mn-lt"/>
                <a:cs typeface="Arial"/>
              </a:rPr>
              <a:t>of </a:t>
            </a:r>
            <a:r>
              <a:rPr spc="5" dirty="0">
                <a:latin typeface="+mn-lt"/>
                <a:cs typeface="Arial"/>
              </a:rPr>
              <a:t>many-to-one </a:t>
            </a:r>
            <a:r>
              <a:rPr dirty="0">
                <a:latin typeface="+mn-lt"/>
                <a:cs typeface="Arial"/>
              </a:rPr>
              <a:t>associations </a:t>
            </a:r>
            <a:r>
              <a:rPr i="1" dirty="0">
                <a:latin typeface="+mn-lt"/>
                <a:cs typeface="Arial"/>
              </a:rPr>
              <a:t>(Graphically,  </a:t>
            </a:r>
            <a:r>
              <a:rPr i="1" spc="5" dirty="0">
                <a:latin typeface="+mn-lt"/>
                <a:cs typeface="Arial"/>
              </a:rPr>
              <a:t>use </a:t>
            </a:r>
            <a:r>
              <a:rPr i="1" dirty="0">
                <a:latin typeface="+mn-lt"/>
                <a:cs typeface="Arial"/>
              </a:rPr>
              <a:t>of</a:t>
            </a:r>
            <a:r>
              <a:rPr i="1" spc="-55" dirty="0">
                <a:latin typeface="+mn-lt"/>
                <a:cs typeface="Arial"/>
              </a:rPr>
              <a:t> </a:t>
            </a:r>
            <a:r>
              <a:rPr i="1" dirty="0">
                <a:latin typeface="+mn-lt"/>
                <a:cs typeface="Arial"/>
              </a:rPr>
              <a:t>arrows)</a:t>
            </a:r>
            <a:r>
              <a:rPr dirty="0">
                <a:latin typeface="+mn-lt"/>
                <a:cs typeface="Arial"/>
              </a:rPr>
              <a:t>.</a:t>
            </a:r>
          </a:p>
          <a:p>
            <a:pPr marL="12700" marR="62230">
              <a:lnSpc>
                <a:spcPct val="101600"/>
              </a:lnSpc>
            </a:pPr>
            <a:r>
              <a:rPr spc="5" dirty="0">
                <a:solidFill>
                  <a:srgbClr val="215868"/>
                </a:solidFill>
                <a:latin typeface="+mn-lt"/>
                <a:cs typeface="Arial"/>
              </a:rPr>
              <a:t>Ex </a:t>
            </a:r>
            <a:r>
              <a:rPr dirty="0">
                <a:solidFill>
                  <a:srgbClr val="215868"/>
                </a:solidFill>
                <a:latin typeface="+mn-lt"/>
                <a:cs typeface="Arial"/>
              </a:rPr>
              <a:t>: in store dimension, store </a:t>
            </a:r>
            <a:r>
              <a:rPr spc="5" dirty="0">
                <a:solidFill>
                  <a:srgbClr val="215868"/>
                </a:solidFill>
                <a:latin typeface="+mn-lt"/>
                <a:cs typeface="Arial"/>
              </a:rPr>
              <a:t>are </a:t>
            </a:r>
            <a:r>
              <a:rPr dirty="0">
                <a:solidFill>
                  <a:srgbClr val="215868"/>
                </a:solidFill>
                <a:latin typeface="+mn-lt"/>
                <a:cs typeface="Arial"/>
              </a:rPr>
              <a:t>grouped into </a:t>
            </a:r>
            <a:r>
              <a:rPr spc="5" dirty="0">
                <a:solidFill>
                  <a:srgbClr val="215868"/>
                </a:solidFill>
                <a:latin typeface="+mn-lt"/>
                <a:cs typeface="Arial"/>
              </a:rPr>
              <a:t>sales </a:t>
            </a:r>
            <a:r>
              <a:rPr dirty="0">
                <a:solidFill>
                  <a:srgbClr val="215868"/>
                </a:solidFill>
                <a:latin typeface="+mn-lt"/>
                <a:cs typeface="Arial"/>
              </a:rPr>
              <a:t>districts </a:t>
            </a:r>
            <a:r>
              <a:rPr spc="5" dirty="0">
                <a:solidFill>
                  <a:srgbClr val="215868"/>
                </a:solidFill>
                <a:latin typeface="+mn-lt"/>
                <a:cs typeface="Arial"/>
              </a:rPr>
              <a:t>and no </a:t>
            </a:r>
            <a:r>
              <a:rPr dirty="0">
                <a:solidFill>
                  <a:srgbClr val="215868"/>
                </a:solidFill>
                <a:latin typeface="+mn-lt"/>
                <a:cs typeface="Arial"/>
              </a:rPr>
              <a:t>inclusive  relationship exists between districts </a:t>
            </a:r>
            <a:r>
              <a:rPr spc="5" dirty="0">
                <a:solidFill>
                  <a:srgbClr val="215868"/>
                </a:solidFill>
                <a:latin typeface="+mn-lt"/>
                <a:cs typeface="Arial"/>
              </a:rPr>
              <a:t>and states, </a:t>
            </a:r>
            <a:r>
              <a:rPr dirty="0">
                <a:solidFill>
                  <a:srgbClr val="215868"/>
                </a:solidFill>
                <a:latin typeface="+mn-lt"/>
                <a:cs typeface="Arial"/>
              </a:rPr>
              <a:t>but each district is part of only one  country:</a:t>
            </a:r>
            <a:endParaRPr dirty="0">
              <a:latin typeface="+mn-lt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15"/>
              </a:spcBef>
            </a:pPr>
            <a:r>
              <a:rPr i="1" spc="5" dirty="0">
                <a:solidFill>
                  <a:srgbClr val="31849B"/>
                </a:solidFill>
                <a:latin typeface="+mn-lt"/>
                <a:cs typeface="Arial"/>
              </a:rPr>
              <a:t>Store </a:t>
            </a:r>
            <a:r>
              <a:rPr i="1" dirty="0">
                <a:solidFill>
                  <a:srgbClr val="31849B"/>
                </a:solidFill>
                <a:latin typeface="+mn-lt"/>
                <a:cs typeface="Arial"/>
              </a:rPr>
              <a:t>-&gt; salesDistrict -&gt;</a:t>
            </a:r>
            <a:r>
              <a:rPr i="1" spc="-15" dirty="0">
                <a:solidFill>
                  <a:srgbClr val="31849B"/>
                </a:solidFill>
                <a:latin typeface="+mn-lt"/>
                <a:cs typeface="Arial"/>
              </a:rPr>
              <a:t> </a:t>
            </a:r>
            <a:r>
              <a:rPr i="1" spc="5" dirty="0">
                <a:solidFill>
                  <a:srgbClr val="31849B"/>
                </a:solidFill>
                <a:latin typeface="+mn-lt"/>
                <a:cs typeface="Arial"/>
              </a:rPr>
              <a:t>country</a:t>
            </a:r>
            <a:endParaRPr dirty="0">
              <a:latin typeface="+mn-lt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31849B"/>
                </a:solidFill>
                <a:latin typeface="+mn-lt"/>
                <a:cs typeface="Arial"/>
              </a:rPr>
              <a:t>or</a:t>
            </a:r>
            <a:endParaRPr dirty="0">
              <a:latin typeface="+mn-lt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15"/>
              </a:spcBef>
            </a:pPr>
            <a:r>
              <a:rPr i="1" spc="5" dirty="0">
                <a:solidFill>
                  <a:srgbClr val="31849B"/>
                </a:solidFill>
                <a:latin typeface="+mn-lt"/>
                <a:cs typeface="Arial"/>
              </a:rPr>
              <a:t>Store </a:t>
            </a:r>
            <a:r>
              <a:rPr i="1" dirty="0">
                <a:solidFill>
                  <a:srgbClr val="31849B"/>
                </a:solidFill>
                <a:latin typeface="+mn-lt"/>
                <a:cs typeface="Arial"/>
              </a:rPr>
              <a:t>-&gt; storeCity -&gt; state -&gt;</a:t>
            </a:r>
            <a:r>
              <a:rPr i="1" spc="5" dirty="0">
                <a:solidFill>
                  <a:srgbClr val="31849B"/>
                </a:solidFill>
                <a:latin typeface="+mn-lt"/>
                <a:cs typeface="Arial"/>
              </a:rPr>
              <a:t> country</a:t>
            </a:r>
            <a:endParaRPr dirty="0">
              <a:latin typeface="+mn-lt"/>
              <a:cs typeface="Arial"/>
            </a:endParaRPr>
          </a:p>
          <a:p>
            <a:pPr marR="368300" algn="r">
              <a:lnSpc>
                <a:spcPct val="100000"/>
              </a:lnSpc>
              <a:spcBef>
                <a:spcPts val="15"/>
              </a:spcBef>
            </a:pPr>
            <a:r>
              <a:rPr i="1" spc="-10" dirty="0">
                <a:solidFill>
                  <a:srgbClr val="FF2600"/>
                </a:solidFill>
                <a:latin typeface="+mn-lt"/>
                <a:cs typeface="Arial"/>
              </a:rPr>
              <a:t>convergence</a:t>
            </a:r>
            <a:endParaRPr dirty="0">
              <a:latin typeface="+mn-lt"/>
              <a:cs typeface="Arial"/>
            </a:endParaRPr>
          </a:p>
        </p:txBody>
      </p:sp>
      <p:pic>
        <p:nvPicPr>
          <p:cNvPr id="3" name="Picture 2" descr="Convergence">
            <a:extLst>
              <a:ext uri="{FF2B5EF4-FFF2-40B4-BE49-F238E27FC236}">
                <a16:creationId xmlns:a16="http://schemas.microsoft.com/office/drawing/2014/main" id="{AF73E57F-59CC-4D1B-A7D8-82B57F2F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37004"/>
            <a:ext cx="6600751" cy="21802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"/>
            <a:ext cx="90113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Overlapping compatible fact schemes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/>
              <a:t>Different facts are represented in different fact schemes.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/>
              <a:t>The queries the user formulated on the DW may require comparing fact attributes taken from related schemes.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/>
              <a:t>Two fact schemes are said to be </a:t>
            </a:r>
            <a:r>
              <a:rPr lang="en-US" sz="2300" i="1" dirty="0"/>
              <a:t>compatible</a:t>
            </a:r>
            <a:r>
              <a:rPr lang="en-US" sz="2300" dirty="0"/>
              <a:t> if they share at least one dimension attribute. Two compatible schemes F and G may be </a:t>
            </a:r>
            <a:r>
              <a:rPr lang="en-US" sz="2300" i="1" dirty="0"/>
              <a:t>overlapped </a:t>
            </a:r>
            <a:r>
              <a:rPr lang="en-US" sz="2300" dirty="0"/>
              <a:t>to create a resulting scheme H.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/>
              <a:t>In the simplest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set of the fact attributes in H is the </a:t>
            </a:r>
            <a:r>
              <a:rPr lang="en-US" sz="2000" i="1" dirty="0"/>
              <a:t>union</a:t>
            </a:r>
            <a:r>
              <a:rPr lang="en-US" sz="2000" dirty="0"/>
              <a:t> of the sets in F and 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dimensions in H are the </a:t>
            </a:r>
            <a:r>
              <a:rPr lang="en-US" sz="2000" i="1" dirty="0"/>
              <a:t>intersection</a:t>
            </a:r>
            <a:r>
              <a:rPr lang="en-US" sz="2000" dirty="0"/>
              <a:t> of those in F and G; assuming that a given dimension is common to F and G if at least one dimension attribute is shared.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hierarchy in H include all and only the dimension attributes included in the corresponding hierarchies of both F and 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3CC1C6DF-4776-4CF0-8F82-C691F911A410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Inventory- DFM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4797425"/>
            <a:ext cx="9144000" cy="1511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/>
              <a:t>..... both operators </a:t>
            </a:r>
            <a:r>
              <a:rPr lang="en-GB" b="1"/>
              <a:t>AVG</a:t>
            </a:r>
            <a:r>
              <a:rPr lang="en-GB"/>
              <a:t> and </a:t>
            </a:r>
            <a:r>
              <a:rPr lang="en-GB" b="1"/>
              <a:t>MIN</a:t>
            </a:r>
            <a:r>
              <a:rPr lang="en-GB"/>
              <a:t> can be used for aggregation; measure </a:t>
            </a:r>
            <a:r>
              <a:rPr lang="en-GB" b="1" i="1"/>
              <a:t>qty </a:t>
            </a:r>
            <a:r>
              <a:rPr lang="en-GB"/>
              <a:t>expresses, for each product, the number of copies present within each warehouse during each week</a:t>
            </a:r>
          </a:p>
        </p:txBody>
      </p:sp>
      <p:pic>
        <p:nvPicPr>
          <p:cNvPr id="10244" name="Picture 2" descr="Inventory- D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268413"/>
            <a:ext cx="6840538" cy="322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Shipment  DFM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323852" y="5300663"/>
            <a:ext cx="8569325" cy="1008062"/>
          </a:xfrm>
        </p:spPr>
        <p:txBody>
          <a:bodyPr>
            <a:normAutofit/>
          </a:bodyPr>
          <a:lstStyle/>
          <a:p>
            <a:pPr algn="just"/>
            <a:r>
              <a:rPr lang="en-GB"/>
              <a:t>..... Shipment and Inventory are overlapping facts...can be merged to one scheme!!!</a:t>
            </a:r>
          </a:p>
        </p:txBody>
      </p:sp>
      <p:pic>
        <p:nvPicPr>
          <p:cNvPr id="11267" name="Picture 2" descr="Shipment  D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341438"/>
            <a:ext cx="7993063" cy="381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0502" y="114300"/>
            <a:ext cx="8342313" cy="793750"/>
          </a:xfrm>
        </p:spPr>
        <p:txBody>
          <a:bodyPr>
            <a:normAutofit/>
          </a:bodyPr>
          <a:lstStyle/>
          <a:p>
            <a:r>
              <a:rPr lang="en-GB" dirty="0"/>
              <a:t>Merged Inventory-Shipment DFM</a:t>
            </a:r>
          </a:p>
        </p:txBody>
      </p:sp>
      <p:pic>
        <p:nvPicPr>
          <p:cNvPr id="12291" name="Picture 2" descr="Merged Inventory-Shipment DF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557338"/>
            <a:ext cx="6265862" cy="4103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8424863" cy="4114800"/>
          </a:xfrm>
        </p:spPr>
        <p:txBody>
          <a:bodyPr/>
          <a:lstStyle/>
          <a:p>
            <a:r>
              <a:rPr lang="en-GB" sz="2000" dirty="0"/>
              <a:t>Conceptual Data warehouse Design (CDW)</a:t>
            </a:r>
          </a:p>
          <a:p>
            <a:pPr lvl="1"/>
            <a:r>
              <a:rPr lang="en-GB" sz="1600"/>
              <a:t>DFM Model</a:t>
            </a:r>
            <a:endParaRPr lang="en-GB" sz="1600" dirty="0"/>
          </a:p>
          <a:p>
            <a:r>
              <a:rPr lang="en-GB" sz="2000" dirty="0"/>
              <a:t>Next time from CDW</a:t>
            </a:r>
            <a:r>
              <a:rPr lang="en-GB" sz="2000" dirty="0">
                <a:sym typeface="Wingdings" pitchFamily="2" charset="2"/>
              </a:rPr>
              <a:t>LDW (L=Logical)</a:t>
            </a:r>
            <a:endParaRPr lang="en-GB" sz="2000" dirty="0"/>
          </a:p>
          <a:p>
            <a:pPr>
              <a:buFont typeface="Monotype Sorts" pitchFamily="-65" charset="2"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4593" y="420340"/>
            <a:ext cx="8611256" cy="54273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38833" rIns="0" bIns="0" rtlCol="0">
            <a:spAutoFit/>
          </a:bodyPr>
          <a:lstStyle/>
          <a:p>
            <a:pPr marL="201721">
              <a:spcBef>
                <a:spcPts val="1093"/>
              </a:spcBef>
            </a:pPr>
            <a:r>
              <a:rPr sz="2616" b="1" spc="-38" dirty="0">
                <a:solidFill>
                  <a:srgbClr val="CC0000"/>
                </a:solidFill>
                <a:latin typeface="Arial"/>
                <a:cs typeface="Arial"/>
              </a:rPr>
              <a:t>Demand-driven </a:t>
            </a:r>
            <a:r>
              <a:rPr sz="2616" b="1" spc="-19" dirty="0">
                <a:solidFill>
                  <a:srgbClr val="CC0000"/>
                </a:solidFill>
                <a:latin typeface="Arial"/>
                <a:cs typeface="Arial"/>
              </a:rPr>
              <a:t>(Requirement-driven) </a:t>
            </a:r>
            <a:r>
              <a:rPr sz="2616" b="1" spc="336" dirty="0">
                <a:solidFill>
                  <a:srgbClr val="CC0000"/>
                </a:solidFill>
                <a:latin typeface="Arial"/>
                <a:cs typeface="Arial"/>
              </a:rPr>
              <a:t>DM</a:t>
            </a:r>
            <a:r>
              <a:rPr sz="2616" b="1" spc="16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16" b="1" spc="38" dirty="0">
                <a:solidFill>
                  <a:srgbClr val="CC0000"/>
                </a:solidFill>
                <a:latin typeface="Arial"/>
                <a:cs typeface="Arial"/>
              </a:rPr>
              <a:t>Design</a:t>
            </a:r>
            <a:endParaRPr sz="2616" dirty="0">
              <a:latin typeface="Arial"/>
              <a:cs typeface="Arial"/>
            </a:endParaRPr>
          </a:p>
        </p:txBody>
      </p:sp>
      <p:sp>
        <p:nvSpPr>
          <p:cNvPr id="5" name="object 5" descr="Demand-driven (Requirement-driven) DM Design&#10;"/>
          <p:cNvSpPr/>
          <p:nvPr/>
        </p:nvSpPr>
        <p:spPr>
          <a:xfrm>
            <a:off x="1791858" y="1266146"/>
            <a:ext cx="5556326" cy="511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364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02"/>
              </a:lnSpc>
              <a:spcBef>
                <a:spcPts val="25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lnSpc>
                  <a:spcPts val="1102"/>
                </a:lnSpc>
                <a:spcBef>
                  <a:spcPts val="25"/>
                </a:spcBef>
              </a:pPr>
              <a:t>3</a:t>
            </a:fld>
            <a:endParaRPr spc="38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0550-64CB-428D-B759-7C92ED19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97" y="2420888"/>
            <a:ext cx="8534205" cy="1296144"/>
          </a:xfrm>
        </p:spPr>
        <p:txBody>
          <a:bodyPr/>
          <a:lstStyle/>
          <a:p>
            <a:r>
              <a:rPr lang="en-GB" dirty="0"/>
              <a:t>Lets Put things in Practice-Review Tutorials 1,2,3</a:t>
            </a:r>
          </a:p>
        </p:txBody>
      </p:sp>
    </p:spTree>
    <p:extLst>
      <p:ext uri="{BB962C8B-B14F-4D97-AF65-F5344CB8AC3E}">
        <p14:creationId xmlns:p14="http://schemas.microsoft.com/office/powerpoint/2010/main" val="157690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F696-B001-4DDA-907E-3F15BF80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8568952" cy="994172"/>
          </a:xfrm>
        </p:spPr>
        <p:txBody>
          <a:bodyPr/>
          <a:lstStyle/>
          <a:p>
            <a:pPr algn="ctr"/>
            <a:r>
              <a:rPr lang="en-US" kern="1200" dirty="0"/>
              <a:t>heterogeneous information integration-Phase One</a:t>
            </a:r>
            <a:r>
              <a:rPr lang="en-GB" dirty="0"/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44B3-F951-48AA-8836-B76ECBEA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1"/>
            <a:ext cx="9103072" cy="5760640"/>
          </a:xfrm>
        </p:spPr>
        <p:txBody>
          <a:bodyPr/>
          <a:lstStyle/>
          <a:p>
            <a:r>
              <a:rPr lang="en-GB" dirty="0"/>
              <a:t>X → Y Therefore X is the primary key</a:t>
            </a:r>
          </a:p>
          <a:p>
            <a:pPr lvl="1"/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In Practice…..</a:t>
            </a:r>
          </a:p>
          <a:p>
            <a:pPr lvl="3">
              <a:spcBef>
                <a:spcPts val="0"/>
              </a:spcBef>
              <a:spcAft>
                <a:spcPts val="450"/>
              </a:spcAft>
            </a:pP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FLIGHTS(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flight-Number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airline, 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From-Airport: AIRPORTS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To-Airport: AIRPORTS,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 departure Time,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arrivalTime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carrier)</a:t>
            </a:r>
          </a:p>
          <a:p>
            <a:pPr lvl="4">
              <a:spcBef>
                <a:spcPts val="0"/>
              </a:spcBef>
              <a:spcAft>
                <a:spcPts val="450"/>
              </a:spcAft>
            </a:pPr>
            <a:r>
              <a:rPr lang="en-GB" dirty="0">
                <a:solidFill>
                  <a:schemeClr val="accent3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→ airline, 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From-Airport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To-Airport,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 departure Time,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arrivalTime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carrier</a:t>
            </a:r>
          </a:p>
          <a:p>
            <a:pPr lvl="3">
              <a:spcBef>
                <a:spcPts val="0"/>
              </a:spcBef>
              <a:spcAft>
                <a:spcPts val="450"/>
              </a:spcAft>
            </a:pP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FLIGHT_INSTANCES (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Flight-Number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: FLIGHTS,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date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)</a:t>
            </a:r>
          </a:p>
          <a:p>
            <a:pPr lvl="4">
              <a:spcBef>
                <a:spcPts val="0"/>
              </a:spcBef>
              <a:spcAft>
                <a:spcPts val="450"/>
              </a:spcAft>
            </a:pP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Flight-Number, date 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→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Flight-Number,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date</a:t>
            </a:r>
          </a:p>
          <a:p>
            <a:pPr lvl="3">
              <a:spcBef>
                <a:spcPts val="0"/>
              </a:spcBef>
              <a:spcAft>
                <a:spcPts val="450"/>
              </a:spcAft>
            </a:pP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AIRPORTS (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IATA-Code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name, city, country)</a:t>
            </a:r>
          </a:p>
          <a:p>
            <a:pPr lvl="4">
              <a:spcBef>
                <a:spcPts val="0"/>
              </a:spcBef>
              <a:spcAft>
                <a:spcPts val="450"/>
              </a:spcAft>
            </a:pP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IATA-Code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→ name, city, country</a:t>
            </a:r>
          </a:p>
          <a:p>
            <a:pPr lvl="3">
              <a:spcBef>
                <a:spcPts val="0"/>
              </a:spcBef>
              <a:spcAft>
                <a:spcPts val="450"/>
              </a:spcAft>
            </a:pP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TICKETS (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Ticket-Number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3">
                    <a:lumMod val="65000"/>
                  </a:schemeClr>
                </a:solidFill>
              </a:rPr>
              <a:t>FlightNumber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: FLIGHT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_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INSTANCES,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 fare,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passengersFirstName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passengersSurname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passengersGender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)</a:t>
            </a:r>
          </a:p>
          <a:p>
            <a:pPr lvl="4">
              <a:spcBef>
                <a:spcPts val="0"/>
              </a:spcBef>
              <a:spcAft>
                <a:spcPts val="450"/>
              </a:spcAft>
            </a:pP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Ticket-Number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→ </a:t>
            </a:r>
            <a:r>
              <a:rPr lang="en-GB" b="1" dirty="0" err="1">
                <a:solidFill>
                  <a:schemeClr val="accent3">
                    <a:lumMod val="65000"/>
                  </a:schemeClr>
                </a:solidFill>
              </a:rPr>
              <a:t>FlightNumber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fare,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passengersFirstName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passengersSurname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passengersGender</a:t>
            </a:r>
            <a:endParaRPr lang="en-GB" b="1" dirty="0">
              <a:solidFill>
                <a:schemeClr val="accent3">
                  <a:lumMod val="65000"/>
                </a:schemeClr>
              </a:solidFill>
            </a:endParaRPr>
          </a:p>
          <a:p>
            <a:pPr lvl="3">
              <a:spcBef>
                <a:spcPts val="0"/>
              </a:spcBef>
              <a:spcAft>
                <a:spcPts val="450"/>
              </a:spcAft>
            </a:pP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CHECK-IN (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Ticket-Number</a:t>
            </a:r>
            <a:r>
              <a:rPr lang="en-GB" b="1" dirty="0">
                <a:solidFill>
                  <a:schemeClr val="accent3">
                    <a:lumMod val="65000"/>
                  </a:schemeClr>
                </a:solidFill>
              </a:rPr>
              <a:t>: TICKETS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</a:t>
            </a:r>
            <a:r>
              <a:rPr lang="en-GB" b="1" u="sng" dirty="0">
                <a:solidFill>
                  <a:schemeClr val="accent3">
                    <a:lumMod val="65000"/>
                  </a:schemeClr>
                </a:solidFill>
              </a:rPr>
              <a:t>Check-in-Time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, Seat,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numberOfBags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)</a:t>
            </a:r>
          </a:p>
          <a:p>
            <a:pPr lvl="4">
              <a:spcBef>
                <a:spcPts val="0"/>
              </a:spcBef>
              <a:spcAft>
                <a:spcPts val="450"/>
              </a:spcAft>
            </a:pPr>
            <a:r>
              <a:rPr lang="en-GB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Ticket-Number,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Check-in-Time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65000"/>
                  </a:schemeClr>
                </a:solidFill>
              </a:rPr>
              <a:t>→ Seat, </a:t>
            </a:r>
            <a:r>
              <a:rPr lang="en-GB" dirty="0" err="1">
                <a:solidFill>
                  <a:schemeClr val="accent3">
                    <a:lumMod val="65000"/>
                  </a:schemeClr>
                </a:solidFill>
              </a:rPr>
              <a:t>numberOfBags</a:t>
            </a:r>
            <a:endParaRPr lang="en-GB" dirty="0">
              <a:solidFill>
                <a:schemeClr val="accent3">
                  <a:lumMod val="65000"/>
                </a:schemeClr>
              </a:solidFill>
            </a:endParaRPr>
          </a:p>
          <a:p>
            <a:pPr lvl="2"/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42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23107-746E-46AC-8AD3-EEBF695D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00" y="228600"/>
            <a:ext cx="8534205" cy="752128"/>
          </a:xfrm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kern="1200" dirty="0"/>
              <a:t>heterogeneous information integration-Phase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3DE6B-AAA0-4E2C-842E-5AC38FC43AED}"/>
              </a:ext>
            </a:extLst>
          </p:cNvPr>
          <p:cNvSpPr/>
          <p:nvPr/>
        </p:nvSpPr>
        <p:spPr bwMode="auto">
          <a:xfrm>
            <a:off x="304898" y="1371603"/>
            <a:ext cx="4196742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FLIGHTS(</a:t>
            </a:r>
            <a:r>
              <a:rPr kumimoji="1" lang="en-US" sz="1300" b="1" u="sng">
                <a:latin typeface="+mn-lt"/>
              </a:rPr>
              <a:t>flight-Number</a:t>
            </a:r>
            <a:r>
              <a:rPr kumimoji="1" lang="en-US" sz="1300">
                <a:latin typeface="+mn-lt"/>
              </a:rPr>
              <a:t>, airline, </a:t>
            </a:r>
            <a:r>
              <a:rPr kumimoji="1" lang="en-US" sz="1300" b="1">
                <a:latin typeface="+mn-lt"/>
              </a:rPr>
              <a:t>From-Airport: AIRPORTS</a:t>
            </a:r>
            <a:r>
              <a:rPr kumimoji="1" lang="en-US" sz="1300">
                <a:latin typeface="+mn-lt"/>
              </a:rPr>
              <a:t>, </a:t>
            </a:r>
            <a:r>
              <a:rPr kumimoji="1" lang="en-US" sz="1300" b="1">
                <a:latin typeface="+mn-lt"/>
              </a:rPr>
              <a:t>To-Airport: AIRPORTS,</a:t>
            </a:r>
            <a:r>
              <a:rPr kumimoji="1" lang="en-US" sz="1300">
                <a:latin typeface="+mn-lt"/>
              </a:rPr>
              <a:t> departure Time, arrivalTime, carrier)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FLIGHT_INSTANCES (</a:t>
            </a:r>
            <a:r>
              <a:rPr kumimoji="1" lang="en-US" sz="1300" b="1" u="sng">
                <a:latin typeface="+mn-lt"/>
              </a:rPr>
              <a:t>Flight-Number</a:t>
            </a:r>
            <a:r>
              <a:rPr kumimoji="1" lang="en-US" sz="1300" b="1">
                <a:latin typeface="+mn-lt"/>
              </a:rPr>
              <a:t>: FLIGHTS,</a:t>
            </a:r>
            <a:r>
              <a:rPr kumimoji="1" lang="en-US" sz="1300">
                <a:latin typeface="+mn-lt"/>
              </a:rPr>
              <a:t> </a:t>
            </a:r>
            <a:r>
              <a:rPr kumimoji="1" lang="en-US" sz="1300" b="1" u="sng">
                <a:latin typeface="+mn-lt"/>
              </a:rPr>
              <a:t>date</a:t>
            </a:r>
            <a:r>
              <a:rPr kumimoji="1" lang="en-US" sz="1300">
                <a:latin typeface="+mn-lt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AIRPORTS (</a:t>
            </a:r>
            <a:r>
              <a:rPr kumimoji="1" lang="en-US" sz="1300" b="1" u="sng">
                <a:latin typeface="+mn-lt"/>
              </a:rPr>
              <a:t>IATA-Code</a:t>
            </a:r>
            <a:r>
              <a:rPr kumimoji="1" lang="en-US" sz="1300">
                <a:latin typeface="+mn-lt"/>
              </a:rPr>
              <a:t>, name, city, country)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TICKETS (</a:t>
            </a:r>
            <a:r>
              <a:rPr kumimoji="1" lang="en-US" sz="1300" b="1" u="sng">
                <a:latin typeface="+mn-lt"/>
              </a:rPr>
              <a:t>Ticket-Number</a:t>
            </a:r>
            <a:r>
              <a:rPr kumimoji="1" lang="en-US" sz="1300">
                <a:latin typeface="+mn-lt"/>
              </a:rPr>
              <a:t>, </a:t>
            </a:r>
            <a:r>
              <a:rPr kumimoji="1" lang="en-US" sz="1300" b="1">
                <a:latin typeface="+mn-lt"/>
              </a:rPr>
              <a:t>FlightNumber: FLIGHT</a:t>
            </a:r>
            <a:r>
              <a:rPr kumimoji="1" lang="en-US" sz="1300">
                <a:latin typeface="+mn-lt"/>
              </a:rPr>
              <a:t>_</a:t>
            </a:r>
            <a:r>
              <a:rPr kumimoji="1" lang="en-US" sz="1300" b="1">
                <a:latin typeface="+mn-lt"/>
              </a:rPr>
              <a:t>INSTANCES,</a:t>
            </a:r>
            <a:r>
              <a:rPr kumimoji="1" lang="en-US" sz="1300">
                <a:latin typeface="+mn-lt"/>
              </a:rPr>
              <a:t> fare, passengersFirstName, passengersSurname, passengersGender)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Monotype Sorts" pitchFamily="2" charset="2"/>
              <a:buChar char="n"/>
            </a:pPr>
            <a:r>
              <a:rPr kumimoji="1" lang="en-US" sz="1300">
                <a:latin typeface="+mn-lt"/>
              </a:rPr>
              <a:t>CHECK-IN (</a:t>
            </a:r>
            <a:r>
              <a:rPr kumimoji="1" lang="en-US" sz="1300" b="1" u="sng">
                <a:latin typeface="+mn-lt"/>
              </a:rPr>
              <a:t>Ticket-Number</a:t>
            </a:r>
            <a:r>
              <a:rPr kumimoji="1" lang="en-US" sz="1300" b="1">
                <a:latin typeface="+mn-lt"/>
              </a:rPr>
              <a:t>: TICKETS</a:t>
            </a:r>
            <a:r>
              <a:rPr kumimoji="1" lang="en-US" sz="1300">
                <a:latin typeface="+mn-lt"/>
              </a:rPr>
              <a:t>, </a:t>
            </a:r>
            <a:r>
              <a:rPr kumimoji="1" lang="en-US" sz="1300" b="1" u="sng">
                <a:latin typeface="+mn-lt"/>
              </a:rPr>
              <a:t>Check-in-Time</a:t>
            </a:r>
            <a:r>
              <a:rPr kumimoji="1" lang="en-US" sz="1300">
                <a:latin typeface="+mn-lt"/>
              </a:rPr>
              <a:t>, Seat, numberOfBags)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1533989-BB12-4F86-A733-F50335DC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61" y="1657324"/>
            <a:ext cx="4196741" cy="375608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6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4AE1-98DE-42A5-8E4D-CA6F3B8E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18" y="3136599"/>
            <a:ext cx="646655" cy="868500"/>
          </a:xfrm>
        </p:spPr>
        <p:txBody>
          <a:bodyPr/>
          <a:lstStyle/>
          <a:p>
            <a:r>
              <a:rPr lang="en-GB" sz="5644"/>
              <a:t>=</a:t>
            </a:r>
            <a:endParaRPr lang="en-GB" sz="5644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72CB6A8-FD28-415B-818E-C46431D2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6933" y="2025292"/>
            <a:ext cx="3718229" cy="33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7E7BD-9D76-4510-AF06-45939A4D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5" y="1852276"/>
            <a:ext cx="4365663" cy="34371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6F9F13-79DA-497C-BFF2-E80B3747BC60}"/>
              </a:ext>
            </a:extLst>
          </p:cNvPr>
          <p:cNvSpPr txBox="1">
            <a:spLocks/>
          </p:cNvSpPr>
          <p:nvPr/>
        </p:nvSpPr>
        <p:spPr>
          <a:xfrm>
            <a:off x="1028698" y="496588"/>
            <a:ext cx="7108033" cy="971768"/>
          </a:xfrm>
          <a:prstGeom prst="rect">
            <a:avLst/>
          </a:prstGeom>
        </p:spPr>
        <p:txBody>
          <a:bodyPr vert="horz" wrap="square" lIns="78191" tIns="39095" rIns="78191" bIns="39095" rtlCol="0" anchor="ctr">
            <a:norm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335" dirty="0">
                <a:solidFill>
                  <a:srgbClr val="FFFFFF"/>
                </a:solidFill>
                <a:latin typeface="+mj-lt"/>
                <a:cs typeface="+mj-cs"/>
              </a:rPr>
              <a:t>Tutorial 2 Revie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9C75F-A212-4F72-880C-EAFD9D9BCA4A}"/>
              </a:ext>
            </a:extLst>
          </p:cNvPr>
          <p:cNvSpPr txBox="1">
            <a:spLocks/>
          </p:cNvSpPr>
          <p:nvPr/>
        </p:nvSpPr>
        <p:spPr>
          <a:xfrm>
            <a:off x="323528" y="-60348"/>
            <a:ext cx="849694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>
                <a:solidFill>
                  <a:schemeClr val="tx2"/>
                </a:solidFill>
              </a:rPr>
              <a:t>Heterogeneous information integration </a:t>
            </a:r>
            <a:r>
              <a:rPr lang="en-GB" sz="3600" kern="0" dirty="0">
                <a:solidFill>
                  <a:schemeClr val="tx2"/>
                </a:solidFill>
              </a:rPr>
              <a:t>Equivalent Designs/ Models</a:t>
            </a:r>
          </a:p>
        </p:txBody>
      </p:sp>
    </p:spTree>
    <p:extLst>
      <p:ext uri="{BB962C8B-B14F-4D97-AF65-F5344CB8AC3E}">
        <p14:creationId xmlns:p14="http://schemas.microsoft.com/office/powerpoint/2010/main" val="141256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AT">
            <a:extLst>
              <a:ext uri="{FF2B5EF4-FFF2-40B4-BE49-F238E27FC236}">
                <a16:creationId xmlns:a16="http://schemas.microsoft.com/office/drawing/2014/main" id="{1214DF3B-32EB-4A7E-81FA-0E2AA7EF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93" y="980728"/>
            <a:ext cx="6986588" cy="28738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65EF00-39FA-4A44-B7ED-A30E5AD3137E}"/>
              </a:ext>
            </a:extLst>
          </p:cNvPr>
          <p:cNvSpPr/>
          <p:nvPr/>
        </p:nvSpPr>
        <p:spPr>
          <a:xfrm>
            <a:off x="100012" y="3968510"/>
            <a:ext cx="4471988" cy="275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Given: (Attribute Tree1): </a:t>
            </a:r>
          </a:p>
          <a:p>
            <a:pPr lvl="1"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 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→ airline,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From-Airport (IATA-Code)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To-Airport (IATA-Code)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departure Time, </a:t>
            </a:r>
            <a:r>
              <a:rPr lang="en-GB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arrivalTime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carrier</a:t>
            </a:r>
          </a:p>
          <a:p>
            <a:pPr lvl="1"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IATA-Code 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→ name, city, country</a:t>
            </a: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Deduced: </a:t>
            </a: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 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→ airline,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From-Airport (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name, city, country</a:t>
            </a: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To-Airport (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name, city, country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 departure Time, </a:t>
            </a:r>
            <a:r>
              <a:rPr lang="en-GB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arrivalTime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carrier</a:t>
            </a:r>
          </a:p>
          <a:p>
            <a:pPr>
              <a:spcAft>
                <a:spcPts val="450"/>
              </a:spcAft>
            </a:pPr>
            <a:endParaRPr lang="en-GB" sz="10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450"/>
              </a:spcAft>
            </a:pPr>
            <a:endParaRPr lang="en-GB" sz="1050" dirty="0">
              <a:solidFill>
                <a:schemeClr val="accent2"/>
              </a:solidFill>
            </a:endParaRPr>
          </a:p>
          <a:p>
            <a:pPr lvl="2">
              <a:spcBef>
                <a:spcPts val="0"/>
              </a:spcBef>
              <a:spcAft>
                <a:spcPts val="450"/>
              </a:spcAft>
            </a:pP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785EC-9082-46FD-9C93-BA14C97E78C7}"/>
              </a:ext>
            </a:extLst>
          </p:cNvPr>
          <p:cNvSpPr/>
          <p:nvPr/>
        </p:nvSpPr>
        <p:spPr>
          <a:xfrm>
            <a:off x="4471987" y="3968509"/>
            <a:ext cx="44719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Given (Attribute Tree2): </a:t>
            </a: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 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→ airline,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From-Airport (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name, city, country</a:t>
            </a: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To-Airport (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name, city, country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 departure Time, </a:t>
            </a:r>
            <a:r>
              <a:rPr lang="en-GB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arrivalTime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carrier</a:t>
            </a: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Flight-Number, date 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→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Flight-Number,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</a:t>
            </a:r>
          </a:p>
          <a:p>
            <a:pPr>
              <a:spcAft>
                <a:spcPts val="450"/>
              </a:spcAft>
            </a:pPr>
            <a:endParaRPr lang="en-GB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Deduced: </a:t>
            </a:r>
          </a:p>
          <a:p>
            <a:pPr lvl="1">
              <a:spcAft>
                <a:spcPts val="450"/>
              </a:spcAft>
            </a:pP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flight-Number, date 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→date, airline,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From-Airport (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name, city, country, 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To-Airport (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name, city, country</a:t>
            </a:r>
            <a:r>
              <a:rPr lang="en-GB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 departure Time, </a:t>
            </a:r>
            <a:r>
              <a:rPr lang="en-GB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arrivalTime</a:t>
            </a:r>
            <a:r>
              <a:rPr lang="en-GB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carrier</a:t>
            </a:r>
          </a:p>
          <a:p>
            <a:pPr>
              <a:spcAft>
                <a:spcPts val="450"/>
              </a:spcAft>
            </a:pPr>
            <a:endParaRPr lang="en-GB" sz="1050" dirty="0">
              <a:solidFill>
                <a:schemeClr val="accent2"/>
              </a:solidFill>
            </a:endParaRPr>
          </a:p>
          <a:p>
            <a:pPr lvl="2">
              <a:spcBef>
                <a:spcPts val="0"/>
              </a:spcBef>
              <a:spcAft>
                <a:spcPts val="450"/>
              </a:spcAft>
            </a:pPr>
            <a:endParaRPr lang="en-GB" sz="1050" dirty="0">
              <a:solidFill>
                <a:schemeClr val="accent2"/>
              </a:solidFill>
            </a:endParaRPr>
          </a:p>
          <a:p>
            <a:pPr lvl="2">
              <a:spcBef>
                <a:spcPts val="0"/>
              </a:spcBef>
              <a:spcAft>
                <a:spcPts val="450"/>
              </a:spcAft>
            </a:pP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94F19B-3958-4DD8-90B3-F2F688A0401C}"/>
              </a:ext>
            </a:extLst>
          </p:cNvPr>
          <p:cNvSpPr txBox="1">
            <a:spLocks/>
          </p:cNvSpPr>
          <p:nvPr/>
        </p:nvSpPr>
        <p:spPr>
          <a:xfrm>
            <a:off x="323528" y="175162"/>
            <a:ext cx="84969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kern="0" dirty="0">
                <a:solidFill>
                  <a:schemeClr val="tx2"/>
                </a:solidFill>
              </a:rPr>
              <a:t>Phase 2: Conceptual DWH Design</a:t>
            </a:r>
          </a:p>
        </p:txBody>
      </p:sp>
    </p:spTree>
    <p:extLst>
      <p:ext uri="{BB962C8B-B14F-4D97-AF65-F5344CB8AC3E}">
        <p14:creationId xmlns:p14="http://schemas.microsoft.com/office/powerpoint/2010/main" val="690617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ing the AT">
            <a:extLst>
              <a:ext uri="{FF2B5EF4-FFF2-40B4-BE49-F238E27FC236}">
                <a16:creationId xmlns:a16="http://schemas.microsoft.com/office/drawing/2014/main" id="{EB180135-F010-46DF-9A16-A4228459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94" y="1390650"/>
            <a:ext cx="6473813" cy="40767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AFEAE2C-6E21-458C-89A9-9B59E31D727E}"/>
              </a:ext>
            </a:extLst>
          </p:cNvPr>
          <p:cNvSpPr txBox="1">
            <a:spLocks/>
          </p:cNvSpPr>
          <p:nvPr/>
        </p:nvSpPr>
        <p:spPr>
          <a:xfrm>
            <a:off x="323528" y="175162"/>
            <a:ext cx="84969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kern="0" dirty="0">
                <a:solidFill>
                  <a:schemeClr val="tx2"/>
                </a:solidFill>
              </a:rPr>
              <a:t>Phase 2: Conceptual DWH Design</a:t>
            </a:r>
          </a:p>
        </p:txBody>
      </p:sp>
    </p:spTree>
    <p:extLst>
      <p:ext uri="{BB962C8B-B14F-4D97-AF65-F5344CB8AC3E}">
        <p14:creationId xmlns:p14="http://schemas.microsoft.com/office/powerpoint/2010/main" val="2830583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fining Fact Schema">
            <a:extLst>
              <a:ext uri="{FF2B5EF4-FFF2-40B4-BE49-F238E27FC236}">
                <a16:creationId xmlns:a16="http://schemas.microsoft.com/office/drawing/2014/main" id="{CB2F8DA0-E854-41B2-B63A-695C130B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50" y="1443037"/>
            <a:ext cx="6702301" cy="397192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12D61F5-346F-4FED-A342-218F801FC711}"/>
              </a:ext>
            </a:extLst>
          </p:cNvPr>
          <p:cNvSpPr txBox="1">
            <a:spLocks/>
          </p:cNvSpPr>
          <p:nvPr/>
        </p:nvSpPr>
        <p:spPr>
          <a:xfrm>
            <a:off x="323528" y="175162"/>
            <a:ext cx="84969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kern="0" dirty="0">
                <a:solidFill>
                  <a:schemeClr val="tx2"/>
                </a:solidFill>
              </a:rPr>
              <a:t>Phase 2: Conceptual DWH Design</a:t>
            </a:r>
          </a:p>
        </p:txBody>
      </p:sp>
    </p:spTree>
    <p:extLst>
      <p:ext uri="{BB962C8B-B14F-4D97-AF65-F5344CB8AC3E}">
        <p14:creationId xmlns:p14="http://schemas.microsoft.com/office/powerpoint/2010/main" val="2848014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fining  Fact Schema">
            <a:extLst>
              <a:ext uri="{FF2B5EF4-FFF2-40B4-BE49-F238E27FC236}">
                <a16:creationId xmlns:a16="http://schemas.microsoft.com/office/drawing/2014/main" id="{2A8F8BA5-AC27-4783-80F9-A2467560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85875"/>
            <a:ext cx="6856425" cy="42862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8ADCA4-64E9-4636-9433-25D03D56BFE8}"/>
              </a:ext>
            </a:extLst>
          </p:cNvPr>
          <p:cNvSpPr txBox="1">
            <a:spLocks/>
          </p:cNvSpPr>
          <p:nvPr/>
        </p:nvSpPr>
        <p:spPr>
          <a:xfrm>
            <a:off x="323528" y="175162"/>
            <a:ext cx="84969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kern="0" dirty="0">
                <a:solidFill>
                  <a:schemeClr val="tx2"/>
                </a:solidFill>
              </a:rPr>
              <a:t>Phase 2: Conceptual DWH Design</a:t>
            </a:r>
          </a:p>
        </p:txBody>
      </p:sp>
    </p:spTree>
    <p:extLst>
      <p:ext uri="{BB962C8B-B14F-4D97-AF65-F5344CB8AC3E}">
        <p14:creationId xmlns:p14="http://schemas.microsoft.com/office/powerpoint/2010/main" val="324279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M for Flight Example">
            <a:extLst>
              <a:ext uri="{FF2B5EF4-FFF2-40B4-BE49-F238E27FC236}">
                <a16:creationId xmlns:a16="http://schemas.microsoft.com/office/drawing/2014/main" id="{9F08A31F-EC3B-491C-BFBF-6E46D44D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9" y="1514475"/>
            <a:ext cx="7030238" cy="38290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F2A00E-1640-4E70-A0A2-3DBC442A8173}"/>
              </a:ext>
            </a:extLst>
          </p:cNvPr>
          <p:cNvSpPr txBox="1">
            <a:spLocks/>
          </p:cNvSpPr>
          <p:nvPr/>
        </p:nvSpPr>
        <p:spPr>
          <a:xfrm>
            <a:off x="323528" y="175162"/>
            <a:ext cx="84969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kern="0" dirty="0">
                <a:solidFill>
                  <a:schemeClr val="tx2"/>
                </a:solidFill>
              </a:rPr>
              <a:t>Phase 2: Conceptual DWH Design</a:t>
            </a:r>
          </a:p>
        </p:txBody>
      </p:sp>
    </p:spTree>
    <p:extLst>
      <p:ext uri="{BB962C8B-B14F-4D97-AF65-F5344CB8AC3E}">
        <p14:creationId xmlns:p14="http://schemas.microsoft.com/office/powerpoint/2010/main" val="34855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2" y="114300"/>
            <a:ext cx="8485188" cy="793750"/>
          </a:xfrm>
        </p:spPr>
        <p:txBody>
          <a:bodyPr/>
          <a:lstStyle/>
          <a:p>
            <a:r>
              <a:rPr lang="en-GB"/>
              <a:t>Data Warehouse Process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0214" y="1484784"/>
            <a:ext cx="8713788" cy="5373216"/>
          </a:xfrm>
          <a:noFill/>
        </p:spPr>
        <p:txBody>
          <a:bodyPr/>
          <a:lstStyle/>
          <a:p>
            <a:r>
              <a:rPr lang="en-GB" dirty="0"/>
              <a:t>From a functional point of view, the data warehouse-process consists of three phases: </a:t>
            </a:r>
          </a:p>
          <a:p>
            <a:pPr lvl="1"/>
            <a:r>
              <a:rPr lang="en-GB" sz="2000" dirty="0"/>
              <a:t>The </a:t>
            </a:r>
            <a:r>
              <a:rPr lang="en-GB" sz="2000" dirty="0">
                <a:solidFill>
                  <a:schemeClr val="tx2"/>
                </a:solidFill>
              </a:rPr>
              <a:t>first phase</a:t>
            </a:r>
            <a:r>
              <a:rPr lang="en-GB" sz="2000" dirty="0"/>
              <a:t> encompasses typical issues concerning distributed heterogeneous information integration, such as inconsistent data, incompatible data structures, data granularity, etc., …</a:t>
            </a:r>
            <a:r>
              <a:rPr lang="en-GB" sz="2000" i="1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ETL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The second phase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GB" sz="2000" dirty="0"/>
              <a:t>encompasses typical issues concerning  the conceptual </a:t>
            </a:r>
            <a:r>
              <a:rPr lang="en-US" sz="2000" dirty="0"/>
              <a:t>design of a DWH. DWH design requires techniques completely different from those adopted for operational information systems.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endParaRPr lang="en-GB" sz="2000" dirty="0"/>
          </a:p>
          <a:p>
            <a:pPr lvl="1"/>
            <a:r>
              <a:rPr lang="en-GB" sz="2000" dirty="0"/>
              <a:t> The </a:t>
            </a:r>
            <a:r>
              <a:rPr lang="en-GB" sz="2000" dirty="0">
                <a:solidFill>
                  <a:srgbClr val="EAEC5E"/>
                </a:solidFill>
              </a:rPr>
              <a:t>third phase</a:t>
            </a:r>
            <a:r>
              <a:rPr lang="en-GB" sz="2000" dirty="0"/>
              <a:t> requires capabilities of aggregate navigation, optimization of complex queries, friendly visual interface to be used for On-Line Analytical Processing (OLAP) and data mining.</a:t>
            </a:r>
          </a:p>
          <a:p>
            <a:pPr lvl="1">
              <a:buFont typeface="Zapf Dingbats" charset="2"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70" y="0"/>
            <a:ext cx="7931224" cy="908720"/>
          </a:xfrm>
        </p:spPr>
        <p:txBody>
          <a:bodyPr/>
          <a:lstStyle/>
          <a:p>
            <a:r>
              <a:rPr lang="en-GB" dirty="0"/>
              <a:t>Conceptual DWH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Is now universally recognized that a DW is based on a multidimensional view of data: But there is still no agreement on HOW to implement its conceptual design !</a:t>
            </a:r>
          </a:p>
          <a:p>
            <a:pPr algn="just"/>
            <a:r>
              <a:rPr lang="en-GB" dirty="0"/>
              <a:t> Most of the time, DW design is at the logical level : a      multidimensional model (star/snowflake schema) is directly designed :</a:t>
            </a:r>
          </a:p>
          <a:p>
            <a:pPr algn="just"/>
            <a:r>
              <a:rPr lang="en-GB" dirty="0"/>
              <a:t>But a star schema is nothing but a relational schema: it contains only the definition of a set of relations and integrity</a:t>
            </a:r>
          </a:p>
          <a:p>
            <a:pPr algn="just">
              <a:buNone/>
            </a:pPr>
            <a:r>
              <a:rPr lang="en-GB" dirty="0"/>
              <a:t>	constraints !</a:t>
            </a:r>
          </a:p>
          <a:p>
            <a:pPr algn="just"/>
            <a:r>
              <a:rPr lang="en-GB" dirty="0"/>
              <a:t>A better approach:</a:t>
            </a:r>
          </a:p>
          <a:p>
            <a:pPr algn="just">
              <a:buNone/>
            </a:pPr>
            <a:r>
              <a:rPr lang="en-GB" dirty="0"/>
              <a:t>		1) design first a conceptual model : Conceptual Design</a:t>
            </a:r>
          </a:p>
          <a:p>
            <a:pPr algn="just">
              <a:buNone/>
            </a:pPr>
            <a:r>
              <a:rPr lang="en-GB" dirty="0"/>
              <a:t>		2) which is then translated into a logical model : Logical 	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96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Conceptual Design of a DWH</a:t>
            </a:r>
            <a:endParaRPr lang="en-GB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96300" cy="5111750"/>
          </a:xfrm>
        </p:spPr>
        <p:txBody>
          <a:bodyPr/>
          <a:lstStyle/>
          <a:p>
            <a:r>
              <a:rPr lang="en-GB" b="1" dirty="0"/>
              <a:t>Important Issues</a:t>
            </a:r>
          </a:p>
          <a:p>
            <a:pPr lvl="1" eaLnBrk="1" hangingPunct="1"/>
            <a:r>
              <a:rPr lang="en-US" sz="2000" dirty="0"/>
              <a:t>Conceptual models represents real-world concepts, not  logical models or software components. </a:t>
            </a:r>
          </a:p>
          <a:p>
            <a:pPr lvl="1" eaLnBrk="1" hangingPunct="1"/>
            <a:r>
              <a:rPr lang="en-US" sz="2000" dirty="0"/>
              <a:t>Conceptual models  identify the main domain concepts and their associations.</a:t>
            </a:r>
          </a:p>
          <a:p>
            <a:pPr lvl="1" eaLnBrk="1" hangingPunct="1"/>
            <a:r>
              <a:rPr lang="en-US" sz="2000" dirty="0"/>
              <a:t>Conceptual models are usually mapped to a logical model (i.e. relational, object oriented, XML… and so on)</a:t>
            </a:r>
          </a:p>
          <a:p>
            <a:pPr lvl="1" eaLnBrk="1" hangingPunct="1">
              <a:buFont typeface="Zapf Dingbats" charset="2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dirty="0">
                <a:latin typeface="Times New Roman" pitchFamily="18" charset="0"/>
              </a:rPr>
              <a:t>Conceptual Design of Data Warehouse</a:t>
            </a:r>
            <a:br>
              <a:rPr lang="en-US" sz="3800" dirty="0">
                <a:latin typeface="Times New Roman" pitchFamily="18" charset="0"/>
              </a:rPr>
            </a:br>
            <a:endParaRPr lang="en-US" sz="3800" dirty="0">
              <a:latin typeface="Times New Roman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3"/>
            <a:ext cx="8229600" cy="44545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600" dirty="0"/>
              <a:t>The conceptual design of a DW produces a </a:t>
            </a:r>
            <a:r>
              <a:rPr lang="en-US" sz="2600" b="1" i="1" dirty="0"/>
              <a:t>dimensional scheme. </a:t>
            </a:r>
            <a:r>
              <a:rPr lang="en-US" sz="2600" dirty="0"/>
              <a:t>A dimensional scheme consists of </a:t>
            </a:r>
            <a:r>
              <a:rPr lang="en-US" sz="2600" u="sng" dirty="0"/>
              <a:t>a set of </a:t>
            </a:r>
            <a:r>
              <a:rPr lang="en-US" sz="2600" i="1" u="sng" dirty="0"/>
              <a:t>fact schemes</a:t>
            </a:r>
            <a:r>
              <a:rPr lang="en-US" sz="2600" u="sng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The basic components of a fact schemes are </a:t>
            </a:r>
            <a:r>
              <a:rPr lang="en-US" sz="2600" i="1" dirty="0"/>
              <a:t>fact</a:t>
            </a:r>
            <a:r>
              <a:rPr lang="en-US" sz="2600" dirty="0"/>
              <a:t>, </a:t>
            </a:r>
            <a:r>
              <a:rPr lang="en-US" sz="2600" i="1" dirty="0"/>
              <a:t>dimensions</a:t>
            </a:r>
            <a:r>
              <a:rPr lang="en-US" sz="2600" dirty="0"/>
              <a:t> and </a:t>
            </a:r>
            <a:r>
              <a:rPr lang="en-US" sz="2600" i="1" dirty="0"/>
              <a:t>hierarchies</a:t>
            </a:r>
            <a:r>
              <a:rPr lang="en-US" sz="26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i="1" dirty="0"/>
              <a:t>fact </a:t>
            </a:r>
            <a:r>
              <a:rPr lang="en-US" sz="2600" dirty="0"/>
              <a:t>is a focus of interest for the enterprise;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i="1" dirty="0"/>
              <a:t>dimension </a:t>
            </a:r>
            <a:r>
              <a:rPr lang="en-US" sz="2600" dirty="0"/>
              <a:t>determines a point of view adopted for representing facts;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A </a:t>
            </a:r>
            <a:r>
              <a:rPr lang="en-US" sz="2600" i="1" dirty="0"/>
              <a:t>hierarchy</a:t>
            </a:r>
            <a:r>
              <a:rPr lang="en-US" sz="2600" dirty="0"/>
              <a:t> determines how fact instances may be aggregated and selected significantly for the decision-making process.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D8DA7CDD-7096-4C1F-BE53-6A98B3363A3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7"/>
            <a:ext cx="8229600" cy="6365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/>
              <a:t>Classifying Entities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The first step in producing fact schemes from ER model is to classify the entities into 3 categories: transaction entities, component entities and classification entities.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dirty="0"/>
              <a:t>Transaction entities</a:t>
            </a:r>
            <a:r>
              <a:rPr lang="en-US" sz="2100" dirty="0"/>
              <a:t>. Transaction entities record details about particular events that occur in the business. The events that decision makers want to understand and </a:t>
            </a:r>
            <a:r>
              <a:rPr lang="en-US" sz="2100" dirty="0" err="1"/>
              <a:t>analyse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EX: orders, insurance claims, salary payments and hotel bookings.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Key characteristics of a transaction entity: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describes an event that happens at a point of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contains measurements or quantities that may be summarized.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EX: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 insurance claim records a particular business event and the amount claimed.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sale records an event that relates a product sold in an order and the sum of amount and the number of units sold.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F8923ABC-8231-4770-80AF-068B6658D29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 Entities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6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A </a:t>
            </a:r>
            <a:r>
              <a:rPr lang="en-US" sz="2100" b="1" dirty="0"/>
              <a:t>component entity</a:t>
            </a:r>
            <a:r>
              <a:rPr lang="en-US" sz="2100" dirty="0"/>
              <a:t> is one which is directly related to a transaction entity via a </a:t>
            </a:r>
            <a:r>
              <a:rPr lang="en-US" sz="2100" i="1" dirty="0"/>
              <a:t>one-to-many</a:t>
            </a:r>
            <a:r>
              <a:rPr lang="en-US" sz="2100" dirty="0"/>
              <a:t> relationship. Component entities define the details or “components” of each business transaction.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Component entities answer the “who”, “what”, “when”, “how” and “why” of a business event.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EX: a sales transaction may be defined by a number of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Customer: </a:t>
            </a:r>
            <a:r>
              <a:rPr lang="en-US" sz="2000" i="1" dirty="0"/>
              <a:t>who</a:t>
            </a:r>
            <a:r>
              <a:rPr lang="en-US" sz="2000" dirty="0"/>
              <a:t> made the purchase.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Product: </a:t>
            </a:r>
            <a:r>
              <a:rPr lang="en-US" sz="2000" i="1" dirty="0"/>
              <a:t>what</a:t>
            </a:r>
            <a:r>
              <a:rPr lang="en-US" sz="2000" dirty="0"/>
              <a:t> was sold.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Location: </a:t>
            </a:r>
            <a:r>
              <a:rPr lang="en-US" sz="2000" i="1" dirty="0"/>
              <a:t>where</a:t>
            </a:r>
            <a:r>
              <a:rPr lang="en-US" sz="2000" dirty="0"/>
              <a:t> it was sold.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Period: </a:t>
            </a:r>
            <a:r>
              <a:rPr lang="en-US" sz="2000" i="1" dirty="0"/>
              <a:t>when</a:t>
            </a:r>
            <a:r>
              <a:rPr lang="en-US" sz="2000" dirty="0"/>
              <a:t> it was sold.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An important component of any transaction is </a:t>
            </a:r>
            <a:r>
              <a:rPr lang="en-US" sz="2100" b="1" dirty="0"/>
              <a:t>time</a:t>
            </a:r>
            <a:r>
              <a:rPr lang="en-US" sz="2100" dirty="0"/>
              <a:t> - historical analysis is an important part of any data warehouse.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Component entities form the basis for constructing </a:t>
            </a:r>
            <a:r>
              <a:rPr lang="en-US" sz="2100" i="1" dirty="0"/>
              <a:t>dimensions</a:t>
            </a:r>
            <a:r>
              <a:rPr lang="en-US" sz="2100" dirty="0"/>
              <a:t> in fact schemes.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0450" y="6515100"/>
            <a:ext cx="463550" cy="273050"/>
          </a:xfrm>
        </p:spPr>
        <p:txBody>
          <a:bodyPr/>
          <a:lstStyle/>
          <a:p>
            <a:pPr>
              <a:defRPr/>
            </a:pPr>
            <a:fld id="{C264AC00-9F33-4ADB-B677-BD358D1A91C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eme1">
  <a:themeElements>
    <a:clrScheme name="">
      <a:dk1>
        <a:srgbClr val="336699"/>
      </a:dk1>
      <a:lt1>
        <a:srgbClr val="FFFFFF"/>
      </a:lt1>
      <a:dk2>
        <a:srgbClr val="339966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2A56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Modèle par défau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1951</Words>
  <Application>Microsoft Office PowerPoint</Application>
  <PresentationFormat>Letter Paper (8.5x11 in)</PresentationFormat>
  <Paragraphs>185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38</vt:i4>
      </vt:variant>
    </vt:vector>
  </HeadingPairs>
  <TitlesOfParts>
    <vt:vector size="62" baseType="lpstr">
      <vt:lpstr>Arial</vt:lpstr>
      <vt:lpstr>Century Schoolbook</vt:lpstr>
      <vt:lpstr>Helvetica</vt:lpstr>
      <vt:lpstr>Monotype Sorts</vt:lpstr>
      <vt:lpstr>Symbol</vt:lpstr>
      <vt:lpstr>Times New Roman</vt:lpstr>
      <vt:lpstr>Wingdings</vt:lpstr>
      <vt:lpstr>Zapf Dingbats</vt:lpstr>
      <vt:lpstr>Microsoft Office 98</vt:lpstr>
      <vt:lpstr>1_Microsoft Office 98</vt:lpstr>
      <vt:lpstr>2_Microsoft Office 98</vt:lpstr>
      <vt:lpstr>3_Microsoft Office 98</vt:lpstr>
      <vt:lpstr>4_Microsoft Office 98</vt:lpstr>
      <vt:lpstr>5_Microsoft Office 98</vt:lpstr>
      <vt:lpstr>6_Microsoft Office 98</vt:lpstr>
      <vt:lpstr>7_Microsoft Office 98</vt:lpstr>
      <vt:lpstr>8_Microsoft Office 98</vt:lpstr>
      <vt:lpstr>9_Microsoft Office 98</vt:lpstr>
      <vt:lpstr>10_Microsoft Office 98</vt:lpstr>
      <vt:lpstr>11_Microsoft Office 98</vt:lpstr>
      <vt:lpstr>12_Microsoft Office 98</vt:lpstr>
      <vt:lpstr>13_Microsoft Office 98</vt:lpstr>
      <vt:lpstr>14_Microsoft Office 98</vt:lpstr>
      <vt:lpstr>Theme1</vt:lpstr>
      <vt:lpstr>PowerPoint Presentation</vt:lpstr>
      <vt:lpstr>PowerPoint Presentation</vt:lpstr>
      <vt:lpstr>PowerPoint Presentation</vt:lpstr>
      <vt:lpstr>Data Warehouse Process </vt:lpstr>
      <vt:lpstr>Conceptual DWH Design</vt:lpstr>
      <vt:lpstr>Conceptual Design of a DWH</vt:lpstr>
      <vt:lpstr>Conceptual Design of Data Warehouse </vt:lpstr>
      <vt:lpstr>Classifying Entities</vt:lpstr>
      <vt:lpstr>Component Entities</vt:lpstr>
      <vt:lpstr>Classification Entities</vt:lpstr>
      <vt:lpstr>Modeling Design Process</vt:lpstr>
      <vt:lpstr>Dimensional Fact Model (DFM)</vt:lpstr>
      <vt:lpstr>A fact scheme</vt:lpstr>
      <vt:lpstr>PowerPoint Presentation</vt:lpstr>
      <vt:lpstr>PowerPoint Presentation</vt:lpstr>
      <vt:lpstr>A fact instance</vt:lpstr>
      <vt:lpstr>Hierarchies</vt:lpstr>
      <vt:lpstr>Hierarchies</vt:lpstr>
      <vt:lpstr>Dimensions and Concept Hierarchies</vt:lpstr>
      <vt:lpstr>Concept Hierarchies</vt:lpstr>
      <vt:lpstr>Concept Hierarchies</vt:lpstr>
      <vt:lpstr>DFM-Hierarchies</vt:lpstr>
      <vt:lpstr>Shared Hierarchies</vt:lpstr>
      <vt:lpstr>Convergence</vt:lpstr>
      <vt:lpstr>Overlapping compatible fact schemes</vt:lpstr>
      <vt:lpstr>Inventory- DFM</vt:lpstr>
      <vt:lpstr>Shipment  DFM</vt:lpstr>
      <vt:lpstr>Merged Inventory-Shipment DFM</vt:lpstr>
      <vt:lpstr>Conclusions</vt:lpstr>
      <vt:lpstr>PowerPoint Presentation</vt:lpstr>
      <vt:lpstr>heterogeneous information integration-Phase OneFunctional Dependencies</vt:lpstr>
      <vt:lpstr>heterogeneous information integration-Phase One</vt:lpstr>
      <vt:lpstr>=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Chountas</dc:creator>
  <cp:lastModifiedBy>Panagiotis Chountas</cp:lastModifiedBy>
  <cp:revision>3</cp:revision>
  <dcterms:created xsi:type="dcterms:W3CDTF">2024-02-07T20:32:43Z</dcterms:created>
  <dcterms:modified xsi:type="dcterms:W3CDTF">2024-02-07T20:49:35Z</dcterms:modified>
</cp:coreProperties>
</file>