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</p:sldMasterIdLst>
  <p:notesMasterIdLst>
    <p:notesMasterId r:id="rId47"/>
  </p:notesMasterIdLst>
  <p:handoutMasterIdLst>
    <p:handoutMasterId r:id="rId48"/>
  </p:handoutMasterIdLst>
  <p:sldIdLst>
    <p:sldId id="320" r:id="rId3"/>
    <p:sldId id="381" r:id="rId4"/>
    <p:sldId id="345" r:id="rId5"/>
    <p:sldId id="347" r:id="rId6"/>
    <p:sldId id="352" r:id="rId7"/>
    <p:sldId id="346" r:id="rId8"/>
    <p:sldId id="349" r:id="rId9"/>
    <p:sldId id="358" r:id="rId10"/>
    <p:sldId id="359" r:id="rId11"/>
    <p:sldId id="360" r:id="rId12"/>
    <p:sldId id="361" r:id="rId13"/>
    <p:sldId id="362" r:id="rId14"/>
    <p:sldId id="363" r:id="rId15"/>
    <p:sldId id="353" r:id="rId16"/>
    <p:sldId id="354" r:id="rId17"/>
    <p:sldId id="355" r:id="rId18"/>
    <p:sldId id="356" r:id="rId19"/>
    <p:sldId id="357" r:id="rId20"/>
    <p:sldId id="364" r:id="rId21"/>
    <p:sldId id="365" r:id="rId22"/>
    <p:sldId id="366" r:id="rId23"/>
    <p:sldId id="368" r:id="rId24"/>
    <p:sldId id="369" r:id="rId25"/>
    <p:sldId id="370" r:id="rId26"/>
    <p:sldId id="371" r:id="rId27"/>
    <p:sldId id="382" r:id="rId28"/>
    <p:sldId id="375" r:id="rId29"/>
    <p:sldId id="377" r:id="rId30"/>
    <p:sldId id="379" r:id="rId31"/>
    <p:sldId id="383" r:id="rId32"/>
    <p:sldId id="384" r:id="rId33"/>
    <p:sldId id="385" r:id="rId34"/>
    <p:sldId id="386" r:id="rId35"/>
    <p:sldId id="387" r:id="rId36"/>
    <p:sldId id="389" r:id="rId37"/>
    <p:sldId id="396" r:id="rId38"/>
    <p:sldId id="397" r:id="rId39"/>
    <p:sldId id="398" r:id="rId40"/>
    <p:sldId id="400" r:id="rId41"/>
    <p:sldId id="402" r:id="rId42"/>
    <p:sldId id="404" r:id="rId43"/>
    <p:sldId id="406" r:id="rId44"/>
    <p:sldId id="407" r:id="rId45"/>
    <p:sldId id="374" r:id="rId46"/>
  </p:sldIdLst>
  <p:sldSz cx="9144000" cy="6858000" type="letter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60F9"/>
    <a:srgbClr val="00FF00"/>
    <a:srgbClr val="790015"/>
    <a:srgbClr val="EAEC5E"/>
    <a:srgbClr val="183400"/>
    <a:srgbClr val="FAFD00"/>
    <a:srgbClr val="030101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55" autoAdjust="0"/>
    <p:restoredTop sz="94660"/>
  </p:normalViewPr>
  <p:slideViewPr>
    <p:cSldViewPr>
      <p:cViewPr varScale="1">
        <p:scale>
          <a:sx n="81" d="100"/>
          <a:sy n="81" d="100"/>
        </p:scale>
        <p:origin x="164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290888" y="9145588"/>
            <a:ext cx="731837" cy="266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298" tIns="46988" rIns="92298" bIns="46988">
            <a:spAutoFit/>
          </a:bodyPr>
          <a:lstStyle/>
          <a:p>
            <a:pPr algn="ctr" defTabSz="917575">
              <a:lnSpc>
                <a:spcPct val="90000"/>
              </a:lnSpc>
            </a:pPr>
            <a:r>
              <a:rPr lang="en-US" sz="1300">
                <a:latin typeface="Times New Roman" pitchFamily="18" charset="0"/>
              </a:rPr>
              <a:t>Page </a:t>
            </a:r>
            <a:fld id="{B8F0719A-AB6E-4889-8144-9B8F6C1088FC}" type="slidenum">
              <a:rPr lang="en-US" sz="1300">
                <a:latin typeface="Times New Roman" pitchFamily="18" charset="0"/>
              </a:rPr>
              <a:pPr algn="ctr" defTabSz="917575">
                <a:lnSpc>
                  <a:spcPct val="90000"/>
                </a:lnSpc>
              </a:pPr>
              <a:t>‹#›</a:t>
            </a:fld>
            <a:endParaRPr lang="en-US" sz="13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654" tIns="46988" rIns="95654" bIns="469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290888" y="9145588"/>
            <a:ext cx="731837" cy="266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298" tIns="46988" rIns="92298" bIns="46988">
            <a:spAutoFit/>
          </a:bodyPr>
          <a:lstStyle/>
          <a:p>
            <a:pPr algn="ctr" defTabSz="917575">
              <a:lnSpc>
                <a:spcPct val="90000"/>
              </a:lnSpc>
            </a:pPr>
            <a:r>
              <a:rPr lang="en-US" sz="1300">
                <a:latin typeface="Times New Roman" pitchFamily="18" charset="0"/>
              </a:rPr>
              <a:t>Page </a:t>
            </a:r>
            <a:fld id="{D6C7874B-E989-43CD-A4B0-8632ADCAEA1F}" type="slidenum">
              <a:rPr lang="en-US" sz="1300">
                <a:latin typeface="Times New Roman" pitchFamily="18" charset="0"/>
              </a:rPr>
              <a:pPr algn="ctr" defTabSz="917575">
                <a:lnSpc>
                  <a:spcPct val="90000"/>
                </a:lnSpc>
              </a:pPr>
              <a:t>‹#›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21175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21175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1238" y="114300"/>
            <a:ext cx="1966912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" y="114300"/>
            <a:ext cx="5748338" cy="567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F269-07F6-41F4-9E04-86E851F820E3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71B2-F808-42E7-8D15-1A0A970BBC7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F269-07F6-41F4-9E04-86E851F820E3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71B2-F808-42E7-8D15-1A0A970BBC7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F269-07F6-41F4-9E04-86E851F820E3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71B2-F808-42E7-8D15-1A0A970BBC7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F269-07F6-41F4-9E04-86E851F820E3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71B2-F808-42E7-8D15-1A0A970BBC7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F269-07F6-41F4-9E04-86E851F820E3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71B2-F808-42E7-8D15-1A0A970BBC7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F269-07F6-41F4-9E04-86E851F820E3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71B2-F808-42E7-8D15-1A0A970BBC7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F269-07F6-41F4-9E04-86E851F820E3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71B2-F808-42E7-8D15-1A0A970BBC7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F269-07F6-41F4-9E04-86E851F820E3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71B2-F808-42E7-8D15-1A0A970BBC7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F269-07F6-41F4-9E04-86E851F820E3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71B2-F808-42E7-8D15-1A0A970BBC7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F269-07F6-41F4-9E04-86E851F820E3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71B2-F808-42E7-8D15-1A0A970BBC7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F269-07F6-41F4-9E04-86E851F820E3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71B2-F808-42E7-8D15-1A0A970BBC7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1" y="114300"/>
            <a:ext cx="7162800" cy="793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95351" y="1676400"/>
            <a:ext cx="71628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5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350" y="16764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50" y="16764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" y="114300"/>
            <a:ext cx="7162800" cy="7937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5350" y="1676400"/>
            <a:ext cx="71628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25400" y="1052513"/>
            <a:ext cx="9093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25400" y="6553200"/>
            <a:ext cx="9093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6200" y="6600825"/>
            <a:ext cx="760413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200">
                <a:latin typeface="Century Schoolbook" pitchFamily="18" charset="0"/>
              </a:rPr>
              <a:t>EBY705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938463" y="6600825"/>
            <a:ext cx="2138362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r>
              <a:rPr lang="en-US" sz="1200">
                <a:latin typeface="Century Schoolbook" pitchFamily="18" charset="0"/>
              </a:rPr>
              <a:t>2011  Dr P. Chountas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153400" y="6584950"/>
            <a:ext cx="858838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200">
                <a:latin typeface="Century Schoolbook" pitchFamily="18" charset="0"/>
              </a:rPr>
              <a:t>Page 1.</a:t>
            </a:r>
            <a:fld id="{28AC5A45-9DD8-4325-B997-3DE5E669176A}" type="slidenum">
              <a:rPr lang="en-US" sz="1200">
                <a:latin typeface="Century Schoolbook" pitchFamily="18" charset="0"/>
              </a:rPr>
              <a:pPr/>
              <a:t>‹#›</a:t>
            </a:fld>
            <a:endParaRPr lang="en-US" sz="1200">
              <a:latin typeface="Century Schoolbook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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95000"/>
        <a:buFont typeface="Zapf Dingbats" charset="2"/>
        <a:buChar char="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"/>
        <a:defRPr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"/>
        <a:defRPr sz="1400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3F269-07F6-41F4-9E04-86E851F820E3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671B2-F808-42E7-8D15-1A0A970BBC7A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6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3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9" name="Text Box 5"/>
          <p:cNvSpPr txBox="1">
            <a:spLocks noChangeArrowheads="1"/>
          </p:cNvSpPr>
          <p:nvPr/>
        </p:nvSpPr>
        <p:spPr bwMode="auto">
          <a:xfrm>
            <a:off x="0" y="1127125"/>
            <a:ext cx="9144000" cy="377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2">
              <a:buClr>
                <a:srgbClr val="FF0000"/>
              </a:buClr>
              <a:buFont typeface="Symbol" pitchFamily="18" charset="2"/>
              <a:buNone/>
            </a:pPr>
            <a:endParaRPr lang="en-GB" sz="3000" dirty="0">
              <a:latin typeface="Times New Roman" pitchFamily="18" charset="0"/>
            </a:endParaRPr>
          </a:p>
          <a:p>
            <a:pPr lvl="2">
              <a:buClr>
                <a:srgbClr val="FF0000"/>
              </a:buClr>
              <a:buFont typeface="Symbol" pitchFamily="18" charset="2"/>
              <a:buNone/>
            </a:pPr>
            <a:endParaRPr lang="en-GB" sz="3000" dirty="0">
              <a:latin typeface="Times New Roman" pitchFamily="18" charset="0"/>
            </a:endParaRPr>
          </a:p>
          <a:p>
            <a:pPr lvl="2">
              <a:buClr>
                <a:srgbClr val="FF0000"/>
              </a:buClr>
              <a:buFont typeface="Symbol" pitchFamily="18" charset="2"/>
              <a:buNone/>
            </a:pPr>
            <a:endParaRPr lang="en-GB" sz="3000" dirty="0">
              <a:latin typeface="Times New Roman" pitchFamily="18" charset="0"/>
            </a:endParaRPr>
          </a:p>
          <a:p>
            <a:pPr lvl="2">
              <a:buClr>
                <a:srgbClr val="FF0000"/>
              </a:buClr>
              <a:buFont typeface="Symbol" pitchFamily="18" charset="2"/>
              <a:buNone/>
            </a:pPr>
            <a:r>
              <a:rPr lang="en-GB" sz="3200" b="1" dirty="0">
                <a:solidFill>
                  <a:schemeClr val="accent2"/>
                </a:solidFill>
                <a:latin typeface="Century Schoolbook" pitchFamily="18" charset="0"/>
              </a:rPr>
              <a:t>Data Warehousing &amp; OLAP</a:t>
            </a:r>
          </a:p>
          <a:p>
            <a:pPr lvl="2" algn="ctr">
              <a:buClr>
                <a:srgbClr val="FF0000"/>
              </a:buClr>
              <a:buFont typeface="Symbol" pitchFamily="18" charset="2"/>
              <a:buNone/>
            </a:pPr>
            <a:endParaRPr lang="en-GB" sz="3000" dirty="0">
              <a:latin typeface="Times New Roman" pitchFamily="18" charset="0"/>
            </a:endParaRPr>
          </a:p>
          <a:p>
            <a:pPr lvl="2" algn="ctr">
              <a:buClr>
                <a:srgbClr val="FF0000"/>
              </a:buClr>
              <a:buFont typeface="Symbol" pitchFamily="18" charset="2"/>
              <a:buNone/>
            </a:pPr>
            <a:endParaRPr lang="en-GB" sz="3000" dirty="0">
              <a:latin typeface="Times New Roman" pitchFamily="18" charset="0"/>
            </a:endParaRPr>
          </a:p>
          <a:p>
            <a:pPr lvl="2" algn="ctr">
              <a:buClr>
                <a:srgbClr val="FF0000"/>
              </a:buClr>
              <a:buFont typeface="Symbol" pitchFamily="18" charset="2"/>
              <a:buNone/>
            </a:pPr>
            <a:endParaRPr lang="en-GB" sz="3000" dirty="0">
              <a:latin typeface="Times New Roman" pitchFamily="18" charset="0"/>
            </a:endParaRPr>
          </a:p>
          <a:p>
            <a:pPr lvl="2" algn="ctr">
              <a:buClr>
                <a:srgbClr val="FF0000"/>
              </a:buClr>
              <a:buFont typeface="Symbol" pitchFamily="18" charset="2"/>
              <a:buNone/>
            </a:pPr>
            <a:endParaRPr lang="en-GB" sz="30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DataCubes</a:t>
            </a:r>
          </a:p>
        </p:txBody>
      </p:sp>
      <p:sp>
        <p:nvSpPr>
          <p:cNvPr id="669699" name="Rectangle 3" descr="Data Cubes"/>
          <p:cNvSpPr>
            <a:spLocks noGrp="1" noChangeArrowheads="1"/>
          </p:cNvSpPr>
          <p:nvPr>
            <p:ph idx="1"/>
          </p:nvPr>
        </p:nvSpPr>
        <p:spPr>
          <a:xfrm>
            <a:off x="1028700" y="1884363"/>
            <a:ext cx="6764338" cy="3736975"/>
          </a:xfrm>
        </p:spPr>
        <p:txBody>
          <a:bodyPr/>
          <a:lstStyle/>
          <a:p>
            <a:pPr>
              <a:buFont typeface="Monotype Sorts" pitchFamily="-65" charset="2"/>
              <a:buNone/>
            </a:pPr>
            <a:r>
              <a:rPr lang="en-US" sz="2000"/>
              <a:t>‘color’, ‘size’: DIMENSIONS</a:t>
            </a:r>
          </a:p>
          <a:p>
            <a:pPr>
              <a:buFont typeface="Monotype Sorts" pitchFamily="-65" charset="2"/>
              <a:buNone/>
            </a:pPr>
            <a:r>
              <a:rPr lang="en-US" sz="2000"/>
              <a:t>‘count’: MEASURE</a:t>
            </a:r>
          </a:p>
        </p:txBody>
      </p:sp>
      <p:grpSp>
        <p:nvGrpSpPr>
          <p:cNvPr id="669700" name="Group 4" descr="Data Cubes"/>
          <p:cNvGrpSpPr>
            <a:grpSpLocks/>
          </p:cNvGrpSpPr>
          <p:nvPr/>
        </p:nvGrpSpPr>
        <p:grpSpPr bwMode="auto">
          <a:xfrm>
            <a:off x="4362450" y="2819400"/>
            <a:ext cx="3543300" cy="2876550"/>
            <a:chOff x="3336" y="1896"/>
            <a:chExt cx="2232" cy="1812"/>
          </a:xfrm>
        </p:grpSpPr>
        <p:graphicFrame>
          <p:nvGraphicFramePr>
            <p:cNvPr id="669701" name="Object 5"/>
            <p:cNvGraphicFramePr>
              <a:graphicFrameLocks noChangeAspect="1"/>
            </p:cNvGraphicFramePr>
            <p:nvPr/>
          </p:nvGraphicFramePr>
          <p:xfrm>
            <a:off x="3336" y="1921"/>
            <a:ext cx="2232" cy="1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718" name="Document" r:id="rId4" imgW="5358600" imgH="4286160" progId="Word.Document.8">
                    <p:embed/>
                  </p:oleObj>
                </mc:Choice>
                <mc:Fallback>
                  <p:oleObj name="Document" r:id="rId4" imgW="5358600" imgH="4286160" progId="Word.Document.8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6" y="1921"/>
                          <a:ext cx="2232" cy="1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9702" name="Line 6"/>
            <p:cNvSpPr>
              <a:spLocks noChangeShapeType="1"/>
            </p:cNvSpPr>
            <p:nvPr/>
          </p:nvSpPr>
          <p:spPr bwMode="auto">
            <a:xfrm>
              <a:off x="3432" y="3132"/>
              <a:ext cx="19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9703" name="Line 7"/>
            <p:cNvSpPr>
              <a:spLocks noChangeShapeType="1"/>
            </p:cNvSpPr>
            <p:nvPr/>
          </p:nvSpPr>
          <p:spPr bwMode="auto">
            <a:xfrm>
              <a:off x="4956" y="1896"/>
              <a:ext cx="0" cy="1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9704" name="Line 8"/>
            <p:cNvSpPr>
              <a:spLocks noChangeShapeType="1"/>
            </p:cNvSpPr>
            <p:nvPr/>
          </p:nvSpPr>
          <p:spPr bwMode="auto">
            <a:xfrm>
              <a:off x="3768" y="1896"/>
              <a:ext cx="0" cy="1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9705" name="Line 9"/>
            <p:cNvSpPr>
              <a:spLocks noChangeShapeType="1"/>
            </p:cNvSpPr>
            <p:nvPr/>
          </p:nvSpPr>
          <p:spPr bwMode="auto">
            <a:xfrm>
              <a:off x="3408" y="2148"/>
              <a:ext cx="19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" name="Group 1" descr="Data Cubes">
            <a:extLst>
              <a:ext uri="{FF2B5EF4-FFF2-40B4-BE49-F238E27FC236}">
                <a16:creationId xmlns:a16="http://schemas.microsoft.com/office/drawing/2014/main" id="{5DB0FAF4-BDA3-4E2E-B35B-34AE0DBBAF32}"/>
              </a:ext>
            </a:extLst>
          </p:cNvPr>
          <p:cNvGrpSpPr/>
          <p:nvPr/>
        </p:nvGrpSpPr>
        <p:grpSpPr>
          <a:xfrm>
            <a:off x="338138" y="3101975"/>
            <a:ext cx="6615112" cy="2346325"/>
            <a:chOff x="338138" y="3101975"/>
            <a:chExt cx="6615112" cy="2346325"/>
          </a:xfrm>
        </p:grpSpPr>
        <p:sp>
          <p:nvSpPr>
            <p:cNvPr id="669706" name="Oval 10"/>
            <p:cNvSpPr>
              <a:spLocks noChangeArrowheads="1"/>
            </p:cNvSpPr>
            <p:nvPr/>
          </p:nvSpPr>
          <p:spPr bwMode="auto">
            <a:xfrm>
              <a:off x="1409700" y="3429000"/>
              <a:ext cx="114300" cy="1333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9707" name="Oval 11"/>
            <p:cNvSpPr>
              <a:spLocks noChangeArrowheads="1"/>
            </p:cNvSpPr>
            <p:nvPr/>
          </p:nvSpPr>
          <p:spPr bwMode="auto">
            <a:xfrm>
              <a:off x="1066800" y="3943350"/>
              <a:ext cx="114300" cy="1333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9708" name="Oval 12"/>
            <p:cNvSpPr>
              <a:spLocks noChangeArrowheads="1"/>
            </p:cNvSpPr>
            <p:nvPr/>
          </p:nvSpPr>
          <p:spPr bwMode="auto">
            <a:xfrm>
              <a:off x="1771650" y="3943350"/>
              <a:ext cx="114300" cy="1333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9709" name="Oval 13"/>
            <p:cNvSpPr>
              <a:spLocks noChangeArrowheads="1"/>
            </p:cNvSpPr>
            <p:nvPr/>
          </p:nvSpPr>
          <p:spPr bwMode="auto">
            <a:xfrm>
              <a:off x="1409700" y="4572000"/>
              <a:ext cx="114300" cy="1333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9710" name="Line 14"/>
            <p:cNvSpPr>
              <a:spLocks noChangeShapeType="1"/>
            </p:cNvSpPr>
            <p:nvPr/>
          </p:nvSpPr>
          <p:spPr bwMode="auto">
            <a:xfrm flipH="1">
              <a:off x="1162050" y="3524250"/>
              <a:ext cx="247650" cy="4000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9711" name="Line 15"/>
            <p:cNvSpPr>
              <a:spLocks noChangeShapeType="1"/>
            </p:cNvSpPr>
            <p:nvPr/>
          </p:nvSpPr>
          <p:spPr bwMode="auto">
            <a:xfrm>
              <a:off x="1462088" y="3546475"/>
              <a:ext cx="284162" cy="4206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9712" name="Line 16"/>
            <p:cNvSpPr>
              <a:spLocks noChangeShapeType="1"/>
            </p:cNvSpPr>
            <p:nvPr/>
          </p:nvSpPr>
          <p:spPr bwMode="auto">
            <a:xfrm flipH="1">
              <a:off x="1504950" y="4038600"/>
              <a:ext cx="285750" cy="552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9713" name="Line 17"/>
            <p:cNvSpPr>
              <a:spLocks noChangeShapeType="1"/>
            </p:cNvSpPr>
            <p:nvPr/>
          </p:nvSpPr>
          <p:spPr bwMode="auto">
            <a:xfrm>
              <a:off x="1104900" y="4076700"/>
              <a:ext cx="285750" cy="495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9714" name="Text Box 18"/>
            <p:cNvSpPr txBox="1">
              <a:spLocks noChangeArrowheads="1"/>
            </p:cNvSpPr>
            <p:nvPr/>
          </p:nvSpPr>
          <p:spPr bwMode="auto">
            <a:xfrm>
              <a:off x="1651000" y="3101975"/>
              <a:ext cx="395288" cy="5794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3200">
                  <a:latin typeface="Symbol" pitchFamily="18" charset="2"/>
                  <a:cs typeface="Arial" charset="0"/>
                </a:rPr>
                <a:t>f</a:t>
              </a:r>
              <a:endParaRPr lang="en-US" sz="32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69715" name="Text Box 19"/>
            <p:cNvSpPr txBox="1">
              <a:spLocks noChangeArrowheads="1"/>
            </p:cNvSpPr>
            <p:nvPr/>
          </p:nvSpPr>
          <p:spPr bwMode="auto">
            <a:xfrm>
              <a:off x="1978025" y="3790950"/>
              <a:ext cx="809625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latin typeface="Times New Roman" pitchFamily="18" charset="0"/>
                  <a:cs typeface="Arial" charset="0"/>
                </a:rPr>
                <a:t>color</a:t>
              </a:r>
            </a:p>
          </p:txBody>
        </p:sp>
        <p:sp>
          <p:nvSpPr>
            <p:cNvPr id="669716" name="Text Box 20"/>
            <p:cNvSpPr txBox="1">
              <a:spLocks noChangeArrowheads="1"/>
            </p:cNvSpPr>
            <p:nvPr/>
          </p:nvSpPr>
          <p:spPr bwMode="auto">
            <a:xfrm>
              <a:off x="338138" y="3676650"/>
              <a:ext cx="657225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latin typeface="Times New Roman" pitchFamily="18" charset="0"/>
                  <a:cs typeface="Arial" charset="0"/>
                </a:rPr>
                <a:t>size</a:t>
              </a:r>
              <a:endParaRPr lang="en-US" sz="32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69717" name="Text Box 21"/>
            <p:cNvSpPr txBox="1">
              <a:spLocks noChangeArrowheads="1"/>
            </p:cNvSpPr>
            <p:nvPr/>
          </p:nvSpPr>
          <p:spPr bwMode="auto">
            <a:xfrm>
              <a:off x="614363" y="4991100"/>
              <a:ext cx="1443037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latin typeface="Times New Roman" pitchFamily="18" charset="0"/>
                  <a:cs typeface="Arial" charset="0"/>
                </a:rPr>
                <a:t>color; size</a:t>
              </a:r>
            </a:p>
          </p:txBody>
        </p:sp>
        <p:sp>
          <p:nvSpPr>
            <p:cNvPr id="669718" name="Oval 22"/>
            <p:cNvSpPr>
              <a:spLocks noChangeArrowheads="1"/>
            </p:cNvSpPr>
            <p:nvPr/>
          </p:nvSpPr>
          <p:spPr bwMode="auto">
            <a:xfrm>
              <a:off x="4895850" y="4743450"/>
              <a:ext cx="2057400" cy="457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9719" name="Line 23"/>
            <p:cNvSpPr>
              <a:spLocks noChangeShapeType="1"/>
            </p:cNvSpPr>
            <p:nvPr/>
          </p:nvSpPr>
          <p:spPr bwMode="auto">
            <a:xfrm>
              <a:off x="1181100" y="4057650"/>
              <a:ext cx="3771900" cy="800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DataCubes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idx="1"/>
          </p:nvPr>
        </p:nvSpPr>
        <p:spPr>
          <a:xfrm>
            <a:off x="1028700" y="1884363"/>
            <a:ext cx="6764338" cy="3736975"/>
          </a:xfrm>
        </p:spPr>
        <p:txBody>
          <a:bodyPr/>
          <a:lstStyle/>
          <a:p>
            <a:pPr>
              <a:buFont typeface="Monotype Sorts" pitchFamily="-65" charset="2"/>
              <a:buNone/>
            </a:pPr>
            <a:r>
              <a:rPr lang="en-US" sz="2000"/>
              <a:t>‘color’, ‘size’: DIMENSIONS</a:t>
            </a:r>
          </a:p>
          <a:p>
            <a:pPr>
              <a:buFont typeface="Monotype Sorts" pitchFamily="-65" charset="2"/>
              <a:buNone/>
            </a:pPr>
            <a:r>
              <a:rPr lang="en-US" sz="2000"/>
              <a:t>‘count’: MEASURE</a:t>
            </a:r>
          </a:p>
        </p:txBody>
      </p:sp>
      <p:grpSp>
        <p:nvGrpSpPr>
          <p:cNvPr id="2" name="Group 1" descr="DataCube example">
            <a:extLst>
              <a:ext uri="{FF2B5EF4-FFF2-40B4-BE49-F238E27FC236}">
                <a16:creationId xmlns:a16="http://schemas.microsoft.com/office/drawing/2014/main" id="{84B35255-08CC-4C28-AAC4-301976A5FC1A}"/>
              </a:ext>
            </a:extLst>
          </p:cNvPr>
          <p:cNvGrpSpPr/>
          <p:nvPr/>
        </p:nvGrpSpPr>
        <p:grpSpPr>
          <a:xfrm>
            <a:off x="338138" y="2819400"/>
            <a:ext cx="7567612" cy="2876550"/>
            <a:chOff x="338138" y="2819400"/>
            <a:chExt cx="7567612" cy="2876550"/>
          </a:xfrm>
        </p:grpSpPr>
        <p:grpSp>
          <p:nvGrpSpPr>
            <p:cNvPr id="671748" name="Group 4"/>
            <p:cNvGrpSpPr>
              <a:grpSpLocks/>
            </p:cNvGrpSpPr>
            <p:nvPr/>
          </p:nvGrpSpPr>
          <p:grpSpPr bwMode="auto">
            <a:xfrm>
              <a:off x="4362450" y="2819400"/>
              <a:ext cx="3543300" cy="2876550"/>
              <a:chOff x="3336" y="1896"/>
              <a:chExt cx="2232" cy="1812"/>
            </a:xfrm>
          </p:grpSpPr>
          <p:graphicFrame>
            <p:nvGraphicFramePr>
              <p:cNvPr id="671749" name="Object 5"/>
              <p:cNvGraphicFramePr>
                <a:graphicFrameLocks noChangeAspect="1"/>
              </p:cNvGraphicFramePr>
              <p:nvPr/>
            </p:nvGraphicFramePr>
            <p:xfrm>
              <a:off x="3336" y="1921"/>
              <a:ext cx="2232" cy="17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1766" name="Document" r:id="rId4" imgW="5358600" imgH="4286160" progId="Word.Document.8">
                      <p:embed/>
                    </p:oleObj>
                  </mc:Choice>
                  <mc:Fallback>
                    <p:oleObj name="Document" r:id="rId4" imgW="5358600" imgH="4286160" progId="Word.Document.8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36" y="1921"/>
                            <a:ext cx="2232" cy="17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71750" name="Line 6"/>
              <p:cNvSpPr>
                <a:spLocks noChangeShapeType="1"/>
              </p:cNvSpPr>
              <p:nvPr/>
            </p:nvSpPr>
            <p:spPr bwMode="auto">
              <a:xfrm>
                <a:off x="3432" y="3132"/>
                <a:ext cx="19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71751" name="Line 7"/>
              <p:cNvSpPr>
                <a:spLocks noChangeShapeType="1"/>
              </p:cNvSpPr>
              <p:nvPr/>
            </p:nvSpPr>
            <p:spPr bwMode="auto">
              <a:xfrm>
                <a:off x="4956" y="1896"/>
                <a:ext cx="0" cy="15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71752" name="Line 8"/>
              <p:cNvSpPr>
                <a:spLocks noChangeShapeType="1"/>
              </p:cNvSpPr>
              <p:nvPr/>
            </p:nvSpPr>
            <p:spPr bwMode="auto">
              <a:xfrm>
                <a:off x="3768" y="1896"/>
                <a:ext cx="0" cy="15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71753" name="Line 9"/>
              <p:cNvSpPr>
                <a:spLocks noChangeShapeType="1"/>
              </p:cNvSpPr>
              <p:nvPr/>
            </p:nvSpPr>
            <p:spPr bwMode="auto">
              <a:xfrm>
                <a:off x="3408" y="2148"/>
                <a:ext cx="19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671754" name="Oval 10"/>
            <p:cNvSpPr>
              <a:spLocks noChangeArrowheads="1"/>
            </p:cNvSpPr>
            <p:nvPr/>
          </p:nvSpPr>
          <p:spPr bwMode="auto">
            <a:xfrm>
              <a:off x="1409700" y="3429000"/>
              <a:ext cx="114300" cy="1333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1755" name="Oval 11"/>
            <p:cNvSpPr>
              <a:spLocks noChangeArrowheads="1"/>
            </p:cNvSpPr>
            <p:nvPr/>
          </p:nvSpPr>
          <p:spPr bwMode="auto">
            <a:xfrm>
              <a:off x="1066800" y="3943350"/>
              <a:ext cx="114300" cy="1333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1756" name="Oval 12"/>
            <p:cNvSpPr>
              <a:spLocks noChangeArrowheads="1"/>
            </p:cNvSpPr>
            <p:nvPr/>
          </p:nvSpPr>
          <p:spPr bwMode="auto">
            <a:xfrm>
              <a:off x="1771650" y="3943350"/>
              <a:ext cx="114300" cy="1333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1757" name="Oval 13"/>
            <p:cNvSpPr>
              <a:spLocks noChangeArrowheads="1"/>
            </p:cNvSpPr>
            <p:nvPr/>
          </p:nvSpPr>
          <p:spPr bwMode="auto">
            <a:xfrm>
              <a:off x="1409700" y="4572000"/>
              <a:ext cx="114300" cy="1333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1758" name="Line 14"/>
            <p:cNvSpPr>
              <a:spLocks noChangeShapeType="1"/>
            </p:cNvSpPr>
            <p:nvPr/>
          </p:nvSpPr>
          <p:spPr bwMode="auto">
            <a:xfrm flipH="1">
              <a:off x="1162050" y="3524250"/>
              <a:ext cx="247650" cy="4000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1759" name="Line 15"/>
            <p:cNvSpPr>
              <a:spLocks noChangeShapeType="1"/>
            </p:cNvSpPr>
            <p:nvPr/>
          </p:nvSpPr>
          <p:spPr bwMode="auto">
            <a:xfrm>
              <a:off x="1462088" y="3546475"/>
              <a:ext cx="284162" cy="4206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1760" name="Line 16"/>
            <p:cNvSpPr>
              <a:spLocks noChangeShapeType="1"/>
            </p:cNvSpPr>
            <p:nvPr/>
          </p:nvSpPr>
          <p:spPr bwMode="auto">
            <a:xfrm flipH="1">
              <a:off x="1504950" y="4038600"/>
              <a:ext cx="285750" cy="552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1761" name="Line 17"/>
            <p:cNvSpPr>
              <a:spLocks noChangeShapeType="1"/>
            </p:cNvSpPr>
            <p:nvPr/>
          </p:nvSpPr>
          <p:spPr bwMode="auto">
            <a:xfrm>
              <a:off x="1104900" y="4076700"/>
              <a:ext cx="285750" cy="495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1762" name="Text Box 18"/>
            <p:cNvSpPr txBox="1">
              <a:spLocks noChangeArrowheads="1"/>
            </p:cNvSpPr>
            <p:nvPr/>
          </p:nvSpPr>
          <p:spPr bwMode="auto">
            <a:xfrm>
              <a:off x="1651000" y="3101975"/>
              <a:ext cx="395288" cy="5794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3200">
                  <a:latin typeface="Symbol" pitchFamily="18" charset="2"/>
                  <a:cs typeface="Arial" charset="0"/>
                </a:rPr>
                <a:t>f</a:t>
              </a:r>
              <a:endParaRPr lang="en-US" sz="32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71763" name="Text Box 19"/>
            <p:cNvSpPr txBox="1">
              <a:spLocks noChangeArrowheads="1"/>
            </p:cNvSpPr>
            <p:nvPr/>
          </p:nvSpPr>
          <p:spPr bwMode="auto">
            <a:xfrm>
              <a:off x="1978025" y="3790950"/>
              <a:ext cx="809625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latin typeface="Times New Roman" pitchFamily="18" charset="0"/>
                  <a:cs typeface="Arial" charset="0"/>
                </a:rPr>
                <a:t>color</a:t>
              </a:r>
            </a:p>
          </p:txBody>
        </p:sp>
        <p:sp>
          <p:nvSpPr>
            <p:cNvPr id="671764" name="Text Box 20"/>
            <p:cNvSpPr txBox="1">
              <a:spLocks noChangeArrowheads="1"/>
            </p:cNvSpPr>
            <p:nvPr/>
          </p:nvSpPr>
          <p:spPr bwMode="auto">
            <a:xfrm>
              <a:off x="338138" y="3676650"/>
              <a:ext cx="657225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latin typeface="Times New Roman" pitchFamily="18" charset="0"/>
                  <a:cs typeface="Arial" charset="0"/>
                </a:rPr>
                <a:t>size</a:t>
              </a:r>
              <a:endParaRPr lang="en-US" sz="32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71765" name="Text Box 21"/>
            <p:cNvSpPr txBox="1">
              <a:spLocks noChangeArrowheads="1"/>
            </p:cNvSpPr>
            <p:nvPr/>
          </p:nvSpPr>
          <p:spPr bwMode="auto">
            <a:xfrm>
              <a:off x="614363" y="4991100"/>
              <a:ext cx="1443037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latin typeface="Times New Roman" pitchFamily="18" charset="0"/>
                  <a:cs typeface="Arial" charset="0"/>
                </a:rPr>
                <a:t>color; size</a:t>
              </a:r>
            </a:p>
          </p:txBody>
        </p:sp>
        <p:sp>
          <p:nvSpPr>
            <p:cNvPr id="671766" name="Oval 22"/>
            <p:cNvSpPr>
              <a:spLocks noChangeArrowheads="1"/>
            </p:cNvSpPr>
            <p:nvPr/>
          </p:nvSpPr>
          <p:spPr bwMode="auto">
            <a:xfrm>
              <a:off x="7048500" y="3162300"/>
              <a:ext cx="495300" cy="1676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1767" name="Line 23"/>
            <p:cNvSpPr>
              <a:spLocks noChangeShapeType="1"/>
            </p:cNvSpPr>
            <p:nvPr/>
          </p:nvSpPr>
          <p:spPr bwMode="auto">
            <a:xfrm flipV="1">
              <a:off x="1866900" y="3848100"/>
              <a:ext cx="5143500" cy="2095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DataCubes</a:t>
            </a:r>
          </a:p>
        </p:txBody>
      </p:sp>
      <p:sp>
        <p:nvSpPr>
          <p:cNvPr id="673795" name="Rectangle 3"/>
          <p:cNvSpPr>
            <a:spLocks noGrp="1" noChangeArrowheads="1"/>
          </p:cNvSpPr>
          <p:nvPr>
            <p:ph idx="1"/>
          </p:nvPr>
        </p:nvSpPr>
        <p:spPr>
          <a:xfrm>
            <a:off x="1028700" y="1884363"/>
            <a:ext cx="6764338" cy="3736975"/>
          </a:xfrm>
        </p:spPr>
        <p:txBody>
          <a:bodyPr/>
          <a:lstStyle/>
          <a:p>
            <a:pPr>
              <a:buFont typeface="Monotype Sorts" pitchFamily="-65" charset="2"/>
              <a:buNone/>
            </a:pPr>
            <a:r>
              <a:rPr lang="en-US" sz="2000"/>
              <a:t>‘color’, ‘size’: DIMENSIONS</a:t>
            </a:r>
          </a:p>
          <a:p>
            <a:pPr>
              <a:buFont typeface="Monotype Sorts" pitchFamily="-65" charset="2"/>
              <a:buNone/>
            </a:pPr>
            <a:r>
              <a:rPr lang="en-US" sz="2000"/>
              <a:t>‘count’: MEASURE</a:t>
            </a:r>
          </a:p>
        </p:txBody>
      </p:sp>
      <p:grpSp>
        <p:nvGrpSpPr>
          <p:cNvPr id="673796" name="Group 4" descr="DataCube example"/>
          <p:cNvGrpSpPr>
            <a:grpSpLocks/>
          </p:cNvGrpSpPr>
          <p:nvPr/>
        </p:nvGrpSpPr>
        <p:grpSpPr bwMode="auto">
          <a:xfrm>
            <a:off x="4362450" y="2819400"/>
            <a:ext cx="3543300" cy="2876550"/>
            <a:chOff x="3336" y="1896"/>
            <a:chExt cx="2232" cy="1812"/>
          </a:xfrm>
        </p:grpSpPr>
        <p:graphicFrame>
          <p:nvGraphicFramePr>
            <p:cNvPr id="673797" name="Object 5"/>
            <p:cNvGraphicFramePr>
              <a:graphicFrameLocks noChangeAspect="1"/>
            </p:cNvGraphicFramePr>
            <p:nvPr/>
          </p:nvGraphicFramePr>
          <p:xfrm>
            <a:off x="3336" y="1921"/>
            <a:ext cx="2232" cy="1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3814" name="Document" r:id="rId4" imgW="5358600" imgH="4286160" progId="Word.Document.8">
                    <p:embed/>
                  </p:oleObj>
                </mc:Choice>
                <mc:Fallback>
                  <p:oleObj name="Document" r:id="rId4" imgW="5358600" imgH="4286160" progId="Word.Document.8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6" y="1921"/>
                          <a:ext cx="2232" cy="1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3798" name="Line 6"/>
            <p:cNvSpPr>
              <a:spLocks noChangeShapeType="1"/>
            </p:cNvSpPr>
            <p:nvPr/>
          </p:nvSpPr>
          <p:spPr bwMode="auto">
            <a:xfrm>
              <a:off x="3432" y="3132"/>
              <a:ext cx="19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3799" name="Line 7"/>
            <p:cNvSpPr>
              <a:spLocks noChangeShapeType="1"/>
            </p:cNvSpPr>
            <p:nvPr/>
          </p:nvSpPr>
          <p:spPr bwMode="auto">
            <a:xfrm>
              <a:off x="4956" y="1896"/>
              <a:ext cx="0" cy="1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3800" name="Line 8"/>
            <p:cNvSpPr>
              <a:spLocks noChangeShapeType="1"/>
            </p:cNvSpPr>
            <p:nvPr/>
          </p:nvSpPr>
          <p:spPr bwMode="auto">
            <a:xfrm>
              <a:off x="3768" y="1896"/>
              <a:ext cx="0" cy="1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3801" name="Line 9"/>
            <p:cNvSpPr>
              <a:spLocks noChangeShapeType="1"/>
            </p:cNvSpPr>
            <p:nvPr/>
          </p:nvSpPr>
          <p:spPr bwMode="auto">
            <a:xfrm>
              <a:off x="3408" y="2148"/>
              <a:ext cx="19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673802" name="Oval 10" descr="DataCube example"/>
          <p:cNvSpPr>
            <a:spLocks noChangeArrowheads="1"/>
          </p:cNvSpPr>
          <p:nvPr/>
        </p:nvSpPr>
        <p:spPr bwMode="auto">
          <a:xfrm>
            <a:off x="1409700" y="3429000"/>
            <a:ext cx="114300" cy="1333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73803" name="Oval 11" descr="DataCube example"/>
          <p:cNvSpPr>
            <a:spLocks noChangeArrowheads="1"/>
          </p:cNvSpPr>
          <p:nvPr/>
        </p:nvSpPr>
        <p:spPr bwMode="auto">
          <a:xfrm>
            <a:off x="1066800" y="3943350"/>
            <a:ext cx="114300" cy="1333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73804" name="Oval 12" descr="DataCube example"/>
          <p:cNvSpPr>
            <a:spLocks noChangeArrowheads="1"/>
          </p:cNvSpPr>
          <p:nvPr/>
        </p:nvSpPr>
        <p:spPr bwMode="auto">
          <a:xfrm>
            <a:off x="1771650" y="3943350"/>
            <a:ext cx="114300" cy="1333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73805" name="Oval 13" descr="DataCube example"/>
          <p:cNvSpPr>
            <a:spLocks noChangeArrowheads="1"/>
          </p:cNvSpPr>
          <p:nvPr/>
        </p:nvSpPr>
        <p:spPr bwMode="auto">
          <a:xfrm>
            <a:off x="1409700" y="4572000"/>
            <a:ext cx="114300" cy="1333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73806" name="Line 14" descr="DataCube example"/>
          <p:cNvSpPr>
            <a:spLocks noChangeShapeType="1"/>
          </p:cNvSpPr>
          <p:nvPr/>
        </p:nvSpPr>
        <p:spPr bwMode="auto">
          <a:xfrm flipH="1">
            <a:off x="1162050" y="3524250"/>
            <a:ext cx="247650" cy="400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73807" name="Line 15" descr="DataCube example"/>
          <p:cNvSpPr>
            <a:spLocks noChangeShapeType="1"/>
          </p:cNvSpPr>
          <p:nvPr/>
        </p:nvSpPr>
        <p:spPr bwMode="auto">
          <a:xfrm>
            <a:off x="1462088" y="3546475"/>
            <a:ext cx="284162" cy="420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73808" name="Line 16" descr="DataCube example"/>
          <p:cNvSpPr>
            <a:spLocks noChangeShapeType="1"/>
          </p:cNvSpPr>
          <p:nvPr/>
        </p:nvSpPr>
        <p:spPr bwMode="auto">
          <a:xfrm flipH="1">
            <a:off x="1504950" y="4038600"/>
            <a:ext cx="285750" cy="552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73809" name="Line 17" descr="DataCube example"/>
          <p:cNvSpPr>
            <a:spLocks noChangeShapeType="1"/>
          </p:cNvSpPr>
          <p:nvPr/>
        </p:nvSpPr>
        <p:spPr bwMode="auto">
          <a:xfrm>
            <a:off x="1104900" y="4076700"/>
            <a:ext cx="28575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73810" name="Text Box 18" descr="DataCube example"/>
          <p:cNvSpPr txBox="1">
            <a:spLocks noChangeArrowheads="1"/>
          </p:cNvSpPr>
          <p:nvPr/>
        </p:nvSpPr>
        <p:spPr bwMode="auto">
          <a:xfrm>
            <a:off x="1651000" y="3101975"/>
            <a:ext cx="395288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latin typeface="Symbol" pitchFamily="18" charset="2"/>
                <a:cs typeface="Arial" charset="0"/>
              </a:rPr>
              <a:t>f</a:t>
            </a: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673811" name="Text Box 19" descr="DataCube example"/>
          <p:cNvSpPr txBox="1">
            <a:spLocks noChangeArrowheads="1"/>
          </p:cNvSpPr>
          <p:nvPr/>
        </p:nvSpPr>
        <p:spPr bwMode="auto">
          <a:xfrm>
            <a:off x="1978025" y="3790950"/>
            <a:ext cx="8096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  <a:cs typeface="Arial" charset="0"/>
              </a:rPr>
              <a:t>color</a:t>
            </a:r>
          </a:p>
        </p:txBody>
      </p:sp>
      <p:sp>
        <p:nvSpPr>
          <p:cNvPr id="673812" name="Text Box 20" descr="DataCube example"/>
          <p:cNvSpPr txBox="1">
            <a:spLocks noChangeArrowheads="1"/>
          </p:cNvSpPr>
          <p:nvPr/>
        </p:nvSpPr>
        <p:spPr bwMode="auto">
          <a:xfrm>
            <a:off x="338138" y="3676650"/>
            <a:ext cx="6572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  <a:cs typeface="Arial" charset="0"/>
              </a:rPr>
              <a:t>size</a:t>
            </a: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673813" name="Text Box 21" descr="DataCube example"/>
          <p:cNvSpPr txBox="1">
            <a:spLocks noChangeArrowheads="1"/>
          </p:cNvSpPr>
          <p:nvPr/>
        </p:nvSpPr>
        <p:spPr bwMode="auto">
          <a:xfrm>
            <a:off x="614363" y="4991100"/>
            <a:ext cx="14430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  <a:cs typeface="Arial" charset="0"/>
              </a:rPr>
              <a:t>color; size</a:t>
            </a:r>
          </a:p>
        </p:txBody>
      </p:sp>
      <p:sp>
        <p:nvSpPr>
          <p:cNvPr id="673814" name="Oval 22" descr="DataCube example"/>
          <p:cNvSpPr>
            <a:spLocks noChangeArrowheads="1"/>
          </p:cNvSpPr>
          <p:nvPr/>
        </p:nvSpPr>
        <p:spPr bwMode="auto">
          <a:xfrm>
            <a:off x="4781550" y="2990850"/>
            <a:ext cx="2152650" cy="18478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73815" name="Line 23" descr="DataCube example"/>
          <p:cNvSpPr>
            <a:spLocks noChangeShapeType="1"/>
          </p:cNvSpPr>
          <p:nvPr/>
        </p:nvSpPr>
        <p:spPr bwMode="auto">
          <a:xfrm flipV="1">
            <a:off x="1562100" y="3848100"/>
            <a:ext cx="3200400" cy="857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DataCubes</a:t>
            </a:r>
          </a:p>
        </p:txBody>
      </p:sp>
      <p:sp>
        <p:nvSpPr>
          <p:cNvPr id="675843" name="Rectangle 3"/>
          <p:cNvSpPr>
            <a:spLocks noGrp="1" noChangeArrowheads="1"/>
          </p:cNvSpPr>
          <p:nvPr>
            <p:ph idx="1"/>
          </p:nvPr>
        </p:nvSpPr>
        <p:spPr>
          <a:xfrm>
            <a:off x="1028700" y="1884363"/>
            <a:ext cx="6764338" cy="3736975"/>
          </a:xfrm>
        </p:spPr>
        <p:txBody>
          <a:bodyPr/>
          <a:lstStyle/>
          <a:p>
            <a:pPr>
              <a:buFont typeface="Monotype Sorts" pitchFamily="-65" charset="2"/>
              <a:buNone/>
            </a:pPr>
            <a:r>
              <a:rPr lang="en-US" sz="2000"/>
              <a:t>‘color’, ‘size’: DIMENSIONS</a:t>
            </a:r>
          </a:p>
          <a:p>
            <a:pPr>
              <a:buFont typeface="Monotype Sorts" pitchFamily="-65" charset="2"/>
              <a:buNone/>
            </a:pPr>
            <a:r>
              <a:rPr lang="en-US" sz="2000"/>
              <a:t>‘count’: MEASURE</a:t>
            </a:r>
          </a:p>
        </p:txBody>
      </p:sp>
      <p:grpSp>
        <p:nvGrpSpPr>
          <p:cNvPr id="2" name="Group 1" descr="DataCube example">
            <a:extLst>
              <a:ext uri="{FF2B5EF4-FFF2-40B4-BE49-F238E27FC236}">
                <a16:creationId xmlns:a16="http://schemas.microsoft.com/office/drawing/2014/main" id="{7B91BC89-DD1D-4C4C-BDE0-07AE10291125}"/>
              </a:ext>
            </a:extLst>
          </p:cNvPr>
          <p:cNvGrpSpPr/>
          <p:nvPr/>
        </p:nvGrpSpPr>
        <p:grpSpPr>
          <a:xfrm>
            <a:off x="338138" y="2819400"/>
            <a:ext cx="7567612" cy="3338513"/>
            <a:chOff x="338138" y="2819400"/>
            <a:chExt cx="7567612" cy="3338513"/>
          </a:xfrm>
        </p:grpSpPr>
        <p:grpSp>
          <p:nvGrpSpPr>
            <p:cNvPr id="675844" name="Group 4"/>
            <p:cNvGrpSpPr>
              <a:grpSpLocks/>
            </p:cNvGrpSpPr>
            <p:nvPr/>
          </p:nvGrpSpPr>
          <p:grpSpPr bwMode="auto">
            <a:xfrm>
              <a:off x="4362450" y="2819400"/>
              <a:ext cx="3543300" cy="2876550"/>
              <a:chOff x="3336" y="1896"/>
              <a:chExt cx="2232" cy="1812"/>
            </a:xfrm>
          </p:grpSpPr>
          <p:graphicFrame>
            <p:nvGraphicFramePr>
              <p:cNvPr id="675845" name="Object 5"/>
              <p:cNvGraphicFramePr>
                <a:graphicFrameLocks noChangeAspect="1"/>
              </p:cNvGraphicFramePr>
              <p:nvPr/>
            </p:nvGraphicFramePr>
            <p:xfrm>
              <a:off x="3336" y="1921"/>
              <a:ext cx="2232" cy="17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5862" name="Document" r:id="rId4" imgW="5358600" imgH="4286160" progId="Word.Document.8">
                      <p:embed/>
                    </p:oleObj>
                  </mc:Choice>
                  <mc:Fallback>
                    <p:oleObj name="Document" r:id="rId4" imgW="5358600" imgH="4286160" progId="Word.Document.8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36" y="1921"/>
                            <a:ext cx="2232" cy="17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75846" name="Line 6"/>
              <p:cNvSpPr>
                <a:spLocks noChangeShapeType="1"/>
              </p:cNvSpPr>
              <p:nvPr/>
            </p:nvSpPr>
            <p:spPr bwMode="auto">
              <a:xfrm>
                <a:off x="3432" y="3132"/>
                <a:ext cx="19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75847" name="Line 7"/>
              <p:cNvSpPr>
                <a:spLocks noChangeShapeType="1"/>
              </p:cNvSpPr>
              <p:nvPr/>
            </p:nvSpPr>
            <p:spPr bwMode="auto">
              <a:xfrm>
                <a:off x="4956" y="1896"/>
                <a:ext cx="0" cy="15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75848" name="Line 8"/>
              <p:cNvSpPr>
                <a:spLocks noChangeShapeType="1"/>
              </p:cNvSpPr>
              <p:nvPr/>
            </p:nvSpPr>
            <p:spPr bwMode="auto">
              <a:xfrm>
                <a:off x="3768" y="1896"/>
                <a:ext cx="0" cy="15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75849" name="Line 9"/>
              <p:cNvSpPr>
                <a:spLocks noChangeShapeType="1"/>
              </p:cNvSpPr>
              <p:nvPr/>
            </p:nvSpPr>
            <p:spPr bwMode="auto">
              <a:xfrm>
                <a:off x="3408" y="2148"/>
                <a:ext cx="19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675850" name="Oval 10"/>
            <p:cNvSpPr>
              <a:spLocks noChangeArrowheads="1"/>
            </p:cNvSpPr>
            <p:nvPr/>
          </p:nvSpPr>
          <p:spPr bwMode="auto">
            <a:xfrm>
              <a:off x="1409700" y="3429000"/>
              <a:ext cx="114300" cy="1333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5851" name="Oval 11"/>
            <p:cNvSpPr>
              <a:spLocks noChangeArrowheads="1"/>
            </p:cNvSpPr>
            <p:nvPr/>
          </p:nvSpPr>
          <p:spPr bwMode="auto">
            <a:xfrm>
              <a:off x="1066800" y="3943350"/>
              <a:ext cx="114300" cy="1333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5852" name="Oval 12"/>
            <p:cNvSpPr>
              <a:spLocks noChangeArrowheads="1"/>
            </p:cNvSpPr>
            <p:nvPr/>
          </p:nvSpPr>
          <p:spPr bwMode="auto">
            <a:xfrm>
              <a:off x="1771650" y="3943350"/>
              <a:ext cx="114300" cy="1333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5853" name="Oval 13"/>
            <p:cNvSpPr>
              <a:spLocks noChangeArrowheads="1"/>
            </p:cNvSpPr>
            <p:nvPr/>
          </p:nvSpPr>
          <p:spPr bwMode="auto">
            <a:xfrm>
              <a:off x="1409700" y="4572000"/>
              <a:ext cx="114300" cy="1333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5854" name="Line 14"/>
            <p:cNvSpPr>
              <a:spLocks noChangeShapeType="1"/>
            </p:cNvSpPr>
            <p:nvPr/>
          </p:nvSpPr>
          <p:spPr bwMode="auto">
            <a:xfrm flipH="1">
              <a:off x="1162050" y="3524250"/>
              <a:ext cx="247650" cy="4000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5855" name="Line 15"/>
            <p:cNvSpPr>
              <a:spLocks noChangeShapeType="1"/>
            </p:cNvSpPr>
            <p:nvPr/>
          </p:nvSpPr>
          <p:spPr bwMode="auto">
            <a:xfrm>
              <a:off x="1462088" y="3546475"/>
              <a:ext cx="284162" cy="4206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5856" name="Line 16"/>
            <p:cNvSpPr>
              <a:spLocks noChangeShapeType="1"/>
            </p:cNvSpPr>
            <p:nvPr/>
          </p:nvSpPr>
          <p:spPr bwMode="auto">
            <a:xfrm flipH="1">
              <a:off x="1504950" y="4038600"/>
              <a:ext cx="285750" cy="552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5857" name="Line 17"/>
            <p:cNvSpPr>
              <a:spLocks noChangeShapeType="1"/>
            </p:cNvSpPr>
            <p:nvPr/>
          </p:nvSpPr>
          <p:spPr bwMode="auto">
            <a:xfrm>
              <a:off x="1104900" y="4076700"/>
              <a:ext cx="285750" cy="495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5858" name="Text Box 18"/>
            <p:cNvSpPr txBox="1">
              <a:spLocks noChangeArrowheads="1"/>
            </p:cNvSpPr>
            <p:nvPr/>
          </p:nvSpPr>
          <p:spPr bwMode="auto">
            <a:xfrm>
              <a:off x="1651000" y="3101975"/>
              <a:ext cx="395288" cy="5794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3200">
                  <a:latin typeface="Symbol" pitchFamily="18" charset="2"/>
                  <a:cs typeface="Arial" charset="0"/>
                </a:rPr>
                <a:t>f</a:t>
              </a:r>
              <a:endParaRPr lang="en-US" sz="32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75859" name="Text Box 19"/>
            <p:cNvSpPr txBox="1">
              <a:spLocks noChangeArrowheads="1"/>
            </p:cNvSpPr>
            <p:nvPr/>
          </p:nvSpPr>
          <p:spPr bwMode="auto">
            <a:xfrm>
              <a:off x="1978025" y="3790950"/>
              <a:ext cx="809625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latin typeface="Times New Roman" pitchFamily="18" charset="0"/>
                  <a:cs typeface="Arial" charset="0"/>
                </a:rPr>
                <a:t>color</a:t>
              </a:r>
            </a:p>
          </p:txBody>
        </p:sp>
        <p:sp>
          <p:nvSpPr>
            <p:cNvPr id="675860" name="Text Box 20"/>
            <p:cNvSpPr txBox="1">
              <a:spLocks noChangeArrowheads="1"/>
            </p:cNvSpPr>
            <p:nvPr/>
          </p:nvSpPr>
          <p:spPr bwMode="auto">
            <a:xfrm>
              <a:off x="338138" y="3676650"/>
              <a:ext cx="657225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latin typeface="Times New Roman" pitchFamily="18" charset="0"/>
                  <a:cs typeface="Arial" charset="0"/>
                </a:rPr>
                <a:t>size</a:t>
              </a:r>
              <a:endParaRPr lang="en-US" sz="32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75861" name="Text Box 21"/>
            <p:cNvSpPr txBox="1">
              <a:spLocks noChangeArrowheads="1"/>
            </p:cNvSpPr>
            <p:nvPr/>
          </p:nvSpPr>
          <p:spPr bwMode="auto">
            <a:xfrm>
              <a:off x="614363" y="4991100"/>
              <a:ext cx="1443037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latin typeface="Times New Roman" pitchFamily="18" charset="0"/>
                  <a:cs typeface="Arial" charset="0"/>
                </a:rPr>
                <a:t>color; size</a:t>
              </a:r>
            </a:p>
          </p:txBody>
        </p:sp>
        <p:sp>
          <p:nvSpPr>
            <p:cNvPr id="675862" name="Rectangle 22"/>
            <p:cNvSpPr>
              <a:spLocks noChangeArrowheads="1"/>
            </p:cNvSpPr>
            <p:nvPr/>
          </p:nvSpPr>
          <p:spPr bwMode="auto">
            <a:xfrm>
              <a:off x="5067300" y="3181350"/>
              <a:ext cx="2838450" cy="220980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5863" name="Text Box 23"/>
            <p:cNvSpPr txBox="1">
              <a:spLocks noChangeArrowheads="1"/>
            </p:cNvSpPr>
            <p:nvPr/>
          </p:nvSpPr>
          <p:spPr bwMode="auto">
            <a:xfrm>
              <a:off x="4868863" y="5578475"/>
              <a:ext cx="1811337" cy="5794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3200">
                  <a:solidFill>
                    <a:schemeClr val="accent1"/>
                  </a:solidFill>
                  <a:latin typeface="Times New Roman" pitchFamily="18" charset="0"/>
                  <a:cs typeface="Arial" charset="0"/>
                </a:rPr>
                <a:t>DataCube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114300"/>
            <a:ext cx="8269288" cy="793750"/>
          </a:xfrm>
        </p:spPr>
        <p:txBody>
          <a:bodyPr>
            <a:normAutofit/>
          </a:bodyPr>
          <a:lstStyle/>
          <a:p>
            <a:r>
              <a:rPr lang="en-US" sz="3200"/>
              <a:t>Example of Operations on a Datacube</a:t>
            </a:r>
          </a:p>
        </p:txBody>
      </p:sp>
      <p:grpSp>
        <p:nvGrpSpPr>
          <p:cNvPr id="655363" name="Group 3" descr="DataCube example"/>
          <p:cNvGrpSpPr>
            <a:grpSpLocks/>
          </p:cNvGrpSpPr>
          <p:nvPr/>
        </p:nvGrpSpPr>
        <p:grpSpPr bwMode="auto">
          <a:xfrm>
            <a:off x="338138" y="2497138"/>
            <a:ext cx="7567612" cy="2876550"/>
            <a:chOff x="213" y="1776"/>
            <a:chExt cx="4767" cy="1812"/>
          </a:xfrm>
        </p:grpSpPr>
        <p:grpSp>
          <p:nvGrpSpPr>
            <p:cNvPr id="655364" name="Group 4"/>
            <p:cNvGrpSpPr>
              <a:grpSpLocks/>
            </p:cNvGrpSpPr>
            <p:nvPr/>
          </p:nvGrpSpPr>
          <p:grpSpPr bwMode="auto">
            <a:xfrm>
              <a:off x="2748" y="1776"/>
              <a:ext cx="2232" cy="1812"/>
              <a:chOff x="3336" y="1896"/>
              <a:chExt cx="2232" cy="1812"/>
            </a:xfrm>
          </p:grpSpPr>
          <p:graphicFrame>
            <p:nvGraphicFramePr>
              <p:cNvPr id="655365" name="Object 5"/>
              <p:cNvGraphicFramePr>
                <a:graphicFrameLocks noChangeAspect="1"/>
              </p:cNvGraphicFramePr>
              <p:nvPr/>
            </p:nvGraphicFramePr>
            <p:xfrm>
              <a:off x="3336" y="1921"/>
              <a:ext cx="2232" cy="17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5382" name="Document" r:id="rId4" imgW="5358600" imgH="4286160" progId="Word.Document.8">
                      <p:embed/>
                    </p:oleObj>
                  </mc:Choice>
                  <mc:Fallback>
                    <p:oleObj name="Document" r:id="rId4" imgW="5358600" imgH="4286160" progId="Word.Document.8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36" y="1921"/>
                            <a:ext cx="2232" cy="17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55366" name="Line 6"/>
              <p:cNvSpPr>
                <a:spLocks noChangeShapeType="1"/>
              </p:cNvSpPr>
              <p:nvPr/>
            </p:nvSpPr>
            <p:spPr bwMode="auto">
              <a:xfrm>
                <a:off x="3432" y="3132"/>
                <a:ext cx="19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55367" name="Line 7"/>
              <p:cNvSpPr>
                <a:spLocks noChangeShapeType="1"/>
              </p:cNvSpPr>
              <p:nvPr/>
            </p:nvSpPr>
            <p:spPr bwMode="auto">
              <a:xfrm>
                <a:off x="4956" y="1896"/>
                <a:ext cx="0" cy="15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55368" name="Line 8"/>
              <p:cNvSpPr>
                <a:spLocks noChangeShapeType="1"/>
              </p:cNvSpPr>
              <p:nvPr/>
            </p:nvSpPr>
            <p:spPr bwMode="auto">
              <a:xfrm>
                <a:off x="3768" y="1896"/>
                <a:ext cx="0" cy="15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55369" name="Line 9"/>
              <p:cNvSpPr>
                <a:spLocks noChangeShapeType="1"/>
              </p:cNvSpPr>
              <p:nvPr/>
            </p:nvSpPr>
            <p:spPr bwMode="auto">
              <a:xfrm>
                <a:off x="3408" y="2148"/>
                <a:ext cx="19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655370" name="Oval 10"/>
            <p:cNvSpPr>
              <a:spLocks noChangeArrowheads="1"/>
            </p:cNvSpPr>
            <p:nvPr/>
          </p:nvSpPr>
          <p:spPr bwMode="auto">
            <a:xfrm>
              <a:off x="888" y="2160"/>
              <a:ext cx="72" cy="8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5371" name="Oval 11"/>
            <p:cNvSpPr>
              <a:spLocks noChangeArrowheads="1"/>
            </p:cNvSpPr>
            <p:nvPr/>
          </p:nvSpPr>
          <p:spPr bwMode="auto">
            <a:xfrm>
              <a:off x="672" y="2484"/>
              <a:ext cx="72" cy="8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5372" name="Oval 12"/>
            <p:cNvSpPr>
              <a:spLocks noChangeArrowheads="1"/>
            </p:cNvSpPr>
            <p:nvPr/>
          </p:nvSpPr>
          <p:spPr bwMode="auto">
            <a:xfrm>
              <a:off x="1116" y="2484"/>
              <a:ext cx="72" cy="8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5373" name="Oval 13"/>
            <p:cNvSpPr>
              <a:spLocks noChangeArrowheads="1"/>
            </p:cNvSpPr>
            <p:nvPr/>
          </p:nvSpPr>
          <p:spPr bwMode="auto">
            <a:xfrm>
              <a:off x="888" y="2880"/>
              <a:ext cx="72" cy="8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5374" name="Line 14"/>
            <p:cNvSpPr>
              <a:spLocks noChangeShapeType="1"/>
            </p:cNvSpPr>
            <p:nvPr/>
          </p:nvSpPr>
          <p:spPr bwMode="auto">
            <a:xfrm flipH="1">
              <a:off x="732" y="2220"/>
              <a:ext cx="156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5375" name="Line 15"/>
            <p:cNvSpPr>
              <a:spLocks noChangeShapeType="1"/>
            </p:cNvSpPr>
            <p:nvPr/>
          </p:nvSpPr>
          <p:spPr bwMode="auto">
            <a:xfrm>
              <a:off x="921" y="2234"/>
              <a:ext cx="179" cy="2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5376" name="Line 16"/>
            <p:cNvSpPr>
              <a:spLocks noChangeShapeType="1"/>
            </p:cNvSpPr>
            <p:nvPr/>
          </p:nvSpPr>
          <p:spPr bwMode="auto">
            <a:xfrm flipH="1">
              <a:off x="948" y="2544"/>
              <a:ext cx="180" cy="3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5377" name="Line 17"/>
            <p:cNvSpPr>
              <a:spLocks noChangeShapeType="1"/>
            </p:cNvSpPr>
            <p:nvPr/>
          </p:nvSpPr>
          <p:spPr bwMode="auto">
            <a:xfrm>
              <a:off x="696" y="2568"/>
              <a:ext cx="180" cy="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5378" name="Text Box 18"/>
            <p:cNvSpPr txBox="1">
              <a:spLocks noChangeArrowheads="1"/>
            </p:cNvSpPr>
            <p:nvPr/>
          </p:nvSpPr>
          <p:spPr bwMode="auto">
            <a:xfrm>
              <a:off x="1040" y="1954"/>
              <a:ext cx="249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3200">
                  <a:latin typeface="Symbol" pitchFamily="18" charset="2"/>
                  <a:cs typeface="Arial" charset="0"/>
                </a:rPr>
                <a:t>f</a:t>
              </a:r>
              <a:endParaRPr lang="en-US" sz="32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55379" name="Text Box 19"/>
            <p:cNvSpPr txBox="1">
              <a:spLocks noChangeArrowheads="1"/>
            </p:cNvSpPr>
            <p:nvPr/>
          </p:nvSpPr>
          <p:spPr bwMode="auto">
            <a:xfrm>
              <a:off x="1246" y="2388"/>
              <a:ext cx="51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latin typeface="Times New Roman" pitchFamily="18" charset="0"/>
                  <a:cs typeface="Arial" charset="0"/>
                </a:rPr>
                <a:t>color</a:t>
              </a:r>
            </a:p>
          </p:txBody>
        </p:sp>
        <p:sp>
          <p:nvSpPr>
            <p:cNvPr id="655380" name="Text Box 20"/>
            <p:cNvSpPr txBox="1">
              <a:spLocks noChangeArrowheads="1"/>
            </p:cNvSpPr>
            <p:nvPr/>
          </p:nvSpPr>
          <p:spPr bwMode="auto">
            <a:xfrm>
              <a:off x="213" y="2316"/>
              <a:ext cx="41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latin typeface="Times New Roman" pitchFamily="18" charset="0"/>
                  <a:cs typeface="Arial" charset="0"/>
                </a:rPr>
                <a:t>size</a:t>
              </a:r>
              <a:endParaRPr lang="en-US" sz="32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55381" name="Text Box 21"/>
            <p:cNvSpPr txBox="1">
              <a:spLocks noChangeArrowheads="1"/>
            </p:cNvSpPr>
            <p:nvPr/>
          </p:nvSpPr>
          <p:spPr bwMode="auto">
            <a:xfrm>
              <a:off x="387" y="3144"/>
              <a:ext cx="909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latin typeface="Times New Roman" pitchFamily="18" charset="0"/>
                  <a:cs typeface="Arial" charset="0"/>
                </a:rPr>
                <a:t>color; size</a:t>
              </a:r>
            </a:p>
          </p:txBody>
        </p:sp>
      </p:grpSp>
      <p:sp>
        <p:nvSpPr>
          <p:cNvPr id="655382" name="Rectangle 22" descr="DataCube example"/>
          <p:cNvSpPr>
            <a:spLocks noChangeArrowheads="1"/>
          </p:cNvSpPr>
          <p:nvPr/>
        </p:nvSpPr>
        <p:spPr bwMode="auto">
          <a:xfrm>
            <a:off x="4381500" y="4497388"/>
            <a:ext cx="3429000" cy="476250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GB" sz="200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655383" name="Rectangle 23" descr="DataCube example"/>
          <p:cNvSpPr>
            <a:spLocks noChangeArrowheads="1"/>
          </p:cNvSpPr>
          <p:nvPr/>
        </p:nvSpPr>
        <p:spPr bwMode="auto">
          <a:xfrm>
            <a:off x="6991350" y="2306638"/>
            <a:ext cx="933450" cy="2114550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55384" name="Rectangle 24" descr="DataCube example"/>
          <p:cNvSpPr>
            <a:spLocks noChangeArrowheads="1"/>
          </p:cNvSpPr>
          <p:nvPr/>
        </p:nvSpPr>
        <p:spPr bwMode="auto">
          <a:xfrm>
            <a:off x="5105400" y="2954338"/>
            <a:ext cx="1676400" cy="14478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55385" name="Rectangle 25" descr="DataCube example"/>
          <p:cNvSpPr>
            <a:spLocks noChangeArrowheads="1"/>
          </p:cNvSpPr>
          <p:nvPr/>
        </p:nvSpPr>
        <p:spPr bwMode="auto">
          <a:xfrm>
            <a:off x="1295400" y="4173538"/>
            <a:ext cx="304800" cy="3048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34" name="Rectangle 26"/>
          <p:cNvSpPr>
            <a:spLocks noGrp="1" noChangeArrowheads="1"/>
          </p:cNvSpPr>
          <p:nvPr>
            <p:ph type="title"/>
          </p:nvPr>
        </p:nvSpPr>
        <p:spPr>
          <a:xfrm>
            <a:off x="190500" y="114300"/>
            <a:ext cx="8342313" cy="793750"/>
          </a:xfrm>
          <a:noFill/>
          <a:ln/>
        </p:spPr>
        <p:txBody>
          <a:bodyPr lIns="91440" tIns="45720" rIns="91440" bIns="45720">
            <a:normAutofit/>
          </a:bodyPr>
          <a:lstStyle/>
          <a:p>
            <a:r>
              <a:rPr lang="en-US" sz="3200"/>
              <a:t>Example of Operations on a Datacube</a:t>
            </a:r>
          </a:p>
        </p:txBody>
      </p:sp>
      <p:sp>
        <p:nvSpPr>
          <p:cNvPr id="657410" name="Rectangle 2"/>
          <p:cNvSpPr>
            <a:spLocks noGrp="1" noChangeArrowheads="1"/>
          </p:cNvSpPr>
          <p:nvPr>
            <p:ph idx="1"/>
          </p:nvPr>
        </p:nvSpPr>
        <p:spPr>
          <a:xfrm>
            <a:off x="364361" y="665163"/>
            <a:ext cx="6764338" cy="3736975"/>
          </a:xfrm>
        </p:spPr>
        <p:txBody>
          <a:bodyPr/>
          <a:lstStyle/>
          <a:p>
            <a:pPr>
              <a:buFont typeface="Monotype Sorts" pitchFamily="-65" charset="2"/>
              <a:buNone/>
            </a:pPr>
            <a:r>
              <a:rPr lang="en-US" dirty="0">
                <a:solidFill>
                  <a:schemeClr val="accent1"/>
                </a:solidFill>
              </a:rPr>
              <a:t>Roll-up: </a:t>
            </a:r>
          </a:p>
          <a:p>
            <a:pPr lvl="1"/>
            <a:r>
              <a:rPr lang="en-US" dirty="0"/>
              <a:t>In this example we reduce one dimension</a:t>
            </a:r>
          </a:p>
          <a:p>
            <a:pPr lvl="1"/>
            <a:r>
              <a:rPr lang="en-US" dirty="0"/>
              <a:t>It is possible to climb up one hierarchy</a:t>
            </a:r>
          </a:p>
        </p:txBody>
      </p:sp>
      <p:grpSp>
        <p:nvGrpSpPr>
          <p:cNvPr id="2" name="Group 1" descr="DataCube example Operations">
            <a:extLst>
              <a:ext uri="{FF2B5EF4-FFF2-40B4-BE49-F238E27FC236}">
                <a16:creationId xmlns:a16="http://schemas.microsoft.com/office/drawing/2014/main" id="{42C89AEA-4AC5-4D88-B7B2-A49837DA0EFA}"/>
              </a:ext>
            </a:extLst>
          </p:cNvPr>
          <p:cNvGrpSpPr/>
          <p:nvPr/>
        </p:nvGrpSpPr>
        <p:grpSpPr>
          <a:xfrm>
            <a:off x="338138" y="3486150"/>
            <a:ext cx="7586662" cy="3067050"/>
            <a:chOff x="338138" y="3486150"/>
            <a:chExt cx="7586662" cy="3067050"/>
          </a:xfrm>
        </p:grpSpPr>
        <p:grpSp>
          <p:nvGrpSpPr>
            <p:cNvPr id="657411" name="Group 3"/>
            <p:cNvGrpSpPr>
              <a:grpSpLocks/>
            </p:cNvGrpSpPr>
            <p:nvPr/>
          </p:nvGrpSpPr>
          <p:grpSpPr bwMode="auto">
            <a:xfrm>
              <a:off x="4362450" y="3676650"/>
              <a:ext cx="3543300" cy="2876550"/>
              <a:chOff x="3336" y="1896"/>
              <a:chExt cx="2232" cy="1812"/>
            </a:xfrm>
          </p:grpSpPr>
          <p:graphicFrame>
            <p:nvGraphicFramePr>
              <p:cNvPr id="657412" name="Object 4"/>
              <p:cNvGraphicFramePr>
                <a:graphicFrameLocks noChangeAspect="1"/>
              </p:cNvGraphicFramePr>
              <p:nvPr/>
            </p:nvGraphicFramePr>
            <p:xfrm>
              <a:off x="3336" y="1921"/>
              <a:ext cx="2232" cy="17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7429" name="Document" r:id="rId4" imgW="5358600" imgH="4286160" progId="Word.Document.8">
                      <p:embed/>
                    </p:oleObj>
                  </mc:Choice>
                  <mc:Fallback>
                    <p:oleObj name="Document" r:id="rId4" imgW="5358600" imgH="4286160" progId="Word.Document.8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36" y="1921"/>
                            <a:ext cx="2232" cy="17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57413" name="Line 5"/>
              <p:cNvSpPr>
                <a:spLocks noChangeShapeType="1"/>
              </p:cNvSpPr>
              <p:nvPr/>
            </p:nvSpPr>
            <p:spPr bwMode="auto">
              <a:xfrm>
                <a:off x="3432" y="3132"/>
                <a:ext cx="19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57414" name="Line 6"/>
              <p:cNvSpPr>
                <a:spLocks noChangeShapeType="1"/>
              </p:cNvSpPr>
              <p:nvPr/>
            </p:nvSpPr>
            <p:spPr bwMode="auto">
              <a:xfrm>
                <a:off x="4956" y="1896"/>
                <a:ext cx="0" cy="15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57415" name="Line 7"/>
              <p:cNvSpPr>
                <a:spLocks noChangeShapeType="1"/>
              </p:cNvSpPr>
              <p:nvPr/>
            </p:nvSpPr>
            <p:spPr bwMode="auto">
              <a:xfrm>
                <a:off x="3768" y="1896"/>
                <a:ext cx="0" cy="15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57416" name="Line 8"/>
              <p:cNvSpPr>
                <a:spLocks noChangeShapeType="1"/>
              </p:cNvSpPr>
              <p:nvPr/>
            </p:nvSpPr>
            <p:spPr bwMode="auto">
              <a:xfrm>
                <a:off x="3408" y="2148"/>
                <a:ext cx="19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657417" name="Oval 9"/>
            <p:cNvSpPr>
              <a:spLocks noChangeArrowheads="1"/>
            </p:cNvSpPr>
            <p:nvPr/>
          </p:nvSpPr>
          <p:spPr bwMode="auto">
            <a:xfrm>
              <a:off x="1409700" y="4286250"/>
              <a:ext cx="114300" cy="1333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7418" name="Oval 10"/>
            <p:cNvSpPr>
              <a:spLocks noChangeArrowheads="1"/>
            </p:cNvSpPr>
            <p:nvPr/>
          </p:nvSpPr>
          <p:spPr bwMode="auto">
            <a:xfrm>
              <a:off x="1066800" y="4800600"/>
              <a:ext cx="114300" cy="1333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7419" name="Oval 11"/>
            <p:cNvSpPr>
              <a:spLocks noChangeArrowheads="1"/>
            </p:cNvSpPr>
            <p:nvPr/>
          </p:nvSpPr>
          <p:spPr bwMode="auto">
            <a:xfrm>
              <a:off x="1771650" y="4800600"/>
              <a:ext cx="114300" cy="1333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7420" name="Oval 12"/>
            <p:cNvSpPr>
              <a:spLocks noChangeArrowheads="1"/>
            </p:cNvSpPr>
            <p:nvPr/>
          </p:nvSpPr>
          <p:spPr bwMode="auto">
            <a:xfrm>
              <a:off x="1409700" y="5429250"/>
              <a:ext cx="114300" cy="1333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7421" name="Line 13"/>
            <p:cNvSpPr>
              <a:spLocks noChangeShapeType="1"/>
            </p:cNvSpPr>
            <p:nvPr/>
          </p:nvSpPr>
          <p:spPr bwMode="auto">
            <a:xfrm flipH="1">
              <a:off x="1162050" y="4381500"/>
              <a:ext cx="247650" cy="4000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7422" name="Line 14"/>
            <p:cNvSpPr>
              <a:spLocks noChangeShapeType="1"/>
            </p:cNvSpPr>
            <p:nvPr/>
          </p:nvSpPr>
          <p:spPr bwMode="auto">
            <a:xfrm>
              <a:off x="1462088" y="4403725"/>
              <a:ext cx="284162" cy="4206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7423" name="Line 15"/>
            <p:cNvSpPr>
              <a:spLocks noChangeShapeType="1"/>
            </p:cNvSpPr>
            <p:nvPr/>
          </p:nvSpPr>
          <p:spPr bwMode="auto">
            <a:xfrm flipH="1">
              <a:off x="1504950" y="4895850"/>
              <a:ext cx="285750" cy="552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7424" name="Line 16"/>
            <p:cNvSpPr>
              <a:spLocks noChangeShapeType="1"/>
            </p:cNvSpPr>
            <p:nvPr/>
          </p:nvSpPr>
          <p:spPr bwMode="auto">
            <a:xfrm>
              <a:off x="1104900" y="4933950"/>
              <a:ext cx="285750" cy="495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7425" name="Text Box 17"/>
            <p:cNvSpPr txBox="1">
              <a:spLocks noChangeArrowheads="1"/>
            </p:cNvSpPr>
            <p:nvPr/>
          </p:nvSpPr>
          <p:spPr bwMode="auto">
            <a:xfrm>
              <a:off x="1651000" y="3959225"/>
              <a:ext cx="395288" cy="5794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3200">
                  <a:latin typeface="Symbol" pitchFamily="18" charset="2"/>
                  <a:cs typeface="Arial" charset="0"/>
                </a:rPr>
                <a:t>f</a:t>
              </a:r>
              <a:endParaRPr lang="en-US" sz="32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57426" name="Text Box 18"/>
            <p:cNvSpPr txBox="1">
              <a:spLocks noChangeArrowheads="1"/>
            </p:cNvSpPr>
            <p:nvPr/>
          </p:nvSpPr>
          <p:spPr bwMode="auto">
            <a:xfrm>
              <a:off x="1978025" y="4648200"/>
              <a:ext cx="809625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 dirty="0">
                  <a:latin typeface="Times New Roman" pitchFamily="18" charset="0"/>
                  <a:cs typeface="Arial" charset="0"/>
                </a:rPr>
                <a:t>color</a:t>
              </a:r>
            </a:p>
          </p:txBody>
        </p:sp>
        <p:sp>
          <p:nvSpPr>
            <p:cNvPr id="657427" name="Text Box 19"/>
            <p:cNvSpPr txBox="1">
              <a:spLocks noChangeArrowheads="1"/>
            </p:cNvSpPr>
            <p:nvPr/>
          </p:nvSpPr>
          <p:spPr bwMode="auto">
            <a:xfrm>
              <a:off x="338138" y="4533900"/>
              <a:ext cx="657225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latin typeface="Times New Roman" pitchFamily="18" charset="0"/>
                  <a:cs typeface="Arial" charset="0"/>
                </a:rPr>
                <a:t>size</a:t>
              </a:r>
              <a:endParaRPr lang="en-US" sz="32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57428" name="Text Box 20"/>
            <p:cNvSpPr txBox="1">
              <a:spLocks noChangeArrowheads="1"/>
            </p:cNvSpPr>
            <p:nvPr/>
          </p:nvSpPr>
          <p:spPr bwMode="auto">
            <a:xfrm>
              <a:off x="614363" y="5848350"/>
              <a:ext cx="1443037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latin typeface="Times New Roman" pitchFamily="18" charset="0"/>
                  <a:cs typeface="Arial" charset="0"/>
                </a:rPr>
                <a:t>color; size</a:t>
              </a:r>
            </a:p>
          </p:txBody>
        </p:sp>
        <p:sp>
          <p:nvSpPr>
            <p:cNvPr id="657429" name="Rectangle 21"/>
            <p:cNvSpPr>
              <a:spLocks noChangeArrowheads="1"/>
            </p:cNvSpPr>
            <p:nvPr/>
          </p:nvSpPr>
          <p:spPr bwMode="auto">
            <a:xfrm>
              <a:off x="4305300" y="4095750"/>
              <a:ext cx="2552700" cy="14859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7430" name="Rectangle 22"/>
            <p:cNvSpPr>
              <a:spLocks noChangeArrowheads="1"/>
            </p:cNvSpPr>
            <p:nvPr/>
          </p:nvSpPr>
          <p:spPr bwMode="auto">
            <a:xfrm>
              <a:off x="6953250" y="3486150"/>
              <a:ext cx="971550" cy="25146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7431" name="Line 23"/>
            <p:cNvSpPr>
              <a:spLocks noChangeShapeType="1"/>
            </p:cNvSpPr>
            <p:nvPr/>
          </p:nvSpPr>
          <p:spPr bwMode="auto">
            <a:xfrm flipH="1" flipV="1">
              <a:off x="971550" y="5010150"/>
              <a:ext cx="266700" cy="47625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7432" name="Rectangle 24"/>
            <p:cNvSpPr>
              <a:spLocks noChangeArrowheads="1"/>
            </p:cNvSpPr>
            <p:nvPr/>
          </p:nvSpPr>
          <p:spPr bwMode="auto">
            <a:xfrm>
              <a:off x="914400" y="4743450"/>
              <a:ext cx="304800" cy="30480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7433" name="Rectangle 25"/>
            <p:cNvSpPr>
              <a:spLocks noChangeArrowheads="1"/>
            </p:cNvSpPr>
            <p:nvPr/>
          </p:nvSpPr>
          <p:spPr bwMode="auto">
            <a:xfrm>
              <a:off x="5105400" y="5657850"/>
              <a:ext cx="1752600" cy="38100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82" name="Rectangle 26"/>
          <p:cNvSpPr>
            <a:spLocks noGrp="1" noChangeArrowheads="1"/>
          </p:cNvSpPr>
          <p:nvPr>
            <p:ph type="title"/>
          </p:nvPr>
        </p:nvSpPr>
        <p:spPr>
          <a:xfrm>
            <a:off x="190500" y="114300"/>
            <a:ext cx="8269288" cy="793750"/>
          </a:xfrm>
          <a:noFill/>
          <a:ln/>
        </p:spPr>
        <p:txBody>
          <a:bodyPr lIns="91440" tIns="45720" rIns="91440" bIns="45720">
            <a:normAutofit/>
          </a:bodyPr>
          <a:lstStyle/>
          <a:p>
            <a:r>
              <a:rPr lang="en-US" sz="3200"/>
              <a:t>Example of Operations on a Datacube</a:t>
            </a:r>
          </a:p>
        </p:txBody>
      </p:sp>
      <p:sp>
        <p:nvSpPr>
          <p:cNvPr id="659458" name="Rectangle 2"/>
          <p:cNvSpPr>
            <a:spLocks noGrp="1" noChangeArrowheads="1"/>
          </p:cNvSpPr>
          <p:nvPr>
            <p:ph idx="1"/>
          </p:nvPr>
        </p:nvSpPr>
        <p:spPr>
          <a:xfrm>
            <a:off x="100981" y="789340"/>
            <a:ext cx="8522938" cy="2482497"/>
          </a:xfrm>
        </p:spPr>
        <p:txBody>
          <a:bodyPr/>
          <a:lstStyle/>
          <a:p>
            <a:pPr>
              <a:buFont typeface="Monotype Sorts" pitchFamily="-65" charset="2"/>
              <a:buNone/>
            </a:pPr>
            <a:r>
              <a:rPr lang="en-US" dirty="0">
                <a:solidFill>
                  <a:schemeClr val="accent1"/>
                </a:solidFill>
              </a:rPr>
              <a:t>Drill-down</a:t>
            </a:r>
          </a:p>
          <a:p>
            <a:pPr lvl="1"/>
            <a:r>
              <a:rPr lang="en-US" dirty="0"/>
              <a:t>In this example we add one dimension</a:t>
            </a:r>
          </a:p>
          <a:p>
            <a:pPr lvl="1"/>
            <a:r>
              <a:rPr lang="en-US" dirty="0"/>
              <a:t>It is possible to climb down one hierarchy</a:t>
            </a:r>
          </a:p>
          <a:p>
            <a:pPr lvl="2"/>
            <a:r>
              <a:rPr lang="en-US" dirty="0"/>
              <a:t>Example (product, </a:t>
            </a:r>
            <a:r>
              <a:rPr lang="en-US" dirty="0">
                <a:solidFill>
                  <a:srgbClr val="FF0000"/>
                </a:solidFill>
              </a:rPr>
              <a:t>year</a:t>
            </a:r>
            <a:r>
              <a:rPr lang="en-US" dirty="0"/>
              <a:t>) </a:t>
            </a:r>
            <a:r>
              <a:rPr lang="en-US" dirty="0">
                <a:sym typeface="Symbol" pitchFamily="18" charset="2"/>
              </a:rPr>
              <a:t> </a:t>
            </a:r>
            <a:r>
              <a:rPr lang="en-US" dirty="0"/>
              <a:t>(product, </a:t>
            </a:r>
            <a:r>
              <a:rPr lang="en-US" dirty="0">
                <a:solidFill>
                  <a:srgbClr val="FF0000"/>
                </a:solidFill>
              </a:rPr>
              <a:t>month</a:t>
            </a:r>
            <a:r>
              <a:rPr lang="en-US" dirty="0"/>
              <a:t>)</a:t>
            </a:r>
          </a:p>
          <a:p>
            <a:pPr>
              <a:buFont typeface="Monotype Sorts" pitchFamily="-65" charset="2"/>
              <a:buNone/>
            </a:pPr>
            <a:endParaRPr lang="en-US" dirty="0"/>
          </a:p>
        </p:txBody>
      </p:sp>
      <p:grpSp>
        <p:nvGrpSpPr>
          <p:cNvPr id="659459" name="Group 3"/>
          <p:cNvGrpSpPr>
            <a:grpSpLocks/>
          </p:cNvGrpSpPr>
          <p:nvPr/>
        </p:nvGrpSpPr>
        <p:grpSpPr bwMode="auto">
          <a:xfrm>
            <a:off x="4362450" y="3676650"/>
            <a:ext cx="3543300" cy="2876550"/>
            <a:chOff x="3336" y="1896"/>
            <a:chExt cx="2232" cy="1812"/>
          </a:xfrm>
        </p:grpSpPr>
        <p:graphicFrame>
          <p:nvGraphicFramePr>
            <p:cNvPr id="659460" name="Object 4"/>
            <p:cNvGraphicFramePr>
              <a:graphicFrameLocks noChangeAspect="1"/>
            </p:cNvGraphicFramePr>
            <p:nvPr/>
          </p:nvGraphicFramePr>
          <p:xfrm>
            <a:off x="3336" y="1921"/>
            <a:ext cx="2232" cy="1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477" name="Document" r:id="rId4" imgW="5358600" imgH="4286160" progId="Word.Document.8">
                    <p:embed/>
                  </p:oleObj>
                </mc:Choice>
                <mc:Fallback>
                  <p:oleObj name="Document" r:id="rId4" imgW="5358600" imgH="4286160" progId="Word.Document.8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6" y="1921"/>
                          <a:ext cx="2232" cy="1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9461" name="Line 5"/>
            <p:cNvSpPr>
              <a:spLocks noChangeShapeType="1"/>
            </p:cNvSpPr>
            <p:nvPr/>
          </p:nvSpPr>
          <p:spPr bwMode="auto">
            <a:xfrm>
              <a:off x="3432" y="3132"/>
              <a:ext cx="19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9462" name="Line 6"/>
            <p:cNvSpPr>
              <a:spLocks noChangeShapeType="1"/>
            </p:cNvSpPr>
            <p:nvPr/>
          </p:nvSpPr>
          <p:spPr bwMode="auto">
            <a:xfrm>
              <a:off x="4956" y="1896"/>
              <a:ext cx="0" cy="1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9463" name="Line 7"/>
            <p:cNvSpPr>
              <a:spLocks noChangeShapeType="1"/>
            </p:cNvSpPr>
            <p:nvPr/>
          </p:nvSpPr>
          <p:spPr bwMode="auto">
            <a:xfrm>
              <a:off x="3768" y="1896"/>
              <a:ext cx="0" cy="1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9464" name="Line 8"/>
            <p:cNvSpPr>
              <a:spLocks noChangeShapeType="1"/>
            </p:cNvSpPr>
            <p:nvPr/>
          </p:nvSpPr>
          <p:spPr bwMode="auto">
            <a:xfrm>
              <a:off x="3408" y="2148"/>
              <a:ext cx="19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" name="Group 1" descr="DataCube example Operations">
            <a:extLst>
              <a:ext uri="{FF2B5EF4-FFF2-40B4-BE49-F238E27FC236}">
                <a16:creationId xmlns:a16="http://schemas.microsoft.com/office/drawing/2014/main" id="{E4B9C921-6382-461A-96C9-E7B8BB282A45}"/>
              </a:ext>
            </a:extLst>
          </p:cNvPr>
          <p:cNvGrpSpPr/>
          <p:nvPr/>
        </p:nvGrpSpPr>
        <p:grpSpPr>
          <a:xfrm>
            <a:off x="338138" y="3486150"/>
            <a:ext cx="7586662" cy="2819400"/>
            <a:chOff x="338138" y="3486150"/>
            <a:chExt cx="7586662" cy="2819400"/>
          </a:xfrm>
        </p:grpSpPr>
        <p:sp>
          <p:nvSpPr>
            <p:cNvPr id="659465" name="Oval 9"/>
            <p:cNvSpPr>
              <a:spLocks noChangeArrowheads="1"/>
            </p:cNvSpPr>
            <p:nvPr/>
          </p:nvSpPr>
          <p:spPr bwMode="auto">
            <a:xfrm>
              <a:off x="1409700" y="4286250"/>
              <a:ext cx="114300" cy="1333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9466" name="Oval 10"/>
            <p:cNvSpPr>
              <a:spLocks noChangeArrowheads="1"/>
            </p:cNvSpPr>
            <p:nvPr/>
          </p:nvSpPr>
          <p:spPr bwMode="auto">
            <a:xfrm>
              <a:off x="1066800" y="4800600"/>
              <a:ext cx="114300" cy="1333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9467" name="Oval 11"/>
            <p:cNvSpPr>
              <a:spLocks noChangeArrowheads="1"/>
            </p:cNvSpPr>
            <p:nvPr/>
          </p:nvSpPr>
          <p:spPr bwMode="auto">
            <a:xfrm>
              <a:off x="1771650" y="4800600"/>
              <a:ext cx="114300" cy="1333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9468" name="Oval 12"/>
            <p:cNvSpPr>
              <a:spLocks noChangeArrowheads="1"/>
            </p:cNvSpPr>
            <p:nvPr/>
          </p:nvSpPr>
          <p:spPr bwMode="auto">
            <a:xfrm>
              <a:off x="1409700" y="5429250"/>
              <a:ext cx="114300" cy="1333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9469" name="Line 13"/>
            <p:cNvSpPr>
              <a:spLocks noChangeShapeType="1"/>
            </p:cNvSpPr>
            <p:nvPr/>
          </p:nvSpPr>
          <p:spPr bwMode="auto">
            <a:xfrm flipH="1">
              <a:off x="1162050" y="4381500"/>
              <a:ext cx="247650" cy="4000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9470" name="Line 14"/>
            <p:cNvSpPr>
              <a:spLocks noChangeShapeType="1"/>
            </p:cNvSpPr>
            <p:nvPr/>
          </p:nvSpPr>
          <p:spPr bwMode="auto">
            <a:xfrm>
              <a:off x="1462088" y="4403725"/>
              <a:ext cx="284162" cy="4206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9471" name="Line 15"/>
            <p:cNvSpPr>
              <a:spLocks noChangeShapeType="1"/>
            </p:cNvSpPr>
            <p:nvPr/>
          </p:nvSpPr>
          <p:spPr bwMode="auto">
            <a:xfrm flipH="1">
              <a:off x="1504950" y="4895850"/>
              <a:ext cx="285750" cy="552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9472" name="Line 16"/>
            <p:cNvSpPr>
              <a:spLocks noChangeShapeType="1"/>
            </p:cNvSpPr>
            <p:nvPr/>
          </p:nvSpPr>
          <p:spPr bwMode="auto">
            <a:xfrm>
              <a:off x="1104900" y="4933950"/>
              <a:ext cx="285750" cy="495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9473" name="Text Box 17"/>
            <p:cNvSpPr txBox="1">
              <a:spLocks noChangeArrowheads="1"/>
            </p:cNvSpPr>
            <p:nvPr/>
          </p:nvSpPr>
          <p:spPr bwMode="auto">
            <a:xfrm>
              <a:off x="1651000" y="3959225"/>
              <a:ext cx="395288" cy="5794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3200">
                  <a:latin typeface="Symbol" pitchFamily="18" charset="2"/>
                  <a:cs typeface="Arial" charset="0"/>
                </a:rPr>
                <a:t>f</a:t>
              </a:r>
              <a:endParaRPr lang="en-US" sz="32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59474" name="Text Box 18"/>
            <p:cNvSpPr txBox="1">
              <a:spLocks noChangeArrowheads="1"/>
            </p:cNvSpPr>
            <p:nvPr/>
          </p:nvSpPr>
          <p:spPr bwMode="auto">
            <a:xfrm>
              <a:off x="1978025" y="4648200"/>
              <a:ext cx="809625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latin typeface="Times New Roman" pitchFamily="18" charset="0"/>
                  <a:cs typeface="Arial" charset="0"/>
                </a:rPr>
                <a:t>color</a:t>
              </a:r>
            </a:p>
          </p:txBody>
        </p:sp>
        <p:sp>
          <p:nvSpPr>
            <p:cNvPr id="659475" name="Text Box 19"/>
            <p:cNvSpPr txBox="1">
              <a:spLocks noChangeArrowheads="1"/>
            </p:cNvSpPr>
            <p:nvPr/>
          </p:nvSpPr>
          <p:spPr bwMode="auto">
            <a:xfrm>
              <a:off x="338138" y="4533900"/>
              <a:ext cx="657225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latin typeface="Times New Roman" pitchFamily="18" charset="0"/>
                  <a:cs typeface="Arial" charset="0"/>
                </a:rPr>
                <a:t>size</a:t>
              </a:r>
              <a:endParaRPr lang="en-US" sz="32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59476" name="Text Box 20"/>
            <p:cNvSpPr txBox="1">
              <a:spLocks noChangeArrowheads="1"/>
            </p:cNvSpPr>
            <p:nvPr/>
          </p:nvSpPr>
          <p:spPr bwMode="auto">
            <a:xfrm>
              <a:off x="614363" y="5848350"/>
              <a:ext cx="1443037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latin typeface="Times New Roman" pitchFamily="18" charset="0"/>
                  <a:cs typeface="Arial" charset="0"/>
                </a:rPr>
                <a:t>color; size</a:t>
              </a:r>
            </a:p>
          </p:txBody>
        </p:sp>
        <p:sp>
          <p:nvSpPr>
            <p:cNvPr id="659477" name="Rectangle 21"/>
            <p:cNvSpPr>
              <a:spLocks noChangeArrowheads="1"/>
            </p:cNvSpPr>
            <p:nvPr/>
          </p:nvSpPr>
          <p:spPr bwMode="auto">
            <a:xfrm>
              <a:off x="4419600" y="5657850"/>
              <a:ext cx="2438400" cy="3810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9478" name="Rectangle 22"/>
            <p:cNvSpPr>
              <a:spLocks noChangeArrowheads="1"/>
            </p:cNvSpPr>
            <p:nvPr/>
          </p:nvSpPr>
          <p:spPr bwMode="auto">
            <a:xfrm>
              <a:off x="6953250" y="3486150"/>
              <a:ext cx="971550" cy="25146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9479" name="Line 23"/>
            <p:cNvSpPr>
              <a:spLocks noChangeShapeType="1"/>
            </p:cNvSpPr>
            <p:nvPr/>
          </p:nvSpPr>
          <p:spPr bwMode="auto">
            <a:xfrm flipH="1" flipV="1">
              <a:off x="971550" y="5010150"/>
              <a:ext cx="266700" cy="47625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9480" name="Rectangle 24"/>
            <p:cNvSpPr>
              <a:spLocks noChangeArrowheads="1"/>
            </p:cNvSpPr>
            <p:nvPr/>
          </p:nvSpPr>
          <p:spPr bwMode="auto">
            <a:xfrm>
              <a:off x="1295400" y="5353050"/>
              <a:ext cx="304800" cy="30480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9481" name="Rectangle 25"/>
            <p:cNvSpPr>
              <a:spLocks noChangeArrowheads="1"/>
            </p:cNvSpPr>
            <p:nvPr/>
          </p:nvSpPr>
          <p:spPr bwMode="auto">
            <a:xfrm>
              <a:off x="5105400" y="4133850"/>
              <a:ext cx="1676400" cy="144780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28" name="Rectangle 24"/>
          <p:cNvSpPr>
            <a:spLocks noGrp="1" noChangeArrowheads="1"/>
          </p:cNvSpPr>
          <p:nvPr>
            <p:ph type="title"/>
          </p:nvPr>
        </p:nvSpPr>
        <p:spPr>
          <a:xfrm>
            <a:off x="190500" y="114300"/>
            <a:ext cx="8269288" cy="793750"/>
          </a:xfrm>
          <a:noFill/>
          <a:ln/>
        </p:spPr>
        <p:txBody>
          <a:bodyPr lIns="91440" tIns="45720" rIns="91440" bIns="45720">
            <a:normAutofit/>
          </a:bodyPr>
          <a:lstStyle/>
          <a:p>
            <a:r>
              <a:rPr lang="en-US" sz="3200"/>
              <a:t>Example of Operations on a Datacube</a:t>
            </a:r>
          </a:p>
        </p:txBody>
      </p:sp>
      <p:sp>
        <p:nvSpPr>
          <p:cNvPr id="661506" name="Rectangle 2"/>
          <p:cNvSpPr>
            <a:spLocks noGrp="1" noChangeArrowheads="1"/>
          </p:cNvSpPr>
          <p:nvPr>
            <p:ph idx="1"/>
          </p:nvPr>
        </p:nvSpPr>
        <p:spPr>
          <a:xfrm>
            <a:off x="1028700" y="1884364"/>
            <a:ext cx="6764338" cy="579438"/>
          </a:xfrm>
        </p:spPr>
        <p:txBody>
          <a:bodyPr/>
          <a:lstStyle/>
          <a:p>
            <a:pPr>
              <a:buFont typeface="Monotype Sorts" pitchFamily="-65" charset="2"/>
              <a:buNone/>
            </a:pPr>
            <a:r>
              <a:rPr lang="en-US" sz="2000" dirty="0">
                <a:solidFill>
                  <a:schemeClr val="accent1"/>
                </a:solidFill>
              </a:rPr>
              <a:t>Slice: </a:t>
            </a:r>
            <a:r>
              <a:rPr lang="en-US" sz="2000" dirty="0"/>
              <a:t>Perform a selection on </a:t>
            </a:r>
            <a:r>
              <a:rPr lang="en-US" sz="2000" dirty="0">
                <a:solidFill>
                  <a:srgbClr val="0000FF"/>
                </a:solidFill>
              </a:rPr>
              <a:t>one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dimension</a:t>
            </a:r>
          </a:p>
          <a:p>
            <a:pPr>
              <a:buFont typeface="Monotype Sorts" pitchFamily="-65" charset="2"/>
              <a:buNone/>
            </a:pPr>
            <a:endParaRPr lang="en-US" sz="2000" dirty="0"/>
          </a:p>
        </p:txBody>
      </p:sp>
      <p:sp>
        <p:nvSpPr>
          <p:cNvPr id="661523" name="Text Box 19"/>
          <p:cNvSpPr txBox="1">
            <a:spLocks noChangeArrowheads="1"/>
          </p:cNvSpPr>
          <p:nvPr/>
        </p:nvSpPr>
        <p:spPr bwMode="auto">
          <a:xfrm>
            <a:off x="338138" y="4476750"/>
            <a:ext cx="6572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  <a:cs typeface="Arial" charset="0"/>
              </a:rPr>
              <a:t>size</a:t>
            </a:r>
            <a:endParaRPr lang="en-US" sz="3200">
              <a:latin typeface="Times New Roman" pitchFamily="18" charset="0"/>
              <a:cs typeface="Arial" charset="0"/>
            </a:endParaRPr>
          </a:p>
        </p:txBody>
      </p:sp>
      <p:grpSp>
        <p:nvGrpSpPr>
          <p:cNvPr id="2" name="Group 1" descr="DataCube example Operations">
            <a:extLst>
              <a:ext uri="{FF2B5EF4-FFF2-40B4-BE49-F238E27FC236}">
                <a16:creationId xmlns:a16="http://schemas.microsoft.com/office/drawing/2014/main" id="{5B7C1B91-D62C-4B03-B71D-166B1C2F5D25}"/>
              </a:ext>
            </a:extLst>
          </p:cNvPr>
          <p:cNvGrpSpPr/>
          <p:nvPr/>
        </p:nvGrpSpPr>
        <p:grpSpPr>
          <a:xfrm>
            <a:off x="614363" y="3429000"/>
            <a:ext cx="7310437" cy="3028950"/>
            <a:chOff x="614363" y="3429000"/>
            <a:chExt cx="7310437" cy="3028950"/>
          </a:xfrm>
        </p:grpSpPr>
        <p:grpSp>
          <p:nvGrpSpPr>
            <p:cNvPr id="661507" name="Group 3"/>
            <p:cNvGrpSpPr>
              <a:grpSpLocks/>
            </p:cNvGrpSpPr>
            <p:nvPr/>
          </p:nvGrpSpPr>
          <p:grpSpPr bwMode="auto">
            <a:xfrm>
              <a:off x="4343400" y="3581400"/>
              <a:ext cx="3543300" cy="2876550"/>
              <a:chOff x="3336" y="1896"/>
              <a:chExt cx="2232" cy="1812"/>
            </a:xfrm>
          </p:grpSpPr>
          <p:graphicFrame>
            <p:nvGraphicFramePr>
              <p:cNvPr id="661508" name="Object 4"/>
              <p:cNvGraphicFramePr>
                <a:graphicFrameLocks noChangeAspect="1"/>
              </p:cNvGraphicFramePr>
              <p:nvPr/>
            </p:nvGraphicFramePr>
            <p:xfrm>
              <a:off x="3336" y="1921"/>
              <a:ext cx="2232" cy="17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1525" name="Document" r:id="rId4" imgW="5358600" imgH="4286160" progId="Word.Document.8">
                      <p:embed/>
                    </p:oleObj>
                  </mc:Choice>
                  <mc:Fallback>
                    <p:oleObj name="Document" r:id="rId4" imgW="5358600" imgH="4286160" progId="Word.Document.8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36" y="1921"/>
                            <a:ext cx="2232" cy="17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61509" name="Line 5"/>
              <p:cNvSpPr>
                <a:spLocks noChangeShapeType="1"/>
              </p:cNvSpPr>
              <p:nvPr/>
            </p:nvSpPr>
            <p:spPr bwMode="auto">
              <a:xfrm>
                <a:off x="3432" y="3132"/>
                <a:ext cx="19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61510" name="Line 6"/>
              <p:cNvSpPr>
                <a:spLocks noChangeShapeType="1"/>
              </p:cNvSpPr>
              <p:nvPr/>
            </p:nvSpPr>
            <p:spPr bwMode="auto">
              <a:xfrm>
                <a:off x="4956" y="1896"/>
                <a:ext cx="0" cy="15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61511" name="Line 7"/>
              <p:cNvSpPr>
                <a:spLocks noChangeShapeType="1"/>
              </p:cNvSpPr>
              <p:nvPr/>
            </p:nvSpPr>
            <p:spPr bwMode="auto">
              <a:xfrm>
                <a:off x="3768" y="1896"/>
                <a:ext cx="0" cy="15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61512" name="Line 8"/>
              <p:cNvSpPr>
                <a:spLocks noChangeShapeType="1"/>
              </p:cNvSpPr>
              <p:nvPr/>
            </p:nvSpPr>
            <p:spPr bwMode="auto">
              <a:xfrm>
                <a:off x="3408" y="2148"/>
                <a:ext cx="19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661513" name="Oval 9"/>
            <p:cNvSpPr>
              <a:spLocks noChangeArrowheads="1"/>
            </p:cNvSpPr>
            <p:nvPr/>
          </p:nvSpPr>
          <p:spPr bwMode="auto">
            <a:xfrm>
              <a:off x="1409700" y="4229100"/>
              <a:ext cx="114300" cy="1333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1514" name="Oval 10"/>
            <p:cNvSpPr>
              <a:spLocks noChangeArrowheads="1"/>
            </p:cNvSpPr>
            <p:nvPr/>
          </p:nvSpPr>
          <p:spPr bwMode="auto">
            <a:xfrm>
              <a:off x="1066800" y="4743450"/>
              <a:ext cx="114300" cy="1333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1515" name="Oval 11"/>
            <p:cNvSpPr>
              <a:spLocks noChangeArrowheads="1"/>
            </p:cNvSpPr>
            <p:nvPr/>
          </p:nvSpPr>
          <p:spPr bwMode="auto">
            <a:xfrm>
              <a:off x="1771650" y="4743450"/>
              <a:ext cx="114300" cy="1333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1516" name="Oval 12"/>
            <p:cNvSpPr>
              <a:spLocks noChangeArrowheads="1"/>
            </p:cNvSpPr>
            <p:nvPr/>
          </p:nvSpPr>
          <p:spPr bwMode="auto">
            <a:xfrm>
              <a:off x="1409700" y="5372100"/>
              <a:ext cx="114300" cy="1333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1517" name="Line 13"/>
            <p:cNvSpPr>
              <a:spLocks noChangeShapeType="1"/>
            </p:cNvSpPr>
            <p:nvPr/>
          </p:nvSpPr>
          <p:spPr bwMode="auto">
            <a:xfrm flipH="1">
              <a:off x="1162050" y="4324350"/>
              <a:ext cx="247650" cy="4000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1518" name="Line 14"/>
            <p:cNvSpPr>
              <a:spLocks noChangeShapeType="1"/>
            </p:cNvSpPr>
            <p:nvPr/>
          </p:nvSpPr>
          <p:spPr bwMode="auto">
            <a:xfrm>
              <a:off x="1462088" y="4346575"/>
              <a:ext cx="284162" cy="4206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1519" name="Line 15"/>
            <p:cNvSpPr>
              <a:spLocks noChangeShapeType="1"/>
            </p:cNvSpPr>
            <p:nvPr/>
          </p:nvSpPr>
          <p:spPr bwMode="auto">
            <a:xfrm flipH="1">
              <a:off x="1504950" y="4838700"/>
              <a:ext cx="285750" cy="552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1520" name="Line 16"/>
            <p:cNvSpPr>
              <a:spLocks noChangeShapeType="1"/>
            </p:cNvSpPr>
            <p:nvPr/>
          </p:nvSpPr>
          <p:spPr bwMode="auto">
            <a:xfrm>
              <a:off x="1104900" y="4876800"/>
              <a:ext cx="285750" cy="495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1521" name="Text Box 17"/>
            <p:cNvSpPr txBox="1">
              <a:spLocks noChangeArrowheads="1"/>
            </p:cNvSpPr>
            <p:nvPr/>
          </p:nvSpPr>
          <p:spPr bwMode="auto">
            <a:xfrm>
              <a:off x="1651000" y="3902075"/>
              <a:ext cx="395288" cy="5794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3200">
                  <a:latin typeface="Symbol" pitchFamily="18" charset="2"/>
                  <a:cs typeface="Arial" charset="0"/>
                </a:rPr>
                <a:t>f</a:t>
              </a:r>
              <a:endParaRPr lang="en-US" sz="32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61522" name="Text Box 18"/>
            <p:cNvSpPr txBox="1">
              <a:spLocks noChangeArrowheads="1"/>
            </p:cNvSpPr>
            <p:nvPr/>
          </p:nvSpPr>
          <p:spPr bwMode="auto">
            <a:xfrm>
              <a:off x="1978025" y="4591050"/>
              <a:ext cx="809625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latin typeface="Times New Roman" pitchFamily="18" charset="0"/>
                  <a:cs typeface="Arial" charset="0"/>
                </a:rPr>
                <a:t>color</a:t>
              </a:r>
            </a:p>
          </p:txBody>
        </p:sp>
        <p:sp>
          <p:nvSpPr>
            <p:cNvPr id="661524" name="Text Box 20"/>
            <p:cNvSpPr txBox="1">
              <a:spLocks noChangeArrowheads="1"/>
            </p:cNvSpPr>
            <p:nvPr/>
          </p:nvSpPr>
          <p:spPr bwMode="auto">
            <a:xfrm>
              <a:off x="614363" y="5791200"/>
              <a:ext cx="1443037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latin typeface="Times New Roman" pitchFamily="18" charset="0"/>
                  <a:cs typeface="Arial" charset="0"/>
                </a:rPr>
                <a:t>color; size</a:t>
              </a:r>
            </a:p>
          </p:txBody>
        </p:sp>
        <p:sp>
          <p:nvSpPr>
            <p:cNvPr id="661525" name="Rectangle 21"/>
            <p:cNvSpPr>
              <a:spLocks noChangeArrowheads="1"/>
            </p:cNvSpPr>
            <p:nvPr/>
          </p:nvSpPr>
          <p:spPr bwMode="auto">
            <a:xfrm>
              <a:off x="4362450" y="5581650"/>
              <a:ext cx="2552700" cy="5334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1526" name="Rectangle 22"/>
            <p:cNvSpPr>
              <a:spLocks noChangeArrowheads="1"/>
            </p:cNvSpPr>
            <p:nvPr/>
          </p:nvSpPr>
          <p:spPr bwMode="auto">
            <a:xfrm>
              <a:off x="6953250" y="3429000"/>
              <a:ext cx="971550" cy="25146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1527" name="Rectangle 23"/>
            <p:cNvSpPr>
              <a:spLocks noChangeArrowheads="1"/>
            </p:cNvSpPr>
            <p:nvPr/>
          </p:nvSpPr>
          <p:spPr bwMode="auto">
            <a:xfrm>
              <a:off x="5600700" y="4076700"/>
              <a:ext cx="571500" cy="144780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1529" name="Rectangle 25"/>
            <p:cNvSpPr>
              <a:spLocks noChangeArrowheads="1"/>
            </p:cNvSpPr>
            <p:nvPr/>
          </p:nvSpPr>
          <p:spPr bwMode="auto">
            <a:xfrm>
              <a:off x="1295400" y="5353050"/>
              <a:ext cx="304800" cy="30480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1530" name="Rectangle 26"/>
            <p:cNvSpPr>
              <a:spLocks noChangeArrowheads="1"/>
            </p:cNvSpPr>
            <p:nvPr/>
          </p:nvSpPr>
          <p:spPr bwMode="auto">
            <a:xfrm>
              <a:off x="5105400" y="4038600"/>
              <a:ext cx="381000" cy="12954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1531" name="Rectangle 27"/>
            <p:cNvSpPr>
              <a:spLocks noChangeArrowheads="1"/>
            </p:cNvSpPr>
            <p:nvPr/>
          </p:nvSpPr>
          <p:spPr bwMode="auto">
            <a:xfrm>
              <a:off x="6324600" y="4114800"/>
              <a:ext cx="381000" cy="12954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76" name="Rectangle 24"/>
          <p:cNvSpPr>
            <a:spLocks noGrp="1" noChangeArrowheads="1"/>
          </p:cNvSpPr>
          <p:nvPr>
            <p:ph type="title"/>
          </p:nvPr>
        </p:nvSpPr>
        <p:spPr>
          <a:xfrm>
            <a:off x="190500" y="114300"/>
            <a:ext cx="8413750" cy="793750"/>
          </a:xfrm>
          <a:noFill/>
          <a:ln/>
        </p:spPr>
        <p:txBody>
          <a:bodyPr lIns="91440" tIns="45720" rIns="91440" bIns="45720"/>
          <a:lstStyle/>
          <a:p>
            <a:r>
              <a:rPr lang="en-US" sz="3200"/>
              <a:t>Example of Operations on a Datacube</a:t>
            </a:r>
          </a:p>
        </p:txBody>
      </p:sp>
      <p:sp>
        <p:nvSpPr>
          <p:cNvPr id="663554" name="Rectangle 2"/>
          <p:cNvSpPr>
            <a:spLocks noGrp="1" noChangeArrowheads="1"/>
          </p:cNvSpPr>
          <p:nvPr>
            <p:ph idx="1"/>
          </p:nvPr>
        </p:nvSpPr>
        <p:spPr>
          <a:xfrm>
            <a:off x="835307" y="904596"/>
            <a:ext cx="6764338" cy="1565553"/>
          </a:xfrm>
        </p:spPr>
        <p:txBody>
          <a:bodyPr/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chemeClr val="accent1"/>
                </a:solidFill>
              </a:rPr>
              <a:t>Dice: </a:t>
            </a:r>
            <a:r>
              <a:rPr lang="en-US" sz="2000" dirty="0"/>
              <a:t>Perform a selection on </a:t>
            </a:r>
            <a:r>
              <a:rPr lang="en-US" sz="2000" dirty="0">
                <a:solidFill>
                  <a:srgbClr val="0000FF"/>
                </a:solidFill>
              </a:rPr>
              <a:t>two or more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dimensions</a:t>
            </a:r>
          </a:p>
        </p:txBody>
      </p:sp>
      <p:sp>
        <p:nvSpPr>
          <p:cNvPr id="663574" name="Rectangle 22"/>
          <p:cNvSpPr>
            <a:spLocks noChangeArrowheads="1"/>
          </p:cNvSpPr>
          <p:nvPr/>
        </p:nvSpPr>
        <p:spPr bwMode="auto">
          <a:xfrm>
            <a:off x="6953250" y="2492896"/>
            <a:ext cx="971550" cy="2514600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" name="Group 1" descr="DataCube example Operations">
            <a:extLst>
              <a:ext uri="{FF2B5EF4-FFF2-40B4-BE49-F238E27FC236}">
                <a16:creationId xmlns:a16="http://schemas.microsoft.com/office/drawing/2014/main" id="{469770C6-EE64-4A66-8A30-5D23294BFECE}"/>
              </a:ext>
            </a:extLst>
          </p:cNvPr>
          <p:cNvGrpSpPr/>
          <p:nvPr/>
        </p:nvGrpSpPr>
        <p:grpSpPr>
          <a:xfrm>
            <a:off x="338138" y="2683396"/>
            <a:ext cx="7567612" cy="2876550"/>
            <a:chOff x="338138" y="2683396"/>
            <a:chExt cx="7567612" cy="2876550"/>
          </a:xfrm>
        </p:grpSpPr>
        <p:grpSp>
          <p:nvGrpSpPr>
            <p:cNvPr id="663555" name="Group 3"/>
            <p:cNvGrpSpPr>
              <a:grpSpLocks/>
            </p:cNvGrpSpPr>
            <p:nvPr/>
          </p:nvGrpSpPr>
          <p:grpSpPr bwMode="auto">
            <a:xfrm>
              <a:off x="4362450" y="2683396"/>
              <a:ext cx="3543300" cy="2876550"/>
              <a:chOff x="3336" y="1896"/>
              <a:chExt cx="2232" cy="1812"/>
            </a:xfrm>
          </p:grpSpPr>
          <p:graphicFrame>
            <p:nvGraphicFramePr>
              <p:cNvPr id="663556" name="Object 4"/>
              <p:cNvGraphicFramePr>
                <a:graphicFrameLocks noChangeAspect="1"/>
              </p:cNvGraphicFramePr>
              <p:nvPr/>
            </p:nvGraphicFramePr>
            <p:xfrm>
              <a:off x="3336" y="1921"/>
              <a:ext cx="2232" cy="17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3573" name="Document" r:id="rId4" imgW="5358600" imgH="4286160" progId="Word.Document.8">
                      <p:embed/>
                    </p:oleObj>
                  </mc:Choice>
                  <mc:Fallback>
                    <p:oleObj name="Document" r:id="rId4" imgW="5358600" imgH="4286160" progId="Word.Document.8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36" y="1921"/>
                            <a:ext cx="2232" cy="17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63557" name="Line 5"/>
              <p:cNvSpPr>
                <a:spLocks noChangeShapeType="1"/>
              </p:cNvSpPr>
              <p:nvPr/>
            </p:nvSpPr>
            <p:spPr bwMode="auto">
              <a:xfrm>
                <a:off x="3432" y="3132"/>
                <a:ext cx="19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63558" name="Line 6"/>
              <p:cNvSpPr>
                <a:spLocks noChangeShapeType="1"/>
              </p:cNvSpPr>
              <p:nvPr/>
            </p:nvSpPr>
            <p:spPr bwMode="auto">
              <a:xfrm>
                <a:off x="4956" y="1896"/>
                <a:ext cx="0" cy="15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63559" name="Line 7"/>
              <p:cNvSpPr>
                <a:spLocks noChangeShapeType="1"/>
              </p:cNvSpPr>
              <p:nvPr/>
            </p:nvSpPr>
            <p:spPr bwMode="auto">
              <a:xfrm>
                <a:off x="3768" y="1896"/>
                <a:ext cx="0" cy="15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63560" name="Line 8"/>
              <p:cNvSpPr>
                <a:spLocks noChangeShapeType="1"/>
              </p:cNvSpPr>
              <p:nvPr/>
            </p:nvSpPr>
            <p:spPr bwMode="auto">
              <a:xfrm>
                <a:off x="3408" y="2148"/>
                <a:ext cx="19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663561" name="Oval 9"/>
            <p:cNvSpPr>
              <a:spLocks noChangeArrowheads="1"/>
            </p:cNvSpPr>
            <p:nvPr/>
          </p:nvSpPr>
          <p:spPr bwMode="auto">
            <a:xfrm>
              <a:off x="1409700" y="3251969"/>
              <a:ext cx="114300" cy="1333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3562" name="Oval 10"/>
            <p:cNvSpPr>
              <a:spLocks noChangeArrowheads="1"/>
            </p:cNvSpPr>
            <p:nvPr/>
          </p:nvSpPr>
          <p:spPr bwMode="auto">
            <a:xfrm>
              <a:off x="1066800" y="3766319"/>
              <a:ext cx="114300" cy="1333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3563" name="Oval 11"/>
            <p:cNvSpPr>
              <a:spLocks noChangeArrowheads="1"/>
            </p:cNvSpPr>
            <p:nvPr/>
          </p:nvSpPr>
          <p:spPr bwMode="auto">
            <a:xfrm>
              <a:off x="1771650" y="3766319"/>
              <a:ext cx="114300" cy="1333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3564" name="Oval 12"/>
            <p:cNvSpPr>
              <a:spLocks noChangeArrowheads="1"/>
            </p:cNvSpPr>
            <p:nvPr/>
          </p:nvSpPr>
          <p:spPr bwMode="auto">
            <a:xfrm>
              <a:off x="1409700" y="4394969"/>
              <a:ext cx="114300" cy="1333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3565" name="Line 13"/>
            <p:cNvSpPr>
              <a:spLocks noChangeShapeType="1"/>
            </p:cNvSpPr>
            <p:nvPr/>
          </p:nvSpPr>
          <p:spPr bwMode="auto">
            <a:xfrm flipH="1">
              <a:off x="1162050" y="3347219"/>
              <a:ext cx="247650" cy="4000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3566" name="Line 14"/>
            <p:cNvSpPr>
              <a:spLocks noChangeShapeType="1"/>
            </p:cNvSpPr>
            <p:nvPr/>
          </p:nvSpPr>
          <p:spPr bwMode="auto">
            <a:xfrm>
              <a:off x="1462088" y="3369444"/>
              <a:ext cx="284162" cy="4206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3567" name="Line 15"/>
            <p:cNvSpPr>
              <a:spLocks noChangeShapeType="1"/>
            </p:cNvSpPr>
            <p:nvPr/>
          </p:nvSpPr>
          <p:spPr bwMode="auto">
            <a:xfrm flipH="1">
              <a:off x="1504950" y="3861569"/>
              <a:ext cx="285750" cy="552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3568" name="Line 16"/>
            <p:cNvSpPr>
              <a:spLocks noChangeShapeType="1"/>
            </p:cNvSpPr>
            <p:nvPr/>
          </p:nvSpPr>
          <p:spPr bwMode="auto">
            <a:xfrm>
              <a:off x="1104900" y="3899669"/>
              <a:ext cx="285750" cy="495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3569" name="Text Box 17"/>
            <p:cNvSpPr txBox="1">
              <a:spLocks noChangeArrowheads="1"/>
            </p:cNvSpPr>
            <p:nvPr/>
          </p:nvSpPr>
          <p:spPr bwMode="auto">
            <a:xfrm>
              <a:off x="1651000" y="2924944"/>
              <a:ext cx="395288" cy="5794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3200">
                  <a:latin typeface="Symbol" pitchFamily="18" charset="2"/>
                  <a:cs typeface="Arial" charset="0"/>
                </a:rPr>
                <a:t>f</a:t>
              </a:r>
              <a:endParaRPr lang="en-US" sz="32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63570" name="Text Box 18"/>
            <p:cNvSpPr txBox="1">
              <a:spLocks noChangeArrowheads="1"/>
            </p:cNvSpPr>
            <p:nvPr/>
          </p:nvSpPr>
          <p:spPr bwMode="auto">
            <a:xfrm>
              <a:off x="1978025" y="3613919"/>
              <a:ext cx="809625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latin typeface="Times New Roman" pitchFamily="18" charset="0"/>
                  <a:cs typeface="Arial" charset="0"/>
                </a:rPr>
                <a:t>color</a:t>
              </a:r>
            </a:p>
          </p:txBody>
        </p:sp>
        <p:sp>
          <p:nvSpPr>
            <p:cNvPr id="663571" name="Text Box 19"/>
            <p:cNvSpPr txBox="1">
              <a:spLocks noChangeArrowheads="1"/>
            </p:cNvSpPr>
            <p:nvPr/>
          </p:nvSpPr>
          <p:spPr bwMode="auto">
            <a:xfrm>
              <a:off x="338138" y="3499619"/>
              <a:ext cx="657225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latin typeface="Times New Roman" pitchFamily="18" charset="0"/>
                  <a:cs typeface="Arial" charset="0"/>
                </a:rPr>
                <a:t>size</a:t>
              </a:r>
              <a:endParaRPr lang="en-US" sz="32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63572" name="Text Box 20"/>
            <p:cNvSpPr txBox="1">
              <a:spLocks noChangeArrowheads="1"/>
            </p:cNvSpPr>
            <p:nvPr/>
          </p:nvSpPr>
          <p:spPr bwMode="auto">
            <a:xfrm>
              <a:off x="614363" y="4814069"/>
              <a:ext cx="1443037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latin typeface="Times New Roman" pitchFamily="18" charset="0"/>
                  <a:cs typeface="Arial" charset="0"/>
                </a:rPr>
                <a:t>color; size</a:t>
              </a:r>
            </a:p>
          </p:txBody>
        </p:sp>
        <p:sp>
          <p:nvSpPr>
            <p:cNvPr id="663573" name="Rectangle 21"/>
            <p:cNvSpPr>
              <a:spLocks noChangeArrowheads="1"/>
            </p:cNvSpPr>
            <p:nvPr/>
          </p:nvSpPr>
          <p:spPr bwMode="auto">
            <a:xfrm>
              <a:off x="4343400" y="4721746"/>
              <a:ext cx="2552700" cy="5334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3575" name="Rectangle 23"/>
            <p:cNvSpPr>
              <a:spLocks noChangeArrowheads="1"/>
            </p:cNvSpPr>
            <p:nvPr/>
          </p:nvSpPr>
          <p:spPr bwMode="auto">
            <a:xfrm>
              <a:off x="5600700" y="3159646"/>
              <a:ext cx="1200150" cy="93345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3577" name="Rectangle 25"/>
            <p:cNvSpPr>
              <a:spLocks noChangeArrowheads="1"/>
            </p:cNvSpPr>
            <p:nvPr/>
          </p:nvSpPr>
          <p:spPr bwMode="auto">
            <a:xfrm>
              <a:off x="1295400" y="4318769"/>
              <a:ext cx="304800" cy="30480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3578" name="Rectangle 26"/>
            <p:cNvSpPr>
              <a:spLocks noChangeArrowheads="1"/>
            </p:cNvSpPr>
            <p:nvPr/>
          </p:nvSpPr>
          <p:spPr bwMode="auto">
            <a:xfrm>
              <a:off x="5105400" y="3197746"/>
              <a:ext cx="381000" cy="12954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3579" name="Rectangle 27"/>
            <p:cNvSpPr>
              <a:spLocks noChangeArrowheads="1"/>
            </p:cNvSpPr>
            <p:nvPr/>
          </p:nvSpPr>
          <p:spPr bwMode="auto">
            <a:xfrm>
              <a:off x="5715000" y="4112146"/>
              <a:ext cx="990600" cy="3810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Slicing and Dicing</a:t>
            </a:r>
          </a:p>
        </p:txBody>
      </p:sp>
      <p:sp>
        <p:nvSpPr>
          <p:cNvPr id="67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343400"/>
          </a:xfrm>
        </p:spPr>
        <p:txBody>
          <a:bodyPr>
            <a:normAutofit lnSpcReduction="10000"/>
          </a:bodyPr>
          <a:lstStyle/>
          <a:p>
            <a:r>
              <a:rPr lang="en-US">
                <a:solidFill>
                  <a:srgbClr val="FF0000"/>
                </a:solidFill>
              </a:rPr>
              <a:t>Slice</a:t>
            </a:r>
          </a:p>
          <a:p>
            <a:pPr lvl="1"/>
            <a:r>
              <a:rPr lang="en-US"/>
              <a:t>focus on particular partitions along (one or more) dimension i.e., focusing on a particular slice of the cube</a:t>
            </a:r>
          </a:p>
          <a:p>
            <a:pPr lvl="2"/>
            <a:r>
              <a:rPr lang="en-US">
                <a:solidFill>
                  <a:schemeClr val="hlink"/>
                </a:solidFill>
              </a:rPr>
              <a:t>WHERE</a:t>
            </a:r>
            <a:r>
              <a:rPr lang="en-US"/>
              <a:t> clause in SQL</a:t>
            </a:r>
          </a:p>
          <a:p>
            <a:r>
              <a:rPr lang="en-US">
                <a:solidFill>
                  <a:srgbClr val="FF0000"/>
                </a:solidFill>
              </a:rPr>
              <a:t>Dice</a:t>
            </a:r>
          </a:p>
          <a:p>
            <a:pPr lvl="1"/>
            <a:r>
              <a:rPr lang="en-US"/>
              <a:t>partitions the cube into smaller subcubes and the points in each subcube are aggregated</a:t>
            </a:r>
          </a:p>
          <a:p>
            <a:pPr lvl="2"/>
            <a:r>
              <a:rPr lang="en-US">
                <a:solidFill>
                  <a:schemeClr val="hlink"/>
                </a:solidFill>
              </a:rPr>
              <a:t>GROUP BY</a:t>
            </a:r>
            <a:r>
              <a:rPr lang="en-US"/>
              <a:t> clause in SQL</a:t>
            </a: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5" name="Picture 4" descr="Query pattern-DF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908720"/>
            <a:ext cx="701992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9392"/>
            <a:ext cx="8229600" cy="1399032"/>
          </a:xfrm>
        </p:spPr>
        <p:txBody>
          <a:bodyPr/>
          <a:lstStyle/>
          <a:p>
            <a:pPr eaLnBrk="1" hangingPunct="1"/>
            <a:r>
              <a:rPr lang="en-US" dirty="0"/>
              <a:t>Query pattern-DFM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Slicing and Dicing in SQL</a:t>
            </a:r>
          </a:p>
        </p:txBody>
      </p:sp>
      <p:sp>
        <p:nvSpPr>
          <p:cNvPr id="678915" name="Rectangle 3"/>
          <p:cNvSpPr>
            <a:spLocks noGrp="1" noChangeArrowheads="1"/>
          </p:cNvSpPr>
          <p:nvPr>
            <p:ph idx="1"/>
          </p:nvPr>
        </p:nvSpPr>
        <p:spPr>
          <a:xfrm>
            <a:off x="185738" y="1628775"/>
            <a:ext cx="8621712" cy="3476625"/>
          </a:xfrm>
        </p:spPr>
        <p:txBody>
          <a:bodyPr/>
          <a:lstStyle/>
          <a:p>
            <a:pPr lvl="1">
              <a:buFont typeface="Zapf Dingbats" charset="2"/>
              <a:buNone/>
            </a:pPr>
            <a:r>
              <a:rPr lang="en-US" sz="2400" dirty="0">
                <a:solidFill>
                  <a:schemeClr val="folHlink"/>
                </a:solidFill>
              </a:rPr>
              <a:t>SELECT grouping-attributes and aggregations</a:t>
            </a:r>
          </a:p>
          <a:p>
            <a:pPr lvl="1">
              <a:buFont typeface="Zapf Dingbats" charset="2"/>
              <a:buNone/>
            </a:pPr>
            <a:r>
              <a:rPr lang="en-US" sz="2400" dirty="0">
                <a:solidFill>
                  <a:schemeClr val="folHlink"/>
                </a:solidFill>
              </a:rPr>
              <a:t>FROM fact table joined with (zero or more) dimension tables</a:t>
            </a:r>
          </a:p>
          <a:p>
            <a:pPr lvl="1">
              <a:buFont typeface="Zapf Dingbats" charset="2"/>
              <a:buNone/>
            </a:pPr>
            <a:r>
              <a:rPr lang="en-US" sz="2400" dirty="0">
                <a:solidFill>
                  <a:srgbClr val="006600"/>
                </a:solidFill>
              </a:rPr>
              <a:t>WHERE certain attributes are compared with constants </a:t>
            </a:r>
            <a:r>
              <a:rPr lang="en-US" sz="2400" dirty="0">
                <a:solidFill>
                  <a:srgbClr val="006600"/>
                </a:solidFill>
                <a:latin typeface="Times New Roman" pitchFamily="18" charset="0"/>
              </a:rPr>
              <a:t>/* slicing */</a:t>
            </a:r>
          </a:p>
          <a:p>
            <a:pPr lvl="1">
              <a:buFont typeface="Zapf Dingbats" charset="2"/>
              <a:buNone/>
            </a:pPr>
            <a:r>
              <a:rPr lang="en-US" sz="2400" dirty="0">
                <a:solidFill>
                  <a:schemeClr val="hlink"/>
                </a:solidFill>
              </a:rPr>
              <a:t>GROUP BY grouping-attributes </a:t>
            </a:r>
            <a:r>
              <a:rPr lang="en-US" sz="2400" dirty="0">
                <a:solidFill>
                  <a:schemeClr val="hlink"/>
                </a:solidFill>
                <a:latin typeface="Times New Roman" pitchFamily="18" charset="0"/>
              </a:rPr>
              <a:t>/* dicing */</a:t>
            </a:r>
            <a:endParaRPr lang="en-US" sz="2400" dirty="0">
              <a:solidFill>
                <a:schemeClr val="hlink"/>
              </a:solidFill>
            </a:endParaRPr>
          </a:p>
          <a:p>
            <a:pPr>
              <a:buFont typeface="Monotype Sorts" pitchFamily="-65" charset="2"/>
              <a:buNone/>
            </a:pPr>
            <a:endParaRPr lang="en-US" dirty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00013"/>
            <a:ext cx="8229600" cy="1066801"/>
          </a:xfrm>
        </p:spPr>
        <p:txBody>
          <a:bodyPr/>
          <a:lstStyle/>
          <a:p>
            <a:r>
              <a:rPr lang="en-US"/>
              <a:t>Slicing and Dicing Example</a:t>
            </a:r>
          </a:p>
        </p:txBody>
      </p:sp>
      <p:sp>
        <p:nvSpPr>
          <p:cNvPr id="679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305800" cy="5181600"/>
          </a:xfrm>
        </p:spPr>
        <p:txBody>
          <a:bodyPr/>
          <a:lstStyle/>
          <a:p>
            <a:r>
              <a:rPr lang="en-US" sz="2000"/>
              <a:t>Suppose a particular car model, say ‘Rover’, is not selling as well as anticipated. How to analyze?</a:t>
            </a:r>
          </a:p>
          <a:p>
            <a:r>
              <a:rPr lang="en-US" sz="2000"/>
              <a:t>Maybe it’s the color…</a:t>
            </a:r>
            <a:r>
              <a:rPr lang="en-US" sz="2000" b="1" i="1"/>
              <a:t>Slice </a:t>
            </a:r>
            <a:r>
              <a:rPr lang="en-US" sz="2000"/>
              <a:t>for ‘Rover.’ </a:t>
            </a:r>
            <a:r>
              <a:rPr lang="en-US" sz="2000" b="1" i="1"/>
              <a:t>Dice </a:t>
            </a:r>
            <a:r>
              <a:rPr lang="en-US" sz="2000"/>
              <a:t>for color.</a:t>
            </a:r>
          </a:p>
          <a:p>
            <a:pPr lvl="1">
              <a:buFont typeface="Zapf Dingbats" charset="2"/>
              <a:buNone/>
            </a:pPr>
            <a:r>
              <a:rPr lang="en-US" sz="2000">
                <a:solidFill>
                  <a:schemeClr val="accent2"/>
                </a:solidFill>
              </a:rPr>
              <a:t>SELECT color, SUM(price)</a:t>
            </a:r>
          </a:p>
          <a:p>
            <a:pPr lvl="1">
              <a:buFont typeface="Zapf Dingbats" charset="2"/>
              <a:buNone/>
            </a:pPr>
            <a:r>
              <a:rPr lang="en-US" sz="2000">
                <a:solidFill>
                  <a:schemeClr val="accent2"/>
                </a:solidFill>
              </a:rPr>
              <a:t>FROM Sales NATURAL JOIN Autos</a:t>
            </a:r>
          </a:p>
          <a:p>
            <a:pPr lvl="1">
              <a:buFont typeface="Zapf Dingbats" charset="2"/>
              <a:buNone/>
            </a:pPr>
            <a:r>
              <a:rPr lang="en-US" sz="2000">
                <a:solidFill>
                  <a:schemeClr val="accent2"/>
                </a:solidFill>
              </a:rPr>
              <a:t>WHERE model = ‘ Rover'</a:t>
            </a:r>
          </a:p>
          <a:p>
            <a:pPr lvl="1">
              <a:buFont typeface="Zapf Dingbats" charset="2"/>
              <a:buNone/>
            </a:pPr>
            <a:r>
              <a:rPr lang="en-US" sz="2000">
                <a:solidFill>
                  <a:schemeClr val="accent2"/>
                </a:solidFill>
              </a:rPr>
              <a:t>GROUP BY color;</a:t>
            </a:r>
          </a:p>
          <a:p>
            <a:r>
              <a:rPr lang="en-US" sz="2000"/>
              <a:t>Doesn’t show anything interesting.</a:t>
            </a:r>
          </a:p>
          <a:p>
            <a:pPr lvl="1"/>
            <a:r>
              <a:rPr lang="en-US" sz="2000"/>
              <a:t>We may thus issue a revised query that also partitions time by month</a:t>
            </a:r>
          </a:p>
          <a:p>
            <a:pPr lvl="1"/>
            <a:r>
              <a:rPr lang="en-US" sz="2000"/>
              <a:t>Does this problem exists at all dealers, or only some dealers have had low sales of </a:t>
            </a:r>
            <a:r>
              <a:rPr lang="en-US" sz="2000">
                <a:solidFill>
                  <a:srgbClr val="FF0000"/>
                </a:solidFill>
              </a:rPr>
              <a:t>red Rover</a:t>
            </a:r>
            <a:r>
              <a:rPr lang="en-US" sz="2000"/>
              <a:t>? Let’s dice on dealer dimension as well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4300"/>
            <a:ext cx="7162800" cy="793750"/>
          </a:xfrm>
        </p:spPr>
        <p:txBody>
          <a:bodyPr lIns="91440" tIns="45720" rIns="91440" bIns="45720" anchor="ctr"/>
          <a:lstStyle/>
          <a:p>
            <a:pPr eaLnBrk="1" hangingPunct="1"/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  <a:t>Cube-RollUp 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25538"/>
            <a:ext cx="9144000" cy="5257800"/>
          </a:xfrm>
        </p:spPr>
        <p:txBody>
          <a:bodyPr lIns="91440" tIns="45720" rIns="91440" bIns="45720">
            <a:normAutofit/>
          </a:bodyPr>
          <a:lstStyle/>
          <a:p>
            <a:pPr eaLnBrk="1" hangingPunct="1"/>
            <a:r>
              <a:rPr lang="en-US" sz="2000" b="1" i="1" u="sng" dirty="0"/>
              <a:t>CUBE</a:t>
            </a:r>
            <a:endParaRPr lang="en-US" sz="2000" dirty="0"/>
          </a:p>
          <a:p>
            <a:pPr algn="just" eaLnBrk="1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000" dirty="0"/>
              <a:t>	This is the most generalized aggregation clause.</a:t>
            </a:r>
          </a:p>
          <a:p>
            <a:pPr algn="just" eaLnBrk="1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000" dirty="0"/>
              <a:t>       The general syntax is </a:t>
            </a:r>
            <a:r>
              <a:rPr lang="en-US" sz="2000" b="1" dirty="0"/>
              <a:t>CUBE ( )</a:t>
            </a:r>
            <a:r>
              <a:rPr lang="en-US" sz="2000" dirty="0"/>
              <a:t>. It is used with the GROUP BY only.</a:t>
            </a:r>
          </a:p>
          <a:p>
            <a:pPr algn="just" eaLnBrk="1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000" dirty="0"/>
              <a:t>      Once we compute a CUBE on a set of dimensions, we can get answer to all possible aggregation questions on those dimensions. </a:t>
            </a:r>
          </a:p>
          <a:p>
            <a:pPr algn="just" eaLnBrk="1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000" dirty="0"/>
              <a:t>	It might be also worth mentioning here that  GROUP BY CUBE( a, b, c) is equivalent to GROUP BY GROUPING SETS ( (a, b, c), (a, b), (b, c), (a, c), (a), (b), (c), ( )).</a:t>
            </a:r>
            <a:endParaRPr lang="en-US" sz="2000" b="1" i="1" u="sng" dirty="0"/>
          </a:p>
          <a:p>
            <a:pPr eaLnBrk="1" hangingPunct="1"/>
            <a:r>
              <a:rPr lang="en-US" sz="2000" b="1" i="1" u="sng" dirty="0"/>
              <a:t>ROLLUP</a:t>
            </a:r>
            <a:endParaRPr lang="en-US" sz="2000" dirty="0"/>
          </a:p>
          <a:p>
            <a:pPr eaLnBrk="1" hangingPunct="1">
              <a:buFont typeface="Wingdings" pitchFamily="2" charset="2"/>
              <a:buNone/>
            </a:pPr>
            <a:r>
              <a:rPr lang="en-US" sz="2000" dirty="0"/>
              <a:t>	ROLLUP clause is used with GROUP BY to compute the aggregate at the hierarchy levels of a dimension.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/>
              <a:t>      The general syntax of ROLLUP is </a:t>
            </a:r>
            <a:r>
              <a:rPr lang="en-US" sz="2000" b="1" dirty="0"/>
              <a:t>ROLLUP( 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/>
              <a:t>	ROLLUP(a, b, c) assumes that the hierarchy is "a" drilling down to "b" drilling down to "c". ROLLUP (a, b, c) is equivalent to GROUPING SETS ( (a, b, c), (a, b), (a), ( )).</a:t>
            </a:r>
            <a:br>
              <a:rPr lang="en-US" sz="2000" dirty="0"/>
            </a:br>
            <a:endParaRPr lang="en-US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36588" y="87313"/>
            <a:ext cx="8507412" cy="893762"/>
          </a:xfrm>
        </p:spPr>
        <p:txBody>
          <a:bodyPr lIns="91440" tIns="45720" rIns="91440" bIns="45720" anchor="ctr">
            <a:normAutofit/>
          </a:bodyPr>
          <a:lstStyle/>
          <a:p>
            <a:pPr eaLnBrk="1" hangingPunct="1"/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Extended Aggregation in SQL:1999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6575" y="979488"/>
            <a:ext cx="8607425" cy="5617864"/>
          </a:xfrm>
        </p:spPr>
        <p:txBody>
          <a:bodyPr lIns="91440" tIns="45720" rIns="91440" bIns="45720"/>
          <a:lstStyle/>
          <a:p>
            <a:pPr eaLnBrk="1" hangingPunct="1"/>
            <a:r>
              <a:rPr lang="en-US" sz="2200" dirty="0"/>
              <a:t>The </a:t>
            </a:r>
            <a:r>
              <a:rPr lang="en-US" sz="2200" b="1" dirty="0"/>
              <a:t>cube</a:t>
            </a:r>
            <a:r>
              <a:rPr lang="en-US" sz="2200" dirty="0"/>
              <a:t> operation computes union of </a:t>
            </a:r>
            <a:r>
              <a:rPr lang="en-US" sz="2200" b="1" dirty="0"/>
              <a:t>group </a:t>
            </a:r>
            <a:r>
              <a:rPr lang="en-US" sz="2200" b="1" dirty="0" err="1"/>
              <a:t>by</a:t>
            </a:r>
            <a:r>
              <a:rPr lang="en-US" sz="2200" dirty="0" err="1"/>
              <a:t>’s</a:t>
            </a:r>
            <a:r>
              <a:rPr lang="en-US" sz="2200" dirty="0"/>
              <a:t> on every subset of the specified attributes</a:t>
            </a:r>
          </a:p>
          <a:p>
            <a:pPr eaLnBrk="1" hangingPunct="1"/>
            <a:r>
              <a:rPr lang="en-US" sz="2200" dirty="0"/>
              <a:t>E.g. consider the query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00" b="1" dirty="0"/>
              <a:t>		select </a:t>
            </a:r>
            <a:r>
              <a:rPr lang="en-US" sz="2200" i="1" dirty="0"/>
              <a:t>item-name, color, size, </a:t>
            </a:r>
            <a:r>
              <a:rPr lang="en-US" sz="2200" b="1" dirty="0"/>
              <a:t>sum</a:t>
            </a:r>
            <a:r>
              <a:rPr lang="en-US" sz="2200" dirty="0"/>
              <a:t>(</a:t>
            </a:r>
            <a:r>
              <a:rPr lang="en-US" sz="2200" i="1" dirty="0"/>
              <a:t>number</a:t>
            </a:r>
            <a:r>
              <a:rPr lang="en-US" sz="2200" dirty="0"/>
              <a:t>)</a:t>
            </a:r>
            <a:br>
              <a:rPr lang="en-US" sz="2200" dirty="0"/>
            </a:br>
            <a:r>
              <a:rPr lang="en-US" sz="2200" dirty="0"/>
              <a:t>	</a:t>
            </a:r>
            <a:r>
              <a:rPr lang="en-US" sz="2200" b="1" dirty="0"/>
              <a:t>from</a:t>
            </a:r>
            <a:r>
              <a:rPr lang="en-US" sz="2200" dirty="0"/>
              <a:t> </a:t>
            </a:r>
            <a:r>
              <a:rPr lang="en-US" sz="2200" i="1" dirty="0"/>
              <a:t>sales</a:t>
            </a:r>
            <a:br>
              <a:rPr lang="en-US" sz="2200" i="1" dirty="0"/>
            </a:br>
            <a:r>
              <a:rPr lang="en-US" sz="2200" i="1" dirty="0"/>
              <a:t>	</a:t>
            </a:r>
            <a:r>
              <a:rPr lang="en-US" sz="2200" b="1" dirty="0"/>
              <a:t>group by cube</a:t>
            </a:r>
            <a:r>
              <a:rPr lang="en-US" sz="2200" dirty="0"/>
              <a:t>(</a:t>
            </a:r>
            <a:r>
              <a:rPr lang="en-US" sz="2200" i="1" dirty="0"/>
              <a:t>item-name, color, size</a:t>
            </a:r>
            <a:r>
              <a:rPr lang="en-US" sz="2200" dirty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00" dirty="0"/>
              <a:t>      This computes the union of eight different groupings of the </a:t>
            </a:r>
            <a:r>
              <a:rPr lang="en-US" sz="2200" i="1" dirty="0"/>
              <a:t>sales </a:t>
            </a:r>
            <a:r>
              <a:rPr lang="en-US" sz="2200" dirty="0"/>
              <a:t>relation: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00" dirty="0"/>
              <a:t>	   { (</a:t>
            </a:r>
            <a:r>
              <a:rPr lang="en-US" sz="2200" i="1" dirty="0"/>
              <a:t>item-name, color, size</a:t>
            </a:r>
            <a:r>
              <a:rPr lang="en-US" sz="2200" dirty="0"/>
              <a:t>), (</a:t>
            </a:r>
            <a:r>
              <a:rPr lang="en-US" sz="2200" i="1" dirty="0"/>
              <a:t>item-name, color</a:t>
            </a:r>
            <a:r>
              <a:rPr lang="en-US" sz="2200" dirty="0"/>
              <a:t>), </a:t>
            </a:r>
            <a:br>
              <a:rPr lang="en-US" sz="2200" dirty="0"/>
            </a:br>
            <a:r>
              <a:rPr lang="en-US" sz="2200" dirty="0"/>
              <a:t>     (</a:t>
            </a:r>
            <a:r>
              <a:rPr lang="en-US" sz="2200" i="1" dirty="0"/>
              <a:t>item-name, size</a:t>
            </a:r>
            <a:r>
              <a:rPr lang="en-US" sz="2200" dirty="0"/>
              <a:t>),           (</a:t>
            </a:r>
            <a:r>
              <a:rPr lang="en-US" sz="2200" i="1" dirty="0"/>
              <a:t>color, size</a:t>
            </a:r>
            <a:r>
              <a:rPr lang="en-US" sz="2200" dirty="0"/>
              <a:t>), </a:t>
            </a:r>
            <a:br>
              <a:rPr lang="en-US" sz="2200" dirty="0"/>
            </a:br>
            <a:r>
              <a:rPr lang="en-US" sz="2200" dirty="0"/>
              <a:t>     (</a:t>
            </a:r>
            <a:r>
              <a:rPr lang="en-US" sz="2200" i="1" dirty="0"/>
              <a:t>item-name</a:t>
            </a:r>
            <a:r>
              <a:rPr lang="en-US" sz="2200" dirty="0"/>
              <a:t>),                   (</a:t>
            </a:r>
            <a:r>
              <a:rPr lang="en-US" sz="2200" i="1" dirty="0"/>
              <a:t>color</a:t>
            </a:r>
            <a:r>
              <a:rPr lang="en-US" sz="2200" dirty="0"/>
              <a:t>), </a:t>
            </a:r>
            <a:br>
              <a:rPr lang="en-US" sz="2200" dirty="0"/>
            </a:br>
            <a:r>
              <a:rPr lang="en-US" sz="2200" dirty="0"/>
              <a:t>     (</a:t>
            </a:r>
            <a:r>
              <a:rPr lang="en-US" sz="2200" i="1" dirty="0"/>
              <a:t>size</a:t>
            </a:r>
            <a:r>
              <a:rPr lang="en-US" sz="2200" dirty="0"/>
              <a:t>),                              ( )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00" dirty="0"/>
              <a:t>      where () denotes an empty </a:t>
            </a:r>
            <a:r>
              <a:rPr lang="en-US" sz="2200" b="1" dirty="0"/>
              <a:t>group by </a:t>
            </a:r>
            <a:r>
              <a:rPr lang="en-US" sz="2200" dirty="0"/>
              <a:t>list.</a:t>
            </a:r>
          </a:p>
          <a:p>
            <a:pPr eaLnBrk="1" hangingPunct="1"/>
            <a:r>
              <a:rPr lang="en-US" sz="2200" dirty="0"/>
              <a:t>For each grouping, the result contains the null value</a:t>
            </a:r>
            <a:br>
              <a:rPr lang="en-US" sz="2200" dirty="0"/>
            </a:br>
            <a:r>
              <a:rPr lang="en-US" sz="2200" dirty="0"/>
              <a:t>for attributes not present in the grouping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200"/>
            <a:ext cx="8820150" cy="831850"/>
          </a:xfrm>
        </p:spPr>
        <p:txBody>
          <a:bodyPr lIns="91440" tIns="45720" rIns="91440" bIns="45720" anchor="ctr"/>
          <a:lstStyle/>
          <a:p>
            <a:pPr eaLnBrk="1" hangingPunct="1"/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Extended Aggregation (Cont.)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54075" y="1341438"/>
            <a:ext cx="8289925" cy="5183187"/>
          </a:xfrm>
        </p:spPr>
        <p:txBody>
          <a:bodyPr lIns="91440" tIns="45720" rIns="91440" bIns="45720"/>
          <a:lstStyle/>
          <a:p>
            <a:pPr eaLnBrk="1" hangingPunct="1"/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Relational representation of crosstab that we saw earlier, but with </a:t>
            </a:r>
            <a:r>
              <a:rPr lang="en-US" sz="22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null 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 place of </a:t>
            </a:r>
            <a:r>
              <a:rPr lang="en-US" sz="2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all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can be computed by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	</a:t>
            </a:r>
            <a:r>
              <a:rPr lang="en-US" sz="2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select </a:t>
            </a:r>
            <a:r>
              <a:rPr lang="en-US" sz="22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item-name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sz="22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color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sz="2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sum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sz="22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number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b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sz="2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from </a:t>
            </a:r>
            <a:r>
              <a:rPr lang="en-US" sz="22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sales</a:t>
            </a:r>
            <a:br>
              <a:rPr lang="en-US" sz="22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2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sz="2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group by cube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sz="22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item-name, color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function </a:t>
            </a:r>
            <a:r>
              <a:rPr lang="en-US" sz="2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grouping()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can be applied on an attribute</a:t>
            </a:r>
          </a:p>
          <a:p>
            <a:pPr lvl="1" eaLnBrk="1" hangingPunct="1"/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Returns 1 if the value is a null value representing all, and returns 0 in all other cases.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sz="2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select </a:t>
            </a:r>
            <a:r>
              <a:rPr lang="en-US" sz="22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item-name, color, size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sz="2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sum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sz="22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number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),</a:t>
            </a:r>
            <a:b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sz="2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grouping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sz="22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item-name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 </a:t>
            </a:r>
            <a:r>
              <a:rPr lang="en-US" sz="2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as </a:t>
            </a:r>
            <a:r>
              <a:rPr lang="en-US" sz="22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item-name-flag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b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sz="2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grouping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sz="22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color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 </a:t>
            </a:r>
            <a:r>
              <a:rPr lang="en-US" sz="2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as </a:t>
            </a:r>
            <a:r>
              <a:rPr lang="en-US" sz="22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color-flag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b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sz="2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grouping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sz="22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size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 </a:t>
            </a:r>
            <a:r>
              <a:rPr lang="en-US" sz="2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as </a:t>
            </a:r>
            <a:r>
              <a:rPr lang="en-US" sz="22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size-flag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b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from </a:t>
            </a:r>
            <a:r>
              <a:rPr lang="en-US" sz="22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sales</a:t>
            </a:r>
            <a:b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group by cube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sz="22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item-name, color, size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 descr="Grouping  and flags in SQL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7275513" cy="792162"/>
          </a:xfrm>
        </p:spPr>
        <p:txBody>
          <a:bodyPr lIns="91440" tIns="45720" rIns="91440" bIns="45720" anchor="ctr"/>
          <a:lstStyle/>
          <a:p>
            <a:pPr eaLnBrk="1" hangingPunct="1"/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Grouping 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685059" name="Picture 3" descr="Grouping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085850"/>
            <a:ext cx="7127875" cy="5295900"/>
          </a:xfrm>
          <a:prstGeom prst="rect">
            <a:avLst/>
          </a:prstGeom>
          <a:solidFill>
            <a:srgbClr val="FF7C80"/>
          </a:solidFill>
          <a:ln w="12700" algn="ctr">
            <a:noFill/>
            <a:miter lim="800000"/>
            <a:headEnd type="none" w="sm" len="sm"/>
            <a:tailEnd type="none" w="lg" len="med"/>
          </a:ln>
        </p:spPr>
      </p:pic>
      <p:sp>
        <p:nvSpPr>
          <p:cNvPr id="685060" name="Rectangle 4" descr="Grouping "/>
          <p:cNvSpPr>
            <a:spLocks noChangeArrowheads="1"/>
          </p:cNvSpPr>
          <p:nvPr/>
        </p:nvSpPr>
        <p:spPr bwMode="auto">
          <a:xfrm>
            <a:off x="7380288" y="4010025"/>
            <a:ext cx="1763712" cy="230505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hlink"/>
            </a:solidFill>
            <a:miter lim="800000"/>
            <a:headEnd type="none" w="sm" len="sm"/>
            <a:tailEnd type="none" w="lg" len="med"/>
          </a:ln>
        </p:spPr>
        <p:txBody>
          <a:bodyPr anchor="ctr">
            <a:spAutoFit/>
          </a:bodyPr>
          <a:lstStyle/>
          <a:p>
            <a:r>
              <a:rPr lang="en-GB" sz="1600" dirty="0">
                <a:latin typeface="Garamond" pitchFamily="18" charset="0"/>
              </a:rPr>
              <a:t>The first level subtotal rows have a mask of "0 0 1", </a:t>
            </a:r>
          </a:p>
          <a:p>
            <a:r>
              <a:rPr lang="en-GB" sz="1600" dirty="0">
                <a:latin typeface="Garamond" pitchFamily="18" charset="0"/>
              </a:rPr>
              <a:t>the second level subtotal rows have a mask of "0 1 1", </a:t>
            </a:r>
          </a:p>
          <a:p>
            <a:r>
              <a:rPr lang="en-GB" sz="1600" dirty="0">
                <a:latin typeface="Garamond" pitchFamily="18" charset="0"/>
              </a:rPr>
              <a:t>and the overall total row has a mask of "1 1 1". </a:t>
            </a:r>
          </a:p>
        </p:txBody>
      </p:sp>
      <p:sp>
        <p:nvSpPr>
          <p:cNvPr id="685061" name="Rectangle 5" descr="Grouping "/>
          <p:cNvSpPr>
            <a:spLocks noChangeArrowheads="1"/>
          </p:cNvSpPr>
          <p:nvPr/>
        </p:nvSpPr>
        <p:spPr bwMode="auto">
          <a:xfrm>
            <a:off x="7380288" y="260350"/>
            <a:ext cx="1662112" cy="350837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hlink"/>
            </a:solidFill>
            <a:miter lim="800000"/>
            <a:headEnd type="none" w="sm" len="sm"/>
            <a:tailEnd type="none" w="lg" len="med"/>
          </a:ln>
        </p:spPr>
        <p:txBody>
          <a:bodyPr anchor="ctr">
            <a:spAutoFit/>
          </a:bodyPr>
          <a:lstStyle/>
          <a:p>
            <a:r>
              <a:rPr lang="en-GB" dirty="0">
                <a:latin typeface="Garamond" pitchFamily="18" charset="0"/>
              </a:rPr>
              <a:t>Using a single column as its argument, GROUPING returns 1 when it encounters a NULL value created by a ROLLUP or CUBE operation. That is, if the NULL indicates the row is a subtotal, GROUPING returns a 1. Any other type of value, including a stored NULL, returns a 0.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9" name="Text Box 5"/>
          <p:cNvSpPr txBox="1">
            <a:spLocks noChangeArrowheads="1"/>
          </p:cNvSpPr>
          <p:nvPr/>
        </p:nvSpPr>
        <p:spPr bwMode="auto">
          <a:xfrm>
            <a:off x="0" y="1127125"/>
            <a:ext cx="9144000" cy="377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2">
              <a:buClr>
                <a:srgbClr val="FF0000"/>
              </a:buClr>
              <a:buFont typeface="Symbol" pitchFamily="18" charset="2"/>
              <a:buNone/>
            </a:pPr>
            <a:endParaRPr lang="en-GB" sz="3000" dirty="0">
              <a:latin typeface="Times New Roman" pitchFamily="18" charset="0"/>
            </a:endParaRPr>
          </a:p>
          <a:p>
            <a:pPr lvl="2">
              <a:buClr>
                <a:srgbClr val="FF0000"/>
              </a:buClr>
              <a:buFont typeface="Symbol" pitchFamily="18" charset="2"/>
              <a:buNone/>
            </a:pPr>
            <a:endParaRPr lang="en-GB" sz="3000" dirty="0">
              <a:latin typeface="Times New Roman" pitchFamily="18" charset="0"/>
            </a:endParaRPr>
          </a:p>
          <a:p>
            <a:pPr lvl="2">
              <a:buClr>
                <a:srgbClr val="FF0000"/>
              </a:buClr>
              <a:buFont typeface="Symbol" pitchFamily="18" charset="2"/>
              <a:buNone/>
            </a:pPr>
            <a:endParaRPr lang="en-GB" sz="3000" dirty="0">
              <a:latin typeface="Times New Roman" pitchFamily="18" charset="0"/>
            </a:endParaRPr>
          </a:p>
          <a:p>
            <a:pPr lvl="2">
              <a:buClr>
                <a:srgbClr val="FF0000"/>
              </a:buClr>
              <a:buFont typeface="Symbol" pitchFamily="18" charset="2"/>
              <a:buNone/>
            </a:pP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latin typeface="Century Schoolbook" pitchFamily="18" charset="0"/>
              </a:rPr>
              <a:t> OLAP Query Implementation</a:t>
            </a:r>
          </a:p>
          <a:p>
            <a:pPr lvl="2" algn="ctr">
              <a:buClr>
                <a:srgbClr val="FF0000"/>
              </a:buClr>
              <a:buFont typeface="Symbol" pitchFamily="18" charset="2"/>
              <a:buNone/>
            </a:pPr>
            <a:endParaRPr lang="en-GB" sz="3000" dirty="0">
              <a:latin typeface="Times New Roman" pitchFamily="18" charset="0"/>
            </a:endParaRPr>
          </a:p>
          <a:p>
            <a:pPr lvl="2" algn="ctr">
              <a:buClr>
                <a:srgbClr val="FF0000"/>
              </a:buClr>
              <a:buFont typeface="Symbol" pitchFamily="18" charset="2"/>
              <a:buNone/>
            </a:pPr>
            <a:endParaRPr lang="en-GB" sz="3000" dirty="0">
              <a:latin typeface="Times New Roman" pitchFamily="18" charset="0"/>
            </a:endParaRPr>
          </a:p>
          <a:p>
            <a:pPr lvl="2" algn="ctr">
              <a:buClr>
                <a:srgbClr val="FF0000"/>
              </a:buClr>
              <a:buFont typeface="Symbol" pitchFamily="18" charset="2"/>
              <a:buNone/>
            </a:pPr>
            <a:endParaRPr lang="en-GB" sz="3000" dirty="0">
              <a:latin typeface="Times New Roman" pitchFamily="18" charset="0"/>
            </a:endParaRPr>
          </a:p>
          <a:p>
            <a:pPr lvl="2" algn="ctr">
              <a:buClr>
                <a:srgbClr val="FF0000"/>
              </a:buClr>
              <a:buFont typeface="Symbol" pitchFamily="18" charset="2"/>
              <a:buNone/>
            </a:pPr>
            <a:endParaRPr lang="en-GB" sz="30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7" name="Rectangle 7"/>
          <p:cNvSpPr>
            <a:spLocks noGrp="1" noChangeArrowheads="1"/>
          </p:cNvSpPr>
          <p:nvPr>
            <p:ph type="title"/>
          </p:nvPr>
        </p:nvSpPr>
        <p:spPr>
          <a:xfrm>
            <a:off x="190500" y="114300"/>
            <a:ext cx="8269288" cy="793750"/>
          </a:xfrm>
        </p:spPr>
        <p:txBody>
          <a:bodyPr/>
          <a:lstStyle/>
          <a:p>
            <a:r>
              <a:rPr lang="en-US" dirty="0">
                <a:solidFill>
                  <a:srgbClr val="1D1DFF"/>
                </a:solidFill>
              </a:rPr>
              <a:t>Star Schema (Example)</a:t>
            </a:r>
          </a:p>
        </p:txBody>
      </p:sp>
      <p:grpSp>
        <p:nvGrpSpPr>
          <p:cNvPr id="2" name="Group 1" descr="Star Schema (Example)">
            <a:extLst>
              <a:ext uri="{FF2B5EF4-FFF2-40B4-BE49-F238E27FC236}">
                <a16:creationId xmlns:a16="http://schemas.microsoft.com/office/drawing/2014/main" id="{73F3945E-9B73-4EA5-8211-EE5669848663}"/>
              </a:ext>
            </a:extLst>
          </p:cNvPr>
          <p:cNvGrpSpPr/>
          <p:nvPr/>
        </p:nvGrpSpPr>
        <p:grpSpPr>
          <a:xfrm>
            <a:off x="539750" y="1484313"/>
            <a:ext cx="8134350" cy="4824412"/>
            <a:chOff x="539750" y="1484313"/>
            <a:chExt cx="8134350" cy="4824412"/>
          </a:xfrm>
        </p:grpSpPr>
        <p:sp>
          <p:nvSpPr>
            <p:cNvPr id="696322" name="Rectangle 2"/>
            <p:cNvSpPr>
              <a:spLocks noChangeArrowheads="1"/>
            </p:cNvSpPr>
            <p:nvPr/>
          </p:nvSpPr>
          <p:spPr bwMode="auto">
            <a:xfrm>
              <a:off x="5796135" y="1484313"/>
              <a:ext cx="2874789" cy="122396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Arial" charset="0"/>
                </a:rPr>
                <a:t>Dimension</a:t>
              </a:r>
              <a:r>
                <a:rPr lang="en-US" sz="1800" dirty="0">
                  <a:solidFill>
                    <a:schemeClr val="bg1"/>
                  </a:solidFill>
                  <a:latin typeface="Arial" charset="0"/>
                </a:rPr>
                <a:t> D3:</a:t>
              </a:r>
            </a:p>
            <a:p>
              <a:pPr algn="ctr" eaLnBrk="1" hangingPunct="1"/>
              <a:r>
                <a:rPr lang="en-US" sz="1800" dirty="0">
                  <a:solidFill>
                    <a:schemeClr val="bg1"/>
                  </a:solidFill>
                  <a:latin typeface="Arial" charset="0"/>
                </a:rPr>
                <a:t>Region</a:t>
              </a:r>
            </a:p>
          </p:txBody>
        </p:sp>
        <p:sp>
          <p:nvSpPr>
            <p:cNvPr id="696323" name="Rectangle 3"/>
            <p:cNvSpPr>
              <a:spLocks noChangeArrowheads="1"/>
            </p:cNvSpPr>
            <p:nvPr/>
          </p:nvSpPr>
          <p:spPr bwMode="auto">
            <a:xfrm>
              <a:off x="3059113" y="3141663"/>
              <a:ext cx="3168650" cy="1511300"/>
            </a:xfrm>
            <a:prstGeom prst="rect">
              <a:avLst/>
            </a:prstGeom>
            <a:solidFill>
              <a:srgbClr val="CC33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solidFill>
                    <a:schemeClr val="bg1"/>
                  </a:solidFill>
                  <a:latin typeface="Arial" charset="0"/>
                </a:rPr>
                <a:t>Fact Table F:</a:t>
              </a:r>
            </a:p>
            <a:p>
              <a:pPr algn="ctr" eaLnBrk="1" hangingPunct="1"/>
              <a:r>
                <a:rPr lang="en-US" sz="1800">
                  <a:solidFill>
                    <a:schemeClr val="bg1"/>
                  </a:solidFill>
                  <a:latin typeface="Arial" charset="0"/>
                </a:rPr>
                <a:t>Sales</a:t>
              </a:r>
            </a:p>
          </p:txBody>
        </p:sp>
        <p:sp>
          <p:nvSpPr>
            <p:cNvPr id="696324" name="Rectangle 4"/>
            <p:cNvSpPr>
              <a:spLocks noChangeArrowheads="1"/>
            </p:cNvSpPr>
            <p:nvPr/>
          </p:nvSpPr>
          <p:spPr bwMode="auto">
            <a:xfrm>
              <a:off x="539750" y="1484313"/>
              <a:ext cx="2808116" cy="122396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Arial" charset="0"/>
                </a:rPr>
                <a:t>Dimension D2:</a:t>
              </a:r>
            </a:p>
            <a:p>
              <a:pPr algn="ctr" eaLnBrk="1" hangingPunct="1"/>
              <a:r>
                <a:rPr lang="en-US" sz="1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Arial" charset="0"/>
                </a:rPr>
                <a:t>Time</a:t>
              </a:r>
            </a:p>
          </p:txBody>
        </p:sp>
        <p:sp>
          <p:nvSpPr>
            <p:cNvPr id="696325" name="Rectangle 5"/>
            <p:cNvSpPr>
              <a:spLocks noChangeArrowheads="1"/>
            </p:cNvSpPr>
            <p:nvPr/>
          </p:nvSpPr>
          <p:spPr bwMode="auto">
            <a:xfrm>
              <a:off x="539750" y="5041902"/>
              <a:ext cx="2664098" cy="122396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Arial" charset="0"/>
                </a:rPr>
                <a:t>Dimension D1:</a:t>
              </a:r>
            </a:p>
            <a:p>
              <a:pPr algn="ctr" eaLnBrk="1" hangingPunct="1"/>
              <a:r>
                <a:rPr lang="en-US" sz="1800" b="1" dirty="0" err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Arial" charset="0"/>
                </a:rPr>
                <a:t>Payment_Type</a:t>
              </a:r>
              <a:endParaRPr lang="en-US" sz="1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696326" name="Rectangle 6"/>
            <p:cNvSpPr>
              <a:spLocks noChangeArrowheads="1"/>
            </p:cNvSpPr>
            <p:nvPr/>
          </p:nvSpPr>
          <p:spPr bwMode="auto">
            <a:xfrm>
              <a:off x="5868144" y="5084763"/>
              <a:ext cx="2805956" cy="122396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Arial" charset="0"/>
                </a:rPr>
                <a:t>Dimension</a:t>
              </a:r>
              <a:r>
                <a:rPr lang="en-US" sz="1800" dirty="0">
                  <a:solidFill>
                    <a:schemeClr val="bg1"/>
                  </a:solidFill>
                  <a:latin typeface="Arial" charset="0"/>
                </a:rPr>
                <a:t> D4:</a:t>
              </a:r>
            </a:p>
            <a:p>
              <a:pPr algn="ctr" eaLnBrk="1" hangingPunct="1"/>
              <a:r>
                <a:rPr lang="en-US" sz="1800" dirty="0">
                  <a:solidFill>
                    <a:schemeClr val="bg1"/>
                  </a:solidFill>
                  <a:latin typeface="Arial" charset="0"/>
                </a:rPr>
                <a:t>Product</a:t>
              </a:r>
            </a:p>
          </p:txBody>
        </p:sp>
        <p:cxnSp>
          <p:nvCxnSpPr>
            <p:cNvPr id="696328" name="AutoShape 8"/>
            <p:cNvCxnSpPr>
              <a:cxnSpLocks noChangeShapeType="1"/>
            </p:cNvCxnSpPr>
            <p:nvPr/>
          </p:nvCxnSpPr>
          <p:spPr bwMode="auto">
            <a:xfrm flipH="1">
              <a:off x="1692275" y="4349750"/>
              <a:ext cx="1366838" cy="6921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696329" name="Rectangle 9"/>
            <p:cNvSpPr>
              <a:spLocks noChangeArrowheads="1"/>
            </p:cNvSpPr>
            <p:nvPr/>
          </p:nvSpPr>
          <p:spPr bwMode="auto">
            <a:xfrm>
              <a:off x="1403350" y="4779964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1</a:t>
              </a:r>
            </a:p>
          </p:txBody>
        </p:sp>
        <p:sp>
          <p:nvSpPr>
            <p:cNvPr id="696330" name="Rectangle 10"/>
            <p:cNvSpPr>
              <a:spLocks noChangeArrowheads="1"/>
            </p:cNvSpPr>
            <p:nvPr/>
          </p:nvSpPr>
          <p:spPr bwMode="auto">
            <a:xfrm>
              <a:off x="2776539" y="4060826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n</a:t>
              </a:r>
            </a:p>
          </p:txBody>
        </p:sp>
        <p:sp>
          <p:nvSpPr>
            <p:cNvPr id="696331" name="Rectangle 11"/>
            <p:cNvSpPr>
              <a:spLocks noChangeArrowheads="1"/>
            </p:cNvSpPr>
            <p:nvPr/>
          </p:nvSpPr>
          <p:spPr bwMode="auto">
            <a:xfrm>
              <a:off x="1403350" y="2692401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1</a:t>
              </a:r>
            </a:p>
          </p:txBody>
        </p:sp>
        <p:sp>
          <p:nvSpPr>
            <p:cNvPr id="696332" name="Rectangle 12"/>
            <p:cNvSpPr>
              <a:spLocks noChangeArrowheads="1"/>
            </p:cNvSpPr>
            <p:nvPr/>
          </p:nvSpPr>
          <p:spPr bwMode="auto">
            <a:xfrm>
              <a:off x="2776539" y="3556001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n</a:t>
              </a:r>
            </a:p>
          </p:txBody>
        </p:sp>
        <p:cxnSp>
          <p:nvCxnSpPr>
            <p:cNvPr id="696333" name="AutoShape 13"/>
            <p:cNvCxnSpPr>
              <a:cxnSpLocks noChangeShapeType="1"/>
            </p:cNvCxnSpPr>
            <p:nvPr/>
          </p:nvCxnSpPr>
          <p:spPr bwMode="auto">
            <a:xfrm flipV="1">
              <a:off x="6227764" y="2697163"/>
              <a:ext cx="1368425" cy="8953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696334" name="Rectangle 14"/>
            <p:cNvSpPr>
              <a:spLocks noChangeArrowheads="1"/>
            </p:cNvSpPr>
            <p:nvPr/>
          </p:nvSpPr>
          <p:spPr bwMode="auto">
            <a:xfrm>
              <a:off x="6234113" y="4060826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n</a:t>
              </a:r>
            </a:p>
          </p:txBody>
        </p:sp>
        <p:sp>
          <p:nvSpPr>
            <p:cNvPr id="696335" name="Rectangle 15"/>
            <p:cNvSpPr>
              <a:spLocks noChangeArrowheads="1"/>
            </p:cNvSpPr>
            <p:nvPr/>
          </p:nvSpPr>
          <p:spPr bwMode="auto">
            <a:xfrm>
              <a:off x="6234113" y="3556001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n</a:t>
              </a:r>
            </a:p>
          </p:txBody>
        </p:sp>
        <p:cxnSp>
          <p:nvCxnSpPr>
            <p:cNvPr id="696336" name="AutoShape 16"/>
            <p:cNvCxnSpPr>
              <a:cxnSpLocks noChangeShapeType="1"/>
            </p:cNvCxnSpPr>
            <p:nvPr/>
          </p:nvCxnSpPr>
          <p:spPr bwMode="auto">
            <a:xfrm flipH="1" flipV="1">
              <a:off x="6227764" y="4502150"/>
              <a:ext cx="1439862" cy="5794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696337" name="Rectangle 17"/>
            <p:cNvSpPr>
              <a:spLocks noChangeArrowheads="1"/>
            </p:cNvSpPr>
            <p:nvPr/>
          </p:nvSpPr>
          <p:spPr bwMode="auto">
            <a:xfrm>
              <a:off x="7602539" y="4786314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1</a:t>
              </a:r>
            </a:p>
          </p:txBody>
        </p:sp>
        <p:sp>
          <p:nvSpPr>
            <p:cNvPr id="696338" name="Rectangle 18"/>
            <p:cNvSpPr>
              <a:spLocks noChangeArrowheads="1"/>
            </p:cNvSpPr>
            <p:nvPr/>
          </p:nvSpPr>
          <p:spPr bwMode="auto">
            <a:xfrm>
              <a:off x="7602539" y="2698751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1</a:t>
              </a:r>
            </a:p>
          </p:txBody>
        </p:sp>
        <p:cxnSp>
          <p:nvCxnSpPr>
            <p:cNvPr id="696339" name="AutoShape 19"/>
            <p:cNvCxnSpPr>
              <a:cxnSpLocks noChangeShapeType="1"/>
            </p:cNvCxnSpPr>
            <p:nvPr/>
          </p:nvCxnSpPr>
          <p:spPr bwMode="auto">
            <a:xfrm flipH="1" flipV="1">
              <a:off x="1728789" y="2697163"/>
              <a:ext cx="1330325" cy="8953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D1DFF"/>
                </a:solidFill>
              </a:rPr>
              <a:t>Star Query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95350" y="1676400"/>
            <a:ext cx="3514725" cy="4114800"/>
          </a:xfrm>
        </p:spPr>
        <p:txBody>
          <a:bodyPr/>
          <a:lstStyle/>
          <a:p>
            <a:pPr>
              <a:buFont typeface="Monotype Sorts" pitchFamily="-65" charset="2"/>
              <a:buNone/>
            </a:pPr>
            <a:r>
              <a:rPr lang="en-US" sz="1800">
                <a:solidFill>
                  <a:schemeClr val="accent2"/>
                </a:solidFill>
              </a:rPr>
              <a:t>Query Pattern:</a:t>
            </a:r>
          </a:p>
        </p:txBody>
      </p:sp>
      <p:sp>
        <p:nvSpPr>
          <p:cNvPr id="69837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543426" y="1676400"/>
            <a:ext cx="3514725" cy="4114800"/>
          </a:xfrm>
        </p:spPr>
        <p:txBody>
          <a:bodyPr/>
          <a:lstStyle/>
          <a:p>
            <a:pPr>
              <a:buFont typeface="Monotype Sorts" pitchFamily="-65" charset="2"/>
              <a:buNone/>
            </a:pPr>
            <a:r>
              <a:rPr lang="en-US" sz="1800" dirty="0">
                <a:solidFill>
                  <a:schemeClr val="accent2"/>
                </a:solidFill>
              </a:rPr>
              <a:t>Example:</a:t>
            </a:r>
          </a:p>
        </p:txBody>
      </p:sp>
      <p:sp>
        <p:nvSpPr>
          <p:cNvPr id="698373" name="Rectangle 5" descr="Star Query"/>
          <p:cNvSpPr>
            <a:spLocks noChangeArrowheads="1"/>
          </p:cNvSpPr>
          <p:nvPr/>
        </p:nvSpPr>
        <p:spPr bwMode="auto">
          <a:xfrm>
            <a:off x="395288" y="2420940"/>
            <a:ext cx="381667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US" sz="1600" dirty="0">
                <a:latin typeface="Courier New" pitchFamily="49" charset="0"/>
              </a:rPr>
              <a:t>SELECT </a:t>
            </a:r>
            <a:r>
              <a:rPr lang="en-US" sz="1600" b="1" dirty="0">
                <a:solidFill>
                  <a:schemeClr val="folHlink"/>
                </a:solidFill>
                <a:latin typeface="Courier New" pitchFamily="49" charset="0"/>
              </a:rPr>
              <a:t>&lt;dimensions&gt;,</a:t>
            </a:r>
            <a:r>
              <a:rPr lang="en-US" sz="1600" dirty="0">
                <a:latin typeface="Courier New" pitchFamily="49" charset="0"/>
              </a:rPr>
              <a:t> 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b="1" dirty="0">
                <a:solidFill>
                  <a:srgbClr val="CC3300"/>
                </a:solidFill>
                <a:latin typeface="Courier New" pitchFamily="49" charset="0"/>
              </a:rPr>
              <a:t>&lt;aggregation-function(measure)&gt;</a:t>
            </a:r>
          </a:p>
          <a:p>
            <a:pPr eaLnBrk="1" hangingPunct="1"/>
            <a:r>
              <a:rPr lang="en-US" sz="1600" dirty="0">
                <a:latin typeface="Courier New" pitchFamily="49" charset="0"/>
              </a:rPr>
              <a:t>FROM </a:t>
            </a:r>
            <a:r>
              <a:rPr lang="en-US" sz="1600" b="1" dirty="0">
                <a:solidFill>
                  <a:srgbClr val="CC3300"/>
                </a:solidFill>
                <a:latin typeface="Courier New" pitchFamily="49" charset="0"/>
              </a:rPr>
              <a:t>F,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chemeClr val="folHlink"/>
                </a:solidFill>
                <a:latin typeface="Courier New" pitchFamily="49" charset="0"/>
              </a:rPr>
              <a:t>D1, D2, ...., </a:t>
            </a:r>
            <a:r>
              <a:rPr lang="en-US" sz="1600" b="1" dirty="0" err="1">
                <a:solidFill>
                  <a:schemeClr val="folHlink"/>
                </a:solidFill>
                <a:latin typeface="Courier New" pitchFamily="49" charset="0"/>
              </a:rPr>
              <a:t>Dn</a:t>
            </a:r>
            <a:endParaRPr lang="en-US" sz="1600" b="1" dirty="0">
              <a:solidFill>
                <a:schemeClr val="folHlink"/>
              </a:solidFill>
              <a:latin typeface="Courier New" pitchFamily="49" charset="0"/>
            </a:endParaRPr>
          </a:p>
          <a:p>
            <a:pPr eaLnBrk="1" hangingPunct="1"/>
            <a:r>
              <a:rPr lang="en-US" sz="1600" dirty="0">
                <a:latin typeface="Courier New" pitchFamily="49" charset="0"/>
              </a:rPr>
              <a:t>WHERE </a:t>
            </a:r>
            <a:r>
              <a:rPr lang="en-US" sz="1600" b="1" dirty="0">
                <a:solidFill>
                  <a:srgbClr val="FF9900"/>
                </a:solidFill>
                <a:latin typeface="Courier New" pitchFamily="49" charset="0"/>
              </a:rPr>
              <a:t>&lt;join-conditions&gt;</a:t>
            </a:r>
          </a:p>
          <a:p>
            <a:pPr eaLnBrk="1" hangingPunct="1"/>
            <a:r>
              <a:rPr lang="en-US" sz="1600" dirty="0">
                <a:latin typeface="Courier New" pitchFamily="49" charset="0"/>
              </a:rPr>
              <a:t>AND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&lt;filter-conditions&gt;</a:t>
            </a:r>
          </a:p>
          <a:p>
            <a:pPr eaLnBrk="1" hangingPunct="1"/>
            <a:r>
              <a:rPr lang="en-US" sz="1600" b="1" dirty="0">
                <a:solidFill>
                  <a:schemeClr val="folHlink"/>
                </a:solidFill>
                <a:latin typeface="Courier New" pitchFamily="49" charset="0"/>
              </a:rPr>
              <a:t>GROUP BY &lt;dimensions&gt;</a:t>
            </a:r>
          </a:p>
        </p:txBody>
      </p:sp>
      <p:sp>
        <p:nvSpPr>
          <p:cNvPr id="698374" name="Rectangle 6" descr="Star Query"/>
          <p:cNvSpPr>
            <a:spLocks noChangeArrowheads="1"/>
          </p:cNvSpPr>
          <p:nvPr/>
        </p:nvSpPr>
        <p:spPr bwMode="auto">
          <a:xfrm>
            <a:off x="4910137" y="2420940"/>
            <a:ext cx="3338513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US" sz="1600" dirty="0">
                <a:latin typeface="Courier New" pitchFamily="49" charset="0"/>
              </a:rPr>
              <a:t>SELECT </a:t>
            </a:r>
            <a:r>
              <a:rPr lang="en-US" sz="1600" b="1" dirty="0">
                <a:solidFill>
                  <a:schemeClr val="folHlink"/>
                </a:solidFill>
                <a:latin typeface="Courier New" pitchFamily="49" charset="0"/>
              </a:rPr>
              <a:t>D3.region,</a:t>
            </a:r>
          </a:p>
          <a:p>
            <a:pPr eaLnBrk="1" hangingPunct="1"/>
            <a:r>
              <a:rPr lang="en-US" sz="1600" b="1" dirty="0">
                <a:solidFill>
                  <a:srgbClr val="CC3300"/>
                </a:solidFill>
                <a:latin typeface="Courier New" pitchFamily="49" charset="0"/>
              </a:rPr>
              <a:t>SUM(</a:t>
            </a:r>
            <a:r>
              <a:rPr lang="en-US" sz="1600" b="1" dirty="0" err="1">
                <a:solidFill>
                  <a:srgbClr val="CC3300"/>
                </a:solidFill>
                <a:latin typeface="Courier New" pitchFamily="49" charset="0"/>
              </a:rPr>
              <a:t>F.price</a:t>
            </a:r>
            <a:r>
              <a:rPr lang="en-US" sz="1600" b="1" dirty="0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  <a:p>
            <a:pPr eaLnBrk="1" hangingPunct="1"/>
            <a:r>
              <a:rPr lang="en-US" sz="1600" dirty="0">
                <a:latin typeface="Courier New" pitchFamily="49" charset="0"/>
              </a:rPr>
              <a:t>FROM </a:t>
            </a:r>
            <a:r>
              <a:rPr lang="en-US" sz="1600" b="1" dirty="0">
                <a:solidFill>
                  <a:srgbClr val="CC3300"/>
                </a:solidFill>
                <a:latin typeface="Courier New" pitchFamily="49" charset="0"/>
              </a:rPr>
              <a:t>F,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chemeClr val="folHlink"/>
                </a:solidFill>
                <a:latin typeface="Courier New" pitchFamily="49" charset="0"/>
              </a:rPr>
              <a:t>D2, D3, D4</a:t>
            </a:r>
          </a:p>
          <a:p>
            <a:pPr eaLnBrk="1" hangingPunct="1"/>
            <a:r>
              <a:rPr lang="en-US" sz="1600" dirty="0">
                <a:latin typeface="Courier New" pitchFamily="49" charset="0"/>
              </a:rPr>
              <a:t>WHERE </a:t>
            </a:r>
            <a:r>
              <a:rPr lang="en-US" sz="1600" b="1" dirty="0">
                <a:solidFill>
                  <a:srgbClr val="FF9900"/>
                </a:solidFill>
                <a:latin typeface="Courier New" pitchFamily="49" charset="0"/>
              </a:rPr>
              <a:t>F.d2 = D2.id</a:t>
            </a:r>
            <a:br>
              <a:rPr lang="en-US" sz="1600" b="1" dirty="0">
                <a:solidFill>
                  <a:srgbClr val="FF9900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rgbClr val="FF9900"/>
                </a:solidFill>
                <a:latin typeface="Courier New" pitchFamily="49" charset="0"/>
              </a:rPr>
              <a:t>AND F.d3 = D3.id</a:t>
            </a:r>
          </a:p>
          <a:p>
            <a:pPr eaLnBrk="1" hangingPunct="1"/>
            <a:r>
              <a:rPr lang="en-US" sz="1600" b="1" dirty="0">
                <a:solidFill>
                  <a:srgbClr val="FF9900"/>
                </a:solidFill>
                <a:latin typeface="Courier New" pitchFamily="49" charset="0"/>
              </a:rPr>
              <a:t>AND F.d4 = D4.id</a:t>
            </a:r>
          </a:p>
          <a:p>
            <a:pPr eaLnBrk="1" hangingPunct="1"/>
            <a:r>
              <a:rPr lang="en-US" sz="1600" dirty="0">
                <a:latin typeface="Courier New" pitchFamily="49" charset="0"/>
              </a:rPr>
              <a:t>AND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D2.quarter = 4</a:t>
            </a:r>
          </a:p>
          <a:p>
            <a:pPr eaLnBrk="1" hangingPunct="1"/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AND D2.year = 2008</a:t>
            </a:r>
          </a:p>
          <a:p>
            <a:pPr eaLnBrk="1" hangingPunct="1"/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AND D3.country=‘UK'</a:t>
            </a:r>
          </a:p>
          <a:p>
            <a:pPr eaLnBrk="1" hangingPunct="1"/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AND D4.group='Computer'</a:t>
            </a:r>
          </a:p>
          <a:p>
            <a:pPr eaLnBrk="1" hangingPunct="1"/>
            <a:r>
              <a:rPr lang="en-US" sz="1600" b="1" dirty="0">
                <a:solidFill>
                  <a:schemeClr val="folHlink"/>
                </a:solidFill>
                <a:latin typeface="Courier New" pitchFamily="49" charset="0"/>
              </a:rPr>
              <a:t>GROUP BY D3.region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1" y="114300"/>
            <a:ext cx="8485188" cy="793750"/>
          </a:xfrm>
        </p:spPr>
        <p:txBody>
          <a:bodyPr/>
          <a:lstStyle/>
          <a:p>
            <a:r>
              <a:rPr lang="en-US">
                <a:solidFill>
                  <a:srgbClr val="1D1DFF"/>
                </a:solidFill>
              </a:rPr>
              <a:t>How to Implement / Optimize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General optimizations:</a:t>
            </a:r>
          </a:p>
          <a:p>
            <a:pPr lvl="1"/>
            <a:r>
              <a:rPr lang="en-US" sz="2000" dirty="0"/>
              <a:t>Materialized Views (logical access path)</a:t>
            </a:r>
          </a:p>
          <a:p>
            <a:pPr lvl="1">
              <a:buFont typeface="Zapf Dingbats" charset="2"/>
              <a:buNone/>
            </a:pPr>
            <a:endParaRPr lang="en-US" sz="1600" dirty="0"/>
          </a:p>
          <a:p>
            <a:r>
              <a:rPr lang="en-US" sz="2000" dirty="0"/>
              <a:t>Optimizations for the scan / selection operations:</a:t>
            </a:r>
          </a:p>
          <a:p>
            <a:pPr lvl="1"/>
            <a:r>
              <a:rPr lang="en-US" sz="2000" dirty="0"/>
              <a:t>Bitmap-Indexes (physical access path)</a:t>
            </a:r>
          </a:p>
          <a:p>
            <a:pPr lvl="1">
              <a:buFont typeface="Zapf Dingbats" charset="2"/>
              <a:buNone/>
            </a:pPr>
            <a:endParaRPr lang="en-US" sz="2000" dirty="0"/>
          </a:p>
          <a:p>
            <a:r>
              <a:rPr lang="en-US" sz="2000" dirty="0"/>
              <a:t>Optimizations for the join / semi-join operations:</a:t>
            </a:r>
          </a:p>
          <a:p>
            <a:pPr lvl="1"/>
            <a:r>
              <a:rPr lang="en-US" sz="2000" dirty="0"/>
              <a:t>Join-Indexes (physical access path</a:t>
            </a:r>
            <a:r>
              <a:rPr lang="en-US" sz="1400" dirty="0"/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4300"/>
            <a:ext cx="8316913" cy="1154113"/>
          </a:xfrm>
        </p:spPr>
        <p:txBody>
          <a:bodyPr lIns="91440" tIns="45720" rIns="91440" bIns="45720" anchor="ctr">
            <a:normAutofit/>
          </a:bodyPr>
          <a:lstStyle/>
          <a:p>
            <a:pPr eaLnBrk="1" hangingPunct="1"/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Multi-dimensional Data Model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447800"/>
            <a:ext cx="8001000" cy="5029200"/>
          </a:xfrm>
        </p:spPr>
        <p:txBody>
          <a:bodyPr lIns="91440" tIns="45720" rIns="91440" bIns="45720"/>
          <a:lstStyle/>
          <a:p>
            <a:pPr eaLnBrk="1" hangingPunct="1"/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Sales(</a:t>
            </a:r>
            <a:r>
              <a:rPr lang="en-US" altLang="ko-KR" sz="1800" i="1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prod-id,store-id,time-id</a:t>
            </a: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,qty,amt)</a:t>
            </a:r>
          </a:p>
        </p:txBody>
      </p:sp>
      <p:graphicFrame>
        <p:nvGraphicFramePr>
          <p:cNvPr id="638980" name="Object 2" descr="Multi-dimensional Data Model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389892"/>
              </p:ext>
            </p:extLst>
          </p:nvPr>
        </p:nvGraphicFramePr>
        <p:xfrm>
          <a:off x="1177131" y="1988840"/>
          <a:ext cx="6203182" cy="2937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997" name="문서" r:id="rId3" imgW="5336640" imgH="3600360" progId="Word.Document.8">
                  <p:embed/>
                </p:oleObj>
              </mc:Choice>
              <mc:Fallback>
                <p:oleObj name="문서" r:id="rId3" imgW="5336640" imgH="360036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131" y="1988840"/>
                        <a:ext cx="6203182" cy="2937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8981" name="Rectangle 5"/>
          <p:cNvSpPr>
            <a:spLocks noChangeArrowheads="1"/>
          </p:cNvSpPr>
          <p:nvPr/>
        </p:nvSpPr>
        <p:spPr bwMode="auto">
          <a:xfrm>
            <a:off x="1447800" y="5105400"/>
            <a:ext cx="518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>
              <a:lnSpc>
                <a:spcPct val="80000"/>
              </a:lnSpc>
              <a:spcBef>
                <a:spcPct val="40000"/>
              </a:spcBef>
              <a:buClr>
                <a:srgbClr val="3333FF"/>
              </a:buClr>
              <a:buFont typeface="Wingdings" pitchFamily="2" charset="2"/>
              <a:buNone/>
            </a:pPr>
            <a:r>
              <a:rPr lang="en-US" altLang="ko-KR" sz="2000">
                <a:solidFill>
                  <a:srgbClr val="3333FF"/>
                </a:solidFill>
                <a:latin typeface="Times New Roman" pitchFamily="18" charset="0"/>
                <a:ea typeface="굴림체" pitchFamily="49" charset="-127"/>
              </a:rPr>
              <a:t>Dimension</a:t>
            </a:r>
            <a:r>
              <a:rPr lang="en-US" altLang="ko-KR" sz="2000">
                <a:solidFill>
                  <a:schemeClr val="accent1"/>
                </a:solidFill>
                <a:latin typeface="Times New Roman" pitchFamily="18" charset="0"/>
                <a:ea typeface="굴림체" pitchFamily="49" charset="-127"/>
              </a:rPr>
              <a:t>: Product, Store, Time</a:t>
            </a:r>
          </a:p>
          <a:p>
            <a:pPr marL="342900" indent="-342900" eaLnBrk="1">
              <a:lnSpc>
                <a:spcPct val="80000"/>
              </a:lnSpc>
              <a:spcBef>
                <a:spcPct val="40000"/>
              </a:spcBef>
              <a:buClr>
                <a:srgbClr val="3333FF"/>
              </a:buClr>
              <a:buFont typeface="Wingdings" pitchFamily="2" charset="2"/>
              <a:buNone/>
            </a:pPr>
            <a:r>
              <a:rPr lang="en-US" altLang="ko-KR" sz="2000">
                <a:solidFill>
                  <a:srgbClr val="3333FF"/>
                </a:solidFill>
                <a:latin typeface="Times New Roman" pitchFamily="18" charset="0"/>
                <a:ea typeface="굴림체" pitchFamily="49" charset="-127"/>
              </a:rPr>
              <a:t>Hierarchy</a:t>
            </a:r>
            <a:r>
              <a:rPr lang="en-US" altLang="ko-KR" sz="2000">
                <a:solidFill>
                  <a:schemeClr val="accent1"/>
                </a:solidFill>
                <a:latin typeface="Times New Roman" pitchFamily="18" charset="0"/>
                <a:ea typeface="굴림체" pitchFamily="49" charset="-127"/>
              </a:rPr>
              <a:t>:</a:t>
            </a:r>
          </a:p>
          <a:p>
            <a:pPr marL="971550" lvl="1" indent="-342900" eaLnBrk="1">
              <a:lnSpc>
                <a:spcPct val="50000"/>
              </a:lnSpc>
              <a:spcBef>
                <a:spcPct val="40000"/>
              </a:spcBef>
              <a:buClr>
                <a:srgbClr val="3333FF"/>
              </a:buClr>
              <a:buSzPct val="75000"/>
              <a:buFontTx/>
              <a:buChar char="–"/>
            </a:pPr>
            <a:r>
              <a:rPr lang="en-US" altLang="ko-KR">
                <a:solidFill>
                  <a:schemeClr val="accent1"/>
                </a:solidFill>
                <a:latin typeface="Times New Roman" pitchFamily="18" charset="0"/>
                <a:ea typeface="굴림" pitchFamily="50" charset="-127"/>
              </a:rPr>
              <a:t>Product -&gt; Category -&gt; Industry</a:t>
            </a:r>
          </a:p>
          <a:p>
            <a:pPr marL="971550" lvl="1" indent="-342900" eaLnBrk="1">
              <a:lnSpc>
                <a:spcPct val="50000"/>
              </a:lnSpc>
              <a:spcBef>
                <a:spcPct val="40000"/>
              </a:spcBef>
              <a:buClr>
                <a:srgbClr val="3333FF"/>
              </a:buClr>
              <a:buSzPct val="75000"/>
              <a:buFontTx/>
              <a:buChar char="–"/>
            </a:pPr>
            <a:r>
              <a:rPr lang="en-US" altLang="ko-KR">
                <a:solidFill>
                  <a:schemeClr val="accent1"/>
                </a:solidFill>
                <a:latin typeface="Times New Roman" pitchFamily="18" charset="0"/>
                <a:ea typeface="굴림" pitchFamily="50" charset="-127"/>
              </a:rPr>
              <a:t>Store-&gt;City -&gt; State -&gt; Country</a:t>
            </a:r>
          </a:p>
          <a:p>
            <a:pPr marL="971550" lvl="1" indent="-342900" eaLnBrk="1">
              <a:lnSpc>
                <a:spcPct val="50000"/>
              </a:lnSpc>
              <a:spcBef>
                <a:spcPct val="40000"/>
              </a:spcBef>
              <a:buClr>
                <a:srgbClr val="3333FF"/>
              </a:buClr>
              <a:buSzPct val="75000"/>
              <a:buFontTx/>
              <a:buChar char="–"/>
            </a:pPr>
            <a:r>
              <a:rPr lang="en-US" altLang="ko-KR">
                <a:solidFill>
                  <a:schemeClr val="accent1"/>
                </a:solidFill>
                <a:latin typeface="Times New Roman" pitchFamily="18" charset="0"/>
                <a:ea typeface="굴림" pitchFamily="50" charset="-127"/>
              </a:rPr>
              <a:t>Date -&gt; Month -&gt; Quarter -&gt; Year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1D1DFF"/>
                </a:solidFill>
              </a:rPr>
              <a:t>Materialized Views</a:t>
            </a:r>
            <a:r>
              <a:rPr lang="en-US" sz="28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70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Idea: Pre-compute aggregated query results that can efficiently answer other queries over star schema</a:t>
            </a:r>
          </a:p>
          <a:p>
            <a:pPr lvl="1"/>
            <a:r>
              <a:rPr lang="en-US" sz="2000" dirty="0"/>
              <a:t>Compared to normal views materialized views are stored on disk </a:t>
            </a:r>
          </a:p>
          <a:p>
            <a:pPr lvl="1"/>
            <a:r>
              <a:rPr lang="en-US" sz="2000" dirty="0"/>
              <a:t>Query optimizer chooses to scan materialized views instead of tables to speed-up query processing (e.g., by avoiding joins)</a:t>
            </a:r>
          </a:p>
          <a:p>
            <a:pPr lvl="1"/>
            <a:r>
              <a:rPr lang="en-US" sz="2000" dirty="0"/>
              <a:t>Trade-off: speed-up of query processing </a:t>
            </a:r>
            <a:r>
              <a:rPr lang="en-US" sz="2000" dirty="0">
                <a:sym typeface="Wingdings" pitchFamily="2" charset="2"/>
              </a:rPr>
              <a:t></a:t>
            </a:r>
            <a:r>
              <a:rPr lang="en-US" sz="2000" dirty="0"/>
              <a:t> costs of keeping and maintaining materialized views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 descr="Example: Materialized View"/>
          <p:cNvSpPr>
            <a:spLocks noGrp="1" noChangeArrowheads="1"/>
          </p:cNvSpPr>
          <p:nvPr>
            <p:ph type="title"/>
          </p:nvPr>
        </p:nvSpPr>
        <p:spPr>
          <a:xfrm>
            <a:off x="190500" y="114300"/>
            <a:ext cx="7910513" cy="793750"/>
          </a:xfrm>
        </p:spPr>
        <p:txBody>
          <a:bodyPr/>
          <a:lstStyle/>
          <a:p>
            <a:r>
              <a:rPr lang="en-US" dirty="0">
                <a:solidFill>
                  <a:srgbClr val="1D1DFF"/>
                </a:solidFill>
              </a:rPr>
              <a:t>Example: Materialized View</a:t>
            </a:r>
          </a:p>
        </p:txBody>
      </p:sp>
      <p:graphicFrame>
        <p:nvGraphicFramePr>
          <p:cNvPr id="703534" name="Group 46" descr="QUERY RESULTS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181422801"/>
              </p:ext>
            </p:extLst>
          </p:nvPr>
        </p:nvGraphicFramePr>
        <p:xfrm>
          <a:off x="539751" y="4868863"/>
          <a:ext cx="3393878" cy="1536702"/>
        </p:xfrm>
        <a:graphic>
          <a:graphicData uri="http://schemas.openxmlformats.org/drawingml/2006/table">
            <a:tbl>
              <a:tblPr/>
              <a:tblGrid>
                <a:gridCol w="908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8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Schoolbook" pitchFamily="18" charset="0"/>
                        </a:rPr>
                        <a:t>D2.quarter</a:t>
                      </a: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Schoolbook" pitchFamily="18" charset="0"/>
                        </a:rPr>
                        <a:t>D3.region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Schoolbook" pitchFamily="18" charset="0"/>
                        </a:rPr>
                        <a:t>D4.group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Schoolbook" pitchFamily="18" charset="0"/>
                        </a:rPr>
                        <a:t>totalsales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London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Computer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999999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London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Computer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1199999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London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Computer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899999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London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Computer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999999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…</a:t>
                      </a: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…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…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…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03491" name="Rectangle 3"/>
          <p:cNvSpPr>
            <a:spLocks noChangeArrowheads="1"/>
          </p:cNvSpPr>
          <p:nvPr/>
        </p:nvSpPr>
        <p:spPr bwMode="auto">
          <a:xfrm>
            <a:off x="473075" y="1600202"/>
            <a:ext cx="4038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75000"/>
              <a:buFont typeface="Monotype Sorts" pitchFamily="-65" charset="2"/>
              <a:buNone/>
            </a:pPr>
            <a:r>
              <a:rPr lang="en-US" sz="1800" dirty="0">
                <a:solidFill>
                  <a:schemeClr val="accent2"/>
                </a:solidFill>
                <a:latin typeface="Century Schoolbook" pitchFamily="18" charset="0"/>
              </a:rPr>
              <a:t>Materialized View (M):</a:t>
            </a:r>
          </a:p>
        </p:txBody>
      </p:sp>
      <p:sp>
        <p:nvSpPr>
          <p:cNvPr id="703492" name="Rectangle 4" descr="Example: Materialized View"/>
          <p:cNvSpPr>
            <a:spLocks noChangeArrowheads="1"/>
          </p:cNvSpPr>
          <p:nvPr/>
        </p:nvSpPr>
        <p:spPr bwMode="auto">
          <a:xfrm>
            <a:off x="468313" y="2020890"/>
            <a:ext cx="3393878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dirty="0">
                <a:latin typeface="Courier New" pitchFamily="49" charset="0"/>
              </a:rPr>
              <a:t>SELECT </a:t>
            </a:r>
            <a:r>
              <a:rPr lang="en-US" sz="1600" b="1" dirty="0">
                <a:solidFill>
                  <a:schemeClr val="folHlink"/>
                </a:solidFill>
                <a:latin typeface="Courier New" pitchFamily="49" charset="0"/>
              </a:rPr>
              <a:t>D2.quarter</a:t>
            </a:r>
          </a:p>
          <a:p>
            <a:pPr eaLnBrk="1" hangingPunct="1"/>
            <a:r>
              <a:rPr lang="en-US" sz="1600" b="1" dirty="0">
                <a:solidFill>
                  <a:schemeClr val="folHlink"/>
                </a:solidFill>
                <a:latin typeface="Courier New" pitchFamily="49" charset="0"/>
              </a:rPr>
              <a:t>D3.region, D4.group,</a:t>
            </a:r>
          </a:p>
          <a:p>
            <a:pPr eaLnBrk="1" hangingPunct="1"/>
            <a:r>
              <a:rPr lang="en-US" sz="1600" b="1" dirty="0">
                <a:solidFill>
                  <a:srgbClr val="CC3300"/>
                </a:solidFill>
                <a:latin typeface="Courier New" pitchFamily="49" charset="0"/>
              </a:rPr>
              <a:t>SUM(</a:t>
            </a:r>
            <a:r>
              <a:rPr lang="en-US" sz="1600" b="1" dirty="0" err="1">
                <a:solidFill>
                  <a:srgbClr val="CC3300"/>
                </a:solidFill>
                <a:latin typeface="Courier New" pitchFamily="49" charset="0"/>
              </a:rPr>
              <a:t>F.price</a:t>
            </a:r>
            <a:r>
              <a:rPr lang="en-US" sz="1600" b="1" dirty="0">
                <a:solidFill>
                  <a:srgbClr val="CC3300"/>
                </a:solidFill>
                <a:latin typeface="Courier New" pitchFamily="49" charset="0"/>
              </a:rPr>
              <a:t>) as </a:t>
            </a:r>
            <a:r>
              <a:rPr lang="en-US" sz="1600" b="1" dirty="0" err="1">
                <a:solidFill>
                  <a:srgbClr val="CC3300"/>
                </a:solidFill>
                <a:latin typeface="Courier New" pitchFamily="49" charset="0"/>
              </a:rPr>
              <a:t>totalsales</a:t>
            </a:r>
            <a:endParaRPr lang="en-US" sz="1600" b="1" dirty="0">
              <a:solidFill>
                <a:srgbClr val="CC3300"/>
              </a:solidFill>
              <a:latin typeface="Courier New" pitchFamily="49" charset="0"/>
            </a:endParaRPr>
          </a:p>
          <a:p>
            <a:pPr eaLnBrk="1" hangingPunct="1"/>
            <a:r>
              <a:rPr lang="en-US" sz="1600" dirty="0">
                <a:latin typeface="Courier New" pitchFamily="49" charset="0"/>
              </a:rPr>
              <a:t>FROM F, D2, D3, D4</a:t>
            </a:r>
          </a:p>
          <a:p>
            <a:pPr eaLnBrk="1" hangingPunct="1"/>
            <a:r>
              <a:rPr lang="en-US" sz="1600" dirty="0">
                <a:latin typeface="Courier New" pitchFamily="49" charset="0"/>
              </a:rPr>
              <a:t>WHERE F.d2 = D2.id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AND F.d3 = D3.id</a:t>
            </a:r>
          </a:p>
          <a:p>
            <a:pPr eaLnBrk="1" hangingPunct="1"/>
            <a:r>
              <a:rPr lang="en-US" sz="1600" dirty="0">
                <a:latin typeface="Courier New" pitchFamily="49" charset="0"/>
              </a:rPr>
              <a:t>AND F.d4 = D4.id</a:t>
            </a:r>
          </a:p>
          <a:p>
            <a:pPr eaLnBrk="1" hangingPunct="1"/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AND D2.year = 2008</a:t>
            </a:r>
          </a:p>
          <a:p>
            <a:pPr eaLnBrk="1" hangingPunct="1"/>
            <a:r>
              <a:rPr lang="en-US" sz="1600" b="1" dirty="0">
                <a:solidFill>
                  <a:schemeClr val="folHlink"/>
                </a:solidFill>
                <a:latin typeface="Courier New" pitchFamily="49" charset="0"/>
              </a:rPr>
              <a:t>GROUP BY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chemeClr val="folHlink"/>
                </a:solidFill>
                <a:latin typeface="Courier New" pitchFamily="49" charset="0"/>
              </a:rPr>
              <a:t>D2.quarter,</a:t>
            </a:r>
          </a:p>
          <a:p>
            <a:pPr eaLnBrk="1" hangingPunct="1"/>
            <a:r>
              <a:rPr lang="en-US" sz="1600" b="1" dirty="0">
                <a:solidFill>
                  <a:schemeClr val="folHlink"/>
                </a:solidFill>
                <a:latin typeface="Courier New" pitchFamily="49" charset="0"/>
              </a:rPr>
              <a:t>D3.region, D4.group</a:t>
            </a:r>
          </a:p>
        </p:txBody>
      </p:sp>
      <p:sp>
        <p:nvSpPr>
          <p:cNvPr id="703493" name="Rectangle 5"/>
          <p:cNvSpPr>
            <a:spLocks noChangeArrowheads="1"/>
          </p:cNvSpPr>
          <p:nvPr/>
        </p:nvSpPr>
        <p:spPr bwMode="auto">
          <a:xfrm>
            <a:off x="4997450" y="1595438"/>
            <a:ext cx="4038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75000"/>
              <a:buFont typeface="Monotype Sorts" pitchFamily="-65" charset="2"/>
              <a:buNone/>
            </a:pPr>
            <a:r>
              <a:rPr lang="en-US" sz="1800" dirty="0">
                <a:solidFill>
                  <a:schemeClr val="accent2"/>
                </a:solidFill>
                <a:latin typeface="Century Schoolbook" pitchFamily="18" charset="0"/>
              </a:rPr>
              <a:t>Query Q:</a:t>
            </a:r>
          </a:p>
        </p:txBody>
      </p:sp>
      <p:sp>
        <p:nvSpPr>
          <p:cNvPr id="703494" name="Rectangle 6" descr="Query Q:&#10;"/>
          <p:cNvSpPr>
            <a:spLocks noChangeArrowheads="1"/>
          </p:cNvSpPr>
          <p:nvPr/>
        </p:nvSpPr>
        <p:spPr bwMode="auto">
          <a:xfrm>
            <a:off x="4992688" y="2016127"/>
            <a:ext cx="351731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dirty="0">
                <a:latin typeface="Courier New" pitchFamily="49" charset="0"/>
              </a:rPr>
              <a:t>SELECT </a:t>
            </a:r>
            <a:r>
              <a:rPr lang="en-US" sz="1600" b="1" dirty="0">
                <a:solidFill>
                  <a:schemeClr val="folHlink"/>
                </a:solidFill>
                <a:latin typeface="Courier New" pitchFamily="49" charset="0"/>
              </a:rPr>
              <a:t>D3.region,</a:t>
            </a:r>
          </a:p>
          <a:p>
            <a:pPr eaLnBrk="1" hangingPunct="1"/>
            <a:r>
              <a:rPr lang="en-US" sz="1600" b="1" dirty="0">
                <a:solidFill>
                  <a:srgbClr val="CC3300"/>
                </a:solidFill>
                <a:latin typeface="Courier New" pitchFamily="49" charset="0"/>
              </a:rPr>
              <a:t>SUM(</a:t>
            </a:r>
            <a:r>
              <a:rPr lang="en-US" sz="1600" b="1" dirty="0" err="1">
                <a:solidFill>
                  <a:srgbClr val="CC3300"/>
                </a:solidFill>
                <a:latin typeface="Courier New" pitchFamily="49" charset="0"/>
              </a:rPr>
              <a:t>F.price</a:t>
            </a:r>
            <a:r>
              <a:rPr lang="en-US" sz="1600" b="1" dirty="0">
                <a:solidFill>
                  <a:srgbClr val="CC3300"/>
                </a:solidFill>
                <a:latin typeface="Courier New" pitchFamily="49" charset="0"/>
              </a:rPr>
              <a:t>) as totalsales2</a:t>
            </a:r>
          </a:p>
          <a:p>
            <a:pPr eaLnBrk="1" hangingPunct="1"/>
            <a:r>
              <a:rPr lang="en-US" sz="1600" dirty="0">
                <a:latin typeface="Courier New" pitchFamily="49" charset="0"/>
              </a:rPr>
              <a:t>FROM F, D2, D3, D4</a:t>
            </a:r>
          </a:p>
          <a:p>
            <a:pPr eaLnBrk="1" hangingPunct="1"/>
            <a:r>
              <a:rPr lang="en-US" sz="1600" dirty="0">
                <a:latin typeface="Courier New" pitchFamily="49" charset="0"/>
              </a:rPr>
              <a:t>WHERE F.d2 = D2.id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AND F.d3 = D3.id</a:t>
            </a:r>
          </a:p>
          <a:p>
            <a:pPr eaLnBrk="1" hangingPunct="1"/>
            <a:r>
              <a:rPr lang="en-US" sz="1600" dirty="0">
                <a:latin typeface="Courier New" pitchFamily="49" charset="0"/>
              </a:rPr>
              <a:t>AND F.d4 = D4.id</a:t>
            </a:r>
          </a:p>
          <a:p>
            <a:pPr eaLnBrk="1" hangingPunct="1"/>
            <a:r>
              <a:rPr lang="en-US" sz="1600" dirty="0">
                <a:latin typeface="Courier New" pitchFamily="49" charset="0"/>
              </a:rPr>
              <a:t>AND D2.quarter = 4</a:t>
            </a:r>
          </a:p>
          <a:p>
            <a:pPr eaLnBrk="1" hangingPunct="1"/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AND D2.year = 2008</a:t>
            </a:r>
          </a:p>
          <a:p>
            <a:pPr eaLnBrk="1" hangingPunct="1"/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AND D4.group = 'Computer'</a:t>
            </a:r>
          </a:p>
          <a:p>
            <a:pPr eaLnBrk="1" hangingPunct="1"/>
            <a:r>
              <a:rPr lang="en-US" sz="1600" b="1" dirty="0">
                <a:solidFill>
                  <a:schemeClr val="folHlink"/>
                </a:solidFill>
                <a:latin typeface="Courier New" pitchFamily="49" charset="0"/>
              </a:rPr>
              <a:t>GROUP BY D3.region</a:t>
            </a:r>
          </a:p>
        </p:txBody>
      </p:sp>
      <p:sp>
        <p:nvSpPr>
          <p:cNvPr id="703532" name="Rectangle 44" descr="Query Q rewritten with the aid of Materialised view M"/>
          <p:cNvSpPr>
            <a:spLocks noChangeArrowheads="1"/>
          </p:cNvSpPr>
          <p:nvPr/>
        </p:nvSpPr>
        <p:spPr bwMode="auto">
          <a:xfrm>
            <a:off x="4788024" y="4894264"/>
            <a:ext cx="4226811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US" sz="1600" dirty="0">
                <a:latin typeface="Courier New" pitchFamily="49" charset="0"/>
              </a:rPr>
              <a:t>SELECT </a:t>
            </a:r>
            <a:r>
              <a:rPr lang="en-US" sz="1600" b="1" dirty="0">
                <a:solidFill>
                  <a:schemeClr val="folHlink"/>
                </a:solidFill>
                <a:latin typeface="Courier New" pitchFamily="49" charset="0"/>
              </a:rPr>
              <a:t>D3.region,</a:t>
            </a:r>
          </a:p>
          <a:p>
            <a:pPr eaLnBrk="1" hangingPunct="1"/>
            <a:r>
              <a:rPr lang="en-US" sz="1600" b="1" dirty="0">
                <a:solidFill>
                  <a:srgbClr val="CC3300"/>
                </a:solidFill>
                <a:latin typeface="Courier New" pitchFamily="49" charset="0"/>
              </a:rPr>
              <a:t>SUM(</a:t>
            </a:r>
            <a:r>
              <a:rPr lang="en-US" sz="1600" b="1" dirty="0" err="1">
                <a:solidFill>
                  <a:srgbClr val="CC3300"/>
                </a:solidFill>
                <a:latin typeface="Courier New" pitchFamily="49" charset="0"/>
              </a:rPr>
              <a:t>totalsales</a:t>
            </a:r>
            <a:r>
              <a:rPr lang="en-US" sz="1600" b="1" dirty="0">
                <a:solidFill>
                  <a:srgbClr val="CC3300"/>
                </a:solidFill>
                <a:latin typeface="Courier New" pitchFamily="49" charset="0"/>
              </a:rPr>
              <a:t>) as totalsales2</a:t>
            </a:r>
            <a:r>
              <a:rPr lang="en-US" sz="1600" dirty="0">
                <a:solidFill>
                  <a:srgbClr val="CC3300"/>
                </a:solidFill>
                <a:latin typeface="Courier New" pitchFamily="49" charset="0"/>
              </a:rPr>
              <a:t> </a:t>
            </a:r>
          </a:p>
          <a:p>
            <a:pPr eaLnBrk="1" hangingPunct="1"/>
            <a:r>
              <a:rPr lang="en-US" sz="1600" dirty="0">
                <a:latin typeface="Courier New" pitchFamily="49" charset="0"/>
              </a:rPr>
              <a:t>FROM M</a:t>
            </a:r>
          </a:p>
          <a:p>
            <a:pPr eaLnBrk="1" hangingPunct="1"/>
            <a:r>
              <a:rPr lang="en-US" sz="1600" dirty="0">
                <a:latin typeface="Courier New" pitchFamily="49" charset="0"/>
              </a:rPr>
              <a:t>WHERE D2.quarter = 4</a:t>
            </a:r>
          </a:p>
          <a:p>
            <a:pPr eaLnBrk="1" hangingPunct="1"/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AND D4.group = 'Computer'</a:t>
            </a:r>
          </a:p>
          <a:p>
            <a:pPr eaLnBrk="1" hangingPunct="1"/>
            <a:r>
              <a:rPr lang="en-US" sz="1600" b="1" dirty="0">
                <a:solidFill>
                  <a:schemeClr val="folHlink"/>
                </a:solidFill>
                <a:latin typeface="Courier New" pitchFamily="49" charset="0"/>
              </a:rPr>
              <a:t>GROUP BY D3.region</a:t>
            </a:r>
          </a:p>
        </p:txBody>
      </p:sp>
      <p:sp>
        <p:nvSpPr>
          <p:cNvPr id="703533" name="AutoShape 45"/>
          <p:cNvSpPr>
            <a:spLocks noChangeArrowheads="1"/>
          </p:cNvSpPr>
          <p:nvPr/>
        </p:nvSpPr>
        <p:spPr bwMode="auto">
          <a:xfrm>
            <a:off x="5940425" y="4581525"/>
            <a:ext cx="360363" cy="287338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0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0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03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3" grpId="0"/>
      <p:bldP spid="703494" grpId="0"/>
      <p:bldP spid="703532" grpId="0"/>
      <p:bldP spid="70353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1D1DFF"/>
                </a:solidFill>
              </a:rPr>
              <a:t>Derivability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341438"/>
            <a:ext cx="7704138" cy="4895850"/>
          </a:xfrm>
        </p:spPr>
        <p:txBody>
          <a:bodyPr/>
          <a:lstStyle/>
          <a:p>
            <a:r>
              <a:rPr lang="en-US" sz="2000" dirty="0"/>
              <a:t>Question: Can a materialized view M be used to answer a query Q?</a:t>
            </a:r>
          </a:p>
          <a:p>
            <a:r>
              <a:rPr lang="en-US" sz="2000" dirty="0"/>
              <a:t>Sufficient conditions:</a:t>
            </a:r>
          </a:p>
          <a:p>
            <a:pPr lvl="1"/>
            <a:r>
              <a:rPr lang="en-US" sz="2000" dirty="0"/>
              <a:t>Selection predicates P</a:t>
            </a:r>
            <a:r>
              <a:rPr lang="en-US" sz="2000" baseline="-25000" dirty="0"/>
              <a:t>Q</a:t>
            </a:r>
            <a:r>
              <a:rPr lang="en-US" sz="2000" dirty="0"/>
              <a:t> of Q are subsumed in selection predicates P</a:t>
            </a:r>
            <a:r>
              <a:rPr lang="en-US" sz="2000" baseline="-25000" dirty="0"/>
              <a:t>M</a:t>
            </a:r>
            <a:r>
              <a:rPr lang="en-US" sz="2000" dirty="0"/>
              <a:t> of M</a:t>
            </a:r>
          </a:p>
          <a:p>
            <a:pPr lvl="1"/>
            <a:r>
              <a:rPr lang="en-US" sz="2000" dirty="0"/>
              <a:t>Group-by attributes G</a:t>
            </a:r>
            <a:r>
              <a:rPr lang="en-US" sz="2000" baseline="-25000" dirty="0"/>
              <a:t>Q</a:t>
            </a:r>
            <a:r>
              <a:rPr lang="en-US" sz="2000" dirty="0"/>
              <a:t> of Q are subsumed in group-by attributes G</a:t>
            </a:r>
            <a:r>
              <a:rPr lang="en-US" sz="2000" baseline="-25000" dirty="0"/>
              <a:t>M</a:t>
            </a:r>
            <a:r>
              <a:rPr lang="en-US" sz="2000" dirty="0"/>
              <a:t> of M</a:t>
            </a:r>
          </a:p>
          <a:p>
            <a:pPr lvl="1"/>
            <a:r>
              <a:rPr lang="en-US" sz="2000" dirty="0"/>
              <a:t>All tables R</a:t>
            </a:r>
            <a:r>
              <a:rPr lang="en-US" sz="2000" baseline="-25000" dirty="0"/>
              <a:t>M</a:t>
            </a:r>
            <a:r>
              <a:rPr lang="en-US" sz="2000" dirty="0"/>
              <a:t> referenced by M must also be referenced by Q (and be joined using the same join predicate)</a:t>
            </a:r>
          </a:p>
          <a:p>
            <a:pPr lvl="1">
              <a:buFont typeface="Symbol" pitchFamily="18" charset="2"/>
              <a:buNone/>
            </a:pPr>
            <a:r>
              <a:rPr lang="en-US" sz="2000" dirty="0"/>
              <a:t>=&gt; View M can be used to answer Query Q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114300"/>
            <a:ext cx="8558213" cy="793750"/>
          </a:xfrm>
        </p:spPr>
        <p:txBody>
          <a:bodyPr/>
          <a:lstStyle/>
          <a:p>
            <a:r>
              <a:rPr lang="en-US">
                <a:solidFill>
                  <a:srgbClr val="1D1DFF"/>
                </a:solidFill>
              </a:rPr>
              <a:t>Derivability: Selection Predicates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Monotype Sorts" pitchFamily="-65" charset="2"/>
              <a:buNone/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accent2"/>
                </a:solidFill>
              </a:rPr>
              <a:t>Example:</a:t>
            </a:r>
            <a:r>
              <a:rPr lang="en-US" sz="20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Selection predicate P</a:t>
            </a:r>
            <a:r>
              <a:rPr lang="en-US" sz="2000" baseline="-25000" dirty="0"/>
              <a:t>Q</a:t>
            </a:r>
            <a:r>
              <a:rPr lang="en-US" sz="2000" dirty="0"/>
              <a:t>: year=2008 AND quarter=4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View predicate P</a:t>
            </a:r>
            <a:r>
              <a:rPr lang="en-US" sz="2000" baseline="-25000" dirty="0"/>
              <a:t>M</a:t>
            </a:r>
            <a:r>
              <a:rPr lang="en-US" sz="2000" dirty="0"/>
              <a:t>: year=2008</a:t>
            </a:r>
          </a:p>
          <a:p>
            <a:pPr lvl="1">
              <a:lnSpc>
                <a:spcPct val="80000"/>
              </a:lnSpc>
              <a:buFont typeface="Zapf Dingbats" charset="2"/>
              <a:buNone/>
            </a:pPr>
            <a:r>
              <a:rPr lang="en-US" sz="2000" dirty="0"/>
              <a:t>=&gt; P</a:t>
            </a:r>
            <a:r>
              <a:rPr lang="en-US" sz="2000" baseline="-25000" dirty="0"/>
              <a:t>Q</a:t>
            </a:r>
            <a:r>
              <a:rPr lang="en-US" sz="2000" dirty="0"/>
              <a:t> is subsumed in P</a:t>
            </a:r>
            <a:r>
              <a:rPr lang="en-US" sz="2000" baseline="-25000" dirty="0"/>
              <a:t>M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1" y="86019"/>
            <a:ext cx="7981950" cy="793750"/>
          </a:xfrm>
        </p:spPr>
        <p:txBody>
          <a:bodyPr/>
          <a:lstStyle/>
          <a:p>
            <a:r>
              <a:rPr lang="en-US" dirty="0">
                <a:solidFill>
                  <a:srgbClr val="1D1DFF"/>
                </a:solidFill>
              </a:rPr>
              <a:t>Example: Group-by Lattice</a:t>
            </a:r>
          </a:p>
        </p:txBody>
      </p:sp>
      <p:sp>
        <p:nvSpPr>
          <p:cNvPr id="708631" name="Rectangle 23"/>
          <p:cNvSpPr>
            <a:spLocks noGrp="1" noChangeArrowheads="1"/>
          </p:cNvSpPr>
          <p:nvPr>
            <p:ph idx="1"/>
          </p:nvPr>
        </p:nvSpPr>
        <p:spPr>
          <a:xfrm>
            <a:off x="895350" y="4221163"/>
            <a:ext cx="7708900" cy="2138362"/>
          </a:xfrm>
          <a:noFill/>
          <a:ln/>
        </p:spPr>
        <p:txBody>
          <a:bodyPr/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Assume we create two materialized views (M1, M2) using the group-by attributes {quarter, region}  and {region, group}</a:t>
            </a:r>
          </a:p>
          <a:p>
            <a:pPr lvl="1"/>
            <a:r>
              <a:rPr lang="en-US" sz="2000" dirty="0"/>
              <a:t>Queries that group-by </a:t>
            </a:r>
            <a:r>
              <a:rPr lang="en-US" sz="2000" dirty="0">
                <a:solidFill>
                  <a:schemeClr val="folHlink"/>
                </a:solidFill>
              </a:rPr>
              <a:t>{quarter}, {region} or {}</a:t>
            </a:r>
            <a:r>
              <a:rPr lang="en-US" sz="2000" dirty="0"/>
              <a:t> can be derived from </a:t>
            </a:r>
            <a:r>
              <a:rPr lang="en-US" sz="2000" dirty="0">
                <a:solidFill>
                  <a:schemeClr val="folHlink"/>
                </a:solidFill>
              </a:rPr>
              <a:t>M1</a:t>
            </a:r>
          </a:p>
          <a:p>
            <a:pPr lvl="1"/>
            <a:r>
              <a:rPr lang="en-US" sz="2000" dirty="0"/>
              <a:t>Queries that group-by </a:t>
            </a:r>
            <a:r>
              <a:rPr lang="en-US" sz="2000" dirty="0">
                <a:solidFill>
                  <a:schemeClr val="folHlink"/>
                </a:solidFill>
              </a:rPr>
              <a:t>{region}, {group} or {}</a:t>
            </a:r>
            <a:r>
              <a:rPr lang="en-US" sz="2000" dirty="0"/>
              <a:t> can be derived from </a:t>
            </a:r>
            <a:r>
              <a:rPr lang="en-US" sz="2000" dirty="0">
                <a:solidFill>
                  <a:schemeClr val="folHlink"/>
                </a:solidFill>
              </a:rPr>
              <a:t>M2</a:t>
            </a:r>
          </a:p>
        </p:txBody>
      </p:sp>
      <p:sp>
        <p:nvSpPr>
          <p:cNvPr id="708611" name="Rectangle 3"/>
          <p:cNvSpPr>
            <a:spLocks noChangeArrowheads="1"/>
          </p:cNvSpPr>
          <p:nvPr/>
        </p:nvSpPr>
        <p:spPr bwMode="auto">
          <a:xfrm>
            <a:off x="3031831" y="3860800"/>
            <a:ext cx="31470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 dirty="0">
                <a:latin typeface="Courier New" pitchFamily="49" charset="0"/>
              </a:rPr>
              <a:t>{quarter, region, group}</a:t>
            </a:r>
          </a:p>
        </p:txBody>
      </p:sp>
      <p:sp>
        <p:nvSpPr>
          <p:cNvPr id="708632" name="Rectangle 24"/>
          <p:cNvSpPr>
            <a:spLocks noChangeArrowheads="1"/>
          </p:cNvSpPr>
          <p:nvPr/>
        </p:nvSpPr>
        <p:spPr bwMode="auto">
          <a:xfrm>
            <a:off x="0" y="3076576"/>
            <a:ext cx="49244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solidFill>
                  <a:schemeClr val="folHlink"/>
                </a:solidFill>
                <a:latin typeface="Arial" charset="0"/>
              </a:rPr>
              <a:t>M1:</a:t>
            </a:r>
          </a:p>
        </p:txBody>
      </p:sp>
      <p:grpSp>
        <p:nvGrpSpPr>
          <p:cNvPr id="2" name="Group 1" descr="Example: Group-by Lattice">
            <a:extLst>
              <a:ext uri="{FF2B5EF4-FFF2-40B4-BE49-F238E27FC236}">
                <a16:creationId xmlns:a16="http://schemas.microsoft.com/office/drawing/2014/main" id="{B3727DB2-DAF0-4E08-892F-91FA6C286CF2}"/>
              </a:ext>
            </a:extLst>
          </p:cNvPr>
          <p:cNvGrpSpPr/>
          <p:nvPr/>
        </p:nvGrpSpPr>
        <p:grpSpPr>
          <a:xfrm>
            <a:off x="415046" y="1512593"/>
            <a:ext cx="8126978" cy="2545764"/>
            <a:chOff x="415046" y="1484313"/>
            <a:chExt cx="8126978" cy="2545764"/>
          </a:xfrm>
        </p:grpSpPr>
        <p:sp>
          <p:nvSpPr>
            <p:cNvPr id="708612" name="Rectangle 4"/>
            <p:cNvSpPr>
              <a:spLocks noChangeArrowheads="1"/>
            </p:cNvSpPr>
            <p:nvPr/>
          </p:nvSpPr>
          <p:spPr bwMode="auto">
            <a:xfrm>
              <a:off x="415046" y="3068638"/>
              <a:ext cx="2282997" cy="338554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</a:rPr>
                <a:t>{quarter, region}</a:t>
              </a:r>
            </a:p>
          </p:txBody>
        </p:sp>
        <p:sp>
          <p:nvSpPr>
            <p:cNvPr id="708613" name="Rectangle 5"/>
            <p:cNvSpPr>
              <a:spLocks noChangeArrowheads="1"/>
            </p:cNvSpPr>
            <p:nvPr/>
          </p:nvSpPr>
          <p:spPr bwMode="auto">
            <a:xfrm>
              <a:off x="3523967" y="3068638"/>
              <a:ext cx="215956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 dirty="0">
                  <a:latin typeface="Courier New" pitchFamily="49" charset="0"/>
                </a:rPr>
                <a:t>{quarter, group}</a:t>
              </a:r>
            </a:p>
          </p:txBody>
        </p:sp>
        <p:sp>
          <p:nvSpPr>
            <p:cNvPr id="708614" name="Rectangle 6"/>
            <p:cNvSpPr>
              <a:spLocks noChangeArrowheads="1"/>
            </p:cNvSpPr>
            <p:nvPr/>
          </p:nvSpPr>
          <p:spPr bwMode="auto">
            <a:xfrm>
              <a:off x="6505889" y="3068638"/>
              <a:ext cx="2036135" cy="338554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</a:rPr>
                <a:t>{region, group}</a:t>
              </a:r>
            </a:p>
          </p:txBody>
        </p:sp>
        <p:sp>
          <p:nvSpPr>
            <p:cNvPr id="708615" name="Rectangle 7"/>
            <p:cNvSpPr>
              <a:spLocks noChangeArrowheads="1"/>
            </p:cNvSpPr>
            <p:nvPr/>
          </p:nvSpPr>
          <p:spPr bwMode="auto">
            <a:xfrm>
              <a:off x="908771" y="2276475"/>
              <a:ext cx="129554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Courier New" pitchFamily="49" charset="0"/>
                </a:rPr>
                <a:t>{quarter}</a:t>
              </a:r>
            </a:p>
          </p:txBody>
        </p:sp>
        <p:sp>
          <p:nvSpPr>
            <p:cNvPr id="708616" name="Rectangle 8"/>
            <p:cNvSpPr>
              <a:spLocks noChangeArrowheads="1"/>
            </p:cNvSpPr>
            <p:nvPr/>
          </p:nvSpPr>
          <p:spPr bwMode="auto">
            <a:xfrm>
              <a:off x="4020867" y="2276475"/>
              <a:ext cx="117211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Courier New" pitchFamily="49" charset="0"/>
                </a:rPr>
                <a:t>{region}</a:t>
              </a:r>
            </a:p>
          </p:txBody>
        </p:sp>
        <p:sp>
          <p:nvSpPr>
            <p:cNvPr id="708617" name="Rectangle 9"/>
            <p:cNvSpPr>
              <a:spLocks noChangeArrowheads="1"/>
            </p:cNvSpPr>
            <p:nvPr/>
          </p:nvSpPr>
          <p:spPr bwMode="auto">
            <a:xfrm>
              <a:off x="6999614" y="2276475"/>
              <a:ext cx="104868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Courier New" pitchFamily="49" charset="0"/>
                </a:rPr>
                <a:t>{group}</a:t>
              </a:r>
            </a:p>
          </p:txBody>
        </p:sp>
        <p:sp>
          <p:nvSpPr>
            <p:cNvPr id="708618" name="Rectangle 10"/>
            <p:cNvSpPr>
              <a:spLocks noChangeArrowheads="1"/>
            </p:cNvSpPr>
            <p:nvPr/>
          </p:nvSpPr>
          <p:spPr bwMode="auto">
            <a:xfrm>
              <a:off x="4395923" y="1484313"/>
              <a:ext cx="43152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Courier New" pitchFamily="49" charset="0"/>
                </a:rPr>
                <a:t>{}</a:t>
              </a:r>
            </a:p>
          </p:txBody>
        </p:sp>
        <p:cxnSp>
          <p:nvCxnSpPr>
            <p:cNvPr id="708619" name="AutoShape 11"/>
            <p:cNvCxnSpPr>
              <a:cxnSpLocks noChangeShapeType="1"/>
              <a:stCxn id="708611" idx="1"/>
              <a:endCxn id="708612" idx="2"/>
            </p:cNvCxnSpPr>
            <p:nvPr/>
          </p:nvCxnSpPr>
          <p:spPr bwMode="auto">
            <a:xfrm flipH="1" flipV="1">
              <a:off x="1556545" y="3407192"/>
              <a:ext cx="1475286" cy="6228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08620" name="AutoShape 12"/>
            <p:cNvCxnSpPr>
              <a:cxnSpLocks noChangeShapeType="1"/>
              <a:stCxn id="708611" idx="0"/>
              <a:endCxn id="708613" idx="2"/>
            </p:cNvCxnSpPr>
            <p:nvPr/>
          </p:nvCxnSpPr>
          <p:spPr bwMode="auto">
            <a:xfrm flipH="1" flipV="1">
              <a:off x="4603750" y="3407192"/>
              <a:ext cx="1589" cy="4536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08621" name="AutoShape 13"/>
            <p:cNvCxnSpPr>
              <a:cxnSpLocks noChangeShapeType="1"/>
              <a:stCxn id="708611" idx="3"/>
              <a:endCxn id="708614" idx="2"/>
            </p:cNvCxnSpPr>
            <p:nvPr/>
          </p:nvCxnSpPr>
          <p:spPr bwMode="auto">
            <a:xfrm flipV="1">
              <a:off x="6178846" y="3407192"/>
              <a:ext cx="1345111" cy="6228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08622" name="AutoShape 14"/>
            <p:cNvCxnSpPr>
              <a:cxnSpLocks noChangeShapeType="1"/>
              <a:stCxn id="708616" idx="0"/>
              <a:endCxn id="708618" idx="2"/>
            </p:cNvCxnSpPr>
            <p:nvPr/>
          </p:nvCxnSpPr>
          <p:spPr bwMode="auto">
            <a:xfrm flipV="1">
              <a:off x="4606926" y="1822867"/>
              <a:ext cx="4762" cy="4536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08623" name="AutoShape 15"/>
            <p:cNvCxnSpPr>
              <a:cxnSpLocks noChangeShapeType="1"/>
              <a:stCxn id="708613" idx="1"/>
              <a:endCxn id="708615" idx="3"/>
            </p:cNvCxnSpPr>
            <p:nvPr/>
          </p:nvCxnSpPr>
          <p:spPr bwMode="auto">
            <a:xfrm flipH="1" flipV="1">
              <a:off x="2204318" y="2445752"/>
              <a:ext cx="1319649" cy="792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08624" name="AutoShape 16"/>
            <p:cNvCxnSpPr>
              <a:cxnSpLocks noChangeShapeType="1"/>
              <a:stCxn id="708612" idx="0"/>
              <a:endCxn id="708615" idx="2"/>
            </p:cNvCxnSpPr>
            <p:nvPr/>
          </p:nvCxnSpPr>
          <p:spPr bwMode="auto">
            <a:xfrm flipV="1">
              <a:off x="1556545" y="2615029"/>
              <a:ext cx="0" cy="45360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08625" name="AutoShape 17"/>
            <p:cNvCxnSpPr>
              <a:cxnSpLocks noChangeShapeType="1"/>
              <a:stCxn id="708614" idx="0"/>
              <a:endCxn id="708617" idx="2"/>
            </p:cNvCxnSpPr>
            <p:nvPr/>
          </p:nvCxnSpPr>
          <p:spPr bwMode="auto">
            <a:xfrm flipV="1">
              <a:off x="7523957" y="2615029"/>
              <a:ext cx="0" cy="45360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08626" name="AutoShape 18"/>
            <p:cNvCxnSpPr>
              <a:cxnSpLocks noChangeShapeType="1"/>
              <a:stCxn id="708613" idx="3"/>
              <a:endCxn id="708617" idx="1"/>
            </p:cNvCxnSpPr>
            <p:nvPr/>
          </p:nvCxnSpPr>
          <p:spPr bwMode="auto">
            <a:xfrm flipV="1">
              <a:off x="5683533" y="2445752"/>
              <a:ext cx="1316081" cy="792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08627" name="AutoShape 19"/>
            <p:cNvCxnSpPr>
              <a:cxnSpLocks noChangeShapeType="1"/>
              <a:stCxn id="708612" idx="3"/>
              <a:endCxn id="708616" idx="1"/>
            </p:cNvCxnSpPr>
            <p:nvPr/>
          </p:nvCxnSpPr>
          <p:spPr bwMode="auto">
            <a:xfrm flipV="1">
              <a:off x="2698043" y="2445752"/>
              <a:ext cx="1322824" cy="792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08628" name="AutoShape 20"/>
            <p:cNvCxnSpPr>
              <a:cxnSpLocks noChangeShapeType="1"/>
              <a:stCxn id="708614" idx="1"/>
              <a:endCxn id="708616" idx="3"/>
            </p:cNvCxnSpPr>
            <p:nvPr/>
          </p:nvCxnSpPr>
          <p:spPr bwMode="auto">
            <a:xfrm flipH="1" flipV="1">
              <a:off x="5192984" y="2445752"/>
              <a:ext cx="1312905" cy="792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08629" name="AutoShape 21"/>
            <p:cNvCxnSpPr>
              <a:cxnSpLocks noChangeShapeType="1"/>
              <a:stCxn id="708617" idx="0"/>
              <a:endCxn id="708618" idx="3"/>
            </p:cNvCxnSpPr>
            <p:nvPr/>
          </p:nvCxnSpPr>
          <p:spPr bwMode="auto">
            <a:xfrm flipH="1" flipV="1">
              <a:off x="4827452" y="1653590"/>
              <a:ext cx="2696505" cy="6228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08630" name="AutoShape 22"/>
            <p:cNvCxnSpPr>
              <a:cxnSpLocks noChangeShapeType="1"/>
              <a:stCxn id="708615" idx="0"/>
              <a:endCxn id="708618" idx="1"/>
            </p:cNvCxnSpPr>
            <p:nvPr/>
          </p:nvCxnSpPr>
          <p:spPr bwMode="auto">
            <a:xfrm flipV="1">
              <a:off x="1556545" y="1653590"/>
              <a:ext cx="2839378" cy="6228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08633" name="Rectangle 25"/>
            <p:cNvSpPr>
              <a:spLocks noChangeArrowheads="1"/>
            </p:cNvSpPr>
            <p:nvPr/>
          </p:nvSpPr>
          <p:spPr bwMode="auto">
            <a:xfrm>
              <a:off x="6108700" y="3068639"/>
              <a:ext cx="49244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chemeClr val="folHlink"/>
                  </a:solidFill>
                  <a:latin typeface="Arial" charset="0"/>
                </a:rPr>
                <a:t>M2: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188915"/>
            <a:ext cx="8269288" cy="71913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1D1DFF"/>
                </a:solidFill>
              </a:rPr>
              <a:t>Example: Aggregation Functions</a:t>
            </a:r>
          </a:p>
        </p:txBody>
      </p:sp>
      <p:sp>
        <p:nvSpPr>
          <p:cNvPr id="710659" name="Rectangle 3" descr="Example: Aggregation Functions"/>
          <p:cNvSpPr>
            <a:spLocks noChangeArrowheads="1"/>
          </p:cNvSpPr>
          <p:nvPr/>
        </p:nvSpPr>
        <p:spPr bwMode="auto">
          <a:xfrm>
            <a:off x="473075" y="1600202"/>
            <a:ext cx="4038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75000"/>
              <a:buFont typeface="Monotype Sorts" pitchFamily="-65" charset="2"/>
              <a:buNone/>
            </a:pPr>
            <a:r>
              <a:rPr lang="en-US" sz="1800">
                <a:solidFill>
                  <a:schemeClr val="accent2"/>
                </a:solidFill>
                <a:latin typeface="Century Schoolbook" pitchFamily="18" charset="0"/>
              </a:rPr>
              <a:t>Materialized View (M):</a:t>
            </a:r>
          </a:p>
        </p:txBody>
      </p:sp>
      <p:sp>
        <p:nvSpPr>
          <p:cNvPr id="710660" name="Rectangle 4" descr="Example: Aggregation Functions"/>
          <p:cNvSpPr>
            <a:spLocks noChangeArrowheads="1"/>
          </p:cNvSpPr>
          <p:nvPr/>
        </p:nvSpPr>
        <p:spPr bwMode="auto">
          <a:xfrm>
            <a:off x="468314" y="2020890"/>
            <a:ext cx="314701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dirty="0">
                <a:latin typeface="Courier New" pitchFamily="49" charset="0"/>
              </a:rPr>
              <a:t>SELECT D2.quarter</a:t>
            </a:r>
          </a:p>
          <a:p>
            <a:pPr eaLnBrk="1" hangingPunct="1"/>
            <a:r>
              <a:rPr lang="en-US" sz="1600" dirty="0">
                <a:latin typeface="Courier New" pitchFamily="49" charset="0"/>
              </a:rPr>
              <a:t>D3.region, D4.group,</a:t>
            </a:r>
          </a:p>
          <a:p>
            <a:pPr eaLnBrk="1" hangingPunct="1"/>
            <a:r>
              <a:rPr lang="en-US" sz="1600" dirty="0">
                <a:latin typeface="Courier New" pitchFamily="49" charset="0"/>
              </a:rPr>
              <a:t>MIN(</a:t>
            </a:r>
            <a:r>
              <a:rPr lang="en-US" sz="1600" dirty="0" err="1">
                <a:latin typeface="Courier New" pitchFamily="49" charset="0"/>
              </a:rPr>
              <a:t>F.price</a:t>
            </a:r>
            <a:r>
              <a:rPr lang="en-US" sz="1600" dirty="0">
                <a:latin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</a:rPr>
              <a:t>minprice</a:t>
            </a:r>
            <a:endParaRPr lang="en-US" sz="1600" dirty="0">
              <a:latin typeface="Courier New" pitchFamily="49" charset="0"/>
            </a:endParaRPr>
          </a:p>
          <a:p>
            <a:pPr eaLnBrk="1" hangingPunct="1"/>
            <a:r>
              <a:rPr lang="en-US" sz="1600" dirty="0">
                <a:latin typeface="Courier New" pitchFamily="49" charset="0"/>
              </a:rPr>
              <a:t>FROM F, D2, D3, D4</a:t>
            </a:r>
          </a:p>
          <a:p>
            <a:pPr eaLnBrk="1" hangingPunct="1"/>
            <a:r>
              <a:rPr lang="en-US" sz="1600" dirty="0">
                <a:latin typeface="Courier New" pitchFamily="49" charset="0"/>
              </a:rPr>
              <a:t>WHERE F.d2 = D2.id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AND F.d3 = D3.id</a:t>
            </a:r>
          </a:p>
          <a:p>
            <a:pPr eaLnBrk="1" hangingPunct="1"/>
            <a:r>
              <a:rPr lang="en-US" sz="1600" dirty="0">
                <a:latin typeface="Courier New" pitchFamily="49" charset="0"/>
              </a:rPr>
              <a:t>AND F.d4 = D4.id</a:t>
            </a:r>
          </a:p>
          <a:p>
            <a:pPr eaLnBrk="1" hangingPunct="1"/>
            <a:r>
              <a:rPr lang="en-US" sz="1600" dirty="0">
                <a:latin typeface="Courier New" pitchFamily="49" charset="0"/>
              </a:rPr>
              <a:t>AND D2.year = 2008</a:t>
            </a:r>
          </a:p>
          <a:p>
            <a:pPr eaLnBrk="1" hangingPunct="1"/>
            <a:r>
              <a:rPr lang="en-US" sz="1600" dirty="0">
                <a:latin typeface="Courier New" pitchFamily="49" charset="0"/>
              </a:rPr>
              <a:t>GROUP BY D2.quarter,</a:t>
            </a:r>
          </a:p>
          <a:p>
            <a:pPr eaLnBrk="1" hangingPunct="1"/>
            <a:r>
              <a:rPr lang="en-US" sz="1600" dirty="0">
                <a:latin typeface="Courier New" pitchFamily="49" charset="0"/>
              </a:rPr>
              <a:t>D3.region, D4.group</a:t>
            </a:r>
          </a:p>
        </p:txBody>
      </p:sp>
      <p:sp>
        <p:nvSpPr>
          <p:cNvPr id="710661" name="Rectangle 5"/>
          <p:cNvSpPr>
            <a:spLocks noChangeArrowheads="1"/>
          </p:cNvSpPr>
          <p:nvPr/>
        </p:nvSpPr>
        <p:spPr bwMode="auto">
          <a:xfrm>
            <a:off x="4997450" y="1595438"/>
            <a:ext cx="4038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75000"/>
              <a:buFont typeface="Monotype Sorts" pitchFamily="-65" charset="2"/>
              <a:buNone/>
            </a:pPr>
            <a:r>
              <a:rPr lang="en-US" sz="1800">
                <a:solidFill>
                  <a:schemeClr val="accent2"/>
                </a:solidFill>
                <a:latin typeface="Century Schoolbook" pitchFamily="18" charset="0"/>
              </a:rPr>
              <a:t>Query:</a:t>
            </a:r>
          </a:p>
        </p:txBody>
      </p:sp>
      <p:sp>
        <p:nvSpPr>
          <p:cNvPr id="710662" name="Rectangle 6" descr="Example: Aggregation Functions"/>
          <p:cNvSpPr>
            <a:spLocks noChangeArrowheads="1"/>
          </p:cNvSpPr>
          <p:nvPr/>
        </p:nvSpPr>
        <p:spPr bwMode="auto">
          <a:xfrm>
            <a:off x="4992689" y="2016127"/>
            <a:ext cx="314701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dirty="0">
                <a:latin typeface="Courier New" pitchFamily="49" charset="0"/>
              </a:rPr>
              <a:t>SELECT MIN(</a:t>
            </a:r>
            <a:r>
              <a:rPr lang="en-US" sz="1600" dirty="0" err="1">
                <a:latin typeface="Courier New" pitchFamily="49" charset="0"/>
              </a:rPr>
              <a:t>F.price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eaLnBrk="1" hangingPunct="1"/>
            <a:r>
              <a:rPr lang="en-US" sz="1600" dirty="0">
                <a:latin typeface="Courier New" pitchFamily="49" charset="0"/>
              </a:rPr>
              <a:t>FROM F, D2, D3, D4</a:t>
            </a:r>
          </a:p>
          <a:p>
            <a:pPr eaLnBrk="1" hangingPunct="1"/>
            <a:r>
              <a:rPr lang="en-US" sz="1600" dirty="0">
                <a:latin typeface="Courier New" pitchFamily="49" charset="0"/>
              </a:rPr>
              <a:t>WHERE F.d2 = D2.id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AND F.d3 = D3.id</a:t>
            </a:r>
          </a:p>
          <a:p>
            <a:pPr eaLnBrk="1" hangingPunct="1"/>
            <a:r>
              <a:rPr lang="en-US" sz="1600" dirty="0">
                <a:latin typeface="Courier New" pitchFamily="49" charset="0"/>
              </a:rPr>
              <a:t>AND F.d4 = D4.id</a:t>
            </a:r>
          </a:p>
          <a:p>
            <a:pPr eaLnBrk="1" hangingPunct="1"/>
            <a:r>
              <a:rPr lang="en-US" sz="1600" dirty="0">
                <a:latin typeface="Courier New" pitchFamily="49" charset="0"/>
              </a:rPr>
              <a:t>AND D2.quarter = 4</a:t>
            </a:r>
          </a:p>
          <a:p>
            <a:pPr eaLnBrk="1" hangingPunct="1"/>
            <a:r>
              <a:rPr lang="en-US" sz="1600" dirty="0">
                <a:latin typeface="Courier New" pitchFamily="49" charset="0"/>
              </a:rPr>
              <a:t>AND D2.year = 2008</a:t>
            </a:r>
          </a:p>
          <a:p>
            <a:pPr eaLnBrk="1" hangingPunct="1"/>
            <a:r>
              <a:rPr lang="en-US" sz="1600" dirty="0">
                <a:latin typeface="Courier New" pitchFamily="49" charset="0"/>
              </a:rPr>
              <a:t>AND D3.region = ‘London'</a:t>
            </a:r>
          </a:p>
        </p:txBody>
      </p:sp>
      <p:graphicFrame>
        <p:nvGraphicFramePr>
          <p:cNvPr id="710663" name="Group 7" descr="Example: Aggregation Function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964229"/>
              </p:ext>
            </p:extLst>
          </p:nvPr>
        </p:nvGraphicFramePr>
        <p:xfrm>
          <a:off x="539751" y="4868863"/>
          <a:ext cx="4032250" cy="1536702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Schoolbook" pitchFamily="18" charset="0"/>
                        </a:rPr>
                        <a:t>D2.quarter</a:t>
                      </a: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Schoolbook" pitchFamily="18" charset="0"/>
                        </a:rPr>
                        <a:t>D3.region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Schoolbook" pitchFamily="18" charset="0"/>
                        </a:rPr>
                        <a:t>D4.group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Schoolbook" pitchFamily="18" charset="0"/>
                        </a:rPr>
                        <a:t>minprice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Zurich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Computer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999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Zurich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Computer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899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Zurich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Computer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599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Zurich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Computer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699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…</a:t>
                      </a: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…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…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…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10700" name="Rectangle 44" descr="Example: Aggregation Functions"/>
          <p:cNvSpPr>
            <a:spLocks noChangeArrowheads="1"/>
          </p:cNvSpPr>
          <p:nvPr/>
        </p:nvSpPr>
        <p:spPr bwMode="auto">
          <a:xfrm>
            <a:off x="5003801" y="4894264"/>
            <a:ext cx="314701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Courier New" pitchFamily="49" charset="0"/>
              </a:rPr>
              <a:t>SELECT MIN(F.price)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FROM M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WHERE D2.quarter = 4</a:t>
            </a:r>
          </a:p>
          <a:p>
            <a:pPr eaLnBrk="1" hangingPunct="1"/>
            <a:r>
              <a:rPr lang="en-US" sz="1600">
                <a:latin typeface="Courier New" pitchFamily="49" charset="0"/>
              </a:rPr>
              <a:t>AND D3.region = ‘London'</a:t>
            </a:r>
          </a:p>
        </p:txBody>
      </p:sp>
      <p:sp>
        <p:nvSpPr>
          <p:cNvPr id="710701" name="AutoShape 45" descr="Example: Aggregation Functions"/>
          <p:cNvSpPr>
            <a:spLocks noChangeArrowheads="1"/>
          </p:cNvSpPr>
          <p:nvPr/>
        </p:nvSpPr>
        <p:spPr bwMode="auto">
          <a:xfrm>
            <a:off x="5940425" y="4292600"/>
            <a:ext cx="360363" cy="287338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0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10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61" grpId="0"/>
      <p:bldP spid="710662" grpId="0"/>
      <p:bldP spid="710700" grpId="0"/>
      <p:bldP spid="71070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D1DFF"/>
                </a:solidFill>
              </a:rPr>
              <a:t>Indexing: Basics</a:t>
            </a:r>
          </a:p>
        </p:txBody>
      </p:sp>
      <p:sp>
        <p:nvSpPr>
          <p:cNvPr id="71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Idea: Find tuples of a table that have a given value for a certain attribute (without executing a table scan)</a:t>
            </a:r>
          </a:p>
          <a:p>
            <a:endParaRPr lang="en-US" sz="1800" dirty="0"/>
          </a:p>
          <a:p>
            <a:r>
              <a:rPr lang="en-US" sz="1800" dirty="0"/>
              <a:t>Example: Index on attribute ‘year’ (logical view)</a:t>
            </a:r>
            <a:endParaRPr lang="en-US" sz="1600" dirty="0"/>
          </a:p>
        </p:txBody>
      </p:sp>
      <p:graphicFrame>
        <p:nvGraphicFramePr>
          <p:cNvPr id="718852" name="Group 4" descr="Indexing: Basic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098784"/>
              </p:ext>
            </p:extLst>
          </p:nvPr>
        </p:nvGraphicFramePr>
        <p:xfrm>
          <a:off x="5219701" y="3897313"/>
          <a:ext cx="2305050" cy="1035776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Schoolbook" pitchFamily="18" charset="0"/>
                        </a:rPr>
                        <a:t>D2.year</a:t>
                      </a:r>
                    </a:p>
                  </a:txBody>
                  <a:tcPr marL="54000" marR="54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Schoolbook" pitchFamily="18" charset="0"/>
                        </a:rPr>
                        <a:t>{RID}</a:t>
                      </a:r>
                    </a:p>
                  </a:txBody>
                  <a:tcPr marL="54000" marR="54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…</a:t>
                      </a:r>
                    </a:p>
                  </a:txBody>
                  <a:tcPr marL="54000" marR="54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…</a:t>
                      </a:r>
                    </a:p>
                  </a:txBody>
                  <a:tcPr marL="54000" marR="54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2007</a:t>
                      </a:r>
                    </a:p>
                  </a:txBody>
                  <a:tcPr marL="54000" marR="54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{28,29,30,32}</a:t>
                      </a:r>
                    </a:p>
                  </a:txBody>
                  <a:tcPr marL="54000" marR="54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2008</a:t>
                      </a:r>
                    </a:p>
                  </a:txBody>
                  <a:tcPr marL="54000" marR="54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{31, 33, …}</a:t>
                      </a:r>
                    </a:p>
                  </a:txBody>
                  <a:tcPr marL="54000" marR="54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…</a:t>
                      </a:r>
                    </a:p>
                  </a:txBody>
                  <a:tcPr marL="54000" marR="54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…</a:t>
                      </a:r>
                    </a:p>
                  </a:txBody>
                  <a:tcPr marL="54000" marR="54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18872" name="Rectangle 24" descr="Indexing: Basics"/>
          <p:cNvSpPr>
            <a:spLocks noChangeArrowheads="1"/>
          </p:cNvSpPr>
          <p:nvPr/>
        </p:nvSpPr>
        <p:spPr bwMode="auto">
          <a:xfrm>
            <a:off x="5124450" y="3448051"/>
            <a:ext cx="26404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800">
                <a:solidFill>
                  <a:schemeClr val="accent2"/>
                </a:solidFill>
                <a:latin typeface="Arial" charset="0"/>
              </a:rPr>
              <a:t>Index:  D2.year -&gt; {RID}</a:t>
            </a:r>
          </a:p>
        </p:txBody>
      </p:sp>
      <p:graphicFrame>
        <p:nvGraphicFramePr>
          <p:cNvPr id="718873" name="Group 25" descr="Indexing: Basic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378528"/>
              </p:ext>
            </p:extLst>
          </p:nvPr>
        </p:nvGraphicFramePr>
        <p:xfrm>
          <a:off x="1187450" y="3544888"/>
          <a:ext cx="3116263" cy="1993220"/>
        </p:xfrm>
        <a:graphic>
          <a:graphicData uri="http://schemas.openxmlformats.org/drawingml/2006/table">
            <a:tbl>
              <a:tblPr/>
              <a:tblGrid>
                <a:gridCol w="59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Schoolbook" pitchFamily="18" charset="0"/>
                        </a:rPr>
                        <a:t>RID</a:t>
                      </a:r>
                    </a:p>
                  </a:txBody>
                  <a:tcPr marL="54000" marR="54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Schoolbook" pitchFamily="18" charset="0"/>
                        </a:rPr>
                        <a:t>D2.id</a:t>
                      </a:r>
                    </a:p>
                  </a:txBody>
                  <a:tcPr marL="54000" marR="54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Schoolbook" pitchFamily="18" charset="0"/>
                        </a:rPr>
                        <a:t>D2.quarter</a:t>
                      </a:r>
                    </a:p>
                  </a:txBody>
                  <a:tcPr marL="54000" marR="54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Schoolbook" pitchFamily="18" charset="0"/>
                        </a:rPr>
                        <a:t>D2.year</a:t>
                      </a:r>
                    </a:p>
                  </a:txBody>
                  <a:tcPr marL="54000" marR="54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…</a:t>
                      </a:r>
                    </a:p>
                  </a:txBody>
                  <a:tcPr marL="54000" marR="54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…</a:t>
                      </a:r>
                    </a:p>
                  </a:txBody>
                  <a:tcPr marL="54000" marR="54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…</a:t>
                      </a:r>
                    </a:p>
                  </a:txBody>
                  <a:tcPr marL="54000" marR="54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…</a:t>
                      </a:r>
                    </a:p>
                  </a:txBody>
                  <a:tcPr marL="54000" marR="54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28</a:t>
                      </a:r>
                    </a:p>
                  </a:txBody>
                  <a:tcPr marL="54000" marR="54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29</a:t>
                      </a:r>
                    </a:p>
                  </a:txBody>
                  <a:tcPr marL="54000" marR="54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1</a:t>
                      </a:r>
                    </a:p>
                  </a:txBody>
                  <a:tcPr marL="54000" marR="54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2007</a:t>
                      </a:r>
                    </a:p>
                  </a:txBody>
                  <a:tcPr marL="54000" marR="54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29</a:t>
                      </a:r>
                    </a:p>
                  </a:txBody>
                  <a:tcPr marL="54000" marR="54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30</a:t>
                      </a:r>
                    </a:p>
                  </a:txBody>
                  <a:tcPr marL="54000" marR="54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2</a:t>
                      </a:r>
                    </a:p>
                  </a:txBody>
                  <a:tcPr marL="54000" marR="54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2007</a:t>
                      </a:r>
                    </a:p>
                  </a:txBody>
                  <a:tcPr marL="54000" marR="54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30</a:t>
                      </a:r>
                    </a:p>
                  </a:txBody>
                  <a:tcPr marL="54000" marR="54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31</a:t>
                      </a:r>
                    </a:p>
                  </a:txBody>
                  <a:tcPr marL="54000" marR="54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3</a:t>
                      </a:r>
                    </a:p>
                  </a:txBody>
                  <a:tcPr marL="54000" marR="54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2007</a:t>
                      </a:r>
                    </a:p>
                  </a:txBody>
                  <a:tcPr marL="54000" marR="54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31</a:t>
                      </a:r>
                    </a:p>
                  </a:txBody>
                  <a:tcPr marL="54000" marR="54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32</a:t>
                      </a:r>
                    </a:p>
                  </a:txBody>
                  <a:tcPr marL="54000" marR="54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1</a:t>
                      </a:r>
                    </a:p>
                  </a:txBody>
                  <a:tcPr marL="54000" marR="54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2008</a:t>
                      </a:r>
                    </a:p>
                  </a:txBody>
                  <a:tcPr marL="54000" marR="54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32</a:t>
                      </a:r>
                    </a:p>
                  </a:txBody>
                  <a:tcPr marL="54000" marR="54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33</a:t>
                      </a:r>
                    </a:p>
                  </a:txBody>
                  <a:tcPr marL="54000" marR="54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4</a:t>
                      </a:r>
                    </a:p>
                  </a:txBody>
                  <a:tcPr marL="54000" marR="54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2007</a:t>
                      </a:r>
                    </a:p>
                  </a:txBody>
                  <a:tcPr marL="54000" marR="54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33</a:t>
                      </a:r>
                    </a:p>
                  </a:txBody>
                  <a:tcPr marL="54000" marR="54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34</a:t>
                      </a:r>
                    </a:p>
                  </a:txBody>
                  <a:tcPr marL="54000" marR="54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2</a:t>
                      </a:r>
                    </a:p>
                  </a:txBody>
                  <a:tcPr marL="54000" marR="54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2008</a:t>
                      </a:r>
                    </a:p>
                  </a:txBody>
                  <a:tcPr marL="54000" marR="54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…</a:t>
                      </a:r>
                    </a:p>
                  </a:txBody>
                  <a:tcPr marL="54000" marR="54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…</a:t>
                      </a:r>
                    </a:p>
                  </a:txBody>
                  <a:tcPr marL="54000" marR="54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…</a:t>
                      </a:r>
                    </a:p>
                  </a:txBody>
                  <a:tcPr marL="54000" marR="54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…</a:t>
                      </a:r>
                    </a:p>
                  </a:txBody>
                  <a:tcPr marL="54000" marR="54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18925" name="Rectangle 77" descr="Indexing: Basics"/>
          <p:cNvSpPr>
            <a:spLocks noChangeArrowheads="1"/>
          </p:cNvSpPr>
          <p:nvPr/>
        </p:nvSpPr>
        <p:spPr bwMode="auto">
          <a:xfrm>
            <a:off x="1093788" y="3141663"/>
            <a:ext cx="11593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800">
                <a:solidFill>
                  <a:schemeClr val="accent2"/>
                </a:solidFill>
                <a:latin typeface="Arial" charset="0"/>
              </a:rPr>
              <a:t>Table: D2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7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/>
              <a:t>Why Specialized Indexing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idx="1"/>
          </p:nvPr>
        </p:nvSpPr>
        <p:spPr>
          <a:xfrm>
            <a:off x="676275" y="1412194"/>
            <a:ext cx="7791449" cy="4857748"/>
          </a:xfrm>
          <a:noFill/>
          <a:ln/>
        </p:spPr>
        <p:txBody>
          <a:bodyPr lIns="92075" tIns="46038" rIns="92075" bIns="46038">
            <a:noAutofit/>
          </a:bodyPr>
          <a:lstStyle/>
          <a:p>
            <a:r>
              <a:rPr lang="en-US" sz="2800" dirty="0"/>
              <a:t>Join-intensive queries</a:t>
            </a:r>
          </a:p>
          <a:p>
            <a:pPr lvl="1"/>
            <a:r>
              <a:rPr lang="en-US" dirty="0"/>
              <a:t>Almost all queries demand joins of the fact table with some dimensions</a:t>
            </a:r>
          </a:p>
          <a:p>
            <a:r>
              <a:rPr lang="en-US" sz="2800" dirty="0"/>
              <a:t>Very large tables</a:t>
            </a:r>
          </a:p>
          <a:p>
            <a:pPr lvl="1"/>
            <a:r>
              <a:rPr lang="en-US" dirty="0"/>
              <a:t>traditional index become too large to be efficient</a:t>
            </a:r>
          </a:p>
          <a:p>
            <a:r>
              <a:rPr lang="en-US" sz="2800" dirty="0"/>
              <a:t>Complex queries</a:t>
            </a:r>
          </a:p>
          <a:p>
            <a:pPr lvl="1"/>
            <a:r>
              <a:rPr lang="en-US" dirty="0"/>
              <a:t>selections based on complex criteria</a:t>
            </a:r>
          </a:p>
          <a:p>
            <a:r>
              <a:rPr lang="en-US" sz="2800" dirty="0"/>
              <a:t>Read-intensive workload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/>
              <a:t>BitMap Indexes</a:t>
            </a:r>
          </a:p>
        </p:txBody>
      </p:sp>
      <p:sp>
        <p:nvSpPr>
          <p:cNvPr id="72089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spcBef>
                <a:spcPts val="0"/>
              </a:spcBef>
            </a:pPr>
            <a:r>
              <a:rPr lang="en-US" dirty="0"/>
              <a:t>An alternative representation of RID-list</a:t>
            </a:r>
          </a:p>
          <a:p>
            <a:pPr>
              <a:spcBef>
                <a:spcPts val="0"/>
              </a:spcBef>
            </a:pPr>
            <a:r>
              <a:rPr lang="en-US" dirty="0"/>
              <a:t>Advantageous for low-cardinality domains</a:t>
            </a:r>
          </a:p>
          <a:p>
            <a:pPr>
              <a:spcBef>
                <a:spcPts val="0"/>
              </a:spcBef>
            </a:pPr>
            <a:r>
              <a:rPr lang="en-US" dirty="0"/>
              <a:t>Represent each row of a table by a bit and the table as a bit vector</a:t>
            </a:r>
          </a:p>
          <a:p>
            <a:pPr>
              <a:spcBef>
                <a:spcPts val="0"/>
              </a:spcBef>
            </a:pPr>
            <a:r>
              <a:rPr lang="en-US" dirty="0"/>
              <a:t>There is a distinct bit vector </a:t>
            </a:r>
            <a:r>
              <a:rPr lang="en-US" dirty="0" err="1"/>
              <a:t>B</a:t>
            </a:r>
            <a:r>
              <a:rPr lang="en-US" baseline="-25000" dirty="0" err="1"/>
              <a:t>v</a:t>
            </a:r>
            <a:r>
              <a:rPr lang="en-US" dirty="0"/>
              <a:t> for each value v for the domain.</a:t>
            </a:r>
          </a:p>
          <a:p>
            <a:pPr>
              <a:spcBef>
                <a:spcPts val="0"/>
              </a:spcBef>
            </a:pPr>
            <a:r>
              <a:rPr lang="en-US" dirty="0"/>
              <a:t>The j-</a:t>
            </a:r>
            <a:r>
              <a:rPr lang="en-US" dirty="0" err="1"/>
              <a:t>th</a:t>
            </a:r>
            <a:r>
              <a:rPr lang="en-US" dirty="0"/>
              <a:t> bit in the vector </a:t>
            </a:r>
            <a:r>
              <a:rPr lang="en-US" dirty="0" err="1"/>
              <a:t>B</a:t>
            </a:r>
            <a:r>
              <a:rPr lang="en-US" baseline="-25000" dirty="0" err="1"/>
              <a:t>v</a:t>
            </a:r>
            <a:r>
              <a:rPr lang="en-US" dirty="0"/>
              <a:t> is set if the j-</a:t>
            </a:r>
            <a:r>
              <a:rPr lang="en-US" dirty="0" err="1"/>
              <a:t>th</a:t>
            </a:r>
            <a:r>
              <a:rPr lang="en-US" dirty="0"/>
              <a:t> row of the table has the value v for the column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dirty="0" err="1"/>
              <a:t>BitMap</a:t>
            </a:r>
            <a:r>
              <a:rPr lang="en-US" dirty="0"/>
              <a:t> Indexes</a:t>
            </a:r>
          </a:p>
        </p:txBody>
      </p:sp>
      <p:grpSp>
        <p:nvGrpSpPr>
          <p:cNvPr id="2" name="Group 1" descr="BitMap Indexes">
            <a:extLst>
              <a:ext uri="{FF2B5EF4-FFF2-40B4-BE49-F238E27FC236}">
                <a16:creationId xmlns:a16="http://schemas.microsoft.com/office/drawing/2014/main" id="{8ECB8BBC-E568-4758-8CFA-27838688434B}"/>
              </a:ext>
            </a:extLst>
          </p:cNvPr>
          <p:cNvGrpSpPr/>
          <p:nvPr/>
        </p:nvGrpSpPr>
        <p:grpSpPr>
          <a:xfrm>
            <a:off x="654051" y="2905125"/>
            <a:ext cx="7061199" cy="2393950"/>
            <a:chOff x="654051" y="2905125"/>
            <a:chExt cx="7061199" cy="2393950"/>
          </a:xfrm>
        </p:grpSpPr>
        <p:graphicFrame>
          <p:nvGraphicFramePr>
            <p:cNvPr id="722947" name="Object 3" descr="Bitmap Indexes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11367929"/>
                </p:ext>
              </p:extLst>
            </p:nvPr>
          </p:nvGraphicFramePr>
          <p:xfrm>
            <a:off x="654051" y="2917827"/>
            <a:ext cx="2500313" cy="2309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388" name="Document" r:id="rId3" imgW="2498400" imgH="2419200" progId="Word.Document.8">
                    <p:embed/>
                  </p:oleObj>
                </mc:Choice>
                <mc:Fallback>
                  <p:oleObj name="Document" r:id="rId3" imgW="2498400" imgH="2419200" progId="Word.Document.8">
                    <p:embed/>
                    <p:pic>
                      <p:nvPicPr>
                        <p:cNvPr id="722947" name="Object 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4051" y="2917827"/>
                          <a:ext cx="2500313" cy="2309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2948" name="Object 4" descr="Bitmap Indexes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74433880"/>
                </p:ext>
              </p:extLst>
            </p:nvPr>
          </p:nvGraphicFramePr>
          <p:xfrm>
            <a:off x="3300413" y="2919413"/>
            <a:ext cx="2400300" cy="2347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389" name="Document" r:id="rId5" imgW="2403360" imgH="2435400" progId="Word.Document.8">
                    <p:embed/>
                  </p:oleObj>
                </mc:Choice>
                <mc:Fallback>
                  <p:oleObj name="Document" r:id="rId5" imgW="2403360" imgH="2435400" progId="Word.Document.8">
                    <p:embed/>
                    <p:pic>
                      <p:nvPicPr>
                        <p:cNvPr id="722948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0413" y="2919413"/>
                          <a:ext cx="2400300" cy="2347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2949" name="Object 5" descr="Bitmap Indexes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27675610"/>
                </p:ext>
              </p:extLst>
            </p:nvPr>
          </p:nvGraphicFramePr>
          <p:xfrm>
            <a:off x="5738813" y="2905125"/>
            <a:ext cx="1976437" cy="2393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390" name="Document" r:id="rId7" imgW="1969920" imgH="2419200" progId="Word.Document.8">
                    <p:embed/>
                  </p:oleObj>
                </mc:Choice>
                <mc:Fallback>
                  <p:oleObj name="Document" r:id="rId7" imgW="1969920" imgH="2419200" progId="Word.Document.8">
                    <p:embed/>
                    <p:pic>
                      <p:nvPicPr>
                        <p:cNvPr id="722949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38813" y="2905125"/>
                          <a:ext cx="1976437" cy="2393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2950" name="Rectangle 6" descr="Bitmap Indexes"/>
          <p:cNvSpPr>
            <a:spLocks noChangeArrowheads="1"/>
          </p:cNvSpPr>
          <p:nvPr/>
        </p:nvSpPr>
        <p:spPr bwMode="auto">
          <a:xfrm>
            <a:off x="1249363" y="2476501"/>
            <a:ext cx="137001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Base Table</a:t>
            </a:r>
          </a:p>
        </p:txBody>
      </p:sp>
      <p:sp>
        <p:nvSpPr>
          <p:cNvPr id="722951" name="Rectangle 7" descr="Bitmap Indexes"/>
          <p:cNvSpPr>
            <a:spLocks noChangeArrowheads="1"/>
          </p:cNvSpPr>
          <p:nvPr/>
        </p:nvSpPr>
        <p:spPr bwMode="auto">
          <a:xfrm>
            <a:off x="3678239" y="2452689"/>
            <a:ext cx="164465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Region Index</a:t>
            </a:r>
          </a:p>
        </p:txBody>
      </p:sp>
      <p:sp>
        <p:nvSpPr>
          <p:cNvPr id="722952" name="Rectangle 8" descr="Bitmap Indexes"/>
          <p:cNvSpPr>
            <a:spLocks noChangeArrowheads="1"/>
          </p:cNvSpPr>
          <p:nvPr/>
        </p:nvSpPr>
        <p:spPr bwMode="auto">
          <a:xfrm>
            <a:off x="5854701" y="2474914"/>
            <a:ext cx="164465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Rating Index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Cube</a:t>
            </a:r>
          </a:p>
        </p:txBody>
      </p:sp>
      <p:sp>
        <p:nvSpPr>
          <p:cNvPr id="64205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773238"/>
            <a:ext cx="8425184" cy="46799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800" dirty="0"/>
              <a:t>Multi-dimensional structures are best visualized as cubes of data</a:t>
            </a:r>
          </a:p>
          <a:p>
            <a:pPr>
              <a:lnSpc>
                <a:spcPct val="80000"/>
              </a:lnSpc>
            </a:pPr>
            <a:r>
              <a:rPr lang="en-GB" sz="2800" dirty="0"/>
              <a:t>Cube represents data as cells in an array</a:t>
            </a:r>
          </a:p>
          <a:p>
            <a:pPr>
              <a:lnSpc>
                <a:spcPct val="80000"/>
              </a:lnSpc>
            </a:pPr>
            <a:r>
              <a:rPr lang="en-GB" sz="2800" dirty="0"/>
              <a:t>Each side of a cube is a dimension</a:t>
            </a:r>
          </a:p>
          <a:p>
            <a:pPr>
              <a:lnSpc>
                <a:spcPct val="80000"/>
              </a:lnSpc>
            </a:pPr>
            <a:r>
              <a:rPr lang="en-GB" sz="2800" dirty="0"/>
              <a:t>A cube supports matrix arithmetic</a:t>
            </a:r>
          </a:p>
          <a:p>
            <a:pPr>
              <a:lnSpc>
                <a:spcPct val="80000"/>
              </a:lnSpc>
            </a:pPr>
            <a:r>
              <a:rPr lang="en-GB" sz="2800" dirty="0"/>
              <a:t>Hypercube is a form of data cube that has more than 3 dimensions</a:t>
            </a:r>
          </a:p>
          <a:p>
            <a:pPr lvl="1">
              <a:lnSpc>
                <a:spcPct val="80000"/>
              </a:lnSpc>
            </a:pPr>
            <a:r>
              <a:rPr lang="en-GB" sz="1800" dirty="0"/>
              <a:t>Hypercube can be represented as cube that contains cubes for other dimensions (cubes within cubes)</a:t>
            </a:r>
          </a:p>
          <a:p>
            <a:pPr lvl="1">
              <a:lnSpc>
                <a:spcPct val="80000"/>
              </a:lnSpc>
            </a:pPr>
            <a:r>
              <a:rPr lang="en-GB" sz="1800" dirty="0"/>
              <a:t>As number of dimensions increases, number of the cube</a:t>
            </a:r>
            <a:r>
              <a:rPr lang="en-GB" sz="1800" dirty="0">
                <a:latin typeface="Times New Roman"/>
              </a:rPr>
              <a:t>’</a:t>
            </a:r>
            <a:r>
              <a:rPr lang="en-GB" sz="1800" dirty="0"/>
              <a:t>s cells increases exponentially</a:t>
            </a:r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/>
              <a:t>Join Indexes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2075" tIns="46038" rIns="92075" bIns="46038">
            <a:normAutofit/>
          </a:bodyPr>
          <a:lstStyle/>
          <a:p>
            <a:r>
              <a:rPr lang="en-US" sz="2800" dirty="0"/>
              <a:t>Traditional indexes map the value in a column to a list of rows with that value</a:t>
            </a:r>
          </a:p>
          <a:p>
            <a:r>
              <a:rPr lang="en-US" sz="2800" dirty="0"/>
              <a:t>Join indexes maintain relationships between the primary key and the foreign keys</a:t>
            </a:r>
          </a:p>
          <a:p>
            <a:r>
              <a:rPr lang="en-US" sz="2800" dirty="0"/>
              <a:t>Thus, join indexes relate the values of the dimensions of a star schema to rows in the fact table.</a:t>
            </a:r>
          </a:p>
          <a:p>
            <a:r>
              <a:rPr lang="en-US" sz="2800" dirty="0"/>
              <a:t>Join indexes may span multiple dimensions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 descr="Join Indexes"/>
          <p:cNvSpPr>
            <a:spLocks noGrp="1" noChangeArrowheads="1"/>
          </p:cNvSpPr>
          <p:nvPr>
            <p:ph type="title"/>
          </p:nvPr>
        </p:nvSpPr>
        <p:spPr>
          <a:xfrm>
            <a:off x="457200" y="115885"/>
            <a:ext cx="8229600" cy="11430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dirty="0"/>
              <a:t>Join Indexes</a:t>
            </a:r>
          </a:p>
        </p:txBody>
      </p:sp>
      <p:grpSp>
        <p:nvGrpSpPr>
          <p:cNvPr id="727043" name="Group 3" descr="Join Indexes"/>
          <p:cNvGrpSpPr>
            <a:grpSpLocks/>
          </p:cNvGrpSpPr>
          <p:nvPr/>
        </p:nvGrpSpPr>
        <p:grpSpPr bwMode="auto">
          <a:xfrm>
            <a:off x="1295401" y="1752602"/>
            <a:ext cx="6660975" cy="3846513"/>
            <a:chOff x="345" y="1222"/>
            <a:chExt cx="3698" cy="2423"/>
          </a:xfrm>
        </p:grpSpPr>
        <p:graphicFrame>
          <p:nvGraphicFramePr>
            <p:cNvPr id="727044" name="Object 4"/>
            <p:cNvGraphicFramePr>
              <a:graphicFrameLocks/>
            </p:cNvGraphicFramePr>
            <p:nvPr/>
          </p:nvGraphicFramePr>
          <p:xfrm>
            <a:off x="345" y="1515"/>
            <a:ext cx="1657" cy="1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412" name="Document" r:id="rId3" imgW="2624040" imgH="2419200" progId="Word.Document.8">
                    <p:embed/>
                  </p:oleObj>
                </mc:Choice>
                <mc:Fallback>
                  <p:oleObj name="Document" r:id="rId3" imgW="2624040" imgH="2419200" progId="Word.Document.8">
                    <p:embed/>
                    <p:pic>
                      <p:nvPicPr>
                        <p:cNvPr id="727044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" y="1515"/>
                          <a:ext cx="1657" cy="1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045" name="Object 5"/>
            <p:cNvGraphicFramePr>
              <a:graphicFrameLocks/>
            </p:cNvGraphicFramePr>
            <p:nvPr/>
          </p:nvGraphicFramePr>
          <p:xfrm>
            <a:off x="2010" y="1515"/>
            <a:ext cx="2033" cy="7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413" name="Document" r:id="rId5" imgW="3217680" imgH="1309680" progId="Word.Document.8">
                    <p:embed/>
                  </p:oleObj>
                </mc:Choice>
                <mc:Fallback>
                  <p:oleObj name="Document" r:id="rId5" imgW="3217680" imgH="1309680" progId="Word.Document.8">
                    <p:embed/>
                    <p:pic>
                      <p:nvPicPr>
                        <p:cNvPr id="727045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0" y="1515"/>
                          <a:ext cx="2033" cy="7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046" name="Rectangle 6"/>
            <p:cNvSpPr>
              <a:spLocks noChangeArrowheads="1"/>
            </p:cNvSpPr>
            <p:nvPr/>
          </p:nvSpPr>
          <p:spPr bwMode="auto">
            <a:xfrm>
              <a:off x="720" y="1237"/>
              <a:ext cx="86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Times New Roman" pitchFamily="18" charset="0"/>
                </a:rPr>
                <a:t>Sales table</a:t>
              </a:r>
            </a:p>
          </p:txBody>
        </p:sp>
        <p:sp>
          <p:nvSpPr>
            <p:cNvPr id="727047" name="Rectangle 7"/>
            <p:cNvSpPr>
              <a:spLocks noChangeArrowheads="1"/>
            </p:cNvSpPr>
            <p:nvPr/>
          </p:nvSpPr>
          <p:spPr bwMode="auto">
            <a:xfrm>
              <a:off x="2595" y="1222"/>
              <a:ext cx="78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Times New Roman" pitchFamily="18" charset="0"/>
                </a:rPr>
                <a:t>City table</a:t>
              </a:r>
            </a:p>
          </p:txBody>
        </p:sp>
        <p:graphicFrame>
          <p:nvGraphicFramePr>
            <p:cNvPr id="727048" name="Object 8"/>
            <p:cNvGraphicFramePr>
              <a:graphicFrameLocks/>
            </p:cNvGraphicFramePr>
            <p:nvPr/>
          </p:nvGraphicFramePr>
          <p:xfrm>
            <a:off x="2212" y="2850"/>
            <a:ext cx="1351" cy="7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414" name="Document" r:id="rId7" imgW="2138040" imgH="1309680" progId="Word.Document.8">
                    <p:embed/>
                  </p:oleObj>
                </mc:Choice>
                <mc:Fallback>
                  <p:oleObj name="Document" r:id="rId7" imgW="2138040" imgH="1309680" progId="Word.Document.8">
                    <p:embed/>
                    <p:pic>
                      <p:nvPicPr>
                        <p:cNvPr id="727048" name="Object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2" y="2850"/>
                          <a:ext cx="1351" cy="7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049" name="Rectangle 9"/>
            <p:cNvSpPr>
              <a:spLocks noChangeArrowheads="1"/>
            </p:cNvSpPr>
            <p:nvPr/>
          </p:nvSpPr>
          <p:spPr bwMode="auto">
            <a:xfrm>
              <a:off x="2189" y="2571"/>
              <a:ext cx="140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Times New Roman" pitchFamily="18" charset="0"/>
                </a:rPr>
                <a:t>Index on City-Sales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908050"/>
          </a:xfrm>
        </p:spPr>
        <p:txBody>
          <a:bodyPr>
            <a:normAutofit/>
          </a:bodyPr>
          <a:lstStyle/>
          <a:p>
            <a:r>
              <a:rPr lang="en-US" dirty="0"/>
              <a:t>Example: Grocery chain Data Volume</a:t>
            </a:r>
          </a:p>
        </p:txBody>
      </p:sp>
      <p:sp>
        <p:nvSpPr>
          <p:cNvPr id="729091" name="Rectangle 3"/>
          <p:cNvSpPr>
            <a:spLocks noChangeArrowheads="1"/>
          </p:cNvSpPr>
          <p:nvPr/>
        </p:nvSpPr>
        <p:spPr bwMode="auto">
          <a:xfrm>
            <a:off x="2598738" y="2552701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729092" name="Rectangle 4"/>
          <p:cNvSpPr>
            <a:spLocks noChangeArrowheads="1"/>
          </p:cNvSpPr>
          <p:nvPr/>
        </p:nvSpPr>
        <p:spPr bwMode="auto">
          <a:xfrm>
            <a:off x="2598738" y="2552701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grpSp>
        <p:nvGrpSpPr>
          <p:cNvPr id="729093" name="Group 5" descr="Example: Grocery chain Data Volume"/>
          <p:cNvGrpSpPr>
            <a:grpSpLocks/>
          </p:cNvGrpSpPr>
          <p:nvPr/>
        </p:nvGrpSpPr>
        <p:grpSpPr bwMode="auto">
          <a:xfrm>
            <a:off x="765176" y="2204864"/>
            <a:ext cx="7546975" cy="2808312"/>
            <a:chOff x="482" y="1433"/>
            <a:chExt cx="4754" cy="1584"/>
          </a:xfrm>
        </p:grpSpPr>
        <p:sp>
          <p:nvSpPr>
            <p:cNvPr id="729094" name="Rectangle 6"/>
            <p:cNvSpPr>
              <a:spLocks noChangeArrowheads="1"/>
            </p:cNvSpPr>
            <p:nvPr/>
          </p:nvSpPr>
          <p:spPr bwMode="auto">
            <a:xfrm>
              <a:off x="2226" y="1433"/>
              <a:ext cx="1266" cy="158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9095" name="Rectangle 7"/>
            <p:cNvSpPr>
              <a:spLocks noChangeArrowheads="1"/>
            </p:cNvSpPr>
            <p:nvPr/>
          </p:nvSpPr>
          <p:spPr bwMode="auto">
            <a:xfrm>
              <a:off x="2403" y="2103"/>
              <a:ext cx="908" cy="2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9096" name="Rectangle 8"/>
            <p:cNvSpPr>
              <a:spLocks noChangeArrowheads="1"/>
            </p:cNvSpPr>
            <p:nvPr/>
          </p:nvSpPr>
          <p:spPr bwMode="auto">
            <a:xfrm>
              <a:off x="2420" y="2116"/>
              <a:ext cx="88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GB" sz="2200" b="1" dirty="0">
                  <a:solidFill>
                    <a:srgbClr val="000000"/>
                  </a:solidFill>
                  <a:latin typeface="Arial" charset="0"/>
                </a:rPr>
                <a:t>Sales Fact</a:t>
              </a:r>
              <a:endParaRPr lang="en-GB" dirty="0">
                <a:latin typeface="Arial" charset="0"/>
              </a:endParaRPr>
            </a:p>
          </p:txBody>
        </p:sp>
        <p:sp>
          <p:nvSpPr>
            <p:cNvPr id="729097" name="Rectangle 9"/>
            <p:cNvSpPr>
              <a:spLocks noChangeArrowheads="1"/>
            </p:cNvSpPr>
            <p:nvPr/>
          </p:nvSpPr>
          <p:spPr bwMode="auto">
            <a:xfrm>
              <a:off x="482" y="1513"/>
              <a:ext cx="1266" cy="63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9098" name="Rectangle 10"/>
            <p:cNvSpPr>
              <a:spLocks noChangeArrowheads="1"/>
            </p:cNvSpPr>
            <p:nvPr/>
          </p:nvSpPr>
          <p:spPr bwMode="auto">
            <a:xfrm>
              <a:off x="642" y="1602"/>
              <a:ext cx="946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9099" name="Rectangle 11"/>
            <p:cNvSpPr>
              <a:spLocks noChangeArrowheads="1"/>
            </p:cNvSpPr>
            <p:nvPr/>
          </p:nvSpPr>
          <p:spPr bwMode="auto">
            <a:xfrm>
              <a:off x="904" y="1615"/>
              <a:ext cx="41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GB" sz="2200" b="1">
                  <a:solidFill>
                    <a:srgbClr val="000000"/>
                  </a:solidFill>
                  <a:latin typeface="Arial" charset="0"/>
                </a:rPr>
                <a:t>Time</a:t>
              </a:r>
              <a:endParaRPr lang="en-GB">
                <a:latin typeface="Arial" charset="0"/>
              </a:endParaRPr>
            </a:p>
          </p:txBody>
        </p:sp>
        <p:sp>
          <p:nvSpPr>
            <p:cNvPr id="729100" name="Rectangle 12"/>
            <p:cNvSpPr>
              <a:spLocks noChangeArrowheads="1"/>
            </p:cNvSpPr>
            <p:nvPr/>
          </p:nvSpPr>
          <p:spPr bwMode="auto">
            <a:xfrm>
              <a:off x="659" y="1825"/>
              <a:ext cx="91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GB" sz="2200" b="1">
                  <a:solidFill>
                    <a:srgbClr val="000000"/>
                  </a:solidFill>
                  <a:latin typeface="Arial" charset="0"/>
                </a:rPr>
                <a:t>Dimension</a:t>
              </a:r>
              <a:endParaRPr lang="en-GB">
                <a:latin typeface="Arial" charset="0"/>
              </a:endParaRPr>
            </a:p>
          </p:txBody>
        </p:sp>
        <p:sp>
          <p:nvSpPr>
            <p:cNvPr id="729101" name="Rectangle 13"/>
            <p:cNvSpPr>
              <a:spLocks noChangeArrowheads="1"/>
            </p:cNvSpPr>
            <p:nvPr/>
          </p:nvSpPr>
          <p:spPr bwMode="auto">
            <a:xfrm>
              <a:off x="3965" y="2305"/>
              <a:ext cx="1271" cy="63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9102" name="Rectangle 14"/>
            <p:cNvSpPr>
              <a:spLocks noChangeArrowheads="1"/>
            </p:cNvSpPr>
            <p:nvPr/>
          </p:nvSpPr>
          <p:spPr bwMode="auto">
            <a:xfrm>
              <a:off x="4130" y="2394"/>
              <a:ext cx="941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9103" name="Rectangle 15"/>
            <p:cNvSpPr>
              <a:spLocks noChangeArrowheads="1"/>
            </p:cNvSpPr>
            <p:nvPr/>
          </p:nvSpPr>
          <p:spPr bwMode="auto">
            <a:xfrm>
              <a:off x="4375" y="2402"/>
              <a:ext cx="45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GB" sz="2200" b="1">
                  <a:solidFill>
                    <a:srgbClr val="000000"/>
                  </a:solidFill>
                  <a:latin typeface="Arial" charset="0"/>
                </a:rPr>
                <a:t>Store</a:t>
              </a:r>
              <a:endParaRPr lang="en-GB">
                <a:latin typeface="Arial" charset="0"/>
              </a:endParaRPr>
            </a:p>
          </p:txBody>
        </p:sp>
        <p:sp>
          <p:nvSpPr>
            <p:cNvPr id="729104" name="Rectangle 16"/>
            <p:cNvSpPr>
              <a:spLocks noChangeArrowheads="1"/>
            </p:cNvSpPr>
            <p:nvPr/>
          </p:nvSpPr>
          <p:spPr bwMode="auto">
            <a:xfrm>
              <a:off x="4147" y="2613"/>
              <a:ext cx="91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GB" sz="2200" b="1">
                  <a:solidFill>
                    <a:srgbClr val="000000"/>
                  </a:solidFill>
                  <a:latin typeface="Arial" charset="0"/>
                </a:rPr>
                <a:t>Dimension</a:t>
              </a:r>
              <a:endParaRPr lang="en-GB">
                <a:latin typeface="Arial" charset="0"/>
              </a:endParaRPr>
            </a:p>
          </p:txBody>
        </p:sp>
        <p:sp>
          <p:nvSpPr>
            <p:cNvPr id="729105" name="Line 17"/>
            <p:cNvSpPr>
              <a:spLocks noChangeShapeType="1"/>
            </p:cNvSpPr>
            <p:nvPr/>
          </p:nvSpPr>
          <p:spPr bwMode="auto">
            <a:xfrm flipH="1">
              <a:off x="1748" y="1829"/>
              <a:ext cx="359" cy="1"/>
            </a:xfrm>
            <a:prstGeom prst="line">
              <a:avLst/>
            </a:prstGeom>
            <a:noFill/>
            <a:ln w="33338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9106" name="Line 18"/>
            <p:cNvSpPr>
              <a:spLocks noChangeShapeType="1"/>
            </p:cNvSpPr>
            <p:nvPr/>
          </p:nvSpPr>
          <p:spPr bwMode="auto">
            <a:xfrm>
              <a:off x="2107" y="1829"/>
              <a:ext cx="119" cy="1"/>
            </a:xfrm>
            <a:prstGeom prst="line">
              <a:avLst/>
            </a:prstGeom>
            <a:noFill/>
            <a:ln w="33338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9107" name="Line 19"/>
            <p:cNvSpPr>
              <a:spLocks noChangeShapeType="1"/>
            </p:cNvSpPr>
            <p:nvPr/>
          </p:nvSpPr>
          <p:spPr bwMode="auto">
            <a:xfrm flipV="1">
              <a:off x="2107" y="1770"/>
              <a:ext cx="119" cy="59"/>
            </a:xfrm>
            <a:prstGeom prst="line">
              <a:avLst/>
            </a:prstGeom>
            <a:noFill/>
            <a:ln w="33338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9108" name="Line 20"/>
            <p:cNvSpPr>
              <a:spLocks noChangeShapeType="1"/>
            </p:cNvSpPr>
            <p:nvPr/>
          </p:nvSpPr>
          <p:spPr bwMode="auto">
            <a:xfrm>
              <a:off x="2107" y="1829"/>
              <a:ext cx="119" cy="59"/>
            </a:xfrm>
            <a:prstGeom prst="line">
              <a:avLst/>
            </a:prstGeom>
            <a:noFill/>
            <a:ln w="33338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9109" name="Line 21"/>
            <p:cNvSpPr>
              <a:spLocks noChangeShapeType="1"/>
            </p:cNvSpPr>
            <p:nvPr/>
          </p:nvSpPr>
          <p:spPr bwMode="auto">
            <a:xfrm>
              <a:off x="3610" y="2621"/>
              <a:ext cx="355" cy="1"/>
            </a:xfrm>
            <a:prstGeom prst="line">
              <a:avLst/>
            </a:prstGeom>
            <a:noFill/>
            <a:ln w="33338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9110" name="Line 22"/>
            <p:cNvSpPr>
              <a:spLocks noChangeShapeType="1"/>
            </p:cNvSpPr>
            <p:nvPr/>
          </p:nvSpPr>
          <p:spPr bwMode="auto">
            <a:xfrm flipH="1">
              <a:off x="3492" y="2621"/>
              <a:ext cx="118" cy="1"/>
            </a:xfrm>
            <a:prstGeom prst="line">
              <a:avLst/>
            </a:prstGeom>
            <a:noFill/>
            <a:ln w="33338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9111" name="Line 23"/>
            <p:cNvSpPr>
              <a:spLocks noChangeShapeType="1"/>
            </p:cNvSpPr>
            <p:nvPr/>
          </p:nvSpPr>
          <p:spPr bwMode="auto">
            <a:xfrm flipH="1" flipV="1">
              <a:off x="3492" y="2562"/>
              <a:ext cx="118" cy="59"/>
            </a:xfrm>
            <a:prstGeom prst="line">
              <a:avLst/>
            </a:prstGeom>
            <a:noFill/>
            <a:ln w="33338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9112" name="Line 24"/>
            <p:cNvSpPr>
              <a:spLocks noChangeShapeType="1"/>
            </p:cNvSpPr>
            <p:nvPr/>
          </p:nvSpPr>
          <p:spPr bwMode="auto">
            <a:xfrm flipH="1">
              <a:off x="3492" y="2621"/>
              <a:ext cx="118" cy="59"/>
            </a:xfrm>
            <a:prstGeom prst="line">
              <a:avLst/>
            </a:prstGeom>
            <a:noFill/>
            <a:ln w="33338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9113" name="Rectangle 25"/>
            <p:cNvSpPr>
              <a:spLocks noChangeArrowheads="1"/>
            </p:cNvSpPr>
            <p:nvPr/>
          </p:nvSpPr>
          <p:spPr bwMode="auto">
            <a:xfrm>
              <a:off x="3965" y="1513"/>
              <a:ext cx="1271" cy="63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9114" name="Rectangle 26"/>
            <p:cNvSpPr>
              <a:spLocks noChangeArrowheads="1"/>
            </p:cNvSpPr>
            <p:nvPr/>
          </p:nvSpPr>
          <p:spPr bwMode="auto">
            <a:xfrm>
              <a:off x="4130" y="1602"/>
              <a:ext cx="941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9115" name="Rectangle 27"/>
            <p:cNvSpPr>
              <a:spLocks noChangeArrowheads="1"/>
            </p:cNvSpPr>
            <p:nvPr/>
          </p:nvSpPr>
          <p:spPr bwMode="auto">
            <a:xfrm>
              <a:off x="4265" y="1615"/>
              <a:ext cx="67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GB" sz="2200" b="1">
                  <a:solidFill>
                    <a:srgbClr val="000000"/>
                  </a:solidFill>
                  <a:latin typeface="Arial" charset="0"/>
                </a:rPr>
                <a:t>Product</a:t>
              </a:r>
              <a:endParaRPr lang="en-GB">
                <a:latin typeface="Arial" charset="0"/>
              </a:endParaRPr>
            </a:p>
          </p:txBody>
        </p:sp>
        <p:sp>
          <p:nvSpPr>
            <p:cNvPr id="729116" name="Rectangle 28"/>
            <p:cNvSpPr>
              <a:spLocks noChangeArrowheads="1"/>
            </p:cNvSpPr>
            <p:nvPr/>
          </p:nvSpPr>
          <p:spPr bwMode="auto">
            <a:xfrm>
              <a:off x="4147" y="1825"/>
              <a:ext cx="91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GB" sz="2200" b="1">
                  <a:solidFill>
                    <a:srgbClr val="000000"/>
                  </a:solidFill>
                  <a:latin typeface="Arial" charset="0"/>
                </a:rPr>
                <a:t>Dimension</a:t>
              </a:r>
              <a:endParaRPr lang="en-GB">
                <a:latin typeface="Arial" charset="0"/>
              </a:endParaRPr>
            </a:p>
          </p:txBody>
        </p:sp>
        <p:sp>
          <p:nvSpPr>
            <p:cNvPr id="729117" name="Line 29"/>
            <p:cNvSpPr>
              <a:spLocks noChangeShapeType="1"/>
            </p:cNvSpPr>
            <p:nvPr/>
          </p:nvSpPr>
          <p:spPr bwMode="auto">
            <a:xfrm>
              <a:off x="3610" y="1829"/>
              <a:ext cx="355" cy="1"/>
            </a:xfrm>
            <a:prstGeom prst="line">
              <a:avLst/>
            </a:prstGeom>
            <a:noFill/>
            <a:ln w="33338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9118" name="Line 30"/>
            <p:cNvSpPr>
              <a:spLocks noChangeShapeType="1"/>
            </p:cNvSpPr>
            <p:nvPr/>
          </p:nvSpPr>
          <p:spPr bwMode="auto">
            <a:xfrm flipH="1">
              <a:off x="3492" y="1829"/>
              <a:ext cx="118" cy="1"/>
            </a:xfrm>
            <a:prstGeom prst="line">
              <a:avLst/>
            </a:prstGeom>
            <a:noFill/>
            <a:ln w="33338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9119" name="Line 31"/>
            <p:cNvSpPr>
              <a:spLocks noChangeShapeType="1"/>
            </p:cNvSpPr>
            <p:nvPr/>
          </p:nvSpPr>
          <p:spPr bwMode="auto">
            <a:xfrm flipH="1" flipV="1">
              <a:off x="3492" y="1770"/>
              <a:ext cx="118" cy="59"/>
            </a:xfrm>
            <a:prstGeom prst="line">
              <a:avLst/>
            </a:prstGeom>
            <a:noFill/>
            <a:ln w="33338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9120" name="Line 32"/>
            <p:cNvSpPr>
              <a:spLocks noChangeShapeType="1"/>
            </p:cNvSpPr>
            <p:nvPr/>
          </p:nvSpPr>
          <p:spPr bwMode="auto">
            <a:xfrm flipH="1">
              <a:off x="3492" y="1829"/>
              <a:ext cx="118" cy="59"/>
            </a:xfrm>
            <a:prstGeom prst="line">
              <a:avLst/>
            </a:prstGeom>
            <a:noFill/>
            <a:ln w="33338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Grocery Chain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2 years x 365 = 730 days</a:t>
            </a:r>
          </a:p>
          <a:p>
            <a:pPr>
              <a:spcBef>
                <a:spcPts val="0"/>
              </a:spcBef>
            </a:pPr>
            <a:r>
              <a:rPr lang="en-US" dirty="0"/>
              <a:t>300 stores with POS systems</a:t>
            </a:r>
          </a:p>
          <a:p>
            <a:pPr>
              <a:spcBef>
                <a:spcPts val="0"/>
              </a:spcBef>
            </a:pPr>
            <a:r>
              <a:rPr lang="en-US" dirty="0"/>
              <a:t>30,000 products per store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Sell 3,000 per day in a given store</a:t>
            </a:r>
          </a:p>
          <a:p>
            <a:pPr>
              <a:spcBef>
                <a:spcPts val="0"/>
              </a:spcBef>
            </a:pPr>
            <a:r>
              <a:rPr lang="en-US" dirty="0"/>
              <a:t>Fact table rows: 730x300x3000=657m</a:t>
            </a:r>
          </a:p>
          <a:p>
            <a:pPr>
              <a:spcBef>
                <a:spcPts val="0"/>
              </a:spcBef>
            </a:pPr>
            <a:r>
              <a:rPr lang="en-US" dirty="0"/>
              <a:t>Each fact table row: </a:t>
            </a:r>
          </a:p>
          <a:p>
            <a:pPr lvl="1">
              <a:spcBef>
                <a:spcPts val="0"/>
              </a:spcBef>
            </a:pPr>
            <a:r>
              <a:rPr lang="en-US" dirty="0"/>
              <a:t>8 columns x 4 bytes=32 bytes</a:t>
            </a:r>
          </a:p>
          <a:p>
            <a:pPr>
              <a:spcBef>
                <a:spcPts val="0"/>
              </a:spcBef>
            </a:pPr>
            <a:r>
              <a:rPr lang="en-US" dirty="0"/>
              <a:t>Fact table size: 657m x 32 = 21 GB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OLAP operations</a:t>
            </a:r>
          </a:p>
          <a:p>
            <a:pPr lvl="1"/>
            <a:r>
              <a:rPr lang="en-US" sz="2400" dirty="0"/>
              <a:t>Slice, Dice</a:t>
            </a:r>
          </a:p>
          <a:p>
            <a:pPr lvl="1"/>
            <a:r>
              <a:rPr lang="en-US" sz="2400" dirty="0"/>
              <a:t>Pivoting</a:t>
            </a:r>
          </a:p>
          <a:p>
            <a:pPr lvl="1"/>
            <a:r>
              <a:rPr lang="en-US" sz="2400" dirty="0"/>
              <a:t>Aggregates</a:t>
            </a:r>
          </a:p>
          <a:p>
            <a:pPr lvl="1"/>
            <a:r>
              <a:rPr lang="en-US" sz="2400" dirty="0"/>
              <a:t>Cube</a:t>
            </a:r>
          </a:p>
          <a:p>
            <a:r>
              <a:rPr lang="en-US" dirty="0"/>
              <a:t>Materialized Views</a:t>
            </a:r>
          </a:p>
          <a:p>
            <a:r>
              <a:rPr lang="en-US" dirty="0"/>
              <a:t>Indexing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/>
              <a:t>3-D Cube</a:t>
            </a:r>
          </a:p>
        </p:txBody>
      </p:sp>
      <p:graphicFrame>
        <p:nvGraphicFramePr>
          <p:cNvPr id="654339" name="Object 3" descr="3-D Cube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2557266"/>
              </p:ext>
            </p:extLst>
          </p:nvPr>
        </p:nvGraphicFramePr>
        <p:xfrm>
          <a:off x="51594" y="2596676"/>
          <a:ext cx="3997325" cy="176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393" name="Worksheet" r:id="rId3" imgW="4006800" imgH="1769760" progId="Excel.Sheet.8">
                  <p:embed/>
                </p:oleObj>
              </mc:Choice>
              <mc:Fallback>
                <p:oleObj name="Worksheet" r:id="rId3" imgW="4006800" imgH="1769760" progId="Excel.Sheet.8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4" y="2596676"/>
                        <a:ext cx="3997325" cy="176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4340" name="Group 4" descr="3-D Cube"/>
          <p:cNvGrpSpPr>
            <a:grpSpLocks/>
          </p:cNvGrpSpPr>
          <p:nvPr/>
        </p:nvGrpSpPr>
        <p:grpSpPr bwMode="auto">
          <a:xfrm>
            <a:off x="4708525" y="2780928"/>
            <a:ext cx="3978275" cy="1752600"/>
            <a:chOff x="2870" y="1728"/>
            <a:chExt cx="2506" cy="1104"/>
          </a:xfrm>
        </p:grpSpPr>
        <p:sp>
          <p:nvSpPr>
            <p:cNvPr id="654341" name="Rectangle 5"/>
            <p:cNvSpPr>
              <a:spLocks noChangeArrowheads="1"/>
            </p:cNvSpPr>
            <p:nvPr/>
          </p:nvSpPr>
          <p:spPr bwMode="auto">
            <a:xfrm>
              <a:off x="3014" y="2049"/>
              <a:ext cx="484" cy="23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b="1">
                  <a:latin typeface="Arial" charset="0"/>
                </a:rPr>
                <a:t>day 2</a:t>
              </a:r>
            </a:p>
          </p:txBody>
        </p:sp>
        <p:graphicFrame>
          <p:nvGraphicFramePr>
            <p:cNvPr id="654342" name="Object 6"/>
            <p:cNvGraphicFramePr>
              <a:graphicFrameLocks/>
            </p:cNvGraphicFramePr>
            <p:nvPr/>
          </p:nvGraphicFramePr>
          <p:xfrm>
            <a:off x="3601" y="2011"/>
            <a:ext cx="1618" cy="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4394" name="Worksheet" r:id="rId5" imgW="2447640" imgH="790560" progId="Excel.Sheet.8">
                    <p:embed/>
                  </p:oleObj>
                </mc:Choice>
                <mc:Fallback>
                  <p:oleObj name="Worksheet" r:id="rId5" imgW="2447640" imgH="790560" progId="Excel.Sheet.8">
                    <p:embed/>
                    <p:pic>
                      <p:nvPicPr>
                        <p:cNvPr id="0" name="Picture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1" y="2011"/>
                          <a:ext cx="1618" cy="477"/>
                        </a:xfrm>
                        <a:prstGeom prst="rect">
                          <a:avLst/>
                        </a:prstGeom>
                        <a:solidFill>
                          <a:srgbClr val="99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4343" name="Rectangle 7"/>
            <p:cNvSpPr>
              <a:spLocks noChangeArrowheads="1"/>
            </p:cNvSpPr>
            <p:nvPr/>
          </p:nvSpPr>
          <p:spPr bwMode="auto">
            <a:xfrm>
              <a:off x="3412" y="2356"/>
              <a:ext cx="1624" cy="47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654344" name="Object 8"/>
            <p:cNvGraphicFramePr>
              <a:graphicFrameLocks/>
            </p:cNvGraphicFramePr>
            <p:nvPr/>
          </p:nvGraphicFramePr>
          <p:xfrm>
            <a:off x="3409" y="2347"/>
            <a:ext cx="1618" cy="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4395" name="Worksheet" r:id="rId7" imgW="2447640" imgH="790560" progId="Excel.Sheet.8">
                    <p:embed/>
                  </p:oleObj>
                </mc:Choice>
                <mc:Fallback>
                  <p:oleObj name="Worksheet" r:id="rId7" imgW="2447640" imgH="790560" progId="Excel.Sheet.8">
                    <p:embed/>
                    <p:pic>
                      <p:nvPicPr>
                        <p:cNvPr id="0" name="Picture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9" y="2347"/>
                          <a:ext cx="1618" cy="477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4345" name="Line 9"/>
            <p:cNvSpPr>
              <a:spLocks noChangeShapeType="1"/>
            </p:cNvSpPr>
            <p:nvPr/>
          </p:nvSpPr>
          <p:spPr bwMode="auto">
            <a:xfrm flipV="1">
              <a:off x="3408" y="1728"/>
              <a:ext cx="384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4346" name="Line 10"/>
            <p:cNvSpPr>
              <a:spLocks noChangeShapeType="1"/>
            </p:cNvSpPr>
            <p:nvPr/>
          </p:nvSpPr>
          <p:spPr bwMode="auto">
            <a:xfrm flipV="1">
              <a:off x="5040" y="1728"/>
              <a:ext cx="336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4347" name="Line 11"/>
            <p:cNvSpPr>
              <a:spLocks noChangeShapeType="1"/>
            </p:cNvSpPr>
            <p:nvPr/>
          </p:nvSpPr>
          <p:spPr bwMode="auto">
            <a:xfrm flipV="1">
              <a:off x="5040" y="2256"/>
              <a:ext cx="336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4348" name="Rectangle 12"/>
            <p:cNvSpPr>
              <a:spLocks noChangeArrowheads="1"/>
            </p:cNvSpPr>
            <p:nvPr/>
          </p:nvSpPr>
          <p:spPr bwMode="auto">
            <a:xfrm>
              <a:off x="2870" y="2385"/>
              <a:ext cx="484" cy="231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b="1">
                  <a:latin typeface="Arial" charset="0"/>
                </a:rPr>
                <a:t>day 1</a:t>
              </a:r>
            </a:p>
          </p:txBody>
        </p:sp>
        <p:sp>
          <p:nvSpPr>
            <p:cNvPr id="654349" name="Line 13"/>
            <p:cNvSpPr>
              <a:spLocks noChangeShapeType="1"/>
            </p:cNvSpPr>
            <p:nvPr/>
          </p:nvSpPr>
          <p:spPr bwMode="auto">
            <a:xfrm>
              <a:off x="3792" y="1728"/>
              <a:ext cx="15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4350" name="Line 14"/>
            <p:cNvSpPr>
              <a:spLocks noChangeShapeType="1"/>
            </p:cNvSpPr>
            <p:nvPr/>
          </p:nvSpPr>
          <p:spPr bwMode="auto">
            <a:xfrm>
              <a:off x="5376" y="1728"/>
              <a:ext cx="0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654351" name="Rectangle 15" descr="3-D Cube"/>
          <p:cNvSpPr>
            <a:spLocks noChangeArrowheads="1"/>
          </p:cNvSpPr>
          <p:nvPr/>
        </p:nvSpPr>
        <p:spPr bwMode="auto">
          <a:xfrm>
            <a:off x="5546725" y="5287963"/>
            <a:ext cx="19002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Arial" charset="0"/>
              </a:rPr>
              <a:t>dimensions = 3</a:t>
            </a:r>
          </a:p>
        </p:txBody>
      </p:sp>
      <p:sp>
        <p:nvSpPr>
          <p:cNvPr id="654352" name="Rectangle 16" descr="3-D Cube"/>
          <p:cNvSpPr>
            <a:spLocks noChangeArrowheads="1"/>
          </p:cNvSpPr>
          <p:nvPr/>
        </p:nvSpPr>
        <p:spPr bwMode="auto">
          <a:xfrm>
            <a:off x="4860925" y="1965325"/>
            <a:ext cx="3386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Arial" charset="0"/>
              </a:rPr>
              <a:t>Multi-dimensional cube:</a:t>
            </a:r>
          </a:p>
        </p:txBody>
      </p:sp>
      <p:sp>
        <p:nvSpPr>
          <p:cNvPr id="654353" name="Rectangle 17" descr="3-D Cube"/>
          <p:cNvSpPr>
            <a:spLocks noChangeArrowheads="1"/>
          </p:cNvSpPr>
          <p:nvPr/>
        </p:nvSpPr>
        <p:spPr bwMode="auto">
          <a:xfrm>
            <a:off x="227126" y="1669149"/>
            <a:ext cx="3774827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charset="0"/>
              </a:rPr>
              <a:t>Fact table-Relational OR</a:t>
            </a:r>
          </a:p>
          <a:p>
            <a:r>
              <a:rPr lang="en-US" sz="2400" dirty="0">
                <a:solidFill>
                  <a:srgbClr val="FF0000"/>
                </a:solidFill>
                <a:latin typeface="Arial" charset="0"/>
              </a:rPr>
              <a:t>Star Schema View</a:t>
            </a:r>
          </a:p>
        </p:txBody>
      </p:sp>
    </p:spTree>
  </p:cSld>
  <p:clrMapOvr>
    <a:masterClrMapping/>
  </p:clrMapOvr>
  <p:transition>
    <p:pull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Modeling</a:t>
            </a:r>
          </a:p>
        </p:txBody>
      </p:sp>
      <p:sp>
        <p:nvSpPr>
          <p:cNvPr id="640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Example: compute total </a:t>
            </a:r>
            <a:r>
              <a:rPr lang="en-US" i="1"/>
              <a:t>sales</a:t>
            </a:r>
            <a:r>
              <a:rPr lang="en-US"/>
              <a:t> volume per </a:t>
            </a:r>
            <a:r>
              <a:rPr lang="en-US" i="1"/>
              <a:t>product</a:t>
            </a:r>
            <a:r>
              <a:rPr lang="en-US"/>
              <a:t> and </a:t>
            </a:r>
            <a:r>
              <a:rPr lang="en-US" i="1"/>
              <a:t>store</a:t>
            </a:r>
          </a:p>
        </p:txBody>
      </p:sp>
      <p:grpSp>
        <p:nvGrpSpPr>
          <p:cNvPr id="2" name="Group 1" descr="Multidimensional Modeling">
            <a:extLst>
              <a:ext uri="{FF2B5EF4-FFF2-40B4-BE49-F238E27FC236}">
                <a16:creationId xmlns:a16="http://schemas.microsoft.com/office/drawing/2014/main" id="{F3171471-2129-469F-AB97-C1DF177E67BF}"/>
              </a:ext>
            </a:extLst>
          </p:cNvPr>
          <p:cNvGrpSpPr/>
          <p:nvPr/>
        </p:nvGrpSpPr>
        <p:grpSpPr>
          <a:xfrm>
            <a:off x="558801" y="2744788"/>
            <a:ext cx="7815262" cy="2807494"/>
            <a:chOff x="558801" y="2744788"/>
            <a:chExt cx="7815262" cy="2807494"/>
          </a:xfrm>
        </p:grpSpPr>
        <p:graphicFrame>
          <p:nvGraphicFramePr>
            <p:cNvPr id="64000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1921359"/>
                </p:ext>
              </p:extLst>
            </p:nvPr>
          </p:nvGraphicFramePr>
          <p:xfrm>
            <a:off x="558801" y="2826544"/>
            <a:ext cx="4338637" cy="2725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021" name="Document" r:id="rId4" imgW="4899600" imgH="3076560" progId="Word.Document.8">
                    <p:embed/>
                  </p:oleObj>
                </mc:Choice>
                <mc:Fallback>
                  <p:oleObj name="Document" r:id="rId4" imgW="4899600" imgH="3076560" progId="Word.Document.8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801" y="2826544"/>
                          <a:ext cx="4338637" cy="27257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40005" name="Group 5"/>
            <p:cNvGrpSpPr>
              <a:grpSpLocks/>
            </p:cNvGrpSpPr>
            <p:nvPr/>
          </p:nvGrpSpPr>
          <p:grpSpPr bwMode="auto">
            <a:xfrm>
              <a:off x="4589463" y="2744788"/>
              <a:ext cx="3784600" cy="2751137"/>
              <a:chOff x="2971" y="1729"/>
              <a:chExt cx="2384" cy="1733"/>
            </a:xfrm>
          </p:grpSpPr>
          <p:sp>
            <p:nvSpPr>
              <p:cNvPr id="640006" name="Text Box 6"/>
              <p:cNvSpPr txBox="1">
                <a:spLocks noChangeAspect="1" noChangeArrowheads="1"/>
              </p:cNvSpPr>
              <p:nvPr/>
            </p:nvSpPr>
            <p:spPr bwMode="auto">
              <a:xfrm>
                <a:off x="4872" y="3270"/>
                <a:ext cx="48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b="1" i="1">
                    <a:solidFill>
                      <a:srgbClr val="FFFF00"/>
                    </a:solidFill>
                    <a:latin typeface="Times New Roman" pitchFamily="18" charset="0"/>
                  </a:rPr>
                  <a:t>Product</a:t>
                </a:r>
                <a:endParaRPr lang="en-US" b="1" i="1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40007" name="Line 7"/>
              <p:cNvSpPr>
                <a:spLocks noChangeAspect="1" noChangeShapeType="1"/>
              </p:cNvSpPr>
              <p:nvPr/>
            </p:nvSpPr>
            <p:spPr bwMode="auto">
              <a:xfrm flipV="1">
                <a:off x="3859" y="1814"/>
                <a:ext cx="0" cy="1399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640008" name="Line 8"/>
              <p:cNvSpPr>
                <a:spLocks noChangeAspect="1" noChangeShapeType="1"/>
              </p:cNvSpPr>
              <p:nvPr/>
            </p:nvSpPr>
            <p:spPr bwMode="auto">
              <a:xfrm>
                <a:off x="3843" y="3213"/>
                <a:ext cx="1441" cy="0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640009" name="AutoShape 9"/>
              <p:cNvSpPr>
                <a:spLocks noChangeAspect="1" noChangeArrowheads="1"/>
              </p:cNvSpPr>
              <p:nvPr/>
            </p:nvSpPr>
            <p:spPr bwMode="auto">
              <a:xfrm>
                <a:off x="4039" y="2984"/>
                <a:ext cx="71" cy="70"/>
              </a:xfrm>
              <a:prstGeom prst="octagon">
                <a:avLst>
                  <a:gd name="adj" fmla="val 29287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40010" name="AutoShape 10"/>
              <p:cNvSpPr>
                <a:spLocks noChangeAspect="1" noChangeArrowheads="1"/>
              </p:cNvSpPr>
              <p:nvPr/>
            </p:nvSpPr>
            <p:spPr bwMode="auto">
              <a:xfrm>
                <a:off x="4702" y="2303"/>
                <a:ext cx="70" cy="70"/>
              </a:xfrm>
              <a:prstGeom prst="octagon">
                <a:avLst>
                  <a:gd name="adj" fmla="val 29287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40011" name="AutoShape 11"/>
              <p:cNvSpPr>
                <a:spLocks noChangeAspect="1" noChangeArrowheads="1"/>
              </p:cNvSpPr>
              <p:nvPr/>
            </p:nvSpPr>
            <p:spPr bwMode="auto">
              <a:xfrm>
                <a:off x="5033" y="2984"/>
                <a:ext cx="71" cy="70"/>
              </a:xfrm>
              <a:prstGeom prst="octagon">
                <a:avLst>
                  <a:gd name="adj" fmla="val 29287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40012" name="AutoShape 12"/>
              <p:cNvSpPr>
                <a:spLocks noChangeAspect="1" noChangeArrowheads="1"/>
              </p:cNvSpPr>
              <p:nvPr/>
            </p:nvSpPr>
            <p:spPr bwMode="auto">
              <a:xfrm>
                <a:off x="4039" y="2639"/>
                <a:ext cx="71" cy="71"/>
              </a:xfrm>
              <a:prstGeom prst="octagon">
                <a:avLst>
                  <a:gd name="adj" fmla="val 29287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40013" name="AutoShape 13"/>
              <p:cNvSpPr>
                <a:spLocks noChangeAspect="1" noChangeArrowheads="1"/>
              </p:cNvSpPr>
              <p:nvPr/>
            </p:nvSpPr>
            <p:spPr bwMode="auto">
              <a:xfrm>
                <a:off x="4702" y="1964"/>
                <a:ext cx="70" cy="71"/>
              </a:xfrm>
              <a:prstGeom prst="octagon">
                <a:avLst>
                  <a:gd name="adj" fmla="val 29287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40014" name="AutoShape 14"/>
              <p:cNvSpPr>
                <a:spLocks noChangeAspect="1" noChangeArrowheads="1"/>
              </p:cNvSpPr>
              <p:nvPr/>
            </p:nvSpPr>
            <p:spPr bwMode="auto">
              <a:xfrm>
                <a:off x="4039" y="2303"/>
                <a:ext cx="71" cy="70"/>
              </a:xfrm>
              <a:prstGeom prst="octagon">
                <a:avLst>
                  <a:gd name="adj" fmla="val 29287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40015" name="AutoShape 15"/>
              <p:cNvSpPr>
                <a:spLocks noChangeAspect="1" noChangeArrowheads="1"/>
              </p:cNvSpPr>
              <p:nvPr/>
            </p:nvSpPr>
            <p:spPr bwMode="auto">
              <a:xfrm>
                <a:off x="4371" y="2639"/>
                <a:ext cx="71" cy="70"/>
              </a:xfrm>
              <a:prstGeom prst="octagon">
                <a:avLst>
                  <a:gd name="adj" fmla="val 29287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40016" name="Text Box 16"/>
              <p:cNvSpPr txBox="1">
                <a:spLocks noChangeAspect="1" noChangeArrowheads="1"/>
              </p:cNvSpPr>
              <p:nvPr/>
            </p:nvSpPr>
            <p:spPr bwMode="auto">
              <a:xfrm>
                <a:off x="3427" y="1729"/>
                <a:ext cx="35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b="1" i="1">
                    <a:solidFill>
                      <a:srgbClr val="FFFF00"/>
                    </a:solidFill>
                    <a:latin typeface="Times New Roman" pitchFamily="18" charset="0"/>
                  </a:rPr>
                  <a:t>Store</a:t>
                </a:r>
                <a:endParaRPr lang="en-US" b="1" i="1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40017" name="AutoShape 17"/>
              <p:cNvSpPr>
                <a:spLocks noChangeAspect="1" noChangeArrowheads="1"/>
              </p:cNvSpPr>
              <p:nvPr/>
            </p:nvSpPr>
            <p:spPr bwMode="auto">
              <a:xfrm>
                <a:off x="4039" y="1964"/>
                <a:ext cx="71" cy="70"/>
              </a:xfrm>
              <a:prstGeom prst="octagon">
                <a:avLst>
                  <a:gd name="adj" fmla="val 29287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40018" name="AutoShape 18"/>
              <p:cNvSpPr>
                <a:spLocks noChangeAspect="1" noChangeArrowheads="1"/>
              </p:cNvSpPr>
              <p:nvPr/>
            </p:nvSpPr>
            <p:spPr bwMode="auto">
              <a:xfrm>
                <a:off x="5033" y="1964"/>
                <a:ext cx="71" cy="70"/>
              </a:xfrm>
              <a:prstGeom prst="octagon">
                <a:avLst>
                  <a:gd name="adj" fmla="val 29287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40019" name="Text Box 19"/>
              <p:cNvSpPr txBox="1">
                <a:spLocks noChangeArrowheads="1"/>
              </p:cNvSpPr>
              <p:nvPr/>
            </p:nvSpPr>
            <p:spPr bwMode="auto">
              <a:xfrm>
                <a:off x="4297" y="2420"/>
                <a:ext cx="51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bg1"/>
                    </a:solidFill>
                    <a:latin typeface="Times New Roman" pitchFamily="18" charset="0"/>
                  </a:rPr>
                  <a:t>800</a:t>
                </a:r>
                <a:endParaRPr lang="en-US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40020" name="AutoShape 20"/>
              <p:cNvSpPr>
                <a:spLocks noChangeArrowheads="1"/>
              </p:cNvSpPr>
              <p:nvPr/>
            </p:nvSpPr>
            <p:spPr bwMode="auto">
              <a:xfrm>
                <a:off x="2971" y="2456"/>
                <a:ext cx="626" cy="285"/>
              </a:xfrm>
              <a:prstGeom prst="rightArrow">
                <a:avLst>
                  <a:gd name="adj1" fmla="val 50000"/>
                  <a:gd name="adj2" fmla="val 54912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</p:spTree>
  </p:cSld>
  <p:clrMapOvr>
    <a:masterClrMapping/>
  </p:clrMapOvr>
  <p:transition>
    <p:pull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OLAP Operations</a:t>
            </a:r>
            <a:endParaRPr lang="th-TH"/>
          </a:p>
        </p:txBody>
      </p:sp>
      <p:sp>
        <p:nvSpPr>
          <p:cNvPr id="646147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196975"/>
            <a:ext cx="8642350" cy="54006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b="1" dirty="0"/>
              <a:t>Slice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Select data on a single dimension of a data cube</a:t>
            </a:r>
          </a:p>
          <a:p>
            <a:pPr>
              <a:lnSpc>
                <a:spcPct val="80000"/>
              </a:lnSpc>
            </a:pPr>
            <a:r>
              <a:rPr lang="en-US" sz="2000" b="1" dirty="0"/>
              <a:t>Dice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Extracts a sub-cube from the original cube</a:t>
            </a:r>
          </a:p>
          <a:p>
            <a:pPr>
              <a:lnSpc>
                <a:spcPct val="80000"/>
              </a:lnSpc>
            </a:pPr>
            <a:r>
              <a:rPr lang="en-US" sz="2000" b="1" dirty="0"/>
              <a:t>Roll-up (aggregation)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Combing of cells for one dimension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Generalization, e.g. Jan, Feb, Mar = Quarter 1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May be used with “concept hierarchy”</a:t>
            </a:r>
          </a:p>
          <a:p>
            <a:pPr>
              <a:lnSpc>
                <a:spcPct val="80000"/>
              </a:lnSpc>
            </a:pPr>
            <a:r>
              <a:rPr lang="en-US" sz="2000" b="1" dirty="0"/>
              <a:t>Drill-down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Reverse of “Roll-up” operation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Examine data at level of greater detail.</a:t>
            </a:r>
          </a:p>
          <a:p>
            <a:pPr>
              <a:lnSpc>
                <a:spcPct val="80000"/>
              </a:lnSpc>
            </a:pPr>
            <a:endParaRPr lang="th-TH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DataCube</a:t>
            </a:r>
            <a:r>
              <a:rPr lang="en-US" dirty="0"/>
              <a:t> example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idx="1"/>
          </p:nvPr>
        </p:nvSpPr>
        <p:spPr>
          <a:xfrm>
            <a:off x="1028700" y="1884363"/>
            <a:ext cx="6764338" cy="3736975"/>
          </a:xfrm>
        </p:spPr>
        <p:txBody>
          <a:bodyPr/>
          <a:lstStyle/>
          <a:p>
            <a:pPr>
              <a:buFont typeface="Monotype Sorts" pitchFamily="-65" charset="2"/>
              <a:buNone/>
            </a:pPr>
            <a:r>
              <a:rPr lang="en-US" sz="2000"/>
              <a:t>‘color’, ‘size’: DIMENSIONS</a:t>
            </a:r>
          </a:p>
          <a:p>
            <a:pPr>
              <a:buFont typeface="Monotype Sorts" pitchFamily="-65" charset="2"/>
              <a:buNone/>
            </a:pPr>
            <a:r>
              <a:rPr lang="en-US" sz="2000"/>
              <a:t>‘count’: MEASURE</a:t>
            </a:r>
          </a:p>
        </p:txBody>
      </p:sp>
      <p:grpSp>
        <p:nvGrpSpPr>
          <p:cNvPr id="665604" name="Group 4" descr="DataCube example"/>
          <p:cNvGrpSpPr>
            <a:grpSpLocks/>
          </p:cNvGrpSpPr>
          <p:nvPr/>
        </p:nvGrpSpPr>
        <p:grpSpPr bwMode="auto">
          <a:xfrm>
            <a:off x="338138" y="2819400"/>
            <a:ext cx="7567612" cy="2876550"/>
            <a:chOff x="213" y="1776"/>
            <a:chExt cx="4767" cy="1812"/>
          </a:xfrm>
        </p:grpSpPr>
        <p:grpSp>
          <p:nvGrpSpPr>
            <p:cNvPr id="665605" name="Group 5"/>
            <p:cNvGrpSpPr>
              <a:grpSpLocks/>
            </p:cNvGrpSpPr>
            <p:nvPr/>
          </p:nvGrpSpPr>
          <p:grpSpPr bwMode="auto">
            <a:xfrm>
              <a:off x="2748" y="1776"/>
              <a:ext cx="2232" cy="1812"/>
              <a:chOff x="3336" y="1896"/>
              <a:chExt cx="2232" cy="1812"/>
            </a:xfrm>
          </p:grpSpPr>
          <p:graphicFrame>
            <p:nvGraphicFramePr>
              <p:cNvPr id="665606" name="Object 6"/>
              <p:cNvGraphicFramePr>
                <a:graphicFrameLocks noChangeAspect="1"/>
              </p:cNvGraphicFramePr>
              <p:nvPr/>
            </p:nvGraphicFramePr>
            <p:xfrm>
              <a:off x="3336" y="1921"/>
              <a:ext cx="2232" cy="17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5623" name="Document" r:id="rId4" imgW="5358600" imgH="4286160" progId="Word.Document.8">
                      <p:embed/>
                    </p:oleObj>
                  </mc:Choice>
                  <mc:Fallback>
                    <p:oleObj name="Document" r:id="rId4" imgW="5358600" imgH="4286160" progId="Word.Document.8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36" y="1921"/>
                            <a:ext cx="2232" cy="17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65607" name="Line 7"/>
              <p:cNvSpPr>
                <a:spLocks noChangeShapeType="1"/>
              </p:cNvSpPr>
              <p:nvPr/>
            </p:nvSpPr>
            <p:spPr bwMode="auto">
              <a:xfrm>
                <a:off x="3432" y="3132"/>
                <a:ext cx="19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65608" name="Line 8"/>
              <p:cNvSpPr>
                <a:spLocks noChangeShapeType="1"/>
              </p:cNvSpPr>
              <p:nvPr/>
            </p:nvSpPr>
            <p:spPr bwMode="auto">
              <a:xfrm>
                <a:off x="4956" y="1896"/>
                <a:ext cx="0" cy="15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65609" name="Line 9"/>
              <p:cNvSpPr>
                <a:spLocks noChangeShapeType="1"/>
              </p:cNvSpPr>
              <p:nvPr/>
            </p:nvSpPr>
            <p:spPr bwMode="auto">
              <a:xfrm>
                <a:off x="3768" y="1896"/>
                <a:ext cx="0" cy="15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65610" name="Line 10"/>
              <p:cNvSpPr>
                <a:spLocks noChangeShapeType="1"/>
              </p:cNvSpPr>
              <p:nvPr/>
            </p:nvSpPr>
            <p:spPr bwMode="auto">
              <a:xfrm>
                <a:off x="3408" y="2148"/>
                <a:ext cx="19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665611" name="Oval 11"/>
            <p:cNvSpPr>
              <a:spLocks noChangeArrowheads="1"/>
            </p:cNvSpPr>
            <p:nvPr/>
          </p:nvSpPr>
          <p:spPr bwMode="auto">
            <a:xfrm>
              <a:off x="888" y="2160"/>
              <a:ext cx="72" cy="8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5612" name="Oval 12"/>
            <p:cNvSpPr>
              <a:spLocks noChangeArrowheads="1"/>
            </p:cNvSpPr>
            <p:nvPr/>
          </p:nvSpPr>
          <p:spPr bwMode="auto">
            <a:xfrm>
              <a:off x="672" y="2484"/>
              <a:ext cx="72" cy="8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5613" name="Oval 13"/>
            <p:cNvSpPr>
              <a:spLocks noChangeArrowheads="1"/>
            </p:cNvSpPr>
            <p:nvPr/>
          </p:nvSpPr>
          <p:spPr bwMode="auto">
            <a:xfrm>
              <a:off x="1116" y="2484"/>
              <a:ext cx="72" cy="8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5614" name="Oval 14"/>
            <p:cNvSpPr>
              <a:spLocks noChangeArrowheads="1"/>
            </p:cNvSpPr>
            <p:nvPr/>
          </p:nvSpPr>
          <p:spPr bwMode="auto">
            <a:xfrm>
              <a:off x="888" y="2880"/>
              <a:ext cx="72" cy="8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5615" name="Line 15"/>
            <p:cNvSpPr>
              <a:spLocks noChangeShapeType="1"/>
            </p:cNvSpPr>
            <p:nvPr/>
          </p:nvSpPr>
          <p:spPr bwMode="auto">
            <a:xfrm flipH="1">
              <a:off x="732" y="2220"/>
              <a:ext cx="156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5616" name="Line 16"/>
            <p:cNvSpPr>
              <a:spLocks noChangeShapeType="1"/>
            </p:cNvSpPr>
            <p:nvPr/>
          </p:nvSpPr>
          <p:spPr bwMode="auto">
            <a:xfrm>
              <a:off x="921" y="2234"/>
              <a:ext cx="179" cy="2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5617" name="Line 17"/>
            <p:cNvSpPr>
              <a:spLocks noChangeShapeType="1"/>
            </p:cNvSpPr>
            <p:nvPr/>
          </p:nvSpPr>
          <p:spPr bwMode="auto">
            <a:xfrm flipH="1">
              <a:off x="948" y="2544"/>
              <a:ext cx="180" cy="3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5618" name="Line 18"/>
            <p:cNvSpPr>
              <a:spLocks noChangeShapeType="1"/>
            </p:cNvSpPr>
            <p:nvPr/>
          </p:nvSpPr>
          <p:spPr bwMode="auto">
            <a:xfrm>
              <a:off x="696" y="2568"/>
              <a:ext cx="180" cy="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5619" name="Text Box 19"/>
            <p:cNvSpPr txBox="1">
              <a:spLocks noChangeArrowheads="1"/>
            </p:cNvSpPr>
            <p:nvPr/>
          </p:nvSpPr>
          <p:spPr bwMode="auto">
            <a:xfrm>
              <a:off x="1040" y="1954"/>
              <a:ext cx="249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3200">
                  <a:latin typeface="Symbol" pitchFamily="18" charset="2"/>
                  <a:cs typeface="Arial" charset="0"/>
                </a:rPr>
                <a:t>f</a:t>
              </a:r>
              <a:endParaRPr lang="en-US" sz="32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65620" name="Text Box 20"/>
            <p:cNvSpPr txBox="1">
              <a:spLocks noChangeArrowheads="1"/>
            </p:cNvSpPr>
            <p:nvPr/>
          </p:nvSpPr>
          <p:spPr bwMode="auto">
            <a:xfrm>
              <a:off x="1246" y="2388"/>
              <a:ext cx="51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latin typeface="Times New Roman" pitchFamily="18" charset="0"/>
                  <a:cs typeface="Arial" charset="0"/>
                </a:rPr>
                <a:t>color</a:t>
              </a:r>
            </a:p>
          </p:txBody>
        </p:sp>
        <p:sp>
          <p:nvSpPr>
            <p:cNvPr id="665621" name="Text Box 21"/>
            <p:cNvSpPr txBox="1">
              <a:spLocks noChangeArrowheads="1"/>
            </p:cNvSpPr>
            <p:nvPr/>
          </p:nvSpPr>
          <p:spPr bwMode="auto">
            <a:xfrm>
              <a:off x="213" y="2316"/>
              <a:ext cx="41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latin typeface="Times New Roman" pitchFamily="18" charset="0"/>
                  <a:cs typeface="Arial" charset="0"/>
                </a:rPr>
                <a:t>size</a:t>
              </a:r>
              <a:endParaRPr lang="en-US" sz="32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65622" name="Text Box 22"/>
            <p:cNvSpPr txBox="1">
              <a:spLocks noChangeArrowheads="1"/>
            </p:cNvSpPr>
            <p:nvPr/>
          </p:nvSpPr>
          <p:spPr bwMode="auto">
            <a:xfrm>
              <a:off x="387" y="3144"/>
              <a:ext cx="909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latin typeface="Times New Roman" pitchFamily="18" charset="0"/>
                  <a:cs typeface="Arial" charset="0"/>
                </a:rPr>
                <a:t>color; size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DataCubes</a:t>
            </a:r>
          </a:p>
        </p:txBody>
      </p:sp>
      <p:sp>
        <p:nvSpPr>
          <p:cNvPr id="667651" name="Rectangle 3" descr="DataCube example"/>
          <p:cNvSpPr>
            <a:spLocks noGrp="1" noChangeArrowheads="1"/>
          </p:cNvSpPr>
          <p:nvPr>
            <p:ph idx="1"/>
          </p:nvPr>
        </p:nvSpPr>
        <p:spPr>
          <a:xfrm>
            <a:off x="1028700" y="1884363"/>
            <a:ext cx="6764338" cy="3736975"/>
          </a:xfrm>
        </p:spPr>
        <p:txBody>
          <a:bodyPr/>
          <a:lstStyle/>
          <a:p>
            <a:pPr>
              <a:buFont typeface="Monotype Sorts" pitchFamily="-65" charset="2"/>
              <a:buNone/>
            </a:pPr>
            <a:r>
              <a:rPr lang="en-US" sz="2000" dirty="0"/>
              <a:t>‘color’, ‘size’: DIMENSIONS</a:t>
            </a:r>
          </a:p>
          <a:p>
            <a:pPr>
              <a:buFont typeface="Monotype Sorts" pitchFamily="-65" charset="2"/>
              <a:buNone/>
            </a:pPr>
            <a:r>
              <a:rPr lang="en-US" sz="2000" dirty="0"/>
              <a:t>‘count’: MEASURE</a:t>
            </a:r>
          </a:p>
        </p:txBody>
      </p:sp>
      <p:grpSp>
        <p:nvGrpSpPr>
          <p:cNvPr id="667652" name="Group 4"/>
          <p:cNvGrpSpPr>
            <a:grpSpLocks/>
          </p:cNvGrpSpPr>
          <p:nvPr/>
        </p:nvGrpSpPr>
        <p:grpSpPr bwMode="auto">
          <a:xfrm>
            <a:off x="4362450" y="2819400"/>
            <a:ext cx="3543300" cy="2876550"/>
            <a:chOff x="3336" y="1896"/>
            <a:chExt cx="2232" cy="1812"/>
          </a:xfrm>
        </p:grpSpPr>
        <p:graphicFrame>
          <p:nvGraphicFramePr>
            <p:cNvPr id="667653" name="Object 5"/>
            <p:cNvGraphicFramePr>
              <a:graphicFrameLocks noChangeAspect="1"/>
            </p:cNvGraphicFramePr>
            <p:nvPr/>
          </p:nvGraphicFramePr>
          <p:xfrm>
            <a:off x="3336" y="1921"/>
            <a:ext cx="2232" cy="1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7670" name="Document" r:id="rId4" imgW="5358600" imgH="4286160" progId="Word.Document.8">
                    <p:embed/>
                  </p:oleObj>
                </mc:Choice>
                <mc:Fallback>
                  <p:oleObj name="Document" r:id="rId4" imgW="5358600" imgH="4286160" progId="Word.Document.8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6" y="1921"/>
                          <a:ext cx="2232" cy="1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7654" name="Line 6"/>
            <p:cNvSpPr>
              <a:spLocks noChangeShapeType="1"/>
            </p:cNvSpPr>
            <p:nvPr/>
          </p:nvSpPr>
          <p:spPr bwMode="auto">
            <a:xfrm>
              <a:off x="3432" y="3132"/>
              <a:ext cx="19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7655" name="Line 7"/>
            <p:cNvSpPr>
              <a:spLocks noChangeShapeType="1"/>
            </p:cNvSpPr>
            <p:nvPr/>
          </p:nvSpPr>
          <p:spPr bwMode="auto">
            <a:xfrm>
              <a:off x="4956" y="1896"/>
              <a:ext cx="0" cy="1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7656" name="Line 8"/>
            <p:cNvSpPr>
              <a:spLocks noChangeShapeType="1"/>
            </p:cNvSpPr>
            <p:nvPr/>
          </p:nvSpPr>
          <p:spPr bwMode="auto">
            <a:xfrm>
              <a:off x="3768" y="1896"/>
              <a:ext cx="0" cy="1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7657" name="Line 9"/>
            <p:cNvSpPr>
              <a:spLocks noChangeShapeType="1"/>
            </p:cNvSpPr>
            <p:nvPr/>
          </p:nvSpPr>
          <p:spPr bwMode="auto">
            <a:xfrm>
              <a:off x="3408" y="2148"/>
              <a:ext cx="19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667658" name="Oval 10"/>
          <p:cNvSpPr>
            <a:spLocks noChangeArrowheads="1"/>
          </p:cNvSpPr>
          <p:nvPr/>
        </p:nvSpPr>
        <p:spPr bwMode="auto">
          <a:xfrm>
            <a:off x="1409700" y="3429000"/>
            <a:ext cx="114300" cy="1333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67659" name="Oval 11"/>
          <p:cNvSpPr>
            <a:spLocks noChangeArrowheads="1"/>
          </p:cNvSpPr>
          <p:nvPr/>
        </p:nvSpPr>
        <p:spPr bwMode="auto">
          <a:xfrm>
            <a:off x="1066800" y="3943350"/>
            <a:ext cx="114300" cy="1333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67660" name="Oval 12"/>
          <p:cNvSpPr>
            <a:spLocks noChangeArrowheads="1"/>
          </p:cNvSpPr>
          <p:nvPr/>
        </p:nvSpPr>
        <p:spPr bwMode="auto">
          <a:xfrm>
            <a:off x="1771650" y="3943350"/>
            <a:ext cx="114300" cy="1333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67661" name="Oval 13"/>
          <p:cNvSpPr>
            <a:spLocks noChangeArrowheads="1"/>
          </p:cNvSpPr>
          <p:nvPr/>
        </p:nvSpPr>
        <p:spPr bwMode="auto">
          <a:xfrm>
            <a:off x="1409700" y="4572000"/>
            <a:ext cx="114300" cy="1333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67662" name="Line 14"/>
          <p:cNvSpPr>
            <a:spLocks noChangeShapeType="1"/>
          </p:cNvSpPr>
          <p:nvPr/>
        </p:nvSpPr>
        <p:spPr bwMode="auto">
          <a:xfrm flipH="1">
            <a:off x="1162050" y="3524250"/>
            <a:ext cx="247650" cy="400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67663" name="Line 15"/>
          <p:cNvSpPr>
            <a:spLocks noChangeShapeType="1"/>
          </p:cNvSpPr>
          <p:nvPr/>
        </p:nvSpPr>
        <p:spPr bwMode="auto">
          <a:xfrm>
            <a:off x="1462088" y="3546475"/>
            <a:ext cx="284162" cy="420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67664" name="Line 16"/>
          <p:cNvSpPr>
            <a:spLocks noChangeShapeType="1"/>
          </p:cNvSpPr>
          <p:nvPr/>
        </p:nvSpPr>
        <p:spPr bwMode="auto">
          <a:xfrm flipH="1">
            <a:off x="1504950" y="4038600"/>
            <a:ext cx="285750" cy="552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67665" name="Line 17"/>
          <p:cNvSpPr>
            <a:spLocks noChangeShapeType="1"/>
          </p:cNvSpPr>
          <p:nvPr/>
        </p:nvSpPr>
        <p:spPr bwMode="auto">
          <a:xfrm>
            <a:off x="1104900" y="4076700"/>
            <a:ext cx="28575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67666" name="Text Box 18"/>
          <p:cNvSpPr txBox="1">
            <a:spLocks noChangeArrowheads="1"/>
          </p:cNvSpPr>
          <p:nvPr/>
        </p:nvSpPr>
        <p:spPr bwMode="auto">
          <a:xfrm>
            <a:off x="1651000" y="3101975"/>
            <a:ext cx="395288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latin typeface="Symbol" pitchFamily="18" charset="2"/>
                <a:cs typeface="Arial" charset="0"/>
              </a:rPr>
              <a:t>f</a:t>
            </a: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667667" name="Text Box 19"/>
          <p:cNvSpPr txBox="1">
            <a:spLocks noChangeArrowheads="1"/>
          </p:cNvSpPr>
          <p:nvPr/>
        </p:nvSpPr>
        <p:spPr bwMode="auto">
          <a:xfrm>
            <a:off x="1978025" y="3790950"/>
            <a:ext cx="8096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  <a:cs typeface="Arial" charset="0"/>
              </a:rPr>
              <a:t>color</a:t>
            </a:r>
          </a:p>
        </p:txBody>
      </p:sp>
      <p:sp>
        <p:nvSpPr>
          <p:cNvPr id="667668" name="Text Box 20"/>
          <p:cNvSpPr txBox="1">
            <a:spLocks noChangeArrowheads="1"/>
          </p:cNvSpPr>
          <p:nvPr/>
        </p:nvSpPr>
        <p:spPr bwMode="auto">
          <a:xfrm>
            <a:off x="338138" y="3676650"/>
            <a:ext cx="6572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  <a:cs typeface="Arial" charset="0"/>
              </a:rPr>
              <a:t>size</a:t>
            </a: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667669" name="Text Box 21"/>
          <p:cNvSpPr txBox="1">
            <a:spLocks noChangeArrowheads="1"/>
          </p:cNvSpPr>
          <p:nvPr/>
        </p:nvSpPr>
        <p:spPr bwMode="auto">
          <a:xfrm>
            <a:off x="614363" y="4991100"/>
            <a:ext cx="14430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  <a:cs typeface="Arial" charset="0"/>
              </a:rPr>
              <a:t>color; size</a:t>
            </a:r>
          </a:p>
        </p:txBody>
      </p:sp>
      <p:sp>
        <p:nvSpPr>
          <p:cNvPr id="667670" name="Oval 22"/>
          <p:cNvSpPr>
            <a:spLocks noChangeArrowheads="1"/>
          </p:cNvSpPr>
          <p:nvPr/>
        </p:nvSpPr>
        <p:spPr bwMode="auto">
          <a:xfrm>
            <a:off x="7086600" y="4762500"/>
            <a:ext cx="457200" cy="571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67671" name="Line 23"/>
          <p:cNvSpPr>
            <a:spLocks noChangeShapeType="1"/>
          </p:cNvSpPr>
          <p:nvPr/>
        </p:nvSpPr>
        <p:spPr bwMode="auto">
          <a:xfrm>
            <a:off x="1524000" y="3486150"/>
            <a:ext cx="5581650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D4"/>
      </a:dk2>
      <a:lt2>
        <a:srgbClr val="000080"/>
      </a:lt2>
      <a:accent1>
        <a:srgbClr val="FF8000"/>
      </a:accent1>
      <a:accent2>
        <a:srgbClr val="F20884"/>
      </a:accent2>
      <a:accent3>
        <a:srgbClr val="FFFFFF"/>
      </a:accent3>
      <a:accent4>
        <a:srgbClr val="000000"/>
      </a:accent4>
      <a:accent5>
        <a:srgbClr val="FFC0AA"/>
      </a:accent5>
      <a:accent6>
        <a:srgbClr val="DB0677"/>
      </a:accent6>
      <a:hlink>
        <a:srgbClr val="DD0806"/>
      </a:hlink>
      <a:folHlink>
        <a:srgbClr val="0067DB"/>
      </a:folHlink>
    </a:clrScheme>
    <a:fontScheme name="Microsoft Office 98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3729</TotalTime>
  <Pages>8</Pages>
  <Words>2484</Words>
  <Application>Microsoft Office PowerPoint</Application>
  <PresentationFormat>Letter Paper (8.5x11 in)</PresentationFormat>
  <Paragraphs>460</Paragraphs>
  <Slides>44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44</vt:i4>
      </vt:variant>
    </vt:vector>
  </HeadingPairs>
  <TitlesOfParts>
    <vt:vector size="60" baseType="lpstr">
      <vt:lpstr>Arial</vt:lpstr>
      <vt:lpstr>Calibri</vt:lpstr>
      <vt:lpstr>Century Schoolbook</vt:lpstr>
      <vt:lpstr>Courier New</vt:lpstr>
      <vt:lpstr>Garamond</vt:lpstr>
      <vt:lpstr>Helvetica</vt:lpstr>
      <vt:lpstr>Monotype Sorts</vt:lpstr>
      <vt:lpstr>Symbol</vt:lpstr>
      <vt:lpstr>Times New Roman</vt:lpstr>
      <vt:lpstr>Wingdings</vt:lpstr>
      <vt:lpstr>Zapf Dingbats</vt:lpstr>
      <vt:lpstr>Microsoft Office 98</vt:lpstr>
      <vt:lpstr>Office Theme</vt:lpstr>
      <vt:lpstr>문서</vt:lpstr>
      <vt:lpstr>Worksheet</vt:lpstr>
      <vt:lpstr>Document</vt:lpstr>
      <vt:lpstr>PowerPoint Presentation</vt:lpstr>
      <vt:lpstr>Query pattern-DFM</vt:lpstr>
      <vt:lpstr>Multi-dimensional Data Model</vt:lpstr>
      <vt:lpstr>Data Cube</vt:lpstr>
      <vt:lpstr>3-D Cube</vt:lpstr>
      <vt:lpstr>Multidimensional Modeling</vt:lpstr>
      <vt:lpstr>OLAP Operations</vt:lpstr>
      <vt:lpstr>DataCube example</vt:lpstr>
      <vt:lpstr>DataCubes</vt:lpstr>
      <vt:lpstr>DataCubes</vt:lpstr>
      <vt:lpstr>DataCubes</vt:lpstr>
      <vt:lpstr>DataCubes</vt:lpstr>
      <vt:lpstr>DataCubes</vt:lpstr>
      <vt:lpstr>Example of Operations on a Datacube</vt:lpstr>
      <vt:lpstr>Example of Operations on a Datacube</vt:lpstr>
      <vt:lpstr>Example of Operations on a Datacube</vt:lpstr>
      <vt:lpstr>Example of Operations on a Datacube</vt:lpstr>
      <vt:lpstr>Example of Operations on a Datacube</vt:lpstr>
      <vt:lpstr>Slicing and Dicing</vt:lpstr>
      <vt:lpstr>Slicing and Dicing in SQL</vt:lpstr>
      <vt:lpstr>Slicing and Dicing Example</vt:lpstr>
      <vt:lpstr>Cube-RollUp </vt:lpstr>
      <vt:lpstr>Extended Aggregation in SQL:1999</vt:lpstr>
      <vt:lpstr>Extended Aggregation (Cont.)</vt:lpstr>
      <vt:lpstr>Grouping </vt:lpstr>
      <vt:lpstr>PowerPoint Presentation</vt:lpstr>
      <vt:lpstr>Star Schema (Example)</vt:lpstr>
      <vt:lpstr>Star Query</vt:lpstr>
      <vt:lpstr>How to Implement / Optimize</vt:lpstr>
      <vt:lpstr>Materialized Views </vt:lpstr>
      <vt:lpstr>Example: Materialized View</vt:lpstr>
      <vt:lpstr>Derivability</vt:lpstr>
      <vt:lpstr>Derivability: Selection Predicates</vt:lpstr>
      <vt:lpstr>Example: Group-by Lattice</vt:lpstr>
      <vt:lpstr>Example: Aggregation Functions</vt:lpstr>
      <vt:lpstr>Indexing: Basics</vt:lpstr>
      <vt:lpstr>Why Specialized Indexing</vt:lpstr>
      <vt:lpstr>BitMap Indexes</vt:lpstr>
      <vt:lpstr>BitMap Indexes</vt:lpstr>
      <vt:lpstr>Join Indexes</vt:lpstr>
      <vt:lpstr>Join Indexes</vt:lpstr>
      <vt:lpstr>Example: Grocery chain Data Volume</vt:lpstr>
      <vt:lpstr>Example: Grocery Chain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DDBMS</dc:title>
  <dc:creator>Dr P. Chountas</dc:creator>
  <cp:lastModifiedBy>Panagiotis Chountas</cp:lastModifiedBy>
  <cp:revision>86</cp:revision>
  <cp:lastPrinted>1995-01-05T20:48:44Z</cp:lastPrinted>
  <dcterms:created xsi:type="dcterms:W3CDTF">1995-01-05T20:36:16Z</dcterms:created>
  <dcterms:modified xsi:type="dcterms:W3CDTF">2024-02-21T21:14:24Z</dcterms:modified>
</cp:coreProperties>
</file>