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4" r:id="rId8"/>
    <p:sldId id="269"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384272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590909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783A7B-D301-4F63-95EA-8543703E9B70}"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00073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A75BAE-16A4-4732-B7B9-E4603A0AED88}" type="datetimeFigureOut">
              <a:rPr lang="en-GB"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29148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A75BAE-16A4-4732-B7B9-E4603A0AED88}" type="datetimeFigureOut">
              <a:rPr lang="en-GB"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783A7B-D301-4F63-95EA-8543703E9B70}"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09009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A75BAE-16A4-4732-B7B9-E4603A0AED88}" type="datetimeFigureOut">
              <a:rPr lang="en-GB"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4228703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2550851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355567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21104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A75BAE-16A4-4732-B7B9-E4603A0AED88}" type="datetimeFigureOut">
              <a:rPr lang="en-GB" smtClean="0"/>
              <a:t>02/03/2022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16897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A75BAE-16A4-4732-B7B9-E4603A0AED88}" type="datetimeFigureOut">
              <a:rPr lang="en-GB"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813508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A75BAE-16A4-4732-B7B9-E4603A0AED88}" type="datetimeFigureOut">
              <a:rPr lang="en-GB" smtClean="0"/>
              <a:t>02/03/2022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04885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A75BAE-16A4-4732-B7B9-E4603A0AED88}" type="datetimeFigureOut">
              <a:rPr lang="en-GB" smtClean="0"/>
              <a:t>02/03/2022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45468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A75BAE-16A4-4732-B7B9-E4603A0AED88}" type="datetimeFigureOut">
              <a:rPr lang="en-GB" smtClean="0"/>
              <a:t>02/03/2022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3700372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A75BAE-16A4-4732-B7B9-E4603A0AED88}" type="datetimeFigureOut">
              <a:rPr lang="en-GB"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923959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A75BAE-16A4-4732-B7B9-E4603A0AED88}" type="datetimeFigureOut">
              <a:rPr lang="en-GB"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783A7B-D301-4F63-95EA-8543703E9B70}" type="slidenum">
              <a:rPr lang="en-GB" smtClean="0"/>
              <a:t>‹#›</a:t>
            </a:fld>
            <a:endParaRPr lang="en-GB"/>
          </a:p>
        </p:txBody>
      </p:sp>
    </p:spTree>
    <p:extLst>
      <p:ext uri="{BB962C8B-B14F-4D97-AF65-F5344CB8AC3E}">
        <p14:creationId xmlns:p14="http://schemas.microsoft.com/office/powerpoint/2010/main" val="187439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A75BAE-16A4-4732-B7B9-E4603A0AED88}" type="datetimeFigureOut">
              <a:rPr lang="en-GB" smtClean="0"/>
              <a:t>02/03/2022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783A7B-D301-4F63-95EA-8543703E9B70}" type="slidenum">
              <a:rPr lang="en-GB" smtClean="0"/>
              <a:t>‹#›</a:t>
            </a:fld>
            <a:endParaRPr lang="en-GB"/>
          </a:p>
        </p:txBody>
      </p:sp>
    </p:spTree>
    <p:extLst>
      <p:ext uri="{BB962C8B-B14F-4D97-AF65-F5344CB8AC3E}">
        <p14:creationId xmlns:p14="http://schemas.microsoft.com/office/powerpoint/2010/main" val="3227965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2A12-3395-4B6D-B5A7-E9ADD4D1262C}"/>
              </a:ext>
            </a:extLst>
          </p:cNvPr>
          <p:cNvSpPr>
            <a:spLocks noGrp="1"/>
          </p:cNvSpPr>
          <p:nvPr>
            <p:ph type="ctrTitle"/>
          </p:nvPr>
        </p:nvSpPr>
        <p:spPr/>
        <p:txBody>
          <a:bodyPr/>
          <a:lstStyle/>
          <a:p>
            <a:r>
              <a:rPr lang="en-GB" dirty="0"/>
              <a:t>Building a Relational Data Mart in Oracle</a:t>
            </a:r>
          </a:p>
        </p:txBody>
      </p:sp>
    </p:spTree>
    <p:extLst>
      <p:ext uri="{BB962C8B-B14F-4D97-AF65-F5344CB8AC3E}">
        <p14:creationId xmlns:p14="http://schemas.microsoft.com/office/powerpoint/2010/main" val="3573038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9C89A-8169-476B-82F2-8BB6722AA9CE}"/>
              </a:ext>
            </a:extLst>
          </p:cNvPr>
          <p:cNvSpPr>
            <a:spLocks noGrp="1"/>
          </p:cNvSpPr>
          <p:nvPr>
            <p:ph type="title"/>
          </p:nvPr>
        </p:nvSpPr>
        <p:spPr/>
        <p:txBody>
          <a:bodyPr/>
          <a:lstStyle/>
          <a:p>
            <a:r>
              <a:rPr lang="en-GB" dirty="0"/>
              <a:t>Queries IN SQL</a:t>
            </a:r>
          </a:p>
        </p:txBody>
      </p:sp>
      <p:sp>
        <p:nvSpPr>
          <p:cNvPr id="3" name="Content Placeholder 2">
            <a:extLst>
              <a:ext uri="{FF2B5EF4-FFF2-40B4-BE49-F238E27FC236}">
                <a16:creationId xmlns:a16="http://schemas.microsoft.com/office/drawing/2014/main" id="{8816566C-650D-432C-B3C5-FE8D04B70E2B}"/>
              </a:ext>
            </a:extLst>
          </p:cNvPr>
          <p:cNvSpPr>
            <a:spLocks noGrp="1"/>
          </p:cNvSpPr>
          <p:nvPr>
            <p:ph idx="1"/>
          </p:nvPr>
        </p:nvSpPr>
        <p:spPr/>
        <p:txBody>
          <a:bodyPr/>
          <a:lstStyle/>
          <a:p>
            <a:r>
              <a:rPr lang="en-GB" dirty="0"/>
              <a:t>3. For each month in 2004, select the total number of calls. Associate the RANK() to each month according to its total number of calls (1 for the month with the highest number of calls, 2 for the second, etc., the last month is the one with the least number of calls).</a:t>
            </a:r>
          </a:p>
          <a:p>
            <a:pPr marL="0" indent="0">
              <a:buNone/>
            </a:pPr>
            <a:r>
              <a:rPr lang="en-GB" dirty="0"/>
              <a:t>SELECT </a:t>
            </a:r>
            <a:r>
              <a:rPr lang="en-GB" dirty="0" err="1"/>
              <a:t>DateMonth</a:t>
            </a:r>
            <a:r>
              <a:rPr lang="en-GB" dirty="0"/>
              <a:t>, SUM(</a:t>
            </a:r>
            <a:r>
              <a:rPr lang="en-GB" dirty="0" err="1"/>
              <a:t>NumberOfCalls</a:t>
            </a:r>
            <a:r>
              <a:rPr lang="en-GB" dirty="0"/>
              <a:t>) as </a:t>
            </a:r>
            <a:r>
              <a:rPr lang="en-GB" dirty="0" err="1"/>
              <a:t>TotNumOfCalls</a:t>
            </a:r>
            <a:r>
              <a:rPr lang="en-GB" dirty="0"/>
              <a:t>,</a:t>
            </a:r>
          </a:p>
          <a:p>
            <a:pPr marL="0" indent="0">
              <a:buNone/>
            </a:pPr>
            <a:r>
              <a:rPr lang="en-GB" dirty="0"/>
              <a:t>RANK() over (ORDER BY SUM(</a:t>
            </a:r>
            <a:r>
              <a:rPr lang="en-GB" dirty="0" err="1"/>
              <a:t>NumberOfCalls</a:t>
            </a:r>
            <a:r>
              <a:rPr lang="en-GB" dirty="0"/>
              <a:t>) DESC) as </a:t>
            </a:r>
            <a:r>
              <a:rPr lang="en-GB" dirty="0" err="1"/>
              <a:t>RankNumOfCalls</a:t>
            </a:r>
            <a:endParaRPr lang="en-GB" dirty="0"/>
          </a:p>
          <a:p>
            <a:pPr marL="0" indent="0">
              <a:buNone/>
            </a:pPr>
            <a:r>
              <a:rPr lang="en-GB" dirty="0"/>
              <a:t>FROM </a:t>
            </a:r>
            <a:r>
              <a:rPr lang="en-GB" dirty="0" err="1"/>
              <a:t>BUSINESS_Process</a:t>
            </a:r>
            <a:r>
              <a:rPr lang="en-GB" dirty="0"/>
              <a:t> F, TIMEDIM T</a:t>
            </a:r>
          </a:p>
          <a:p>
            <a:pPr marL="0" indent="0">
              <a:buNone/>
            </a:pPr>
            <a:r>
              <a:rPr lang="en-GB" dirty="0"/>
              <a:t>WHERE </a:t>
            </a:r>
            <a:r>
              <a:rPr lang="en-GB" dirty="0" err="1"/>
              <a:t>F.id_time</a:t>
            </a:r>
            <a:r>
              <a:rPr lang="en-GB" dirty="0"/>
              <a:t>=</a:t>
            </a:r>
            <a:r>
              <a:rPr lang="en-GB" dirty="0" err="1"/>
              <a:t>T.id_time</a:t>
            </a:r>
            <a:endParaRPr lang="en-GB" dirty="0"/>
          </a:p>
          <a:p>
            <a:pPr marL="0" indent="0">
              <a:buNone/>
            </a:pPr>
            <a:r>
              <a:rPr lang="en-GB" dirty="0"/>
              <a:t>AND </a:t>
            </a:r>
            <a:r>
              <a:rPr lang="en-GB" dirty="0" err="1"/>
              <a:t>DateYear</a:t>
            </a:r>
            <a:r>
              <a:rPr lang="en-GB" dirty="0"/>
              <a:t>=2004</a:t>
            </a:r>
          </a:p>
          <a:p>
            <a:pPr marL="0" indent="0">
              <a:buNone/>
            </a:pPr>
            <a:r>
              <a:rPr lang="en-GB" dirty="0"/>
              <a:t>GROUP BY </a:t>
            </a:r>
            <a:r>
              <a:rPr lang="en-GB" dirty="0" err="1"/>
              <a:t>DateMonth</a:t>
            </a:r>
            <a:r>
              <a:rPr lang="en-GB" dirty="0"/>
              <a:t>;</a:t>
            </a:r>
          </a:p>
          <a:p>
            <a:endParaRPr lang="en-GB" dirty="0"/>
          </a:p>
        </p:txBody>
      </p:sp>
    </p:spTree>
    <p:extLst>
      <p:ext uri="{BB962C8B-B14F-4D97-AF65-F5344CB8AC3E}">
        <p14:creationId xmlns:p14="http://schemas.microsoft.com/office/powerpoint/2010/main" val="166724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7AF0-E25B-42C3-BDF8-F2A816B47DC9}"/>
              </a:ext>
            </a:extLst>
          </p:cNvPr>
          <p:cNvSpPr>
            <a:spLocks noGrp="1"/>
          </p:cNvSpPr>
          <p:nvPr>
            <p:ph type="title"/>
          </p:nvPr>
        </p:nvSpPr>
        <p:spPr/>
        <p:txBody>
          <a:bodyPr/>
          <a:lstStyle/>
          <a:p>
            <a:r>
              <a:rPr lang="en-GB" dirty="0"/>
              <a:t>Materialised View IN SQL</a:t>
            </a:r>
          </a:p>
        </p:txBody>
      </p:sp>
      <p:sp>
        <p:nvSpPr>
          <p:cNvPr id="3" name="Content Placeholder 2">
            <a:extLst>
              <a:ext uri="{FF2B5EF4-FFF2-40B4-BE49-F238E27FC236}">
                <a16:creationId xmlns:a16="http://schemas.microsoft.com/office/drawing/2014/main" id="{BFEEF714-4A72-4437-8A05-D04412D680B6}"/>
              </a:ext>
            </a:extLst>
          </p:cNvPr>
          <p:cNvSpPr>
            <a:spLocks noGrp="1"/>
          </p:cNvSpPr>
          <p:nvPr>
            <p:ph idx="1"/>
          </p:nvPr>
        </p:nvSpPr>
        <p:spPr/>
        <p:txBody>
          <a:bodyPr>
            <a:normAutofit fontScale="70000" lnSpcReduction="20000"/>
          </a:bodyPr>
          <a:lstStyle/>
          <a:p>
            <a:r>
              <a:rPr lang="en-GB" dirty="0"/>
              <a:t>Materialized views </a:t>
            </a:r>
          </a:p>
          <a:p>
            <a:pPr marL="0" indent="0">
              <a:buNone/>
            </a:pPr>
            <a:r>
              <a:rPr lang="en-GB" dirty="0"/>
              <a:t>The cardinality of all queries is at least one order of magnitude lower than those of the fact table. Hence, for each query it may be potentially useful to create a materialized view. Queries 2, 3, are pretty similar. To answer these queries efficiently we can create a single materialized view, which is reported below.</a:t>
            </a:r>
          </a:p>
          <a:p>
            <a:pPr marL="0" indent="0">
              <a:buNone/>
            </a:pPr>
            <a:r>
              <a:rPr lang="en-GB" dirty="0"/>
              <a:t> </a:t>
            </a:r>
          </a:p>
          <a:p>
            <a:pPr marL="0" indent="0">
              <a:buNone/>
            </a:pPr>
            <a:r>
              <a:rPr lang="en-GB" b="1" dirty="0"/>
              <a:t>create materialized view M1 </a:t>
            </a:r>
            <a:endParaRPr lang="en-GB" dirty="0"/>
          </a:p>
          <a:p>
            <a:pPr marL="0" indent="0">
              <a:buNone/>
            </a:pPr>
            <a:r>
              <a:rPr lang="en-GB" b="1" dirty="0"/>
              <a:t>build immediate </a:t>
            </a:r>
            <a:endParaRPr lang="en-GB" dirty="0"/>
          </a:p>
          <a:p>
            <a:pPr marL="0" indent="0">
              <a:buNone/>
            </a:pPr>
            <a:r>
              <a:rPr lang="en-GB" b="1" dirty="0"/>
              <a:t>refresh on demand </a:t>
            </a:r>
            <a:endParaRPr lang="en-GB" dirty="0"/>
          </a:p>
          <a:p>
            <a:pPr marL="0" indent="0">
              <a:buNone/>
            </a:pPr>
            <a:r>
              <a:rPr lang="en-GB" b="1" dirty="0"/>
              <a:t>--enable query rewrite </a:t>
            </a:r>
            <a:endParaRPr lang="en-GB" dirty="0"/>
          </a:p>
          <a:p>
            <a:pPr marL="0" indent="0">
              <a:buNone/>
            </a:pPr>
            <a:r>
              <a:rPr lang="en-GB" b="1" dirty="0"/>
              <a:t>as </a:t>
            </a:r>
            <a:endParaRPr lang="en-GB" dirty="0"/>
          </a:p>
          <a:p>
            <a:pPr marL="0" indent="0">
              <a:buNone/>
            </a:pPr>
            <a:r>
              <a:rPr lang="en-GB" b="1" dirty="0"/>
              <a:t>SELECT </a:t>
            </a:r>
            <a:r>
              <a:rPr lang="en-GB" b="1" dirty="0" err="1"/>
              <a:t>DateMonth</a:t>
            </a:r>
            <a:r>
              <a:rPr lang="en-GB" b="1" dirty="0"/>
              <a:t>, </a:t>
            </a:r>
            <a:r>
              <a:rPr lang="en-GB" b="1" dirty="0" err="1"/>
              <a:t>DateYear</a:t>
            </a:r>
            <a:r>
              <a:rPr lang="en-GB" b="1" dirty="0"/>
              <a:t>, SUM(</a:t>
            </a:r>
            <a:r>
              <a:rPr lang="en-GB" b="1" dirty="0" err="1"/>
              <a:t>NumberOfCalls</a:t>
            </a:r>
            <a:r>
              <a:rPr lang="en-GB" b="1" dirty="0"/>
              <a:t>) as </a:t>
            </a:r>
            <a:r>
              <a:rPr lang="en-GB" b="1" dirty="0" err="1"/>
              <a:t>NumCalls</a:t>
            </a:r>
            <a:r>
              <a:rPr lang="en-GB" b="1" dirty="0"/>
              <a:t>, SUM(Price) as </a:t>
            </a:r>
            <a:r>
              <a:rPr lang="en-GB" b="1" dirty="0" err="1"/>
              <a:t>TotPrice</a:t>
            </a:r>
            <a:r>
              <a:rPr lang="en-GB" b="1" dirty="0"/>
              <a:t> </a:t>
            </a:r>
            <a:endParaRPr lang="en-GB" dirty="0"/>
          </a:p>
          <a:p>
            <a:pPr marL="0" indent="0">
              <a:buNone/>
            </a:pPr>
            <a:r>
              <a:rPr lang="en-GB" b="1" dirty="0"/>
              <a:t>FROM </a:t>
            </a:r>
            <a:r>
              <a:rPr lang="en-GB" b="1" dirty="0" err="1"/>
              <a:t>BUSINESS_Process</a:t>
            </a:r>
            <a:r>
              <a:rPr lang="en-GB" b="1" dirty="0"/>
              <a:t> F, TIMEDIM T </a:t>
            </a:r>
            <a:endParaRPr lang="en-GB" dirty="0"/>
          </a:p>
          <a:p>
            <a:pPr marL="0" indent="0">
              <a:buNone/>
            </a:pPr>
            <a:r>
              <a:rPr lang="en-GB" b="1" dirty="0"/>
              <a:t>WHERE </a:t>
            </a:r>
            <a:r>
              <a:rPr lang="en-GB" b="1" dirty="0" err="1"/>
              <a:t>F.ID_time</a:t>
            </a:r>
            <a:r>
              <a:rPr lang="en-GB" b="1" dirty="0"/>
              <a:t> = </a:t>
            </a:r>
            <a:r>
              <a:rPr lang="en-GB" b="1" dirty="0" err="1"/>
              <a:t>T.ID_time</a:t>
            </a:r>
            <a:r>
              <a:rPr lang="en-GB" b="1" dirty="0"/>
              <a:t> </a:t>
            </a:r>
            <a:endParaRPr lang="en-GB" dirty="0"/>
          </a:p>
          <a:p>
            <a:pPr marL="0" indent="0">
              <a:buNone/>
            </a:pPr>
            <a:r>
              <a:rPr lang="en-GB" b="1" dirty="0"/>
              <a:t>GROUP BY </a:t>
            </a:r>
            <a:r>
              <a:rPr lang="en-GB" b="1" dirty="0" err="1"/>
              <a:t>DateMonth</a:t>
            </a:r>
            <a:r>
              <a:rPr lang="en-GB" b="1" dirty="0"/>
              <a:t>, </a:t>
            </a:r>
            <a:r>
              <a:rPr lang="en-GB" b="1" dirty="0" err="1"/>
              <a:t>DateYear</a:t>
            </a:r>
            <a:r>
              <a:rPr lang="en-GB" dirty="0"/>
              <a:t>;</a:t>
            </a:r>
          </a:p>
          <a:p>
            <a:endParaRPr lang="en-GB" dirty="0"/>
          </a:p>
        </p:txBody>
      </p:sp>
    </p:spTree>
    <p:extLst>
      <p:ext uri="{BB962C8B-B14F-4D97-AF65-F5344CB8AC3E}">
        <p14:creationId xmlns:p14="http://schemas.microsoft.com/office/powerpoint/2010/main" val="236011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1793-0D51-4C05-ABBE-731030DEE6DF}"/>
              </a:ext>
            </a:extLst>
          </p:cNvPr>
          <p:cNvSpPr>
            <a:spLocks noGrp="1"/>
          </p:cNvSpPr>
          <p:nvPr>
            <p:ph type="title"/>
          </p:nvPr>
        </p:nvSpPr>
        <p:spPr/>
        <p:txBody>
          <a:bodyPr/>
          <a:lstStyle/>
          <a:p>
            <a:r>
              <a:rPr lang="en-GB" dirty="0"/>
              <a:t>Rewriting Queries 2,3 using Materialised View </a:t>
            </a:r>
            <a:r>
              <a:rPr lang="en-GB" b="1" dirty="0"/>
              <a:t>M1 </a:t>
            </a:r>
            <a:endParaRPr lang="en-GB" dirty="0"/>
          </a:p>
        </p:txBody>
      </p:sp>
      <p:sp>
        <p:nvSpPr>
          <p:cNvPr id="3" name="Content Placeholder 2">
            <a:extLst>
              <a:ext uri="{FF2B5EF4-FFF2-40B4-BE49-F238E27FC236}">
                <a16:creationId xmlns:a16="http://schemas.microsoft.com/office/drawing/2014/main" id="{F5EF7FED-83D8-4813-8E9B-652BF1BA7F91}"/>
              </a:ext>
            </a:extLst>
          </p:cNvPr>
          <p:cNvSpPr>
            <a:spLocks noGrp="1"/>
          </p:cNvSpPr>
          <p:nvPr>
            <p:ph idx="1"/>
          </p:nvPr>
        </p:nvSpPr>
        <p:spPr/>
        <p:txBody>
          <a:bodyPr/>
          <a:lstStyle/>
          <a:p>
            <a:pPr marL="0" indent="0">
              <a:buNone/>
            </a:pPr>
            <a:r>
              <a:rPr lang="en-GB" b="1" dirty="0"/>
              <a:t>Query 2 </a:t>
            </a:r>
            <a:endParaRPr lang="en-GB" dirty="0"/>
          </a:p>
          <a:p>
            <a:pPr marL="0" indent="0">
              <a:buNone/>
            </a:pPr>
            <a:r>
              <a:rPr lang="en-GB" dirty="0"/>
              <a:t>SELECT </a:t>
            </a:r>
            <a:r>
              <a:rPr lang="en-GB" dirty="0" err="1"/>
              <a:t>DateMonth</a:t>
            </a:r>
            <a:r>
              <a:rPr lang="en-GB" dirty="0"/>
              <a:t>, </a:t>
            </a:r>
            <a:r>
              <a:rPr lang="en-GB" dirty="0" err="1"/>
              <a:t>DateYear</a:t>
            </a:r>
            <a:r>
              <a:rPr lang="en-GB" dirty="0"/>
              <a:t>, </a:t>
            </a:r>
            <a:r>
              <a:rPr lang="en-GB" dirty="0" err="1"/>
              <a:t>NumCalls</a:t>
            </a:r>
            <a:r>
              <a:rPr lang="en-GB" dirty="0"/>
              <a:t>, </a:t>
            </a:r>
            <a:r>
              <a:rPr lang="en-GB" dirty="0" err="1"/>
              <a:t>TotPrice</a:t>
            </a:r>
            <a:r>
              <a:rPr lang="en-GB" dirty="0"/>
              <a:t>, </a:t>
            </a:r>
          </a:p>
          <a:p>
            <a:pPr marL="0" indent="0">
              <a:buNone/>
            </a:pPr>
            <a:r>
              <a:rPr lang="en-GB" dirty="0"/>
              <a:t>RANK() over (ORDER BY </a:t>
            </a:r>
            <a:r>
              <a:rPr lang="en-GB" dirty="0" err="1"/>
              <a:t>TotPrice</a:t>
            </a:r>
            <a:r>
              <a:rPr lang="en-GB" dirty="0"/>
              <a:t> DESC) as </a:t>
            </a:r>
            <a:r>
              <a:rPr lang="en-GB" dirty="0" err="1"/>
              <a:t>RankPrice</a:t>
            </a:r>
            <a:r>
              <a:rPr lang="en-GB" dirty="0"/>
              <a:t> </a:t>
            </a:r>
          </a:p>
          <a:p>
            <a:pPr marL="0" indent="0">
              <a:buNone/>
            </a:pPr>
            <a:r>
              <a:rPr lang="en-GB" dirty="0"/>
              <a:t>FROM M1;</a:t>
            </a:r>
          </a:p>
          <a:p>
            <a:pPr marL="0" indent="0">
              <a:buNone/>
            </a:pPr>
            <a:r>
              <a:rPr lang="en-GB" b="1" dirty="0"/>
              <a:t>Query 3 </a:t>
            </a:r>
          </a:p>
          <a:p>
            <a:pPr marL="0" indent="0">
              <a:buNone/>
            </a:pPr>
            <a:r>
              <a:rPr lang="en-GB" dirty="0"/>
              <a:t>SELECT </a:t>
            </a:r>
            <a:r>
              <a:rPr lang="en-GB" dirty="0" err="1"/>
              <a:t>DateMonth</a:t>
            </a:r>
            <a:r>
              <a:rPr lang="en-GB" dirty="0"/>
              <a:t>, </a:t>
            </a:r>
            <a:r>
              <a:rPr lang="en-GB" dirty="0" err="1"/>
              <a:t>NumCalls</a:t>
            </a:r>
            <a:r>
              <a:rPr lang="en-GB" dirty="0"/>
              <a:t>, RANK() over (ORDER BY </a:t>
            </a:r>
            <a:r>
              <a:rPr lang="en-GB" dirty="0" err="1"/>
              <a:t>NumCalls</a:t>
            </a:r>
            <a:r>
              <a:rPr lang="en-GB" dirty="0"/>
              <a:t> DESC) as </a:t>
            </a:r>
            <a:r>
              <a:rPr lang="en-GB" dirty="0" err="1"/>
              <a:t>RankCalls</a:t>
            </a:r>
            <a:r>
              <a:rPr lang="en-GB" dirty="0"/>
              <a:t> </a:t>
            </a:r>
          </a:p>
          <a:p>
            <a:pPr marL="0" indent="0">
              <a:buNone/>
            </a:pPr>
            <a:r>
              <a:rPr lang="en-GB" dirty="0"/>
              <a:t>FROM M1</a:t>
            </a:r>
          </a:p>
          <a:p>
            <a:pPr marL="0" indent="0">
              <a:buNone/>
            </a:pPr>
            <a:r>
              <a:rPr lang="en-GB" dirty="0"/>
              <a:t>WHERE </a:t>
            </a:r>
            <a:r>
              <a:rPr lang="en-GB" dirty="0" err="1"/>
              <a:t>DateYear</a:t>
            </a:r>
            <a:r>
              <a:rPr lang="en-GB" dirty="0"/>
              <a:t> =2004;</a:t>
            </a:r>
          </a:p>
        </p:txBody>
      </p:sp>
    </p:spTree>
    <p:extLst>
      <p:ext uri="{BB962C8B-B14F-4D97-AF65-F5344CB8AC3E}">
        <p14:creationId xmlns:p14="http://schemas.microsoft.com/office/powerpoint/2010/main" val="1566382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C943-0AAD-4229-857E-F80C61D888B5}"/>
              </a:ext>
            </a:extLst>
          </p:cNvPr>
          <p:cNvSpPr>
            <a:spLocks noGrp="1"/>
          </p:cNvSpPr>
          <p:nvPr>
            <p:ph type="title"/>
          </p:nvPr>
        </p:nvSpPr>
        <p:spPr/>
        <p:txBody>
          <a:bodyPr/>
          <a:lstStyle/>
          <a:p>
            <a:r>
              <a:rPr lang="en-GB" dirty="0"/>
              <a:t>And a bit of Italian Language Basics</a:t>
            </a:r>
          </a:p>
        </p:txBody>
      </p:sp>
      <p:sp>
        <p:nvSpPr>
          <p:cNvPr id="3" name="Content Placeholder 2">
            <a:extLst>
              <a:ext uri="{FF2B5EF4-FFF2-40B4-BE49-F238E27FC236}">
                <a16:creationId xmlns:a16="http://schemas.microsoft.com/office/drawing/2014/main" id="{2605DD81-71C6-48EA-B758-534B211BD736}"/>
              </a:ext>
            </a:extLst>
          </p:cNvPr>
          <p:cNvSpPr>
            <a:spLocks noGrp="1"/>
          </p:cNvSpPr>
          <p:nvPr>
            <p:ph idx="1"/>
          </p:nvPr>
        </p:nvSpPr>
        <p:spPr/>
        <p:txBody>
          <a:bodyPr/>
          <a:lstStyle/>
          <a:p>
            <a:r>
              <a:rPr lang="en-GB" dirty="0" err="1"/>
              <a:t>Giorno</a:t>
            </a:r>
            <a:r>
              <a:rPr lang="en-GB" dirty="0"/>
              <a:t> means Day, </a:t>
            </a:r>
          </a:p>
          <a:p>
            <a:r>
              <a:rPr lang="en-GB" dirty="0" err="1"/>
              <a:t>Mattino</a:t>
            </a:r>
            <a:r>
              <a:rPr lang="en-GB" dirty="0"/>
              <a:t> means Morning, </a:t>
            </a:r>
          </a:p>
          <a:p>
            <a:r>
              <a:rPr lang="en-GB" dirty="0" err="1"/>
              <a:t>Notte</a:t>
            </a:r>
            <a:r>
              <a:rPr lang="en-GB" dirty="0"/>
              <a:t> means Night, </a:t>
            </a:r>
          </a:p>
          <a:p>
            <a:r>
              <a:rPr lang="en-GB" dirty="0"/>
              <a:t>Carta Natale means Christmas Card</a:t>
            </a:r>
          </a:p>
          <a:p>
            <a:pPr marL="0" indent="0" algn="ctr">
              <a:buNone/>
            </a:pPr>
            <a:r>
              <a:rPr lang="en-GB" dirty="0"/>
              <a:t> Thanks to Lorenzo!!!</a:t>
            </a:r>
          </a:p>
        </p:txBody>
      </p:sp>
    </p:spTree>
    <p:extLst>
      <p:ext uri="{BB962C8B-B14F-4D97-AF65-F5344CB8AC3E}">
        <p14:creationId xmlns:p14="http://schemas.microsoft.com/office/powerpoint/2010/main" val="29669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EB38-4CD3-4F10-951F-B9CF0351C6B5}"/>
              </a:ext>
            </a:extLst>
          </p:cNvPr>
          <p:cNvSpPr>
            <a:spLocks noGrp="1"/>
          </p:cNvSpPr>
          <p:nvPr>
            <p:ph type="title"/>
          </p:nvPr>
        </p:nvSpPr>
        <p:spPr/>
        <p:txBody>
          <a:bodyPr/>
          <a:lstStyle/>
          <a:p>
            <a:r>
              <a:rPr lang="en-GB" dirty="0"/>
              <a:t>Problem Specification</a:t>
            </a:r>
          </a:p>
        </p:txBody>
      </p:sp>
      <p:sp>
        <p:nvSpPr>
          <p:cNvPr id="3" name="Content Placeholder 2">
            <a:extLst>
              <a:ext uri="{FF2B5EF4-FFF2-40B4-BE49-F238E27FC236}">
                <a16:creationId xmlns:a16="http://schemas.microsoft.com/office/drawing/2014/main" id="{5BE8A2F1-46EA-49F4-A961-DFFB13FB1F30}"/>
              </a:ext>
            </a:extLst>
          </p:cNvPr>
          <p:cNvSpPr>
            <a:spLocks noGrp="1"/>
          </p:cNvSpPr>
          <p:nvPr>
            <p:ph idx="1"/>
          </p:nvPr>
        </p:nvSpPr>
        <p:spPr>
          <a:xfrm>
            <a:off x="2101532" y="1905000"/>
            <a:ext cx="8915400" cy="5021580"/>
          </a:xfrm>
        </p:spPr>
        <p:txBody>
          <a:bodyPr>
            <a:normAutofit fontScale="77500" lnSpcReduction="20000"/>
          </a:bodyPr>
          <a:lstStyle/>
          <a:p>
            <a:r>
              <a:rPr lang="en-GB" b="1" dirty="0"/>
              <a:t>1. Problem specifications </a:t>
            </a:r>
            <a:endParaRPr lang="en-GB" dirty="0"/>
          </a:p>
          <a:p>
            <a:endParaRPr lang="en-GB" dirty="0"/>
          </a:p>
          <a:p>
            <a:pPr>
              <a:lnSpc>
                <a:spcPct val="120000"/>
              </a:lnSpc>
              <a:spcBef>
                <a:spcPts val="0"/>
              </a:spcBef>
            </a:pPr>
            <a:r>
              <a:rPr lang="en-GB" dirty="0"/>
              <a:t>A telephone company is interested in analysing its own data to improve customer services. At present, the company has a database with call logs. For each call, the caller and receiver phone numbers, the duration, the type of charge (e.g., peak, off-peak rates), the start time (date, hour, minute, second) are known. The managers want to obtain very fast the information about the telephone traffic on the company lines and the daily income based on the caller location, the day and the phone rate. In particular, the managers want to </a:t>
            </a:r>
            <a:r>
              <a:rPr lang="en-GB" dirty="0" err="1"/>
              <a:t>analyze</a:t>
            </a:r>
            <a:r>
              <a:rPr lang="en-GB" dirty="0"/>
              <a:t> the following situations:  - Monthly net income and number of calls for each caller city. </a:t>
            </a:r>
          </a:p>
          <a:p>
            <a:pPr marL="0" indent="0">
              <a:lnSpc>
                <a:spcPct val="120000"/>
              </a:lnSpc>
              <a:spcBef>
                <a:spcPts val="0"/>
              </a:spcBef>
              <a:buNone/>
            </a:pPr>
            <a:endParaRPr lang="en-GB" dirty="0"/>
          </a:p>
          <a:p>
            <a:pPr marL="0" indent="0">
              <a:lnSpc>
                <a:spcPct val="120000"/>
              </a:lnSpc>
              <a:spcBef>
                <a:spcPts val="0"/>
              </a:spcBef>
              <a:buNone/>
            </a:pPr>
            <a:r>
              <a:rPr lang="en-GB" b="1" dirty="0"/>
              <a:t>2. Query Workload</a:t>
            </a:r>
            <a:endParaRPr lang="en-GB" dirty="0"/>
          </a:p>
          <a:p>
            <a:pPr marL="0" indent="0">
              <a:lnSpc>
                <a:spcPct val="120000"/>
              </a:lnSpc>
              <a:spcBef>
                <a:spcPts val="0"/>
              </a:spcBef>
              <a:buNone/>
            </a:pPr>
            <a:endParaRPr lang="en-GB" dirty="0"/>
          </a:p>
          <a:p>
            <a:r>
              <a:rPr lang="en-GB" dirty="0"/>
              <a:t>1. Select the yearly income for each phone rate, the total income for each phone rate, the total yearly income and the total income. </a:t>
            </a:r>
          </a:p>
          <a:p>
            <a:r>
              <a:rPr lang="en-GB" dirty="0"/>
              <a:t>2. Select the monthly number of calls and the monthly income. Associate the RANK() to each month according to its income (1 for the month with the highest income, 2 for the second, etc., the last month is the one with the least income). </a:t>
            </a:r>
          </a:p>
          <a:p>
            <a:r>
              <a:rPr lang="en-GB" dirty="0"/>
              <a:t>3. For each month in 2003, select the total number of calls. Associate the RANK() to each month according to its total number of calls (1 for the month with the highest number of calls, 2 for the second, etc., the last month is the one with the least number of calls).  </a:t>
            </a:r>
          </a:p>
          <a:p>
            <a:pPr marL="0" indent="0">
              <a:lnSpc>
                <a:spcPct val="120000"/>
              </a:lnSpc>
              <a:spcBef>
                <a:spcPts val="0"/>
              </a:spcBef>
              <a:buNone/>
            </a:pPr>
            <a:r>
              <a:rPr lang="en-GB" dirty="0"/>
              <a:t> </a:t>
            </a:r>
          </a:p>
          <a:p>
            <a:pPr>
              <a:lnSpc>
                <a:spcPct val="120000"/>
              </a:lnSpc>
              <a:spcBef>
                <a:spcPts val="0"/>
              </a:spcBef>
            </a:pPr>
            <a:r>
              <a:rPr lang="en-GB" dirty="0"/>
              <a:t>The OLTP database of the telephone company is reported in </a:t>
            </a:r>
            <a:r>
              <a:rPr lang="en-GB" b="1" dirty="0"/>
              <a:t>Table 1.</a:t>
            </a:r>
            <a:r>
              <a:rPr lang="en-GB" dirty="0"/>
              <a:t> </a:t>
            </a:r>
          </a:p>
        </p:txBody>
      </p:sp>
    </p:spTree>
    <p:extLst>
      <p:ext uri="{BB962C8B-B14F-4D97-AF65-F5344CB8AC3E}">
        <p14:creationId xmlns:p14="http://schemas.microsoft.com/office/powerpoint/2010/main" val="2949258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2" name="Rectangle 41">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B9F301C4-1B97-4EC0-8B0B-AE7156ADD65B}"/>
              </a:ext>
            </a:extLst>
          </p:cNvPr>
          <p:cNvSpPr>
            <a:spLocks noGrp="1"/>
          </p:cNvSpPr>
          <p:nvPr>
            <p:ph type="title"/>
          </p:nvPr>
        </p:nvSpPr>
        <p:spPr>
          <a:xfrm>
            <a:off x="540279" y="967417"/>
            <a:ext cx="3778870" cy="3943250"/>
          </a:xfrm>
        </p:spPr>
        <p:txBody>
          <a:bodyPr vert="horz" lIns="91440" tIns="45720" rIns="91440" bIns="45720" rtlCol="0" anchor="b">
            <a:normAutofit/>
          </a:bodyPr>
          <a:lstStyle/>
          <a:p>
            <a:r>
              <a:rPr lang="en-US" sz="4000">
                <a:solidFill>
                  <a:srgbClr val="FEFFFF"/>
                </a:solidFill>
              </a:rPr>
              <a:t>OLTP-Phone calls Database</a:t>
            </a:r>
          </a:p>
        </p:txBody>
      </p:sp>
      <p:sp>
        <p:nvSpPr>
          <p:cNvPr id="46"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AC469A5-E919-4E87-9678-8A829EC1BD68}"/>
              </a:ext>
            </a:extLst>
          </p:cNvPr>
          <p:cNvPicPr>
            <a:picLocks noChangeAspect="1"/>
          </p:cNvPicPr>
          <p:nvPr/>
        </p:nvPicPr>
        <p:blipFill>
          <a:blip r:embed="rId2"/>
          <a:stretch>
            <a:fillRect/>
          </a:stretch>
        </p:blipFill>
        <p:spPr>
          <a:xfrm>
            <a:off x="5834206" y="967416"/>
            <a:ext cx="5148077" cy="5536379"/>
          </a:xfrm>
          <a:prstGeom prst="rect">
            <a:avLst/>
          </a:prstGeom>
        </p:spPr>
      </p:pic>
    </p:spTree>
    <p:extLst>
      <p:ext uri="{BB962C8B-B14F-4D97-AF65-F5344CB8AC3E}">
        <p14:creationId xmlns:p14="http://schemas.microsoft.com/office/powerpoint/2010/main" val="1909759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B67F61-819B-4B2C-B4A8-8255A8A4D5EA}"/>
              </a:ext>
            </a:extLst>
          </p:cNvPr>
          <p:cNvPicPr>
            <a:picLocks noChangeAspect="1"/>
          </p:cNvPicPr>
          <p:nvPr/>
        </p:nvPicPr>
        <p:blipFill>
          <a:blip r:embed="rId2"/>
          <a:stretch>
            <a:fillRect/>
          </a:stretch>
        </p:blipFill>
        <p:spPr>
          <a:xfrm>
            <a:off x="1671044" y="1607820"/>
            <a:ext cx="7290076" cy="4709160"/>
          </a:xfrm>
          <a:prstGeom prst="rect">
            <a:avLst/>
          </a:prstGeom>
        </p:spPr>
      </p:pic>
      <p:sp>
        <p:nvSpPr>
          <p:cNvPr id="6" name="Title 1">
            <a:extLst>
              <a:ext uri="{FF2B5EF4-FFF2-40B4-BE49-F238E27FC236}">
                <a16:creationId xmlns:a16="http://schemas.microsoft.com/office/drawing/2014/main" id="{7B90C07B-8D5F-4A57-BEC6-D59B1E81D6F0}"/>
              </a:ext>
            </a:extLst>
          </p:cNvPr>
          <p:cNvSpPr>
            <a:spLocks noGrp="1"/>
          </p:cNvSpPr>
          <p:nvPr>
            <p:ph type="title"/>
          </p:nvPr>
        </p:nvSpPr>
        <p:spPr>
          <a:xfrm>
            <a:off x="1937605" y="258350"/>
            <a:ext cx="8911687" cy="1280890"/>
          </a:xfrm>
        </p:spPr>
        <p:txBody>
          <a:bodyPr/>
          <a:lstStyle/>
          <a:p>
            <a:r>
              <a:rPr lang="en-GB" dirty="0"/>
              <a:t>Proposed Relational Data Mart at logical level-Not Conceptual</a:t>
            </a:r>
          </a:p>
        </p:txBody>
      </p:sp>
    </p:spTree>
    <p:extLst>
      <p:ext uri="{BB962C8B-B14F-4D97-AF65-F5344CB8AC3E}">
        <p14:creationId xmlns:p14="http://schemas.microsoft.com/office/powerpoint/2010/main" val="164418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4DCD-15A7-471B-8DD6-0B231E884193}"/>
              </a:ext>
            </a:extLst>
          </p:cNvPr>
          <p:cNvSpPr>
            <a:spLocks noGrp="1"/>
          </p:cNvSpPr>
          <p:nvPr>
            <p:ph type="title"/>
          </p:nvPr>
        </p:nvSpPr>
        <p:spPr>
          <a:xfrm>
            <a:off x="2633956" y="448263"/>
            <a:ext cx="8911687" cy="1280890"/>
          </a:xfrm>
        </p:spPr>
        <p:txBody>
          <a:bodyPr/>
          <a:lstStyle/>
          <a:p>
            <a:r>
              <a:rPr lang="en-GB" dirty="0"/>
              <a:t>First Create the Dimensions tables</a:t>
            </a:r>
          </a:p>
        </p:txBody>
      </p:sp>
      <p:sp>
        <p:nvSpPr>
          <p:cNvPr id="3" name="Content Placeholder 2">
            <a:extLst>
              <a:ext uri="{FF2B5EF4-FFF2-40B4-BE49-F238E27FC236}">
                <a16:creationId xmlns:a16="http://schemas.microsoft.com/office/drawing/2014/main" id="{6A702404-A074-452B-9378-085FB66A7ECD}"/>
              </a:ext>
            </a:extLst>
          </p:cNvPr>
          <p:cNvSpPr>
            <a:spLocks noGrp="1"/>
          </p:cNvSpPr>
          <p:nvPr>
            <p:ph idx="1"/>
          </p:nvPr>
        </p:nvSpPr>
        <p:spPr>
          <a:xfrm>
            <a:off x="3242212" y="1081088"/>
            <a:ext cx="7341968" cy="5776911"/>
          </a:xfrm>
        </p:spPr>
        <p:txBody>
          <a:bodyPr>
            <a:noAutofit/>
          </a:bodyPr>
          <a:lstStyle/>
          <a:p>
            <a:pPr marL="0" indent="0">
              <a:buNone/>
            </a:pPr>
            <a:r>
              <a:rPr lang="en-GB" sz="1200" dirty="0">
                <a:latin typeface="Arial Narrow" panose="020B0606020202030204" pitchFamily="34" charset="0"/>
              </a:rPr>
              <a:t>CREATE TABLE TIMEDIM</a:t>
            </a:r>
          </a:p>
          <a:p>
            <a:pPr marL="0" indent="0">
              <a:buNone/>
            </a:pPr>
            <a:r>
              <a:rPr lang="en-GB" sz="1200" dirty="0">
                <a:latin typeface="Arial Narrow" panose="020B0606020202030204" pitchFamily="34" charset="0"/>
              </a:rPr>
              <a:t>(</a:t>
            </a:r>
            <a:r>
              <a:rPr lang="en-GB" sz="1200" dirty="0" err="1">
                <a:latin typeface="Arial Narrow" panose="020B0606020202030204" pitchFamily="34" charset="0"/>
              </a:rPr>
              <a:t>ID_time</a:t>
            </a:r>
            <a:r>
              <a:rPr lang="en-GB" sz="1200" dirty="0">
                <a:latin typeface="Arial Narrow" panose="020B0606020202030204" pitchFamily="34" charset="0"/>
              </a:rPr>
              <a:t> INT NOT NULL,</a:t>
            </a:r>
          </a:p>
          <a:p>
            <a:pPr marL="0" indent="0">
              <a:buNone/>
            </a:pPr>
            <a:r>
              <a:rPr lang="en-GB" sz="1200" dirty="0" err="1">
                <a:latin typeface="Arial Narrow" panose="020B0606020202030204" pitchFamily="34" charset="0"/>
              </a:rPr>
              <a:t>DayOfWeek</a:t>
            </a:r>
            <a:r>
              <a:rPr lang="en-GB" sz="1200" dirty="0">
                <a:latin typeface="Arial Narrow" panose="020B0606020202030204" pitchFamily="34" charset="0"/>
              </a:rPr>
              <a:t> CHAR(15) NOT NULL,</a:t>
            </a:r>
          </a:p>
          <a:p>
            <a:pPr marL="0" indent="0">
              <a:buNone/>
            </a:pPr>
            <a:r>
              <a:rPr lang="en-GB" sz="1200" dirty="0" err="1">
                <a:latin typeface="Arial Narrow" panose="020B0606020202030204" pitchFamily="34" charset="0"/>
              </a:rPr>
              <a:t>DateMonth</a:t>
            </a:r>
            <a:r>
              <a:rPr lang="en-GB" sz="1200" dirty="0">
                <a:latin typeface="Arial Narrow" panose="020B0606020202030204" pitchFamily="34" charset="0"/>
              </a:rPr>
              <a:t> CHAR(15) NOT NULL,</a:t>
            </a:r>
          </a:p>
          <a:p>
            <a:pPr marL="0" indent="0">
              <a:buNone/>
            </a:pPr>
            <a:r>
              <a:rPr lang="en-GB" sz="1200" dirty="0" err="1">
                <a:latin typeface="Arial Narrow" panose="020B0606020202030204" pitchFamily="34" charset="0"/>
              </a:rPr>
              <a:t>DateYear</a:t>
            </a:r>
            <a:r>
              <a:rPr lang="en-GB" sz="1200" dirty="0">
                <a:latin typeface="Arial Narrow" panose="020B0606020202030204" pitchFamily="34" charset="0"/>
              </a:rPr>
              <a:t> INT NOT NULL,</a:t>
            </a:r>
          </a:p>
          <a:p>
            <a:pPr marL="0" indent="0">
              <a:buNone/>
            </a:pPr>
            <a:r>
              <a:rPr lang="en-GB" sz="1200" dirty="0">
                <a:latin typeface="Arial Narrow" panose="020B0606020202030204" pitchFamily="34" charset="0"/>
              </a:rPr>
              <a:t>PRIMARY KEY(</a:t>
            </a:r>
            <a:r>
              <a:rPr lang="en-GB" sz="1200" dirty="0" err="1">
                <a:latin typeface="Arial Narrow" panose="020B0606020202030204" pitchFamily="34" charset="0"/>
              </a:rPr>
              <a:t>ID_time</a:t>
            </a:r>
            <a:r>
              <a:rPr lang="en-GB" sz="1200" dirty="0">
                <a:latin typeface="Arial Narrow" panose="020B0606020202030204" pitchFamily="34" charset="0"/>
              </a:rPr>
              <a:t>)</a:t>
            </a:r>
          </a:p>
          <a:p>
            <a:pPr marL="0" indent="0">
              <a:buNone/>
            </a:pPr>
            <a:r>
              <a:rPr lang="en-GB" sz="1200" dirty="0">
                <a:latin typeface="Arial Narrow" panose="020B0606020202030204" pitchFamily="34" charset="0"/>
              </a:rPr>
              <a:t>);</a:t>
            </a:r>
          </a:p>
          <a:p>
            <a:pPr marL="0" indent="0">
              <a:buNone/>
            </a:pPr>
            <a:r>
              <a:rPr lang="en-GB" sz="1200" dirty="0">
                <a:latin typeface="Arial Narrow" panose="020B0606020202030204" pitchFamily="34" charset="0"/>
              </a:rPr>
              <a:t>CREATE TABLE PHONERATE</a:t>
            </a:r>
          </a:p>
          <a:p>
            <a:pPr marL="0" indent="0">
              <a:buNone/>
            </a:pPr>
            <a:r>
              <a:rPr lang="en-GB" sz="1200" dirty="0">
                <a:latin typeface="Arial Narrow" panose="020B0606020202030204" pitchFamily="34" charset="0"/>
              </a:rPr>
              <a:t>(</a:t>
            </a:r>
            <a:r>
              <a:rPr lang="en-GB" sz="1200" dirty="0" err="1">
                <a:latin typeface="Arial Narrow" panose="020B0606020202030204" pitchFamily="34" charset="0"/>
              </a:rPr>
              <a:t>ID_phoneRate</a:t>
            </a:r>
            <a:r>
              <a:rPr lang="en-GB" sz="1200" dirty="0">
                <a:latin typeface="Arial Narrow" panose="020B0606020202030204" pitchFamily="34" charset="0"/>
              </a:rPr>
              <a:t> INTEGER NOT NULL,</a:t>
            </a:r>
          </a:p>
          <a:p>
            <a:pPr marL="0" indent="0">
              <a:buNone/>
            </a:pPr>
            <a:r>
              <a:rPr lang="en-GB" sz="1200" dirty="0" err="1">
                <a:latin typeface="Arial Narrow" panose="020B0606020202030204" pitchFamily="34" charset="0"/>
              </a:rPr>
              <a:t>phoneRateType</a:t>
            </a:r>
            <a:r>
              <a:rPr lang="en-GB" sz="1200" dirty="0">
                <a:latin typeface="Arial Narrow" panose="020B0606020202030204" pitchFamily="34" charset="0"/>
              </a:rPr>
              <a:t> VARCHAR(20) NOT NULL,</a:t>
            </a:r>
          </a:p>
          <a:p>
            <a:pPr marL="0" indent="0">
              <a:buNone/>
            </a:pPr>
            <a:r>
              <a:rPr lang="en-GB" sz="1200" dirty="0">
                <a:latin typeface="Arial Narrow" panose="020B0606020202030204" pitchFamily="34" charset="0"/>
              </a:rPr>
              <a:t>PRIMARY KEY(</a:t>
            </a:r>
            <a:r>
              <a:rPr lang="en-GB" sz="1200" dirty="0" err="1">
                <a:latin typeface="Arial Narrow" panose="020B0606020202030204" pitchFamily="34" charset="0"/>
              </a:rPr>
              <a:t>ID_phoneRate</a:t>
            </a:r>
            <a:r>
              <a:rPr lang="en-GB" sz="1200" dirty="0">
                <a:latin typeface="Arial Narrow" panose="020B0606020202030204" pitchFamily="34" charset="0"/>
              </a:rPr>
              <a:t>) );</a:t>
            </a:r>
          </a:p>
          <a:p>
            <a:pPr marL="0" indent="0">
              <a:buNone/>
            </a:pPr>
            <a:endParaRPr lang="en-GB" sz="1200" dirty="0">
              <a:latin typeface="Arial Narrow" panose="020B0606020202030204" pitchFamily="34" charset="0"/>
            </a:endParaRPr>
          </a:p>
          <a:p>
            <a:pPr marL="0" indent="0">
              <a:buNone/>
            </a:pPr>
            <a:r>
              <a:rPr lang="en-GB" sz="1200" dirty="0">
                <a:latin typeface="Arial Narrow" panose="020B0606020202030204" pitchFamily="34" charset="0"/>
              </a:rPr>
              <a:t>CREATE TABLE LOCATION</a:t>
            </a:r>
          </a:p>
          <a:p>
            <a:pPr marL="0" indent="0">
              <a:buNone/>
            </a:pPr>
            <a:r>
              <a:rPr lang="en-GB" sz="1200" dirty="0">
                <a:latin typeface="Arial Narrow" panose="020B0606020202030204" pitchFamily="34" charset="0"/>
              </a:rPr>
              <a:t>(</a:t>
            </a:r>
            <a:r>
              <a:rPr lang="en-GB" sz="1200" dirty="0" err="1">
                <a:latin typeface="Arial Narrow" panose="020B0606020202030204" pitchFamily="34" charset="0"/>
              </a:rPr>
              <a:t>ID_location</a:t>
            </a:r>
            <a:r>
              <a:rPr lang="en-GB" sz="1200" dirty="0">
                <a:latin typeface="Arial Narrow" panose="020B0606020202030204" pitchFamily="34" charset="0"/>
              </a:rPr>
              <a:t> INTEGER NOT NULL,</a:t>
            </a:r>
          </a:p>
          <a:p>
            <a:pPr marL="0" indent="0">
              <a:buNone/>
            </a:pPr>
            <a:r>
              <a:rPr lang="en-GB" sz="1200" dirty="0">
                <a:latin typeface="Arial Narrow" panose="020B0606020202030204" pitchFamily="34" charset="0"/>
              </a:rPr>
              <a:t>City VARCHAR(20) NOT NULL,</a:t>
            </a:r>
          </a:p>
          <a:p>
            <a:pPr marL="0" indent="0">
              <a:buNone/>
            </a:pPr>
            <a:r>
              <a:rPr lang="en-GB" sz="1200" dirty="0">
                <a:latin typeface="Arial Narrow" panose="020B0606020202030204" pitchFamily="34" charset="0"/>
              </a:rPr>
              <a:t>Province CHAR(20) NOT NULL,</a:t>
            </a:r>
          </a:p>
          <a:p>
            <a:pPr marL="0" indent="0">
              <a:buNone/>
            </a:pPr>
            <a:r>
              <a:rPr lang="en-GB" sz="1200" dirty="0">
                <a:latin typeface="Arial Narrow" panose="020B0606020202030204" pitchFamily="34" charset="0"/>
              </a:rPr>
              <a:t>Region CHAR(20) NOT NULL,</a:t>
            </a:r>
          </a:p>
          <a:p>
            <a:pPr marL="0" indent="0">
              <a:buNone/>
            </a:pPr>
            <a:r>
              <a:rPr lang="en-GB" sz="1200" dirty="0">
                <a:latin typeface="Arial Narrow" panose="020B0606020202030204" pitchFamily="34" charset="0"/>
              </a:rPr>
              <a:t>PRIMARY KEY(</a:t>
            </a:r>
            <a:r>
              <a:rPr lang="en-GB" sz="1200" dirty="0" err="1">
                <a:latin typeface="Arial Narrow" panose="020B0606020202030204" pitchFamily="34" charset="0"/>
              </a:rPr>
              <a:t>ID_location</a:t>
            </a:r>
            <a:r>
              <a:rPr lang="en-GB" sz="1200" dirty="0">
                <a:latin typeface="Arial Narrow" panose="020B0606020202030204" pitchFamily="34" charset="0"/>
              </a:rPr>
              <a:t>));</a:t>
            </a:r>
          </a:p>
        </p:txBody>
      </p:sp>
    </p:spTree>
    <p:extLst>
      <p:ext uri="{BB962C8B-B14F-4D97-AF65-F5344CB8AC3E}">
        <p14:creationId xmlns:p14="http://schemas.microsoft.com/office/powerpoint/2010/main" val="211329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E7B9-797B-43B6-B561-434079C36447}"/>
              </a:ext>
            </a:extLst>
          </p:cNvPr>
          <p:cNvSpPr>
            <a:spLocks noGrp="1"/>
          </p:cNvSpPr>
          <p:nvPr>
            <p:ph type="title"/>
          </p:nvPr>
        </p:nvSpPr>
        <p:spPr/>
        <p:txBody>
          <a:bodyPr/>
          <a:lstStyle/>
          <a:p>
            <a:r>
              <a:rPr lang="en-GB" dirty="0"/>
              <a:t>Then Create the Business Process or Fact</a:t>
            </a:r>
          </a:p>
        </p:txBody>
      </p:sp>
      <p:sp>
        <p:nvSpPr>
          <p:cNvPr id="3" name="Content Placeholder 2">
            <a:extLst>
              <a:ext uri="{FF2B5EF4-FFF2-40B4-BE49-F238E27FC236}">
                <a16:creationId xmlns:a16="http://schemas.microsoft.com/office/drawing/2014/main" id="{842C5866-7EDD-4A52-8E35-E6161DA9B3C3}"/>
              </a:ext>
            </a:extLst>
          </p:cNvPr>
          <p:cNvSpPr>
            <a:spLocks noGrp="1"/>
          </p:cNvSpPr>
          <p:nvPr>
            <p:ph idx="1"/>
          </p:nvPr>
        </p:nvSpPr>
        <p:spPr>
          <a:xfrm>
            <a:off x="2589212" y="2133600"/>
            <a:ext cx="8915400" cy="4229100"/>
          </a:xfrm>
        </p:spPr>
        <p:txBody>
          <a:bodyPr>
            <a:normAutofit fontScale="85000" lnSpcReduction="20000"/>
          </a:bodyPr>
          <a:lstStyle/>
          <a:p>
            <a:pPr marL="0" indent="0">
              <a:buNone/>
            </a:pPr>
            <a:r>
              <a:rPr lang="en-GB" dirty="0"/>
              <a:t>CREATE TABLE BUSINESS_PROCESS</a:t>
            </a:r>
          </a:p>
          <a:p>
            <a:pPr marL="0" indent="0">
              <a:buNone/>
            </a:pPr>
            <a:r>
              <a:rPr lang="en-GB" dirty="0"/>
              <a:t>(</a:t>
            </a:r>
            <a:r>
              <a:rPr lang="en-GB" dirty="0" err="1"/>
              <a:t>ID_time</a:t>
            </a:r>
            <a:r>
              <a:rPr lang="en-GB" dirty="0"/>
              <a:t> INTEGER NOT NULL,</a:t>
            </a:r>
          </a:p>
          <a:p>
            <a:pPr marL="0" indent="0">
              <a:buNone/>
            </a:pPr>
            <a:r>
              <a:rPr lang="en-GB" dirty="0" err="1"/>
              <a:t>ID_phoneRate</a:t>
            </a:r>
            <a:r>
              <a:rPr lang="en-GB" dirty="0"/>
              <a:t> INTEGER NOT NULL,</a:t>
            </a:r>
          </a:p>
          <a:p>
            <a:pPr marL="0" indent="0">
              <a:buNone/>
            </a:pPr>
            <a:r>
              <a:rPr lang="en-GB" dirty="0" err="1"/>
              <a:t>ID_location_Caller</a:t>
            </a:r>
            <a:r>
              <a:rPr lang="en-GB" dirty="0"/>
              <a:t> INTEGER NOT NULL,</a:t>
            </a:r>
          </a:p>
          <a:p>
            <a:pPr marL="0" indent="0">
              <a:buNone/>
            </a:pPr>
            <a:r>
              <a:rPr lang="en-GB" dirty="0" err="1"/>
              <a:t>ID_location_Receiver</a:t>
            </a:r>
            <a:r>
              <a:rPr lang="en-GB" dirty="0"/>
              <a:t> INTEGER NOT NULL,</a:t>
            </a:r>
          </a:p>
          <a:p>
            <a:pPr marL="0" indent="0">
              <a:buNone/>
            </a:pPr>
            <a:r>
              <a:rPr lang="en-GB" dirty="0"/>
              <a:t>Price FLOAT NOT NULL,</a:t>
            </a:r>
          </a:p>
          <a:p>
            <a:pPr marL="0" indent="0">
              <a:buNone/>
            </a:pPr>
            <a:r>
              <a:rPr lang="en-GB" dirty="0" err="1"/>
              <a:t>NumberOfCalls</a:t>
            </a:r>
            <a:r>
              <a:rPr lang="en-GB" dirty="0"/>
              <a:t> INTEGER NOT NULL,</a:t>
            </a:r>
          </a:p>
          <a:p>
            <a:pPr marL="0" indent="0">
              <a:buNone/>
            </a:pPr>
            <a:r>
              <a:rPr lang="en-GB" dirty="0"/>
              <a:t>PRIMARY KEY(</a:t>
            </a:r>
            <a:r>
              <a:rPr lang="en-GB" dirty="0" err="1"/>
              <a:t>ID_time,ID_phoneRate,ID_location_Caller,ID_location_Receiver</a:t>
            </a:r>
            <a:r>
              <a:rPr lang="en-GB" dirty="0"/>
              <a:t>),</a:t>
            </a:r>
          </a:p>
          <a:p>
            <a:pPr marL="0" indent="0">
              <a:buNone/>
            </a:pPr>
            <a:r>
              <a:rPr lang="en-GB" dirty="0"/>
              <a:t>FOREIGN KEY(</a:t>
            </a:r>
            <a:r>
              <a:rPr lang="en-GB" dirty="0" err="1"/>
              <a:t>ID_time</a:t>
            </a:r>
            <a:r>
              <a:rPr lang="en-GB" dirty="0"/>
              <a:t>) REFERENCES TIMEDIM(</a:t>
            </a:r>
            <a:r>
              <a:rPr lang="en-GB" dirty="0" err="1"/>
              <a:t>ID_time</a:t>
            </a:r>
            <a:r>
              <a:rPr lang="en-GB" dirty="0"/>
              <a:t>),</a:t>
            </a:r>
          </a:p>
          <a:p>
            <a:pPr marL="0" indent="0">
              <a:buNone/>
            </a:pPr>
            <a:r>
              <a:rPr lang="en-GB" dirty="0"/>
              <a:t>FOREIGN KEY(</a:t>
            </a:r>
            <a:r>
              <a:rPr lang="en-GB" dirty="0" err="1"/>
              <a:t>ID_phoneRate</a:t>
            </a:r>
            <a:r>
              <a:rPr lang="en-GB" dirty="0"/>
              <a:t>) REFERENCES PHONERATE(</a:t>
            </a:r>
            <a:r>
              <a:rPr lang="en-GB" dirty="0" err="1"/>
              <a:t>ID_phoneRate</a:t>
            </a:r>
            <a:r>
              <a:rPr lang="en-GB" dirty="0"/>
              <a:t>),</a:t>
            </a:r>
          </a:p>
          <a:p>
            <a:pPr marL="0" indent="0">
              <a:buNone/>
            </a:pPr>
            <a:r>
              <a:rPr lang="en-GB" dirty="0"/>
              <a:t>FOREIGN KEY(</a:t>
            </a:r>
            <a:r>
              <a:rPr lang="en-GB" dirty="0" err="1"/>
              <a:t>ID_location_Caller</a:t>
            </a:r>
            <a:r>
              <a:rPr lang="en-GB" dirty="0"/>
              <a:t>) REFERENCES LOCATION(</a:t>
            </a:r>
            <a:r>
              <a:rPr lang="en-GB" dirty="0" err="1"/>
              <a:t>ID_location</a:t>
            </a:r>
            <a:r>
              <a:rPr lang="en-GB" dirty="0"/>
              <a:t>),</a:t>
            </a:r>
          </a:p>
          <a:p>
            <a:pPr marL="0" indent="0">
              <a:buNone/>
            </a:pPr>
            <a:r>
              <a:rPr lang="en-GB" dirty="0"/>
              <a:t>FOREIGN KEY(</a:t>
            </a:r>
            <a:r>
              <a:rPr lang="en-GB" dirty="0" err="1"/>
              <a:t>ID_location_Receiver</a:t>
            </a:r>
            <a:r>
              <a:rPr lang="en-GB" dirty="0"/>
              <a:t>) REFERENCES LOCATION(</a:t>
            </a:r>
            <a:r>
              <a:rPr lang="en-GB" dirty="0" err="1"/>
              <a:t>ID_location</a:t>
            </a:r>
            <a:r>
              <a:rPr lang="en-GB" dirty="0"/>
              <a:t>)</a:t>
            </a:r>
          </a:p>
          <a:p>
            <a:pPr marL="0" indent="0">
              <a:buNone/>
            </a:pPr>
            <a:r>
              <a:rPr lang="en-GB" dirty="0"/>
              <a:t>);</a:t>
            </a:r>
          </a:p>
        </p:txBody>
      </p:sp>
    </p:spTree>
    <p:extLst>
      <p:ext uri="{BB962C8B-B14F-4D97-AF65-F5344CB8AC3E}">
        <p14:creationId xmlns:p14="http://schemas.microsoft.com/office/powerpoint/2010/main" val="241042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B704-0582-4011-9701-F5ECA7AA3602}"/>
              </a:ext>
            </a:extLst>
          </p:cNvPr>
          <p:cNvSpPr>
            <a:spLocks noGrp="1"/>
          </p:cNvSpPr>
          <p:nvPr>
            <p:ph type="title"/>
          </p:nvPr>
        </p:nvSpPr>
        <p:spPr/>
        <p:txBody>
          <a:bodyPr/>
          <a:lstStyle/>
          <a:p>
            <a:r>
              <a:rPr lang="en-GB" dirty="0"/>
              <a:t>Queries in SQL</a:t>
            </a:r>
          </a:p>
        </p:txBody>
      </p:sp>
      <p:sp>
        <p:nvSpPr>
          <p:cNvPr id="3" name="Content Placeholder 2">
            <a:extLst>
              <a:ext uri="{FF2B5EF4-FFF2-40B4-BE49-F238E27FC236}">
                <a16:creationId xmlns:a16="http://schemas.microsoft.com/office/drawing/2014/main" id="{67881C21-4C80-42CB-8B08-2386BF54864C}"/>
              </a:ext>
            </a:extLst>
          </p:cNvPr>
          <p:cNvSpPr>
            <a:spLocks noGrp="1"/>
          </p:cNvSpPr>
          <p:nvPr>
            <p:ph idx="1"/>
          </p:nvPr>
        </p:nvSpPr>
        <p:spPr>
          <a:xfrm>
            <a:off x="1855787" y="2114550"/>
            <a:ext cx="8915400" cy="3777622"/>
          </a:xfrm>
        </p:spPr>
        <p:txBody>
          <a:bodyPr/>
          <a:lstStyle/>
          <a:p>
            <a:r>
              <a:rPr lang="en-GB" dirty="0"/>
              <a:t>1. Select the yearly income for each phone rate, the total income for each phone rate, the total yearly income and the total income.</a:t>
            </a:r>
          </a:p>
          <a:p>
            <a:pPr marL="0" indent="0">
              <a:buNone/>
            </a:pPr>
            <a:r>
              <a:rPr lang="en-GB" dirty="0"/>
              <a:t>SELECT SUM(Price), </a:t>
            </a:r>
            <a:r>
              <a:rPr lang="en-GB" dirty="0" err="1"/>
              <a:t>dateYear</a:t>
            </a:r>
            <a:r>
              <a:rPr lang="en-GB" dirty="0"/>
              <a:t>, </a:t>
            </a:r>
            <a:r>
              <a:rPr lang="en-GB" dirty="0" err="1"/>
              <a:t>phoneRateType</a:t>
            </a:r>
            <a:endParaRPr lang="en-GB" dirty="0"/>
          </a:p>
          <a:p>
            <a:pPr marL="0" indent="0">
              <a:buNone/>
            </a:pPr>
            <a:r>
              <a:rPr lang="en-GB" dirty="0"/>
              <a:t>FROM </a:t>
            </a:r>
            <a:r>
              <a:rPr lang="en-GB" dirty="0" err="1"/>
              <a:t>BUSINESS_Process</a:t>
            </a:r>
            <a:r>
              <a:rPr lang="en-GB" dirty="0"/>
              <a:t> F, </a:t>
            </a:r>
            <a:r>
              <a:rPr lang="en-GB" dirty="0" err="1"/>
              <a:t>TimeDim</a:t>
            </a:r>
            <a:r>
              <a:rPr lang="en-GB" dirty="0"/>
              <a:t> T, </a:t>
            </a:r>
            <a:r>
              <a:rPr lang="en-GB" dirty="0" err="1"/>
              <a:t>PhoneRate</a:t>
            </a:r>
            <a:r>
              <a:rPr lang="en-GB" dirty="0"/>
              <a:t> P</a:t>
            </a:r>
          </a:p>
          <a:p>
            <a:pPr marL="0" indent="0">
              <a:buNone/>
            </a:pPr>
            <a:r>
              <a:rPr lang="en-GB" dirty="0"/>
              <a:t>WHERE </a:t>
            </a:r>
            <a:r>
              <a:rPr lang="en-GB" dirty="0" err="1"/>
              <a:t>F.Id_time</a:t>
            </a:r>
            <a:r>
              <a:rPr lang="en-GB" dirty="0"/>
              <a:t> = </a:t>
            </a:r>
            <a:r>
              <a:rPr lang="en-GB" dirty="0" err="1"/>
              <a:t>T.Id_time</a:t>
            </a:r>
            <a:r>
              <a:rPr lang="en-GB" dirty="0"/>
              <a:t> and </a:t>
            </a:r>
            <a:r>
              <a:rPr lang="en-GB" dirty="0" err="1"/>
              <a:t>F.Id_phoneRate</a:t>
            </a:r>
            <a:r>
              <a:rPr lang="en-GB" dirty="0"/>
              <a:t> = </a:t>
            </a:r>
            <a:r>
              <a:rPr lang="en-GB" dirty="0" err="1"/>
              <a:t>P.Id_phoneRate</a:t>
            </a:r>
            <a:endParaRPr lang="en-GB" dirty="0"/>
          </a:p>
          <a:p>
            <a:pPr marL="0" indent="0">
              <a:buNone/>
            </a:pPr>
            <a:r>
              <a:rPr lang="en-GB" dirty="0"/>
              <a:t>GROUP BY cube(</a:t>
            </a:r>
            <a:r>
              <a:rPr lang="en-GB" dirty="0" err="1"/>
              <a:t>phoneRateType</a:t>
            </a:r>
            <a:r>
              <a:rPr lang="en-GB" dirty="0"/>
              <a:t>, </a:t>
            </a:r>
            <a:r>
              <a:rPr lang="en-GB" dirty="0" err="1"/>
              <a:t>dateYear</a:t>
            </a:r>
            <a:r>
              <a:rPr lang="en-GB" dirty="0"/>
              <a:t>)</a:t>
            </a:r>
          </a:p>
          <a:p>
            <a:pPr marL="0" indent="0">
              <a:buNone/>
            </a:pPr>
            <a:endParaRPr lang="en-GB" dirty="0"/>
          </a:p>
          <a:p>
            <a:pPr marL="0" indent="0">
              <a:buNone/>
            </a:pPr>
            <a:r>
              <a:rPr lang="en-GB" dirty="0">
                <a:solidFill>
                  <a:srgbClr val="FF0000"/>
                </a:solidFill>
              </a:rPr>
              <a:t>GROUP BY cube(</a:t>
            </a:r>
            <a:r>
              <a:rPr lang="en-GB" dirty="0" err="1">
                <a:solidFill>
                  <a:srgbClr val="FF0000"/>
                </a:solidFill>
              </a:rPr>
              <a:t>phoneRateType</a:t>
            </a:r>
            <a:r>
              <a:rPr lang="en-GB" dirty="0">
                <a:solidFill>
                  <a:srgbClr val="FF0000"/>
                </a:solidFill>
              </a:rPr>
              <a:t>, </a:t>
            </a:r>
            <a:r>
              <a:rPr lang="en-GB" dirty="0" err="1">
                <a:solidFill>
                  <a:srgbClr val="FF0000"/>
                </a:solidFill>
              </a:rPr>
              <a:t>dateYear</a:t>
            </a:r>
            <a:r>
              <a:rPr lang="en-GB" dirty="0">
                <a:solidFill>
                  <a:srgbClr val="FF0000"/>
                </a:solidFill>
              </a:rPr>
              <a:t>)</a:t>
            </a:r>
            <a:r>
              <a:rPr lang="en-GB" dirty="0">
                <a:solidFill>
                  <a:srgbClr val="FF0000"/>
                </a:solidFill>
                <a:sym typeface="Wingdings" panose="05000000000000000000" pitchFamily="2" charset="2"/>
              </a:rPr>
              <a:t> </a:t>
            </a:r>
          </a:p>
          <a:p>
            <a:pPr marL="0" indent="0">
              <a:buNone/>
            </a:pPr>
            <a:r>
              <a:rPr lang="en-GB" dirty="0">
                <a:solidFill>
                  <a:srgbClr val="FF0000"/>
                </a:solidFill>
                <a:sym typeface="Wingdings" panose="05000000000000000000" pitchFamily="2" charset="2"/>
              </a:rPr>
              <a:t>{  GROUP BY (</a:t>
            </a:r>
            <a:r>
              <a:rPr lang="en-GB" dirty="0" err="1">
                <a:solidFill>
                  <a:srgbClr val="FF0000"/>
                </a:solidFill>
              </a:rPr>
              <a:t>phoneRateType</a:t>
            </a:r>
            <a:r>
              <a:rPr lang="en-GB" dirty="0">
                <a:solidFill>
                  <a:srgbClr val="FF0000"/>
                </a:solidFill>
              </a:rPr>
              <a:t>, </a:t>
            </a:r>
            <a:r>
              <a:rPr lang="en-GB" dirty="0" err="1">
                <a:solidFill>
                  <a:srgbClr val="FF0000"/>
                </a:solidFill>
              </a:rPr>
              <a:t>dateYear</a:t>
            </a:r>
            <a:r>
              <a:rPr lang="en-GB" dirty="0">
                <a:solidFill>
                  <a:srgbClr val="FF0000"/>
                </a:solidFill>
                <a:sym typeface="Wingdings" panose="05000000000000000000" pitchFamily="2" charset="2"/>
              </a:rPr>
              <a:t>), GROUP BY (</a:t>
            </a:r>
            <a:r>
              <a:rPr lang="en-GB" dirty="0" err="1">
                <a:solidFill>
                  <a:srgbClr val="FF0000"/>
                </a:solidFill>
              </a:rPr>
              <a:t>phoneRateType</a:t>
            </a:r>
            <a:r>
              <a:rPr lang="en-GB" dirty="0">
                <a:solidFill>
                  <a:srgbClr val="FF0000"/>
                </a:solidFill>
                <a:sym typeface="Wingdings" panose="05000000000000000000" pitchFamily="2" charset="2"/>
              </a:rPr>
              <a:t>), GROUP BY (</a:t>
            </a:r>
            <a:r>
              <a:rPr lang="en-GB" dirty="0" err="1">
                <a:solidFill>
                  <a:srgbClr val="FF0000"/>
                </a:solidFill>
              </a:rPr>
              <a:t>dateYear</a:t>
            </a:r>
            <a:r>
              <a:rPr lang="en-GB" dirty="0">
                <a:solidFill>
                  <a:srgbClr val="FF0000"/>
                </a:solidFill>
                <a:sym typeface="Wingdings" panose="05000000000000000000" pitchFamily="2" charset="2"/>
              </a:rPr>
              <a:t>), GROUPR BY (),}</a:t>
            </a:r>
            <a:endParaRPr lang="en-GB" dirty="0">
              <a:solidFill>
                <a:srgbClr val="FF0000"/>
              </a:solidFill>
            </a:endParaRPr>
          </a:p>
          <a:p>
            <a:pPr marL="0" indent="0">
              <a:buNone/>
            </a:pPr>
            <a:endParaRPr lang="en-GB" dirty="0"/>
          </a:p>
          <a:p>
            <a:endParaRPr lang="en-GB" dirty="0"/>
          </a:p>
        </p:txBody>
      </p:sp>
    </p:spTree>
    <p:extLst>
      <p:ext uri="{BB962C8B-B14F-4D97-AF65-F5344CB8AC3E}">
        <p14:creationId xmlns:p14="http://schemas.microsoft.com/office/powerpoint/2010/main" val="92608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667C-33D5-4958-9F74-1BE3EBC1342A}"/>
              </a:ext>
            </a:extLst>
          </p:cNvPr>
          <p:cNvSpPr>
            <a:spLocks noGrp="1"/>
          </p:cNvSpPr>
          <p:nvPr>
            <p:ph type="title"/>
          </p:nvPr>
        </p:nvSpPr>
        <p:spPr/>
        <p:txBody>
          <a:bodyPr/>
          <a:lstStyle/>
          <a:p>
            <a:r>
              <a:rPr lang="en-GB" dirty="0"/>
              <a:t>EQUIVALENT OF GROUP BY CUBE IN SQLITE USING UNION ALL</a:t>
            </a:r>
          </a:p>
        </p:txBody>
      </p:sp>
      <p:sp>
        <p:nvSpPr>
          <p:cNvPr id="3" name="Content Placeholder 2">
            <a:extLst>
              <a:ext uri="{FF2B5EF4-FFF2-40B4-BE49-F238E27FC236}">
                <a16:creationId xmlns:a16="http://schemas.microsoft.com/office/drawing/2014/main" id="{3A3FF18E-6315-4867-8E61-E54788C6FF81}"/>
              </a:ext>
            </a:extLst>
          </p:cNvPr>
          <p:cNvSpPr>
            <a:spLocks noGrp="1"/>
          </p:cNvSpPr>
          <p:nvPr>
            <p:ph idx="1"/>
          </p:nvPr>
        </p:nvSpPr>
        <p:spPr/>
        <p:txBody>
          <a:bodyPr>
            <a:normAutofit fontScale="70000" lnSpcReduction="20000"/>
          </a:bodyPr>
          <a:lstStyle/>
          <a:p>
            <a:r>
              <a:rPr lang="en-GB" dirty="0"/>
              <a:t>EQUIVALENT OF GROUP BY CUBE (</a:t>
            </a:r>
            <a:r>
              <a:rPr lang="en-GB" dirty="0" err="1"/>
              <a:t>PhoneRateType</a:t>
            </a:r>
            <a:r>
              <a:rPr lang="en-GB" dirty="0"/>
              <a:t>, </a:t>
            </a:r>
            <a:r>
              <a:rPr lang="en-GB" dirty="0" err="1"/>
              <a:t>DateYear</a:t>
            </a:r>
            <a:r>
              <a:rPr lang="en-GB" dirty="0"/>
              <a:t>) QUERY IN SQLITE,AS SQLITE OFFERS THE GROUP BY ONLY OPERATOR</a:t>
            </a:r>
          </a:p>
          <a:p>
            <a:endParaRPr lang="en-GB" dirty="0"/>
          </a:p>
          <a:p>
            <a:r>
              <a:rPr lang="en-GB" dirty="0"/>
              <a:t>M2=</a:t>
            </a:r>
            <a:r>
              <a:rPr lang="en-GB" dirty="0" err="1"/>
              <a:t>pd.read_sql</a:t>
            </a:r>
            <a:endParaRPr lang="en-GB" dirty="0"/>
          </a:p>
          <a:p>
            <a:pPr marL="0" indent="0">
              <a:buNone/>
            </a:pPr>
            <a:r>
              <a:rPr lang="en-GB" dirty="0"/>
              <a:t>('''SELECT SUM(Price), </a:t>
            </a:r>
            <a:r>
              <a:rPr lang="en-GB" dirty="0" err="1"/>
              <a:t>dateYear</a:t>
            </a:r>
            <a:r>
              <a:rPr lang="en-GB" dirty="0"/>
              <a:t>, </a:t>
            </a:r>
            <a:r>
              <a:rPr lang="en-GB" dirty="0" err="1"/>
              <a:t>phoneRateType</a:t>
            </a:r>
            <a:r>
              <a:rPr lang="en-GB" dirty="0"/>
              <a:t> FROM BP INNER JOIN DT ON </a:t>
            </a:r>
            <a:r>
              <a:rPr lang="en-GB" dirty="0" err="1"/>
              <a:t>BP.Id_time</a:t>
            </a:r>
            <a:r>
              <a:rPr lang="en-GB" dirty="0"/>
              <a:t> = </a:t>
            </a:r>
            <a:r>
              <a:rPr lang="en-GB" dirty="0" err="1"/>
              <a:t>DT.Id_time</a:t>
            </a:r>
            <a:r>
              <a:rPr lang="en-GB" dirty="0"/>
              <a:t> INNER JOIN PR ON </a:t>
            </a:r>
            <a:r>
              <a:rPr lang="en-GB" dirty="0" err="1"/>
              <a:t>PR.Id_phoneRate</a:t>
            </a:r>
            <a:r>
              <a:rPr lang="en-GB" dirty="0"/>
              <a:t> = </a:t>
            </a:r>
            <a:r>
              <a:rPr lang="en-GB" dirty="0" err="1"/>
              <a:t>BP.Id_phoneRate</a:t>
            </a:r>
            <a:r>
              <a:rPr lang="en-GB" dirty="0"/>
              <a:t> GROUP BY </a:t>
            </a:r>
            <a:r>
              <a:rPr lang="en-GB" dirty="0" err="1">
                <a:solidFill>
                  <a:srgbClr val="00B0F0"/>
                </a:solidFill>
              </a:rPr>
              <a:t>PhoneRateType</a:t>
            </a:r>
            <a:r>
              <a:rPr lang="en-GB" dirty="0">
                <a:solidFill>
                  <a:srgbClr val="00B0F0"/>
                </a:solidFill>
              </a:rPr>
              <a:t>, </a:t>
            </a:r>
            <a:r>
              <a:rPr lang="en-GB" dirty="0" err="1">
                <a:solidFill>
                  <a:srgbClr val="00B0F0"/>
                </a:solidFill>
              </a:rPr>
              <a:t>DateYear</a:t>
            </a:r>
            <a:endParaRPr lang="en-GB" dirty="0">
              <a:solidFill>
                <a:srgbClr val="00B0F0"/>
              </a:solidFill>
            </a:endParaRPr>
          </a:p>
          <a:p>
            <a:pPr marL="0" indent="0">
              <a:buNone/>
            </a:pPr>
            <a:r>
              <a:rPr lang="en-GB" b="1" dirty="0"/>
              <a:t>UNION ALL </a:t>
            </a:r>
          </a:p>
          <a:p>
            <a:pPr marL="0" indent="0">
              <a:buNone/>
            </a:pPr>
            <a:r>
              <a:rPr lang="en-GB" dirty="0"/>
              <a:t>SELECT SUM(Price), NULL, </a:t>
            </a:r>
            <a:r>
              <a:rPr lang="en-GB" dirty="0" err="1"/>
              <a:t>phoneRateType</a:t>
            </a:r>
            <a:r>
              <a:rPr lang="en-GB" dirty="0"/>
              <a:t> FROM BP INNER JOIN DT ON </a:t>
            </a:r>
            <a:r>
              <a:rPr lang="en-GB" dirty="0" err="1"/>
              <a:t>BP.Id_time</a:t>
            </a:r>
            <a:r>
              <a:rPr lang="en-GB" dirty="0"/>
              <a:t> = </a:t>
            </a:r>
            <a:r>
              <a:rPr lang="en-GB" dirty="0" err="1"/>
              <a:t>DT.Id_time</a:t>
            </a:r>
            <a:r>
              <a:rPr lang="en-GB" dirty="0"/>
              <a:t> INNER JOIN PR ON </a:t>
            </a:r>
            <a:r>
              <a:rPr lang="en-GB" dirty="0" err="1"/>
              <a:t>PR.Id_phoneRate</a:t>
            </a:r>
            <a:r>
              <a:rPr lang="en-GB" dirty="0"/>
              <a:t> = </a:t>
            </a:r>
            <a:r>
              <a:rPr lang="en-GB" dirty="0" err="1"/>
              <a:t>BP.Id_phoneRate</a:t>
            </a:r>
            <a:r>
              <a:rPr lang="en-GB" dirty="0"/>
              <a:t> GROUP BY </a:t>
            </a:r>
            <a:r>
              <a:rPr lang="en-GB" dirty="0" err="1">
                <a:solidFill>
                  <a:srgbClr val="00B0F0"/>
                </a:solidFill>
              </a:rPr>
              <a:t>PhoneRateType</a:t>
            </a:r>
            <a:endParaRPr lang="en-GB" dirty="0">
              <a:solidFill>
                <a:srgbClr val="00B0F0"/>
              </a:solidFill>
            </a:endParaRPr>
          </a:p>
          <a:p>
            <a:pPr marL="0" indent="0">
              <a:buNone/>
            </a:pPr>
            <a:r>
              <a:rPr lang="en-GB" b="1" dirty="0"/>
              <a:t>UNION ALL </a:t>
            </a:r>
          </a:p>
          <a:p>
            <a:pPr marL="0" indent="0">
              <a:buNone/>
            </a:pPr>
            <a:r>
              <a:rPr lang="en-GB" dirty="0"/>
              <a:t>SELECT SUM(Price), </a:t>
            </a:r>
            <a:r>
              <a:rPr lang="en-GB" dirty="0" err="1"/>
              <a:t>dateYear</a:t>
            </a:r>
            <a:r>
              <a:rPr lang="en-GB" dirty="0"/>
              <a:t>, NULL FROM BP INNER JOIN DT ON </a:t>
            </a:r>
            <a:r>
              <a:rPr lang="en-GB" dirty="0" err="1"/>
              <a:t>BP.Id_time</a:t>
            </a:r>
            <a:r>
              <a:rPr lang="en-GB" dirty="0"/>
              <a:t> = </a:t>
            </a:r>
            <a:r>
              <a:rPr lang="en-GB" dirty="0" err="1"/>
              <a:t>DT.Id_time</a:t>
            </a:r>
            <a:r>
              <a:rPr lang="en-GB" dirty="0"/>
              <a:t> INNER JOIN PR ON </a:t>
            </a:r>
            <a:r>
              <a:rPr lang="en-GB" dirty="0" err="1"/>
              <a:t>PR.Id_phoneRate</a:t>
            </a:r>
            <a:r>
              <a:rPr lang="en-GB" dirty="0"/>
              <a:t> = </a:t>
            </a:r>
            <a:r>
              <a:rPr lang="en-GB" dirty="0" err="1"/>
              <a:t>BP.Id_phoneRate</a:t>
            </a:r>
            <a:r>
              <a:rPr lang="en-GB" dirty="0"/>
              <a:t> GROUP BY </a:t>
            </a:r>
            <a:r>
              <a:rPr lang="en-GB" dirty="0" err="1">
                <a:solidFill>
                  <a:srgbClr val="00B0F0"/>
                </a:solidFill>
              </a:rPr>
              <a:t>DateYear</a:t>
            </a:r>
            <a:endParaRPr lang="en-GB" dirty="0">
              <a:solidFill>
                <a:srgbClr val="00B0F0"/>
              </a:solidFill>
            </a:endParaRPr>
          </a:p>
          <a:p>
            <a:pPr marL="0" indent="0">
              <a:buNone/>
            </a:pPr>
            <a:r>
              <a:rPr lang="en-GB" b="1" dirty="0"/>
              <a:t>UNION ALL </a:t>
            </a:r>
          </a:p>
          <a:p>
            <a:pPr marL="0" indent="0">
              <a:buNone/>
            </a:pPr>
            <a:r>
              <a:rPr lang="en-GB" dirty="0"/>
              <a:t>SELECT SUM(Price), NULL, NULL FROM BP INNER JOIN DT ON </a:t>
            </a:r>
            <a:r>
              <a:rPr lang="en-GB" dirty="0" err="1"/>
              <a:t>BP.Id_time</a:t>
            </a:r>
            <a:r>
              <a:rPr lang="en-GB" dirty="0"/>
              <a:t> = </a:t>
            </a:r>
            <a:r>
              <a:rPr lang="en-GB" dirty="0" err="1"/>
              <a:t>DT.Id_time</a:t>
            </a:r>
            <a:r>
              <a:rPr lang="en-GB" dirty="0"/>
              <a:t> INNER JOIN PR ON </a:t>
            </a:r>
            <a:r>
              <a:rPr lang="en-GB" dirty="0" err="1"/>
              <a:t>PR.Id_phoneRate</a:t>
            </a:r>
            <a:r>
              <a:rPr lang="en-GB" dirty="0"/>
              <a:t> = </a:t>
            </a:r>
            <a:r>
              <a:rPr lang="en-GB" dirty="0" err="1"/>
              <a:t>BP.Id_phoneRate</a:t>
            </a:r>
            <a:r>
              <a:rPr lang="en-GB" dirty="0"/>
              <a:t>  ''', conn)</a:t>
            </a:r>
          </a:p>
          <a:p>
            <a:endParaRPr lang="en-GB" dirty="0"/>
          </a:p>
        </p:txBody>
      </p:sp>
    </p:spTree>
    <p:extLst>
      <p:ext uri="{BB962C8B-B14F-4D97-AF65-F5344CB8AC3E}">
        <p14:creationId xmlns:p14="http://schemas.microsoft.com/office/powerpoint/2010/main" val="328912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6090-5566-469C-A52C-E8AE4F0CBD40}"/>
              </a:ext>
            </a:extLst>
          </p:cNvPr>
          <p:cNvSpPr>
            <a:spLocks noGrp="1"/>
          </p:cNvSpPr>
          <p:nvPr>
            <p:ph type="title"/>
          </p:nvPr>
        </p:nvSpPr>
        <p:spPr/>
        <p:txBody>
          <a:bodyPr/>
          <a:lstStyle/>
          <a:p>
            <a:r>
              <a:rPr lang="en-GB" dirty="0"/>
              <a:t>Queries IN SQL</a:t>
            </a:r>
          </a:p>
        </p:txBody>
      </p:sp>
      <p:sp>
        <p:nvSpPr>
          <p:cNvPr id="3" name="Content Placeholder 2">
            <a:extLst>
              <a:ext uri="{FF2B5EF4-FFF2-40B4-BE49-F238E27FC236}">
                <a16:creationId xmlns:a16="http://schemas.microsoft.com/office/drawing/2014/main" id="{813F42F9-2AC6-45B8-8305-5C8D2E73DCA9}"/>
              </a:ext>
            </a:extLst>
          </p:cNvPr>
          <p:cNvSpPr>
            <a:spLocks noGrp="1"/>
          </p:cNvSpPr>
          <p:nvPr>
            <p:ph idx="1"/>
          </p:nvPr>
        </p:nvSpPr>
        <p:spPr/>
        <p:txBody>
          <a:bodyPr/>
          <a:lstStyle/>
          <a:p>
            <a:r>
              <a:rPr lang="en-GB" dirty="0"/>
              <a:t>2. Select the monthly number of calls and the monthly income. Associate the RANK() to each month according to its income (1 for the month with the highest income, 2 for the second, etc., the last month is the one with the least income)</a:t>
            </a:r>
          </a:p>
          <a:p>
            <a:endParaRPr lang="en-GB" dirty="0"/>
          </a:p>
          <a:p>
            <a:pPr marL="0" indent="0">
              <a:spcBef>
                <a:spcPts val="0"/>
              </a:spcBef>
              <a:buNone/>
            </a:pPr>
            <a:r>
              <a:rPr lang="en-GB" dirty="0"/>
              <a:t>SELECT </a:t>
            </a:r>
            <a:r>
              <a:rPr lang="en-GB" dirty="0" err="1"/>
              <a:t>DateMonth</a:t>
            </a:r>
            <a:r>
              <a:rPr lang="en-GB" dirty="0"/>
              <a:t>, </a:t>
            </a:r>
            <a:r>
              <a:rPr lang="en-GB" dirty="0" err="1"/>
              <a:t>DateYear</a:t>
            </a:r>
            <a:r>
              <a:rPr lang="en-GB" dirty="0"/>
              <a:t>, SUM(</a:t>
            </a:r>
            <a:r>
              <a:rPr lang="en-GB" dirty="0" err="1"/>
              <a:t>NumberOfCalls</a:t>
            </a:r>
            <a:r>
              <a:rPr lang="en-GB" dirty="0"/>
              <a:t>) as </a:t>
            </a:r>
            <a:r>
              <a:rPr lang="en-GB" dirty="0" err="1"/>
              <a:t>TotNumOfCalls</a:t>
            </a:r>
            <a:r>
              <a:rPr lang="en-GB" dirty="0"/>
              <a:t>, SUM(price) as </a:t>
            </a:r>
            <a:r>
              <a:rPr lang="en-GB" dirty="0" err="1"/>
              <a:t>totalIncome</a:t>
            </a:r>
            <a:r>
              <a:rPr lang="en-GB" dirty="0"/>
              <a:t>, RANK() over (ORDER BY SUM(price) DESC) as </a:t>
            </a:r>
            <a:r>
              <a:rPr lang="en-GB" dirty="0" err="1"/>
              <a:t>RankIncome</a:t>
            </a:r>
            <a:endParaRPr lang="en-GB" dirty="0"/>
          </a:p>
          <a:p>
            <a:pPr marL="0" indent="0">
              <a:spcBef>
                <a:spcPts val="0"/>
              </a:spcBef>
              <a:buNone/>
            </a:pPr>
            <a:r>
              <a:rPr lang="en-GB" dirty="0"/>
              <a:t>FROM </a:t>
            </a:r>
            <a:r>
              <a:rPr lang="en-GB" dirty="0" err="1"/>
              <a:t>BUSINESS_Process</a:t>
            </a:r>
            <a:r>
              <a:rPr lang="en-GB" dirty="0"/>
              <a:t> F, </a:t>
            </a:r>
            <a:r>
              <a:rPr lang="en-GB" dirty="0" err="1"/>
              <a:t>TIMEdim</a:t>
            </a:r>
            <a:r>
              <a:rPr lang="en-GB" dirty="0"/>
              <a:t> T</a:t>
            </a:r>
          </a:p>
          <a:p>
            <a:pPr marL="0" indent="0">
              <a:spcBef>
                <a:spcPts val="0"/>
              </a:spcBef>
              <a:buNone/>
            </a:pPr>
            <a:r>
              <a:rPr lang="en-GB" dirty="0"/>
              <a:t>WHERE </a:t>
            </a:r>
            <a:r>
              <a:rPr lang="en-GB" dirty="0" err="1"/>
              <a:t>F.id_time</a:t>
            </a:r>
            <a:r>
              <a:rPr lang="en-GB" dirty="0"/>
              <a:t>=</a:t>
            </a:r>
            <a:r>
              <a:rPr lang="en-GB" dirty="0" err="1"/>
              <a:t>T.id_time</a:t>
            </a:r>
            <a:endParaRPr lang="en-GB" dirty="0"/>
          </a:p>
          <a:p>
            <a:pPr marL="0" indent="0">
              <a:spcBef>
                <a:spcPts val="0"/>
              </a:spcBef>
              <a:buNone/>
            </a:pPr>
            <a:r>
              <a:rPr lang="en-GB" dirty="0"/>
              <a:t>GROUP BY </a:t>
            </a:r>
            <a:r>
              <a:rPr lang="en-GB" dirty="0" err="1"/>
              <a:t>DateMonth</a:t>
            </a:r>
            <a:r>
              <a:rPr lang="en-GB" dirty="0"/>
              <a:t>, </a:t>
            </a:r>
            <a:r>
              <a:rPr lang="en-GB" dirty="0" err="1"/>
              <a:t>DateYear</a:t>
            </a:r>
            <a:r>
              <a:rPr lang="en-GB" dirty="0"/>
              <a:t>;</a:t>
            </a:r>
          </a:p>
          <a:p>
            <a:endParaRPr lang="en-GB" dirty="0"/>
          </a:p>
        </p:txBody>
      </p:sp>
    </p:spTree>
    <p:extLst>
      <p:ext uri="{BB962C8B-B14F-4D97-AF65-F5344CB8AC3E}">
        <p14:creationId xmlns:p14="http://schemas.microsoft.com/office/powerpoint/2010/main" val="23680691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8</TotalTime>
  <Words>1341</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Narrow</vt:lpstr>
      <vt:lpstr>Century Gothic</vt:lpstr>
      <vt:lpstr>Wingdings 3</vt:lpstr>
      <vt:lpstr>Wisp</vt:lpstr>
      <vt:lpstr>Building a Relational Data Mart in Oracle</vt:lpstr>
      <vt:lpstr>Problem Specification</vt:lpstr>
      <vt:lpstr>OLTP-Phone calls Database</vt:lpstr>
      <vt:lpstr>Proposed Relational Data Mart at logical level-Not Conceptual</vt:lpstr>
      <vt:lpstr>First Create the Dimensions tables</vt:lpstr>
      <vt:lpstr>Then Create the Business Process or Fact</vt:lpstr>
      <vt:lpstr>Queries in SQL</vt:lpstr>
      <vt:lpstr>EQUIVALENT OF GROUP BY CUBE IN SQLITE USING UNION ALL</vt:lpstr>
      <vt:lpstr>Queries IN SQL</vt:lpstr>
      <vt:lpstr>Queries IN SQL</vt:lpstr>
      <vt:lpstr>Materialised View IN SQL</vt:lpstr>
      <vt:lpstr>Rewriting Queries 2,3 using Materialised View M1 </vt:lpstr>
      <vt:lpstr>And a bit of Italian Language Basics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Relational Data Mart in Oracle</dc:title>
  <dc:creator>Panagiotis Chountas</dc:creator>
  <cp:lastModifiedBy>Panagiotis Chountas</cp:lastModifiedBy>
  <cp:revision>2</cp:revision>
  <dcterms:created xsi:type="dcterms:W3CDTF">2022-03-02T00:59:35Z</dcterms:created>
  <dcterms:modified xsi:type="dcterms:W3CDTF">2022-03-02T01:07:49Z</dcterms:modified>
</cp:coreProperties>
</file>