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410" r:id="rId3"/>
    <p:sldId id="290" r:id="rId4"/>
    <p:sldId id="307" r:id="rId5"/>
    <p:sldId id="310" r:id="rId6"/>
    <p:sldId id="328" r:id="rId7"/>
    <p:sldId id="317" r:id="rId8"/>
    <p:sldId id="319" r:id="rId9"/>
    <p:sldId id="294" r:id="rId10"/>
    <p:sldId id="285" r:id="rId11"/>
    <p:sldId id="426" r:id="rId12"/>
    <p:sldId id="360" r:id="rId13"/>
    <p:sldId id="427" r:id="rId14"/>
    <p:sldId id="366" r:id="rId15"/>
    <p:sldId id="413" r:id="rId16"/>
    <p:sldId id="414" r:id="rId17"/>
    <p:sldId id="417" r:id="rId18"/>
    <p:sldId id="424" r:id="rId19"/>
    <p:sldId id="425" r:id="rId20"/>
    <p:sldId id="409" r:id="rId21"/>
    <p:sldId id="388" r:id="rId22"/>
    <p:sldId id="428" r:id="rId23"/>
    <p:sldId id="429" r:id="rId24"/>
    <p:sldId id="430" r:id="rId25"/>
    <p:sldId id="431" r:id="rId26"/>
    <p:sldId id="43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in:Users:mikepangburn:Desktop:BeerDiaper_B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Beer and Diapers</a:t>
            </a:r>
          </a:p>
        </c:rich>
      </c:tx>
      <c:layout>
        <c:manualLayout>
          <c:xMode val="edge"/>
          <c:yMode val="edge"/>
          <c:x val="0.42611789905572123"/>
          <c:y val="0.4159634931997143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76148671071299"/>
          <c:y val="1.8568122166547376E-2"/>
          <c:w val="0.84794962300799959"/>
          <c:h val="0.82912256125803496"/>
        </c:manualLayout>
      </c:layout>
      <c:lineChart>
        <c:grouping val="standard"/>
        <c:varyColors val="0"/>
        <c:ser>
          <c:idx val="0"/>
          <c:order val="0"/>
          <c:tx>
            <c:strRef>
              <c:f>Sheet2!$N$6</c:f>
              <c:strCache>
                <c:ptCount val="1"/>
                <c:pt idx="0">
                  <c:v>D177: Diaper</c:v>
                </c:pt>
              </c:strCache>
            </c:strRef>
          </c:tx>
          <c:cat>
            <c:strRef>
              <c:f>Sheet2!$N$8:$N$14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Sheet2!$O$8:$O$14</c:f>
              <c:numCache>
                <c:formatCode>General</c:formatCode>
                <c:ptCount val="7"/>
                <c:pt idx="0">
                  <c:v>67.888888888888644</c:v>
                </c:pt>
                <c:pt idx="1">
                  <c:v>69.374999999999986</c:v>
                </c:pt>
                <c:pt idx="2">
                  <c:v>76.666666666666671</c:v>
                </c:pt>
                <c:pt idx="3">
                  <c:v>155.5</c:v>
                </c:pt>
                <c:pt idx="4">
                  <c:v>71.888888888888644</c:v>
                </c:pt>
                <c:pt idx="5">
                  <c:v>154.25</c:v>
                </c:pt>
                <c:pt idx="6">
                  <c:v>75.555555555555458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B-4D0A-B4A5-AABDFB3BBB7C}"/>
            </c:ext>
          </c:extLst>
        </c:ser>
        <c:ser>
          <c:idx val="1"/>
          <c:order val="1"/>
          <c:tx>
            <c:strRef>
              <c:f>Sheet2!$Q$6</c:f>
              <c:strCache>
                <c:ptCount val="1"/>
                <c:pt idx="0">
                  <c:v>B675: Beer</c:v>
                </c:pt>
              </c:strCache>
            </c:strRef>
          </c:tx>
          <c:val>
            <c:numRef>
              <c:f>Sheet2!$R$8:$R$14</c:f>
              <c:numCache>
                <c:formatCode>General</c:formatCode>
                <c:ptCount val="7"/>
                <c:pt idx="0">
                  <c:v>211</c:v>
                </c:pt>
                <c:pt idx="1">
                  <c:v>223.875</c:v>
                </c:pt>
                <c:pt idx="2">
                  <c:v>223.6666666666666</c:v>
                </c:pt>
                <c:pt idx="3">
                  <c:v>367.625</c:v>
                </c:pt>
                <c:pt idx="4">
                  <c:v>237.77777777777769</c:v>
                </c:pt>
                <c:pt idx="5">
                  <c:v>351.25</c:v>
                </c:pt>
                <c:pt idx="6">
                  <c:v>199.33333333333343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8B-4D0A-B4A5-AABDFB3BB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56576"/>
        <c:axId val="37249792"/>
      </c:lineChart>
      <c:catAx>
        <c:axId val="53656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7249792"/>
        <c:crosses val="autoZero"/>
        <c:auto val="1"/>
        <c:lblAlgn val="ctr"/>
        <c:lblOffset val="100"/>
        <c:noMultiLvlLbl val="0"/>
      </c:catAx>
      <c:valAx>
        <c:axId val="37249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Average</a:t>
                </a:r>
                <a:r>
                  <a:rPr lang="en-US" sz="1200" baseline="0"/>
                  <a:t> Sales</a:t>
                </a:r>
                <a:endParaRPr lang="en-US" sz="12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53656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198458614423912"/>
          <c:y val="0.18015859089546121"/>
          <c:w val="0.18590697382986318"/>
          <c:h val="0.12702649598967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DA0BC-D0E9-4580-930E-228D23E724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7DCE-FADE-4ED9-B231-9FAF91FB7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47D6-E8F7-4A3C-813D-38621DCF2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020B-F1F0-43EA-9BF3-D3100610D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7DCE-FADE-4ED9-B231-9FAF91FB7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54A-07A9-4CA3-A811-305EDD5C4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56D8-8CD7-4CDD-9EB8-496504A2B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2BD9-3C8A-494C-896E-C0F37553E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F3BF-B44D-4454-837B-571FD0DAE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DAF-D4D7-402A-B523-0DF05EF08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2D33-33E8-4B8E-9D35-FFF3F1783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B8A7-2D23-4C7A-8B52-85F08C939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D511-C3FC-482E-82E9-55ECDCE5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47D6-E8F7-4A3C-813D-38621DCF2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020B-F1F0-43EA-9BF3-D3100610D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54A-07A9-4CA3-A811-305EDD5C4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56D8-8CD7-4CDD-9EB8-496504A2B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2BD9-3C8A-494C-896E-C0F37553E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F3BF-B44D-4454-837B-571FD0DAE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DAF-D4D7-402A-B523-0DF05EF08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2D33-33E8-4B8E-9D35-FFF3F1783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D511-C3FC-482E-82E9-55ECDCE5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8618-C14E-46FC-B0DC-7704760AF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8618-C14E-46FC-B0DC-7704760AF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954759"/>
          </a:xfrm>
        </p:spPr>
        <p:txBody>
          <a:bodyPr>
            <a:normAutofit/>
          </a:bodyPr>
          <a:lstStyle/>
          <a:p>
            <a:r>
              <a:rPr lang="en-GB" dirty="0"/>
              <a:t>Data warehousing and Business Intelligence</a:t>
            </a:r>
            <a:br>
              <a:rPr lang="en-GB" dirty="0"/>
            </a:br>
            <a:r>
              <a:rPr lang="en-GB" dirty="0"/>
              <a:t>Dr Panagiotis(</a:t>
            </a:r>
            <a:r>
              <a:rPr lang="en-GB" dirty="0" err="1"/>
              <a:t>Panos</a:t>
            </a:r>
            <a:r>
              <a:rPr lang="en-GB" dirty="0"/>
              <a:t>) Chountas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stored in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Comic Sans MS" pitchFamily="66" charset="0"/>
              </a:rPr>
              <a:t>Business Processes Instances (facts)</a:t>
            </a:r>
          </a:p>
          <a:p>
            <a:pPr lvl="2"/>
            <a:r>
              <a:rPr lang="en-US" dirty="0">
                <a:latin typeface="Comic Sans MS" pitchFamily="66" charset="0"/>
              </a:rPr>
              <a:t>record details about particular events that occur in the business. The events that decision makers want to understand and </a:t>
            </a:r>
            <a:r>
              <a:rPr lang="en-US" dirty="0" err="1">
                <a:latin typeface="Comic Sans MS" pitchFamily="66" charset="0"/>
              </a:rPr>
              <a:t>analyse</a:t>
            </a:r>
            <a:endParaRPr lang="en-US" dirty="0">
              <a:latin typeface="Comic Sans MS" pitchFamily="66" charset="0"/>
            </a:endParaRPr>
          </a:p>
          <a:p>
            <a:pPr lvl="2">
              <a:buNone/>
            </a:pPr>
            <a:r>
              <a:rPr lang="en-GB" dirty="0">
                <a:latin typeface="Comic Sans MS" pitchFamily="66" charset="0"/>
              </a:rPr>
              <a:t>	event that happens at a point of time.</a:t>
            </a:r>
          </a:p>
          <a:p>
            <a:pPr lvl="2"/>
            <a:r>
              <a:rPr lang="en-GB" dirty="0">
                <a:latin typeface="Comic Sans MS" pitchFamily="66" charset="0"/>
              </a:rPr>
              <a:t>It contains measurements or quantities that may be summarized. </a:t>
            </a:r>
          </a:p>
          <a:p>
            <a:pPr lvl="3"/>
            <a:r>
              <a:rPr lang="en-GB" sz="2400" dirty="0">
                <a:latin typeface="Comic Sans MS" pitchFamily="66" charset="0"/>
              </a:rPr>
              <a:t>an insurance claim records a particular business event and the amount claimed.</a:t>
            </a:r>
          </a:p>
          <a:p>
            <a:pPr lvl="3"/>
            <a:r>
              <a:rPr lang="en-GB" sz="2400" dirty="0">
                <a:latin typeface="Comic Sans MS" pitchFamily="66" charset="0"/>
              </a:rPr>
              <a:t>A sale records an event that relates a product sold in an order and the sum of amount and the number of units sold.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>
                <a:latin typeface="Comic Sans MS" pitchFamily="66" charset="0"/>
              </a:rPr>
              <a:t>What is a business process?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3448" cy="4953000"/>
          </a:xfrm>
        </p:spPr>
        <p:txBody>
          <a:bodyPr/>
          <a:lstStyle/>
          <a:p>
            <a:pPr marL="609600" indent="-609600">
              <a:buFontTx/>
              <a:buNone/>
            </a:pPr>
            <a:endParaRPr lang="sv-SE" sz="2000" b="1" dirty="0"/>
          </a:p>
          <a:p>
            <a:pPr marL="609600" indent="-609600">
              <a:buFontTx/>
              <a:buNone/>
            </a:pPr>
            <a:endParaRPr lang="sv-SE" sz="2000" b="1" dirty="0"/>
          </a:p>
          <a:p>
            <a:pPr marL="609600" indent="-609600">
              <a:buFontTx/>
              <a:buNone/>
            </a:pPr>
            <a:endParaRPr lang="sv-SE" sz="2000" b="1" dirty="0"/>
          </a:p>
          <a:p>
            <a:pPr marL="609600" indent="-609600">
              <a:buFontTx/>
              <a:buNone/>
            </a:pPr>
            <a:r>
              <a:rPr lang="sv-SE" sz="2000" b="1" i="1" dirty="0">
                <a:latin typeface="Comic Sans MS" pitchFamily="66" charset="0"/>
              </a:rPr>
              <a:t>Laudon &amp; Laudon definition:</a:t>
            </a:r>
          </a:p>
          <a:p>
            <a:pPr marL="609600" indent="-609600">
              <a:buFontTx/>
              <a:buNone/>
            </a:pPr>
            <a:endParaRPr lang="sv-SE" sz="2000" b="1" dirty="0"/>
          </a:p>
          <a:p>
            <a:pPr marL="609600" indent="-609600">
              <a:buFontTx/>
              <a:buNone/>
            </a:pPr>
            <a:r>
              <a:rPr lang="sv-SE" sz="2400" dirty="0">
                <a:latin typeface="Comic Sans MS" pitchFamily="66" charset="0"/>
              </a:rPr>
              <a:t>”The unique ways in which organisations coordinate and organize work activities, information, and knowledge to produce a valuable product or service”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800600" y="4419600"/>
            <a:ext cx="2351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>
                <a:latin typeface="Arial" charset="0"/>
              </a:rPr>
              <a:t>[Laudon&amp;Laudon, 2000]</a:t>
            </a:r>
            <a:endParaRPr lang="en-GB" sz="160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stored in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000" b="1" dirty="0">
                <a:latin typeface="Comic Sans MS" pitchFamily="66" charset="0"/>
              </a:rPr>
              <a:t>Dimension Instances</a:t>
            </a:r>
          </a:p>
          <a:p>
            <a:endParaRPr lang="en-GB" sz="2400" dirty="0">
              <a:latin typeface="Comic Sans MS" pitchFamily="66" charset="0"/>
            </a:endParaRPr>
          </a:p>
          <a:p>
            <a:r>
              <a:rPr lang="en-GB" sz="2400" dirty="0">
                <a:latin typeface="Comic Sans MS" pitchFamily="66" charset="0"/>
              </a:rPr>
              <a:t>ARE directly related to a BUSINESS INSTANCES via a one-to-many relationship. They define the details or “components” of each business instance.</a:t>
            </a:r>
          </a:p>
          <a:p>
            <a:r>
              <a:rPr lang="en-GB" sz="2400" dirty="0">
                <a:latin typeface="Comic Sans MS" pitchFamily="66" charset="0"/>
              </a:rPr>
              <a:t>answer the “who”, “what”, “when”, “how” and “why” of a business event.</a:t>
            </a:r>
          </a:p>
          <a:p>
            <a:r>
              <a:rPr lang="en-GB" sz="2400" dirty="0">
                <a:latin typeface="Comic Sans MS" pitchFamily="66" charset="0"/>
              </a:rPr>
              <a:t>EX: a sales instance may be defined by a number of components:</a:t>
            </a:r>
          </a:p>
          <a:p>
            <a:pPr lvl="1"/>
            <a:r>
              <a:rPr lang="en-GB" sz="2400" dirty="0">
                <a:latin typeface="Comic Sans MS" pitchFamily="66" charset="0"/>
              </a:rPr>
              <a:t>Customer: who made the purchase.</a:t>
            </a:r>
          </a:p>
          <a:p>
            <a:pPr lvl="1"/>
            <a:r>
              <a:rPr lang="en-GB" sz="2400" dirty="0">
                <a:latin typeface="Comic Sans MS" pitchFamily="66" charset="0"/>
              </a:rPr>
              <a:t>Product: what was sold.</a:t>
            </a:r>
          </a:p>
          <a:p>
            <a:pPr lvl="1"/>
            <a:r>
              <a:rPr lang="en-GB" sz="2400" dirty="0">
                <a:latin typeface="Comic Sans MS" pitchFamily="66" charset="0"/>
              </a:rPr>
              <a:t>Location: where it was sold.</a:t>
            </a:r>
          </a:p>
          <a:p>
            <a:pPr lvl="1"/>
            <a:r>
              <a:rPr lang="en-GB" sz="2400" dirty="0">
                <a:latin typeface="Comic Sans MS" pitchFamily="66" charset="0"/>
              </a:rPr>
              <a:t>Period: when it was sold.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5830C54D-31C1-443B-9B77-97FFD3F252A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221" name="Picture 4" descr="Sale fact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2" y="914400"/>
            <a:ext cx="823436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5" descr="Fig 1. A simple fact scheme for a chain of stores&#10;"/>
          <p:cNvSpPr txBox="1">
            <a:spLocks noChangeArrowheads="1"/>
          </p:cNvSpPr>
          <p:nvPr/>
        </p:nvSpPr>
        <p:spPr bwMode="auto">
          <a:xfrm>
            <a:off x="539552" y="5164905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  A simple fact scheme for the Business Process Sale,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7354" marR="5100"/>
            <a:r>
              <a:rPr spc="-5" dirty="0"/>
              <a:t>Step 1: Choosing</a:t>
            </a:r>
            <a:r>
              <a:rPr spc="-40" dirty="0"/>
              <a:t> </a:t>
            </a:r>
            <a:r>
              <a:rPr spc="-5" dirty="0"/>
              <a:t>the  process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47708" y="6474772"/>
            <a:ext cx="2451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95">
              <a:lnSpc>
                <a:spcPts val="1546"/>
              </a:lnSpc>
            </a:pPr>
            <a:fld id="{81D60167-4931-47E6-BA6A-407CBD079E47}" type="slidenum">
              <a:rPr spc="-5" dirty="0"/>
              <a:pPr marL="122395">
                <a:lnSpc>
                  <a:spcPts val="1546"/>
                </a:lnSpc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51511" y="2052801"/>
            <a:ext cx="7610661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987" marR="5100" indent="-344237">
              <a:buClr>
                <a:srgbClr val="3333CC"/>
              </a:buClr>
              <a:buSzPct val="60714"/>
              <a:buFont typeface="Microsoft Sans Serif"/>
              <a:buChar char="•"/>
              <a:tabLst>
                <a:tab pos="356987" algn="l"/>
              </a:tabLst>
            </a:pPr>
            <a:r>
              <a:rPr b="1" spc="-5" dirty="0">
                <a:latin typeface="Comic Sans MS" pitchFamily="66" charset="0"/>
                <a:cs typeface="Tahoma"/>
              </a:rPr>
              <a:t>The process (function) refers to the  </a:t>
            </a:r>
            <a:r>
              <a:rPr b="1" dirty="0">
                <a:latin typeface="Comic Sans MS" pitchFamily="66" charset="0"/>
                <a:cs typeface="Tahoma"/>
              </a:rPr>
              <a:t>subject matter </a:t>
            </a:r>
            <a:r>
              <a:rPr b="1" spc="-5" dirty="0">
                <a:latin typeface="Comic Sans MS" pitchFamily="66" charset="0"/>
                <a:cs typeface="Tahoma"/>
              </a:rPr>
              <a:t>of </a:t>
            </a:r>
            <a:r>
              <a:rPr b="1" dirty="0">
                <a:latin typeface="Comic Sans MS" pitchFamily="66" charset="0"/>
                <a:cs typeface="Tahoma"/>
              </a:rPr>
              <a:t>a </a:t>
            </a:r>
            <a:r>
              <a:rPr b="1" spc="-5" dirty="0">
                <a:latin typeface="Comic Sans MS" pitchFamily="66" charset="0"/>
                <a:cs typeface="Tahoma"/>
              </a:rPr>
              <a:t>particular data</a:t>
            </a:r>
            <a:r>
              <a:rPr b="1" spc="-45" dirty="0">
                <a:latin typeface="Comic Sans MS" pitchFamily="66" charset="0"/>
                <a:cs typeface="Tahoma"/>
              </a:rPr>
              <a:t> </a:t>
            </a:r>
            <a:r>
              <a:rPr b="1" dirty="0">
                <a:latin typeface="Comic Sans MS" pitchFamily="66" charset="0"/>
                <a:cs typeface="Tahoma"/>
              </a:rPr>
              <a:t>mart.</a:t>
            </a:r>
            <a:endParaRPr dirty="0">
              <a:latin typeface="Comic Sans MS" pitchFamily="66" charset="0"/>
              <a:cs typeface="Tahoma"/>
            </a:endParaRPr>
          </a:p>
          <a:p>
            <a:pPr marL="758597" lvl="1" indent="-286864">
              <a:spcBef>
                <a:spcPts val="457"/>
              </a:spcBef>
              <a:buClr>
                <a:srgbClr val="FF0000"/>
              </a:buClr>
              <a:buSzPct val="54166"/>
              <a:buFont typeface="Microsoft Sans Serif"/>
              <a:buChar char="•"/>
              <a:tabLst>
                <a:tab pos="758597" algn="l"/>
              </a:tabLst>
            </a:pPr>
            <a:r>
              <a:rPr b="1" spc="-5" dirty="0">
                <a:latin typeface="Comic Sans MS" pitchFamily="66" charset="0"/>
                <a:cs typeface="Tahoma"/>
              </a:rPr>
              <a:t>E.g. </a:t>
            </a:r>
            <a:r>
              <a:rPr b="1" i="1" spc="-55" dirty="0">
                <a:latin typeface="Comic Sans MS" pitchFamily="66" charset="0"/>
                <a:cs typeface="Tahoma"/>
              </a:rPr>
              <a:t>Lease, PropertySale</a:t>
            </a:r>
            <a:r>
              <a:rPr b="1" spc="-55" dirty="0">
                <a:latin typeface="Comic Sans MS" pitchFamily="66" charset="0"/>
                <a:cs typeface="Tahoma"/>
              </a:rPr>
              <a:t>,</a:t>
            </a:r>
            <a:r>
              <a:rPr b="1" spc="15" dirty="0">
                <a:latin typeface="Comic Sans MS" pitchFamily="66" charset="0"/>
                <a:cs typeface="Tahoma"/>
              </a:rPr>
              <a:t> </a:t>
            </a:r>
            <a:r>
              <a:rPr b="1" dirty="0">
                <a:latin typeface="Comic Sans MS" pitchFamily="66" charset="0"/>
                <a:cs typeface="Times New Roman"/>
              </a:rPr>
              <a:t>…</a:t>
            </a:r>
            <a:endParaRPr dirty="0">
              <a:latin typeface="Comic Sans MS" pitchFamily="66" charset="0"/>
              <a:cs typeface="Times New Roman"/>
            </a:endParaRPr>
          </a:p>
          <a:p>
            <a:pPr marL="356987" marR="253715" indent="-344237">
              <a:spcBef>
                <a:spcPts val="673"/>
              </a:spcBef>
              <a:buClr>
                <a:srgbClr val="3333CC"/>
              </a:buClr>
              <a:buSzPct val="60714"/>
              <a:buFont typeface="Microsoft Sans Serif"/>
              <a:buChar char="•"/>
              <a:tabLst>
                <a:tab pos="356987" algn="l"/>
              </a:tabLst>
            </a:pPr>
            <a:r>
              <a:rPr b="1" spc="-5" dirty="0">
                <a:latin typeface="Comic Sans MS" pitchFamily="66" charset="0"/>
                <a:cs typeface="Tahoma"/>
              </a:rPr>
              <a:t>First data </a:t>
            </a:r>
            <a:r>
              <a:rPr b="1" dirty="0">
                <a:latin typeface="Comic Sans MS" pitchFamily="66" charset="0"/>
                <a:cs typeface="Tahoma"/>
              </a:rPr>
              <a:t>mart </a:t>
            </a:r>
            <a:r>
              <a:rPr b="1" spc="-5" dirty="0">
                <a:latin typeface="Comic Sans MS" pitchFamily="66" charset="0"/>
                <a:cs typeface="Tahoma"/>
              </a:rPr>
              <a:t>built should be </a:t>
            </a:r>
            <a:r>
              <a:rPr b="1" dirty="0">
                <a:latin typeface="Comic Sans MS" pitchFamily="66" charset="0"/>
                <a:cs typeface="Tahoma"/>
              </a:rPr>
              <a:t>the </a:t>
            </a:r>
            <a:r>
              <a:rPr b="1" spc="-5" dirty="0">
                <a:latin typeface="Comic Sans MS" pitchFamily="66" charset="0"/>
                <a:cs typeface="Tahoma"/>
              </a:rPr>
              <a:t>one  </a:t>
            </a:r>
            <a:r>
              <a:rPr b="1" dirty="0">
                <a:latin typeface="Comic Sans MS" pitchFamily="66" charset="0"/>
                <a:cs typeface="Tahoma"/>
              </a:rPr>
              <a:t>that is most likely to be delivered on  time, within </a:t>
            </a:r>
            <a:r>
              <a:rPr b="1" spc="-5" dirty="0">
                <a:latin typeface="Comic Sans MS" pitchFamily="66" charset="0"/>
                <a:cs typeface="Tahoma"/>
              </a:rPr>
              <a:t>budget, </a:t>
            </a:r>
            <a:r>
              <a:rPr b="1" dirty="0">
                <a:latin typeface="Comic Sans MS" pitchFamily="66" charset="0"/>
                <a:cs typeface="Tahoma"/>
              </a:rPr>
              <a:t>and to answer</a:t>
            </a:r>
            <a:r>
              <a:rPr b="1" spc="-85" dirty="0">
                <a:latin typeface="Comic Sans MS" pitchFamily="66" charset="0"/>
                <a:cs typeface="Tahoma"/>
              </a:rPr>
              <a:t> </a:t>
            </a:r>
            <a:r>
              <a:rPr b="1" dirty="0">
                <a:latin typeface="Comic Sans MS" pitchFamily="66" charset="0"/>
                <a:cs typeface="Tahoma"/>
              </a:rPr>
              <a:t>the  most </a:t>
            </a:r>
            <a:r>
              <a:rPr b="1" spc="-5" dirty="0">
                <a:latin typeface="Comic Sans MS" pitchFamily="66" charset="0"/>
                <a:cs typeface="Tahoma"/>
              </a:rPr>
              <a:t>commercially </a:t>
            </a:r>
            <a:r>
              <a:rPr b="1" dirty="0">
                <a:latin typeface="Comic Sans MS" pitchFamily="66" charset="0"/>
                <a:cs typeface="Tahoma"/>
              </a:rPr>
              <a:t>important business  </a:t>
            </a:r>
            <a:r>
              <a:rPr b="1" spc="-5" dirty="0">
                <a:latin typeface="Comic Sans MS" pitchFamily="66" charset="0"/>
                <a:cs typeface="Tahoma"/>
              </a:rPr>
              <a:t>questions.</a:t>
            </a:r>
            <a:endParaRPr dirty="0">
              <a:latin typeface="Comic Sans MS" pitchFamily="66" charset="0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0"/>
            <a:ext cx="7432309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5275"/>
              </a:lnSpc>
            </a:pPr>
            <a:r>
              <a:rPr lang="en-GB" spc="-5" dirty="0"/>
              <a:t>UML Class </a:t>
            </a:r>
            <a:r>
              <a:rPr spc="-5" dirty="0"/>
              <a:t>model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47708" y="6474772"/>
            <a:ext cx="2451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95">
              <a:lnSpc>
                <a:spcPts val="1546"/>
              </a:lnSpc>
            </a:pPr>
            <a:fld id="{81D60167-4931-47E6-BA6A-407CBD079E47}" type="slidenum">
              <a:rPr spc="-5" dirty="0"/>
              <a:pPr marL="122395">
                <a:lnSpc>
                  <a:spcPts val="1546"/>
                </a:lnSpc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47664" y="692696"/>
            <a:ext cx="6489311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5567"/>
              </a:lnSpc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version of</a:t>
            </a:r>
            <a:r>
              <a:rPr sz="4400" b="1" spc="-3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4700" b="1" i="1" spc="-181" dirty="0">
                <a:solidFill>
                  <a:srgbClr val="33339A"/>
                </a:solidFill>
                <a:latin typeface="Tahoma"/>
                <a:cs typeface="Tahoma"/>
              </a:rPr>
              <a:t>DreamHome</a:t>
            </a:r>
            <a:endParaRPr sz="47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729" y="1546817"/>
            <a:ext cx="6574813" cy="482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691"/>
            <a:ext cx="8229600" cy="1352895"/>
          </a:xfrm>
          <a:prstGeom prst="rect">
            <a:avLst/>
          </a:prstGeom>
        </p:spPr>
        <p:txBody>
          <a:bodyPr vert="horz" wrap="square" lIns="0" tIns="120611" rIns="0" bIns="0" rtlCol="0">
            <a:spAutoFit/>
          </a:bodyPr>
          <a:lstStyle/>
          <a:p>
            <a:pPr marL="567354" marR="5100"/>
            <a:r>
              <a:rPr sz="4000" spc="-5" dirty="0"/>
              <a:t>Step </a:t>
            </a:r>
            <a:r>
              <a:rPr lang="en-GB" sz="4000" dirty="0"/>
              <a:t>2</a:t>
            </a:r>
            <a:r>
              <a:rPr sz="4000" dirty="0"/>
              <a:t>: </a:t>
            </a:r>
            <a:r>
              <a:rPr sz="4000" spc="-5" dirty="0"/>
              <a:t>Identifying </a:t>
            </a:r>
            <a:r>
              <a:rPr sz="4000" dirty="0"/>
              <a:t>and  conforming the</a:t>
            </a:r>
            <a:r>
              <a:rPr sz="4000" spc="-90" dirty="0"/>
              <a:t> </a:t>
            </a:r>
            <a:r>
              <a:rPr sz="4000" dirty="0"/>
              <a:t>dimensions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47708" y="6474772"/>
            <a:ext cx="2451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99">
              <a:lnSpc>
                <a:spcPts val="1546"/>
              </a:lnSpc>
            </a:pPr>
            <a:fld id="{81D60167-4931-47E6-BA6A-407CBD079E47}" type="slidenum">
              <a:rPr spc="-5" dirty="0"/>
              <a:pPr marL="25499">
                <a:lnSpc>
                  <a:spcPts val="1546"/>
                </a:lnSpc>
              </a:pPr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51512" y="2052802"/>
            <a:ext cx="7587100" cy="3134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987" marR="442409" indent="-344237">
              <a:buClr>
                <a:srgbClr val="3333CC"/>
              </a:buClr>
              <a:buSzPct val="60714"/>
              <a:buFont typeface="Microsoft Sans Serif"/>
              <a:buChar char="•"/>
              <a:tabLst>
                <a:tab pos="356987" algn="l"/>
              </a:tabLst>
            </a:pPr>
            <a:r>
              <a:rPr b="1" spc="-5" dirty="0">
                <a:latin typeface="Comic Sans MS" pitchFamily="66" charset="0"/>
                <a:cs typeface="Tahoma"/>
              </a:rPr>
              <a:t>Dimensions set </a:t>
            </a:r>
            <a:r>
              <a:rPr b="1" dirty="0">
                <a:latin typeface="Comic Sans MS" pitchFamily="66" charset="0"/>
                <a:cs typeface="Tahoma"/>
              </a:rPr>
              <a:t>the </a:t>
            </a:r>
            <a:r>
              <a:rPr b="1" spc="-5" dirty="0">
                <a:latin typeface="Comic Sans MS" pitchFamily="66" charset="0"/>
                <a:cs typeface="Tahoma"/>
              </a:rPr>
              <a:t>context for </a:t>
            </a:r>
            <a:r>
              <a:rPr b="1" dirty="0">
                <a:latin typeface="Comic Sans MS" pitchFamily="66" charset="0"/>
                <a:cs typeface="Tahoma"/>
              </a:rPr>
              <a:t>asking  </a:t>
            </a:r>
            <a:r>
              <a:rPr b="1" spc="-5" dirty="0">
                <a:latin typeface="Comic Sans MS" pitchFamily="66" charset="0"/>
                <a:cs typeface="Tahoma"/>
              </a:rPr>
              <a:t>questions </a:t>
            </a:r>
            <a:r>
              <a:rPr b="1" dirty="0">
                <a:latin typeface="Comic Sans MS" pitchFamily="66" charset="0"/>
                <a:cs typeface="Tahoma"/>
              </a:rPr>
              <a:t>about the </a:t>
            </a:r>
            <a:r>
              <a:rPr b="1" spc="-5" dirty="0">
                <a:latin typeface="Comic Sans MS" pitchFamily="66" charset="0"/>
                <a:cs typeface="Tahoma"/>
              </a:rPr>
              <a:t>facts in </a:t>
            </a:r>
            <a:r>
              <a:rPr b="1" dirty="0">
                <a:latin typeface="Comic Sans MS" pitchFamily="66" charset="0"/>
                <a:cs typeface="Tahoma"/>
              </a:rPr>
              <a:t>the </a:t>
            </a:r>
            <a:r>
              <a:rPr b="1" spc="-5" dirty="0">
                <a:latin typeface="Comic Sans MS" pitchFamily="66" charset="0"/>
                <a:cs typeface="Tahoma"/>
              </a:rPr>
              <a:t>fact  </a:t>
            </a:r>
            <a:r>
              <a:rPr b="1" dirty="0">
                <a:latin typeface="Comic Sans MS" pitchFamily="66" charset="0"/>
                <a:cs typeface="Tahoma"/>
              </a:rPr>
              <a:t>table.</a:t>
            </a:r>
            <a:endParaRPr dirty="0">
              <a:latin typeface="Comic Sans MS" pitchFamily="66" charset="0"/>
              <a:cs typeface="Tahoma"/>
            </a:endParaRPr>
          </a:p>
          <a:p>
            <a:pPr marL="356987" marR="483207" indent="-344237">
              <a:spcBef>
                <a:spcPts val="673"/>
              </a:spcBef>
              <a:buClr>
                <a:srgbClr val="3333CC"/>
              </a:buClr>
              <a:buSzPct val="60714"/>
              <a:buFont typeface="Microsoft Sans Serif"/>
              <a:buChar char="•"/>
              <a:tabLst>
                <a:tab pos="356987" algn="l"/>
              </a:tabLst>
            </a:pPr>
            <a:r>
              <a:rPr b="1" spc="-5" dirty="0">
                <a:latin typeface="Comic Sans MS" pitchFamily="66" charset="0"/>
                <a:cs typeface="Tahoma"/>
              </a:rPr>
              <a:t>If </a:t>
            </a:r>
            <a:r>
              <a:rPr b="1" dirty="0">
                <a:latin typeface="Comic Sans MS" pitchFamily="66" charset="0"/>
                <a:cs typeface="Tahoma"/>
              </a:rPr>
              <a:t>any </a:t>
            </a:r>
            <a:r>
              <a:rPr b="1" spc="-5" dirty="0">
                <a:latin typeface="Comic Sans MS" pitchFamily="66" charset="0"/>
                <a:cs typeface="Tahoma"/>
              </a:rPr>
              <a:t>dimension occurs in </a:t>
            </a:r>
            <a:r>
              <a:rPr b="1" dirty="0">
                <a:latin typeface="Comic Sans MS" pitchFamily="66" charset="0"/>
                <a:cs typeface="Tahoma"/>
              </a:rPr>
              <a:t>two </a:t>
            </a:r>
            <a:r>
              <a:rPr b="1" spc="-5" dirty="0">
                <a:latin typeface="Comic Sans MS" pitchFamily="66" charset="0"/>
                <a:cs typeface="Tahoma"/>
              </a:rPr>
              <a:t>data  </a:t>
            </a:r>
            <a:r>
              <a:rPr b="1" dirty="0">
                <a:latin typeface="Comic Sans MS" pitchFamily="66" charset="0"/>
                <a:cs typeface="Tahoma"/>
              </a:rPr>
              <a:t>marts, they must </a:t>
            </a:r>
            <a:r>
              <a:rPr b="1" spc="-5" dirty="0">
                <a:latin typeface="Comic Sans MS" pitchFamily="66" charset="0"/>
                <a:cs typeface="Tahoma"/>
              </a:rPr>
              <a:t>be exactly </a:t>
            </a:r>
            <a:r>
              <a:rPr b="1" dirty="0">
                <a:latin typeface="Comic Sans MS" pitchFamily="66" charset="0"/>
                <a:cs typeface="Tahoma"/>
              </a:rPr>
              <a:t>the</a:t>
            </a:r>
            <a:r>
              <a:rPr b="1" spc="-60" dirty="0">
                <a:latin typeface="Comic Sans MS" pitchFamily="66" charset="0"/>
                <a:cs typeface="Tahoma"/>
              </a:rPr>
              <a:t> </a:t>
            </a:r>
            <a:r>
              <a:rPr b="1" dirty="0">
                <a:latin typeface="Comic Sans MS" pitchFamily="66" charset="0"/>
                <a:cs typeface="Tahoma"/>
              </a:rPr>
              <a:t>same  </a:t>
            </a:r>
            <a:r>
              <a:rPr b="1" spc="-5" dirty="0">
                <a:latin typeface="Comic Sans MS" pitchFamily="66" charset="0"/>
                <a:cs typeface="Tahoma"/>
              </a:rPr>
              <a:t>dimension, or one </a:t>
            </a:r>
            <a:r>
              <a:rPr b="1" dirty="0">
                <a:latin typeface="Comic Sans MS" pitchFamily="66" charset="0"/>
                <a:cs typeface="Tahoma"/>
              </a:rPr>
              <a:t>must </a:t>
            </a:r>
            <a:r>
              <a:rPr b="1" spc="-5" dirty="0">
                <a:latin typeface="Comic Sans MS" pitchFamily="66" charset="0"/>
                <a:cs typeface="Tahoma"/>
              </a:rPr>
              <a:t>be </a:t>
            </a:r>
            <a:r>
              <a:rPr b="1" dirty="0">
                <a:latin typeface="Comic Sans MS" pitchFamily="66" charset="0"/>
                <a:cs typeface="Tahoma"/>
              </a:rPr>
              <a:t>a  mathematical </a:t>
            </a:r>
            <a:r>
              <a:rPr b="1" spc="-5" dirty="0">
                <a:latin typeface="Comic Sans MS" pitchFamily="66" charset="0"/>
                <a:cs typeface="Tahoma"/>
              </a:rPr>
              <a:t>subset of </a:t>
            </a:r>
            <a:r>
              <a:rPr b="1" dirty="0">
                <a:latin typeface="Comic Sans MS" pitchFamily="66" charset="0"/>
                <a:cs typeface="Tahoma"/>
              </a:rPr>
              <a:t>the</a:t>
            </a:r>
            <a:r>
              <a:rPr b="1" spc="-60" dirty="0">
                <a:latin typeface="Comic Sans MS" pitchFamily="66" charset="0"/>
                <a:cs typeface="Tahoma"/>
              </a:rPr>
              <a:t> </a:t>
            </a:r>
            <a:r>
              <a:rPr b="1" spc="-5" dirty="0">
                <a:latin typeface="Comic Sans MS" pitchFamily="66" charset="0"/>
                <a:cs typeface="Tahoma"/>
              </a:rPr>
              <a:t>other.</a:t>
            </a:r>
            <a:endParaRPr dirty="0">
              <a:latin typeface="Comic Sans MS" pitchFamily="66" charset="0"/>
              <a:cs typeface="Tahoma"/>
            </a:endParaRPr>
          </a:p>
          <a:p>
            <a:pPr marL="356987" marR="5100" indent="-344237">
              <a:spcBef>
                <a:spcPts val="678"/>
              </a:spcBef>
              <a:buClr>
                <a:srgbClr val="3333CC"/>
              </a:buClr>
              <a:buSzPct val="60714"/>
              <a:buFont typeface="Microsoft Sans Serif"/>
              <a:buChar char="•"/>
              <a:tabLst>
                <a:tab pos="356987" algn="l"/>
              </a:tabLst>
            </a:pPr>
            <a:r>
              <a:rPr b="1" dirty="0">
                <a:latin typeface="Comic Sans MS" pitchFamily="66" charset="0"/>
                <a:cs typeface="Tahoma"/>
              </a:rPr>
              <a:t>A </a:t>
            </a:r>
            <a:r>
              <a:rPr b="1" spc="-5" dirty="0">
                <a:latin typeface="Comic Sans MS" pitchFamily="66" charset="0"/>
                <a:cs typeface="Tahoma"/>
              </a:rPr>
              <a:t>dimension used in </a:t>
            </a:r>
            <a:r>
              <a:rPr b="1" dirty="0">
                <a:latin typeface="Comic Sans MS" pitchFamily="66" charset="0"/>
                <a:cs typeface="Tahoma"/>
              </a:rPr>
              <a:t>more than </a:t>
            </a:r>
            <a:r>
              <a:rPr b="1" spc="-5" dirty="0">
                <a:latin typeface="Comic Sans MS" pitchFamily="66" charset="0"/>
                <a:cs typeface="Tahoma"/>
              </a:rPr>
              <a:t>one data  </a:t>
            </a:r>
            <a:r>
              <a:rPr b="1" dirty="0">
                <a:latin typeface="Comic Sans MS" pitchFamily="66" charset="0"/>
                <a:cs typeface="Tahoma"/>
              </a:rPr>
              <a:t>mart is referred to as </a:t>
            </a:r>
            <a:r>
              <a:rPr b="1" spc="-5" dirty="0">
                <a:latin typeface="Comic Sans MS" pitchFamily="66" charset="0"/>
                <a:cs typeface="Tahoma"/>
              </a:rPr>
              <a:t>being</a:t>
            </a:r>
            <a:r>
              <a:rPr b="1" spc="-75" dirty="0">
                <a:latin typeface="Comic Sans MS" pitchFamily="66" charset="0"/>
                <a:cs typeface="Tahoma"/>
              </a:rPr>
              <a:t> </a:t>
            </a:r>
            <a:r>
              <a:rPr b="1" spc="-5" dirty="0">
                <a:latin typeface="Comic Sans MS" pitchFamily="66" charset="0"/>
                <a:cs typeface="Tahoma"/>
              </a:rPr>
              <a:t>conformed.</a:t>
            </a:r>
            <a:endParaRPr dirty="0">
              <a:latin typeface="Comic Sans MS" pitchFamily="66" charset="0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990" y="-53761"/>
            <a:ext cx="216250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tabLst>
                <a:tab pos="1295352" algn="l"/>
              </a:tabLst>
            </a:pPr>
            <a:r>
              <a:rPr spc="-10" dirty="0"/>
              <a:t>Fac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and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647708" y="6474772"/>
            <a:ext cx="24515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99">
              <a:lnSpc>
                <a:spcPts val="1546"/>
              </a:lnSpc>
            </a:pPr>
            <a:fld id="{81D60167-4931-47E6-BA6A-407CBD079E47}" type="slidenum">
              <a:rPr spc="-5" dirty="0"/>
              <a:pPr marL="25499">
                <a:lnSpc>
                  <a:spcPts val="1546"/>
                </a:lnSpc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64501" y="8940"/>
            <a:ext cx="2404439" cy="5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4332"/>
              </a:lnSpc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dimension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656" y="561429"/>
            <a:ext cx="1780406" cy="5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4332"/>
              </a:lnSpc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process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2945" y="8940"/>
            <a:ext cx="2392340" cy="1104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00" algn="r">
              <a:tabLst>
                <a:tab pos="1711624" algn="l"/>
              </a:tabLst>
            </a:pPr>
            <a:r>
              <a:rPr sz="3600" b="1" dirty="0">
                <a:solidFill>
                  <a:srgbClr val="33339A"/>
                </a:solidFill>
                <a:latin typeface="Tahoma"/>
                <a:cs typeface="Tahoma"/>
              </a:rPr>
              <a:t>tables	</a:t>
            </a: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for</a:t>
            </a:r>
            <a:endParaRPr sz="3600" dirty="0">
              <a:latin typeface="Tahoma"/>
              <a:cs typeface="Tahoma"/>
            </a:endParaRPr>
          </a:p>
          <a:p>
            <a:pPr marR="5737" algn="r">
              <a:lnSpc>
                <a:spcPts val="4332"/>
              </a:lnSpc>
              <a:spcBef>
                <a:spcPts val="5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of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252" y="561429"/>
            <a:ext cx="3883015" cy="1108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4241"/>
              </a:lnSpc>
              <a:tabLst>
                <a:tab pos="1877368" algn="l"/>
              </a:tabLst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eac</a:t>
            </a:r>
            <a:r>
              <a:rPr sz="3600" b="1" spc="-5" dirty="0">
                <a:solidFill>
                  <a:srgbClr val="33339A"/>
                </a:solidFill>
                <a:latin typeface="Tahoma"/>
                <a:cs typeface="Tahoma"/>
              </a:rPr>
              <a:t>h</a:t>
            </a:r>
            <a:r>
              <a:rPr sz="3600" b="1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sz="3600" b="1" spc="-5" dirty="0">
                <a:solidFill>
                  <a:srgbClr val="33339A"/>
                </a:solidFill>
                <a:latin typeface="Tahoma"/>
                <a:cs typeface="Tahoma"/>
              </a:rPr>
              <a:t>business</a:t>
            </a:r>
            <a:endParaRPr sz="3600" dirty="0">
              <a:latin typeface="Tahoma"/>
              <a:cs typeface="Tahoma"/>
            </a:endParaRPr>
          </a:p>
          <a:p>
            <a:pPr marL="12750">
              <a:lnSpc>
                <a:spcPts val="4472"/>
              </a:lnSpc>
            </a:pPr>
            <a:r>
              <a:rPr sz="3800" b="1" i="1" spc="-141" dirty="0">
                <a:solidFill>
                  <a:srgbClr val="33339A"/>
                </a:solidFill>
                <a:latin typeface="Tahoma"/>
                <a:cs typeface="Tahoma"/>
              </a:rPr>
              <a:t>DreamHome</a:t>
            </a:r>
            <a:endParaRPr sz="3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978" y="2342958"/>
            <a:ext cx="8760021" cy="35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0024" y="6474156"/>
            <a:ext cx="25757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© </a:t>
            </a:r>
            <a:r>
              <a:rPr sz="1200" spc="-5" dirty="0">
                <a:latin typeface="Times New Roman"/>
                <a:cs typeface="Times New Roman"/>
              </a:rPr>
              <a:t>Pearson </a:t>
            </a:r>
            <a:r>
              <a:rPr sz="1200" dirty="0">
                <a:latin typeface="Times New Roman"/>
                <a:cs typeface="Times New Roman"/>
              </a:rPr>
              <a:t>Education Limited 1995,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lang="en-GB" sz="1200" dirty="0">
                <a:latin typeface="Times New Roman"/>
                <a:cs typeface="Times New Roman"/>
              </a:rPr>
              <a:t>18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655" y="332044"/>
            <a:ext cx="7974256" cy="491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/>
            <a:r>
              <a:rPr sz="3200" spc="-5" dirty="0"/>
              <a:t>Dimensional model (fact</a:t>
            </a:r>
            <a:r>
              <a:rPr sz="3200" spc="35" dirty="0"/>
              <a:t> </a:t>
            </a:r>
            <a:r>
              <a:rPr sz="3200" spc="-5" dirty="0"/>
              <a:t>constellation)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47654" y="803315"/>
            <a:ext cx="7478213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50"/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for the </a:t>
            </a:r>
            <a:r>
              <a:rPr sz="3400" b="1" i="1" spc="-110" dirty="0">
                <a:solidFill>
                  <a:srgbClr val="33339A"/>
                </a:solidFill>
                <a:latin typeface="Tahoma"/>
                <a:cs typeface="Tahoma"/>
              </a:rPr>
              <a:t>DreamHome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data</a:t>
            </a:r>
            <a:r>
              <a:rPr sz="3200" b="1" spc="6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warehouse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055" y="1417319"/>
            <a:ext cx="5580068" cy="544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8382000" cy="1143000"/>
          </a:xfrm>
          <a:noFill/>
          <a:ln/>
        </p:spPr>
        <p:txBody>
          <a:bodyPr/>
          <a:lstStyle/>
          <a:p>
            <a:r>
              <a:rPr lang="en-GB" sz="3200" dirty="0">
                <a:solidFill>
                  <a:srgbClr val="003300"/>
                </a:solidFill>
                <a:latin typeface="Comic Sans MS" pitchFamily="66" charset="0"/>
              </a:rPr>
              <a:t>   Dependent vs. Independent data marts-Business Process Data</a:t>
            </a:r>
            <a:endParaRPr lang="en-GB" sz="3200" dirty="0">
              <a:latin typeface="Comic Sans MS" pitchFamily="66" charset="0"/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2806700" y="4660900"/>
            <a:ext cx="914400" cy="6096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330700" y="1689100"/>
            <a:ext cx="165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800"/>
              <a:t>Data warehouse</a:t>
            </a: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2730500" y="17653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4940300" y="37465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800"/>
              <a:t>Dependent Data marts</a:t>
            </a:r>
          </a:p>
        </p:txBody>
      </p:sp>
      <p:sp>
        <p:nvSpPr>
          <p:cNvPr id="229383" name="AutoShape 7"/>
          <p:cNvSpPr>
            <a:spLocks noChangeArrowheads="1"/>
          </p:cNvSpPr>
          <p:nvPr/>
        </p:nvSpPr>
        <p:spPr bwMode="auto">
          <a:xfrm>
            <a:off x="2882900" y="23749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4" name="AutoShape 8"/>
          <p:cNvSpPr>
            <a:spLocks noChangeArrowheads="1"/>
          </p:cNvSpPr>
          <p:nvPr/>
        </p:nvSpPr>
        <p:spPr bwMode="auto">
          <a:xfrm>
            <a:off x="2882900" y="29845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5" name="AutoShape 9"/>
          <p:cNvSpPr>
            <a:spLocks noChangeArrowheads="1"/>
          </p:cNvSpPr>
          <p:nvPr/>
        </p:nvSpPr>
        <p:spPr bwMode="auto">
          <a:xfrm>
            <a:off x="4635500" y="2451100"/>
            <a:ext cx="914400" cy="6096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6" name="AutoShape 10"/>
          <p:cNvSpPr>
            <a:spLocks noChangeArrowheads="1"/>
          </p:cNvSpPr>
          <p:nvPr/>
        </p:nvSpPr>
        <p:spPr bwMode="auto">
          <a:xfrm>
            <a:off x="5168900" y="42799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7" name="AutoShape 11"/>
          <p:cNvSpPr>
            <a:spLocks noChangeArrowheads="1"/>
          </p:cNvSpPr>
          <p:nvPr/>
        </p:nvSpPr>
        <p:spPr bwMode="auto">
          <a:xfrm>
            <a:off x="5245100" y="48895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8" name="AutoShape 12"/>
          <p:cNvSpPr>
            <a:spLocks noChangeArrowheads="1"/>
          </p:cNvSpPr>
          <p:nvPr/>
        </p:nvSpPr>
        <p:spPr bwMode="auto">
          <a:xfrm>
            <a:off x="5245100" y="5422900"/>
            <a:ext cx="533400" cy="304800"/>
          </a:xfrm>
          <a:prstGeom prst="flowChartMagneticDisk">
            <a:avLst/>
          </a:prstGeom>
          <a:gradFill rotWithShape="0">
            <a:gsLst>
              <a:gs pos="0">
                <a:srgbClr val="FF9999">
                  <a:gamma/>
                  <a:shade val="46275"/>
                  <a:invGamma/>
                </a:srgbClr>
              </a:gs>
              <a:gs pos="5000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2349500" y="4127500"/>
            <a:ext cx="165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800"/>
              <a:t>Data warehouse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2044700" y="1079500"/>
            <a:ext cx="236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800"/>
              <a:t>Independent Data marts</a:t>
            </a:r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3416300" y="18415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3721100" y="25273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 flipV="1">
            <a:off x="3721100" y="29083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 flipV="1">
            <a:off x="3949700" y="44323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>
            <a:off x="4102100" y="5041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3949700" y="51943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 lIns="274320">
            <a:normAutofit fontScale="90000"/>
          </a:bodyPr>
          <a:lstStyle/>
          <a:p>
            <a:r>
              <a:rPr lang="en-US" sz="3600" dirty="0">
                <a:ea typeface="ＭＳ Ｐゴシック" pitchFamily="-108" charset="-128"/>
                <a:cs typeface="ＭＳ Ｐゴシック" pitchFamily="-108" charset="-128"/>
              </a:rPr>
              <a:t>Organizations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are drowning in data…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1243012"/>
            <a:ext cx="8526462" cy="2414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… but lacking in information / knowledge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Our ability to collect and store data seems to have surpassed our ability to make sense of it!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Important trends: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Storage capacity continues to rise rapidly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Cost of storage continues to drop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4775200"/>
            <a:ext cx="7648575" cy="1930400"/>
            <a:chOff x="382" y="2274"/>
            <a:chExt cx="4916" cy="15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621" name="Rectangle 5"/>
            <p:cNvSpPr>
              <a:spLocks noChangeArrowheads="1"/>
            </p:cNvSpPr>
            <p:nvPr/>
          </p:nvSpPr>
          <p:spPr bwMode="auto">
            <a:xfrm>
              <a:off x="382" y="2545"/>
              <a:ext cx="4916" cy="1273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62" y="2274"/>
              <a:ext cx="4776" cy="536"/>
              <a:chOff x="462" y="2274"/>
              <a:chExt cx="4776" cy="536"/>
            </a:xfrm>
            <a:grpFill/>
          </p:grpSpPr>
          <p:sp>
            <p:nvSpPr>
              <p:cNvPr id="25623" name="Oval 7"/>
              <p:cNvSpPr>
                <a:spLocks noChangeArrowheads="1"/>
              </p:cNvSpPr>
              <p:nvPr/>
            </p:nvSpPr>
            <p:spPr bwMode="auto">
              <a:xfrm>
                <a:off x="462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4" name="Oval 8"/>
              <p:cNvSpPr>
                <a:spLocks noChangeArrowheads="1"/>
              </p:cNvSpPr>
              <p:nvPr/>
            </p:nvSpPr>
            <p:spPr bwMode="auto">
              <a:xfrm>
                <a:off x="1067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5" name="Oval 9"/>
              <p:cNvSpPr>
                <a:spLocks noChangeArrowheads="1"/>
              </p:cNvSpPr>
              <p:nvPr/>
            </p:nvSpPr>
            <p:spPr bwMode="auto">
              <a:xfrm>
                <a:off x="1673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6" name="Oval 10"/>
              <p:cNvSpPr>
                <a:spLocks noChangeArrowheads="1"/>
              </p:cNvSpPr>
              <p:nvPr/>
            </p:nvSpPr>
            <p:spPr bwMode="auto">
              <a:xfrm>
                <a:off x="2279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7" name="Oval 11"/>
              <p:cNvSpPr>
                <a:spLocks noChangeArrowheads="1"/>
              </p:cNvSpPr>
              <p:nvPr/>
            </p:nvSpPr>
            <p:spPr bwMode="auto">
              <a:xfrm>
                <a:off x="2884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8" name="Oval 12"/>
              <p:cNvSpPr>
                <a:spLocks noChangeArrowheads="1"/>
              </p:cNvSpPr>
              <p:nvPr/>
            </p:nvSpPr>
            <p:spPr bwMode="auto">
              <a:xfrm>
                <a:off x="3490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29" name="Oval 13"/>
              <p:cNvSpPr>
                <a:spLocks noChangeArrowheads="1"/>
              </p:cNvSpPr>
              <p:nvPr/>
            </p:nvSpPr>
            <p:spPr bwMode="auto">
              <a:xfrm>
                <a:off x="4096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30" name="Oval 14"/>
              <p:cNvSpPr>
                <a:spLocks noChangeArrowheads="1"/>
              </p:cNvSpPr>
              <p:nvPr/>
            </p:nvSpPr>
            <p:spPr bwMode="auto">
              <a:xfrm>
                <a:off x="4702" y="2274"/>
                <a:ext cx="536" cy="536"/>
              </a:xfrm>
              <a:prstGeom prst="ellipse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5053013" y="3581400"/>
            <a:ext cx="733425" cy="7334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06" name="Line 16"/>
          <p:cNvSpPr>
            <a:spLocks noChangeShapeType="1"/>
          </p:cNvSpPr>
          <p:nvPr/>
        </p:nvSpPr>
        <p:spPr bwMode="auto">
          <a:xfrm flipH="1">
            <a:off x="4933950" y="4292600"/>
            <a:ext cx="341313" cy="708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07" name="Line 17"/>
          <p:cNvSpPr>
            <a:spLocks noChangeShapeType="1"/>
          </p:cNvSpPr>
          <p:nvPr/>
        </p:nvSpPr>
        <p:spPr bwMode="auto">
          <a:xfrm flipH="1" flipV="1">
            <a:off x="4927600" y="4992688"/>
            <a:ext cx="138113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08" name="Line 18"/>
          <p:cNvSpPr>
            <a:spLocks noChangeShapeType="1"/>
          </p:cNvSpPr>
          <p:nvPr/>
        </p:nvSpPr>
        <p:spPr bwMode="auto">
          <a:xfrm flipV="1">
            <a:off x="4549775" y="4984750"/>
            <a:ext cx="384175" cy="303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 flipH="1" flipV="1">
            <a:off x="5186363" y="4486275"/>
            <a:ext cx="488950" cy="15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10" name="Line 20"/>
          <p:cNvSpPr>
            <a:spLocks noChangeShapeType="1"/>
          </p:cNvSpPr>
          <p:nvPr/>
        </p:nvSpPr>
        <p:spPr bwMode="auto">
          <a:xfrm>
            <a:off x="4872038" y="4217988"/>
            <a:ext cx="320675" cy="260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11" name="Oval 21"/>
          <p:cNvSpPr>
            <a:spLocks noChangeArrowheads="1"/>
          </p:cNvSpPr>
          <p:nvPr/>
        </p:nvSpPr>
        <p:spPr bwMode="auto">
          <a:xfrm>
            <a:off x="5262563" y="4017963"/>
            <a:ext cx="192087" cy="192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12" name="Oval 22"/>
          <p:cNvSpPr>
            <a:spLocks noChangeArrowheads="1"/>
          </p:cNvSpPr>
          <p:nvPr/>
        </p:nvSpPr>
        <p:spPr bwMode="auto">
          <a:xfrm>
            <a:off x="5276850" y="3724275"/>
            <a:ext cx="128588" cy="149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5527675" y="3843338"/>
            <a:ext cx="128588" cy="149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14" name="WordArt 24"/>
          <p:cNvSpPr>
            <a:spLocks noChangeArrowheads="1" noChangeShapeType="1" noTextEdit="1"/>
          </p:cNvSpPr>
          <p:nvPr/>
        </p:nvSpPr>
        <p:spPr bwMode="auto">
          <a:xfrm>
            <a:off x="1268413" y="4633913"/>
            <a:ext cx="1727200" cy="744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Web Click Streams</a:t>
            </a:r>
          </a:p>
        </p:txBody>
      </p:sp>
      <p:sp>
        <p:nvSpPr>
          <p:cNvPr id="25615" name="WordArt 25"/>
          <p:cNvSpPr>
            <a:spLocks noChangeArrowheads="1" noChangeShapeType="1" noTextEdit="1"/>
          </p:cNvSpPr>
          <p:nvPr/>
        </p:nvSpPr>
        <p:spPr bwMode="auto">
          <a:xfrm rot="2897117">
            <a:off x="6130132" y="4628356"/>
            <a:ext cx="1727200" cy="744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Purchase Data</a:t>
            </a:r>
          </a:p>
        </p:txBody>
      </p:sp>
      <p:sp>
        <p:nvSpPr>
          <p:cNvPr id="25616" name="WordArt 26"/>
          <p:cNvSpPr>
            <a:spLocks noChangeArrowheads="1" noChangeShapeType="1" noTextEdit="1"/>
          </p:cNvSpPr>
          <p:nvPr/>
        </p:nvSpPr>
        <p:spPr bwMode="auto">
          <a:xfrm rot="990780">
            <a:off x="2452688" y="5222875"/>
            <a:ext cx="1727200" cy="744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ERP Transactions</a:t>
            </a:r>
          </a:p>
        </p:txBody>
      </p:sp>
      <p:sp>
        <p:nvSpPr>
          <p:cNvPr id="25617" name="WordArt 27"/>
          <p:cNvSpPr>
            <a:spLocks noChangeArrowheads="1" noChangeShapeType="1" noTextEdit="1"/>
          </p:cNvSpPr>
          <p:nvPr/>
        </p:nvSpPr>
        <p:spPr bwMode="auto">
          <a:xfrm rot="990780">
            <a:off x="5178425" y="5226050"/>
            <a:ext cx="1727200" cy="744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Customer Profiles</a:t>
            </a:r>
          </a:p>
        </p:txBody>
      </p:sp>
      <p:sp>
        <p:nvSpPr>
          <p:cNvPr id="25618" name="WordArt 28"/>
          <p:cNvSpPr>
            <a:spLocks noChangeArrowheads="1" noChangeShapeType="1" noTextEdit="1"/>
          </p:cNvSpPr>
          <p:nvPr/>
        </p:nvSpPr>
        <p:spPr bwMode="auto">
          <a:xfrm rot="-544531">
            <a:off x="3086100" y="4411663"/>
            <a:ext cx="1727200" cy="744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Credit Histories</a:t>
            </a:r>
          </a:p>
        </p:txBody>
      </p:sp>
      <p:sp>
        <p:nvSpPr>
          <p:cNvPr id="25619" name="WordArt 29"/>
          <p:cNvSpPr>
            <a:spLocks noChangeArrowheads="1" noChangeShapeType="1" noTextEdit="1"/>
          </p:cNvSpPr>
          <p:nvPr/>
        </p:nvSpPr>
        <p:spPr bwMode="auto">
          <a:xfrm rot="-544531">
            <a:off x="4779963" y="4713288"/>
            <a:ext cx="1727200" cy="744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Activity Records</a:t>
            </a:r>
          </a:p>
        </p:txBody>
      </p:sp>
      <p:sp>
        <p:nvSpPr>
          <p:cNvPr id="25620" name="WordArt 30"/>
          <p:cNvSpPr>
            <a:spLocks noChangeArrowheads="1" noChangeShapeType="1" noTextEdit="1"/>
          </p:cNvSpPr>
          <p:nvPr/>
        </p:nvSpPr>
        <p:spPr bwMode="auto">
          <a:xfrm rot="929686">
            <a:off x="825500" y="5495925"/>
            <a:ext cx="1970088" cy="7794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  <a:ea typeface="Arial Black"/>
                <a:cs typeface="Arial Black"/>
              </a:rPr>
              <a:t>Location Tracking (GPS)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  <a:noFill/>
          <a:ln/>
        </p:spPr>
        <p:txBody>
          <a:bodyPr/>
          <a:lstStyle/>
          <a:p>
            <a:r>
              <a:rPr lang="en-GB" sz="3200" dirty="0">
                <a:latin typeface="Comic Sans MS" pitchFamily="66" charset="0"/>
              </a:rPr>
              <a:t>Typical OLAP/OLAM queries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534400" cy="4724400"/>
          </a:xfrm>
          <a:noFill/>
          <a:ln/>
        </p:spPr>
        <p:txBody>
          <a:bodyPr/>
          <a:lstStyle/>
          <a:p>
            <a:pPr lvl="1"/>
            <a:r>
              <a:rPr lang="en-GB" sz="2000" dirty="0">
                <a:solidFill>
                  <a:srgbClr val="003300"/>
                </a:solidFill>
                <a:latin typeface="Comic Sans MS" pitchFamily="66" charset="0"/>
              </a:rPr>
              <a:t>Which customer groups are most profitable?</a:t>
            </a:r>
          </a:p>
          <a:p>
            <a:pPr lvl="1">
              <a:buFontTx/>
              <a:buNone/>
            </a:pPr>
            <a:endParaRPr lang="en-GB" sz="2000" dirty="0">
              <a:solidFill>
                <a:srgbClr val="003300"/>
              </a:solidFill>
              <a:latin typeface="Comic Sans MS" pitchFamily="66" charset="0"/>
            </a:endParaRPr>
          </a:p>
          <a:p>
            <a:pPr lvl="1"/>
            <a:r>
              <a:rPr lang="en-GB" sz="2000" dirty="0">
                <a:solidFill>
                  <a:srgbClr val="003300"/>
                </a:solidFill>
                <a:latin typeface="Comic Sans MS" pitchFamily="66" charset="0"/>
              </a:rPr>
              <a:t>How much is the total sale by month for each sales office?</a:t>
            </a:r>
          </a:p>
          <a:p>
            <a:pPr lvl="1"/>
            <a:endParaRPr lang="en-GB" sz="2000" dirty="0">
              <a:solidFill>
                <a:srgbClr val="003300"/>
              </a:solidFill>
              <a:latin typeface="Comic Sans MS" pitchFamily="66" charset="0"/>
            </a:endParaRPr>
          </a:p>
          <a:p>
            <a:pPr lvl="1"/>
            <a:r>
              <a:rPr lang="en-GB" sz="2000" dirty="0">
                <a:solidFill>
                  <a:srgbClr val="003300"/>
                </a:solidFill>
                <a:latin typeface="Comic Sans MS" pitchFamily="66" charset="0"/>
              </a:rPr>
              <a:t>Are some sales offices failing to sell some otherwise popular products?</a:t>
            </a:r>
          </a:p>
          <a:p>
            <a:pPr lvl="1">
              <a:buFontTx/>
              <a:buNone/>
            </a:pPr>
            <a:endParaRPr lang="en-GB" sz="2000" dirty="0">
              <a:solidFill>
                <a:srgbClr val="003300"/>
              </a:solidFill>
              <a:latin typeface="Comic Sans MS" pitchFamily="66" charset="0"/>
            </a:endParaRPr>
          </a:p>
          <a:p>
            <a:pPr lvl="1"/>
            <a:r>
              <a:rPr lang="en-GB" sz="2000" dirty="0">
                <a:solidFill>
                  <a:srgbClr val="003300"/>
                </a:solidFill>
                <a:latin typeface="Comic Sans MS" pitchFamily="66" charset="0"/>
              </a:rPr>
              <a:t>Is there a correlation between promotion campaigns and sales growth?</a:t>
            </a:r>
          </a:p>
          <a:p>
            <a:pPr lvl="1">
              <a:buFontTx/>
              <a:buNone/>
            </a:pPr>
            <a:endParaRPr lang="en-GB" sz="2000" dirty="0">
              <a:solidFill>
                <a:srgbClr val="003300"/>
              </a:solidFill>
              <a:latin typeface="Comic Sans MS" pitchFamily="66" charset="0"/>
            </a:endParaRPr>
          </a:p>
          <a:p>
            <a:pPr lvl="1"/>
            <a:r>
              <a:rPr lang="en-GB" sz="2000" dirty="0">
                <a:solidFill>
                  <a:srgbClr val="003300"/>
                </a:solidFill>
                <a:latin typeface="Comic Sans MS" pitchFamily="66" charset="0"/>
              </a:rPr>
              <a:t>Do we have adequate production capacity and stocks to meet anticipated demand?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87F-8646-456D-86BA-5CC1A46C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Review- Data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F392F-026B-4197-A2BA-105165DA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1319"/>
            <a:ext cx="6624736" cy="42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E3FA-F593-4B84-9FF1-575AF7FF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Review-Data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0371-4160-43C5-B5FB-64EC7A7F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47085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Every Primary Key denotes a Functional Dependency (X</a:t>
            </a:r>
            <a:r>
              <a:rPr lang="en-GB" dirty="0">
                <a:sym typeface="Wingdings" panose="05000000000000000000" pitchFamily="2" charset="2"/>
              </a:rPr>
              <a:t>Y</a:t>
            </a:r>
            <a:r>
              <a:rPr lang="en-GB" dirty="0"/>
              <a:t>), for example</a:t>
            </a:r>
          </a:p>
          <a:p>
            <a:pPr lvl="1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Order_Date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Customer_Id</a:t>
            </a:r>
            <a:endParaRPr lang="en-GB" sz="2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Quantity</a:t>
            </a:r>
            <a:endParaRPr lang="en-GB" sz="24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GB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Customer_Id</a:t>
            </a:r>
            <a:r>
              <a:rPr lang="en-GB" sz="24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Customer_Name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Address, City, State, Zip</a:t>
            </a:r>
          </a:p>
          <a:p>
            <a:pPr lvl="1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Product_Description,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Product_Finish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Standard_Price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On_Hand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</a:p>
          <a:p>
            <a:r>
              <a:rPr lang="en-GB" sz="2800" dirty="0">
                <a:sym typeface="Wingdings" panose="05000000000000000000" pitchFamily="2" charset="2"/>
              </a:rPr>
              <a:t>All attributes of a Table are </a:t>
            </a:r>
            <a:r>
              <a:rPr lang="en-GB" sz="2800" dirty="0" err="1">
                <a:sym typeface="Wingdings" panose="05000000000000000000" pitchFamily="2" charset="2"/>
              </a:rPr>
              <a:t>funtionally</a:t>
            </a:r>
            <a:r>
              <a:rPr lang="en-GB" sz="2800" dirty="0">
                <a:sym typeface="Wingdings" panose="05000000000000000000" pitchFamily="2" charset="2"/>
              </a:rPr>
              <a:t> dependent on the Primary Key.</a:t>
            </a:r>
          </a:p>
          <a:p>
            <a:r>
              <a:rPr lang="en-GB" sz="2800" dirty="0">
                <a:sym typeface="Wingdings" panose="05000000000000000000" pitchFamily="2" charset="2"/>
              </a:rPr>
              <a:t>Every Foreign Key points to a transitive functional dependency: XY YZ =&gt; XZ</a:t>
            </a:r>
          </a:p>
          <a:p>
            <a:pPr lvl="1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Order_Date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Customer_Id</a:t>
            </a:r>
            <a:endParaRPr lang="en-GB" sz="2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GB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Customer_Id</a:t>
            </a:r>
            <a:r>
              <a:rPr lang="en-GB" sz="24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Customer_Name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Address, City, State, Zip</a:t>
            </a:r>
          </a:p>
          <a:p>
            <a:endParaRPr lang="en-GB" sz="2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GB" sz="2800" dirty="0">
              <a:sym typeface="Wingdings" panose="05000000000000000000" pitchFamily="2" charset="2"/>
            </a:endParaRPr>
          </a:p>
          <a:p>
            <a:pPr lvl="1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4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A7C4-28B6-436C-B930-5927D4C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From Tables to UML Class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5496-5956-4AAE-BC96-AE60258A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410618"/>
            <a:ext cx="8598170" cy="3410712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Order_Date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Customer_Id</a:t>
            </a:r>
          </a:p>
          <a:p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Customer_Id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Customer_Name, Address, City, State, Zip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Product_Description, Product_Finish, Standard_Price,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On_Hand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, Product_Id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Quantity</a:t>
            </a:r>
          </a:p>
          <a:p>
            <a:pPr lvl="1"/>
            <a:endParaRPr lang="en-GB" sz="16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02C6D-BA14-4691-8101-9BAA96F0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0" y="207961"/>
            <a:ext cx="5177790" cy="3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5E14-1098-4502-A284-EDFB56E4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Tables to UML Class Models</a:t>
            </a:r>
          </a:p>
        </p:txBody>
      </p:sp>
      <p:pic>
        <p:nvPicPr>
          <p:cNvPr id="87042" name="Picture 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CF910DF-6EBC-43CF-B1AC-3BC0B62B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508050"/>
            <a:ext cx="5085525" cy="38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8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12BC-7010-463B-BC1A-6B757222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Tables to UML Class Models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8C1ACCC4-5A21-4678-9C2F-421BD8AA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908535"/>
            <a:ext cx="5085525" cy="3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 lIns="2743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What is Business Intelligence?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79464" y="1676400"/>
            <a:ext cx="7583487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>
                    <a:lumMod val="65000"/>
                  </a:schemeClr>
                </a:solidFill>
              </a:rPr>
              <a:t>A Simple Definition: </a:t>
            </a:r>
            <a:r>
              <a:rPr lang="en-US" b="1" dirty="0"/>
              <a:t>The applications and technologies transforming Business Data into Action-Proactive Management</a:t>
            </a:r>
          </a:p>
          <a:p>
            <a:pPr eaLnBrk="1" hangingPunct="1">
              <a:buFont typeface="Wingdings 3" pitchFamily="24" charset="2"/>
              <a:buNone/>
            </a:pPr>
            <a:r>
              <a:rPr lang="en-US" sz="1800" b="1" dirty="0">
                <a:solidFill>
                  <a:schemeClr val="accent3">
                    <a:lumMod val="65000"/>
                  </a:schemeClr>
                </a:solidFill>
              </a:rPr>
              <a:t>Fact-based decision making typically involves a subset of the following skills/tools…</a:t>
            </a:r>
          </a:p>
          <a:p>
            <a:pPr eaLnBrk="1" hangingPunct="1"/>
            <a:r>
              <a:rPr lang="en-US" sz="1800" dirty="0"/>
              <a:t>Data querying / SQL </a:t>
            </a:r>
          </a:p>
          <a:p>
            <a:pPr eaLnBrk="1" hangingPunct="1"/>
            <a:r>
              <a:rPr lang="en-US" sz="1800" dirty="0"/>
              <a:t>Database design / data warehousing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Data mining </a:t>
            </a:r>
          </a:p>
          <a:p>
            <a:pPr eaLnBrk="1" hangingPunct="1"/>
            <a:r>
              <a:rPr lang="en-US" sz="1800" dirty="0"/>
              <a:t>Decision support systems / simulations</a:t>
            </a:r>
          </a:p>
          <a:p>
            <a:pPr eaLnBrk="1" hangingPunct="1"/>
            <a:r>
              <a:rPr lang="en-US" sz="1800" dirty="0"/>
              <a:t>Data visualization /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Title 16394"/>
          <p:cNvSpPr>
            <a:spLocks noGrp="1" noChangeArrowheads="1"/>
          </p:cNvSpPr>
          <p:nvPr>
            <p:ph type="title"/>
          </p:nvPr>
        </p:nvSpPr>
        <p:spPr>
          <a:xfrm>
            <a:off x="249238" y="225425"/>
            <a:ext cx="8437562" cy="750888"/>
          </a:xfrm>
        </p:spPr>
        <p:txBody>
          <a:bodyPr lIns="274320" anchor="t">
            <a:normAutofit fontScale="90000"/>
          </a:bodyPr>
          <a:lstStyle/>
          <a:p>
            <a:pPr marL="0" indent="0" defTabSz="914400" eaLnBrk="1" hangingPunct="1">
              <a:defRPr/>
            </a:pPr>
            <a:r>
              <a:rPr lang="en-US" sz="4400" dirty="0">
                <a:ea typeface="+mj-ea"/>
                <a:cs typeface="+mj-cs"/>
              </a:rPr>
              <a:t> The BI goal</a:t>
            </a:r>
          </a:p>
        </p:txBody>
      </p:sp>
      <p:pic>
        <p:nvPicPr>
          <p:cNvPr id="1313798" name="Rectangle 131379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724275"/>
            <a:ext cx="3611563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3799" name="Rectangle 131379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7538" y="2662238"/>
            <a:ext cx="318928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3800" name="Rectangle 131379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7538" y="1004888"/>
            <a:ext cx="3189287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GEL Rounded Rectangle MS green"/>
          <p:cNvPicPr>
            <a:picLocks noChangeAspect="1" noChangeArrowheads="1"/>
          </p:cNvPicPr>
          <p:nvPr/>
        </p:nvPicPr>
        <p:blipFill>
          <a:blip r:embed="rId5">
            <a:lum bright="-12000"/>
          </a:blip>
          <a:srcRect/>
          <a:stretch>
            <a:fillRect/>
          </a:stretch>
        </p:blipFill>
        <p:spPr bwMode="auto">
          <a:xfrm>
            <a:off x="304800" y="1519237"/>
            <a:ext cx="5181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838200" y="2052636"/>
            <a:ext cx="4191000" cy="995363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/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itchFamily="24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 is about using data to help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enterprise users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make better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business decisions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1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1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1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n 23"/>
          <p:cNvSpPr/>
          <p:nvPr/>
        </p:nvSpPr>
        <p:spPr>
          <a:xfrm>
            <a:off x="655441" y="4467513"/>
            <a:ext cx="1295400" cy="1752600"/>
          </a:xfrm>
          <a:prstGeom prst="can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1284071" y="3100257"/>
            <a:ext cx="1295400" cy="1752600"/>
          </a:xfrm>
          <a:prstGeom prst="can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548489" y="1678032"/>
            <a:ext cx="1295400" cy="1752600"/>
          </a:xfrm>
          <a:prstGeom prst="can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820806" y="1600200"/>
            <a:ext cx="1741794" cy="502920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925" y="2085983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Oper</a:t>
            </a:r>
            <a:r>
              <a:rPr lang="en-US" sz="2400" dirty="0"/>
              <a:t>-</a:t>
            </a:r>
          </a:p>
          <a:p>
            <a:r>
              <a:rPr lang="en-US" sz="2400" dirty="0" err="1"/>
              <a:t>ational</a:t>
            </a:r>
            <a:r>
              <a:rPr lang="en-US" sz="2400" dirty="0"/>
              <a:t> </a:t>
            </a:r>
          </a:p>
          <a:p>
            <a:r>
              <a:rPr lang="en-US" sz="2400" dirty="0"/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305" y="4928315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</a:t>
            </a:r>
          </a:p>
          <a:p>
            <a:r>
              <a:rPr lang="en-US" sz="2400" dirty="0"/>
              <a:t>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449" y="3550739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External</a:t>
            </a:r>
          </a:p>
          <a:p>
            <a:r>
              <a:rPr lang="en-US" sz="2400" dirty="0"/>
              <a:t>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9383" y="3410129"/>
            <a:ext cx="1024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Ware-</a:t>
            </a:r>
          </a:p>
          <a:p>
            <a:r>
              <a:rPr lang="en-US" sz="2400" dirty="0"/>
              <a:t>house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0633" y="3554311"/>
            <a:ext cx="820767" cy="6001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79477" y="3581400"/>
            <a:ext cx="820767" cy="6001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6808763" y="1295400"/>
            <a:ext cx="1981200" cy="990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Reporting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6792351" y="2572377"/>
            <a:ext cx="1981200" cy="1282016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Mining</a:t>
            </a:r>
          </a:p>
        </p:txBody>
      </p:sp>
      <p:sp>
        <p:nvSpPr>
          <p:cNvPr id="18" name="Flowchart: Multidocument 17"/>
          <p:cNvSpPr/>
          <p:nvPr/>
        </p:nvSpPr>
        <p:spPr>
          <a:xfrm>
            <a:off x="6850966" y="4181564"/>
            <a:ext cx="1981200" cy="990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KM</a:t>
            </a:r>
          </a:p>
        </p:txBody>
      </p:sp>
      <p:sp>
        <p:nvSpPr>
          <p:cNvPr id="19" name="Flowchart: Multidocument 18"/>
          <p:cNvSpPr/>
          <p:nvPr/>
        </p:nvSpPr>
        <p:spPr>
          <a:xfrm>
            <a:off x="6781800" y="5534465"/>
            <a:ext cx="1981200" cy="990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</a:t>
            </a:r>
          </a:p>
        </p:txBody>
      </p:sp>
    </p:spTree>
    <p:extLst>
      <p:ext uri="{BB962C8B-B14F-4D97-AF65-F5344CB8AC3E}">
        <p14:creationId xmlns:p14="http://schemas.microsoft.com/office/powerpoint/2010/main" val="67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Famous “Beer and Diapers” BI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0772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the follow convenience-store transactional data (register sales receipts)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209800"/>
            <a:ext cx="74803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Famous “Beer and Diapers” BI example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5334000"/>
            <a:ext cx="80772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did managers learn?  That beer &amp; diapers are often bought by men on Thursday and Saturdays.  Why? </a:t>
            </a:r>
          </a:p>
          <a:p>
            <a:r>
              <a:rPr lang="en-US" dirty="0"/>
              <a:t>Data </a:t>
            </a:r>
            <a:r>
              <a:rPr lang="en-US" dirty="0">
                <a:sym typeface="Wingdings"/>
              </a:rPr>
              <a:t> Information  Knowledge</a:t>
            </a:r>
            <a:r>
              <a:rPr lang="en-US" dirty="0"/>
              <a:t> (Insight)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1143000"/>
          <a:ext cx="6629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7" y="0"/>
            <a:ext cx="8913813" cy="990600"/>
          </a:xfrm>
        </p:spPr>
        <p:txBody>
          <a:bodyPr lIns="274320" bIns="91440">
            <a:normAutofit/>
          </a:bodyPr>
          <a:lstStyle/>
          <a:p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Goal: Convert Data to (Actionable) Knowledge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828800"/>
            <a:ext cx="6300787" cy="3895725"/>
            <a:chOff x="917" y="814"/>
            <a:chExt cx="3969" cy="2454"/>
          </a:xfrm>
        </p:grpSpPr>
        <p:sp>
          <p:nvSpPr>
            <p:cNvPr id="52232" name="AutoShape 4"/>
            <p:cNvSpPr>
              <a:spLocks noChangeArrowheads="1"/>
            </p:cNvSpPr>
            <p:nvPr/>
          </p:nvSpPr>
          <p:spPr bwMode="auto">
            <a:xfrm flipV="1">
              <a:off x="917" y="1639"/>
              <a:ext cx="3969" cy="1629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31 w 21600"/>
                <a:gd name="T13" fmla="*/ 5728 h 21600"/>
                <a:gd name="T14" fmla="*/ 15869 w 21600"/>
                <a:gd name="T15" fmla="*/ 1587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858" y="21600"/>
                  </a:lnTo>
                  <a:lnTo>
                    <a:pt x="137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C383F">
                <a:alpha val="79999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52233" name="AutoShape 5"/>
            <p:cNvSpPr>
              <a:spLocks noChangeArrowheads="1"/>
            </p:cNvSpPr>
            <p:nvPr/>
          </p:nvSpPr>
          <p:spPr bwMode="auto">
            <a:xfrm flipV="1">
              <a:off x="2340" y="1251"/>
              <a:ext cx="1109" cy="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33 w 21600"/>
                <a:gd name="T13" fmla="*/ 4727 h 21600"/>
                <a:gd name="T14" fmla="*/ 16867 w 21600"/>
                <a:gd name="T15" fmla="*/ 1687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82" y="21600"/>
                  </a:lnTo>
                  <a:lnTo>
                    <a:pt x="157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9900">
                <a:alpha val="79999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Info</a:t>
              </a:r>
            </a:p>
          </p:txBody>
        </p:sp>
        <p:sp>
          <p:nvSpPr>
            <p:cNvPr id="52234" name="AutoShape 6"/>
            <p:cNvSpPr>
              <a:spLocks noChangeArrowheads="1"/>
            </p:cNvSpPr>
            <p:nvPr/>
          </p:nvSpPr>
          <p:spPr bwMode="auto">
            <a:xfrm>
              <a:off x="2635" y="905"/>
              <a:ext cx="533" cy="348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235" name="Text Box 7"/>
            <p:cNvSpPr txBox="1">
              <a:spLocks noChangeArrowheads="1"/>
            </p:cNvSpPr>
            <p:nvPr/>
          </p:nvSpPr>
          <p:spPr bwMode="auto">
            <a:xfrm>
              <a:off x="3369" y="814"/>
              <a:ext cx="9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Knowledge</a:t>
              </a:r>
            </a:p>
          </p:txBody>
        </p:sp>
        <p:sp>
          <p:nvSpPr>
            <p:cNvPr id="52236" name="Line 8"/>
            <p:cNvSpPr>
              <a:spLocks noChangeShapeType="1"/>
            </p:cNvSpPr>
            <p:nvPr/>
          </p:nvSpPr>
          <p:spPr bwMode="auto">
            <a:xfrm flipH="1">
              <a:off x="2937" y="962"/>
              <a:ext cx="448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1905000"/>
            <a:ext cx="1649413" cy="3951288"/>
            <a:chOff x="306" y="806"/>
            <a:chExt cx="1039" cy="2489"/>
          </a:xfrm>
        </p:grpSpPr>
        <p:sp>
          <p:nvSpPr>
            <p:cNvPr id="52230" name="Line 10"/>
            <p:cNvSpPr>
              <a:spLocks noChangeShapeType="1"/>
            </p:cNvSpPr>
            <p:nvPr/>
          </p:nvSpPr>
          <p:spPr bwMode="auto">
            <a:xfrm flipV="1">
              <a:off x="306" y="806"/>
              <a:ext cx="0" cy="2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231" name="Text Box 11"/>
            <p:cNvSpPr txBox="1">
              <a:spLocks noChangeArrowheads="1"/>
            </p:cNvSpPr>
            <p:nvPr/>
          </p:nvSpPr>
          <p:spPr bwMode="auto">
            <a:xfrm>
              <a:off x="489" y="1418"/>
              <a:ext cx="85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Increasing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</a:rPr>
                <a:t>Value</a:t>
              </a:r>
            </a:p>
          </p:txBody>
        </p:sp>
      </p:grp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609600" y="60198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itchFamily="24" charset="0"/>
              </a:rPr>
              <a:t>Hard to do in practice – requires commitment/effort.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 lIns="274320">
            <a:normAutofit/>
          </a:bodyPr>
          <a:lstStyle/>
          <a:p>
            <a:pPr eaLnBrk="1" hangingPunct="1"/>
            <a:r>
              <a:rPr lang="en-US" dirty="0"/>
              <a:t>Data / information / knowledge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583487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 a collection of raw value elements or facts used for calculating, reasoning, or measuring.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Information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 the result of collecting and organizing data in a way that establishes relationship between data items, which thereby provides context and meaning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Knowledge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 the concept of understanding information based on recognized patterns in a way that provides insight to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1020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Comic Sans MS</vt:lpstr>
      <vt:lpstr>Microsoft Sans Serif</vt:lpstr>
      <vt:lpstr>Tahoma</vt:lpstr>
      <vt:lpstr>Times New Roman</vt:lpstr>
      <vt:lpstr>Wingdings</vt:lpstr>
      <vt:lpstr>Wingdings 3</vt:lpstr>
      <vt:lpstr>Office Theme</vt:lpstr>
      <vt:lpstr>1_Office Theme</vt:lpstr>
      <vt:lpstr>Data warehousing and Business Intelligence Dr Panagiotis(Panos) Chountas</vt:lpstr>
      <vt:lpstr>Organizations are drowning in data…</vt:lpstr>
      <vt:lpstr>What is Business Intelligence?</vt:lpstr>
      <vt:lpstr> The BI goal</vt:lpstr>
      <vt:lpstr>Data Warehouse System</vt:lpstr>
      <vt:lpstr>Famous “Beer and Diapers” BI example</vt:lpstr>
      <vt:lpstr>Famous “Beer and Diapers” BI example</vt:lpstr>
      <vt:lpstr>Goal: Convert Data to (Actionable) Knowledge</vt:lpstr>
      <vt:lpstr>Data / information / knowledge</vt:lpstr>
      <vt:lpstr>What is stored in a Data Warehouse</vt:lpstr>
      <vt:lpstr>What is a business process?</vt:lpstr>
      <vt:lpstr>What is stored in a Data Warehouse</vt:lpstr>
      <vt:lpstr>PowerPoint Presentation</vt:lpstr>
      <vt:lpstr>Step 1: Choosing the  process</vt:lpstr>
      <vt:lpstr>UML Class model</vt:lpstr>
      <vt:lpstr>Step 2: Identifying and  conforming the dimensions</vt:lpstr>
      <vt:lpstr>Fact and</vt:lpstr>
      <vt:lpstr>Dimensional model (fact constellation)</vt:lpstr>
      <vt:lpstr>   Dependent vs. Independent data marts-Business Process Data</vt:lpstr>
      <vt:lpstr>Typical OLAP/OLAM queries</vt:lpstr>
      <vt:lpstr>Review- Data Modelling</vt:lpstr>
      <vt:lpstr>Review-Data Modelling</vt:lpstr>
      <vt:lpstr>From Tables to UML Class Models</vt:lpstr>
      <vt:lpstr>From Tables to UML Class Models</vt:lpstr>
      <vt:lpstr>From Tables to UML Class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Business Intelligence Dr Panagiotis(Panos) Chountas</dc:title>
  <dc:creator>Panagiotis Chountas</dc:creator>
  <cp:lastModifiedBy>Panagiotis Chountas</cp:lastModifiedBy>
  <cp:revision>2</cp:revision>
  <dcterms:created xsi:type="dcterms:W3CDTF">2024-01-25T01:40:59Z</dcterms:created>
  <dcterms:modified xsi:type="dcterms:W3CDTF">2024-01-25T01:49:53Z</dcterms:modified>
</cp:coreProperties>
</file>