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854EB7-C9FD-46F1-8004-05D148C3446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6CB43AE-019A-4C15-A5F5-9D526BDF5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C66EA44-590F-4010-99D5-AF64DCCDA6E1}"/>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5" name="Alt Bilgi Yer Tutucusu 4">
            <a:extLst>
              <a:ext uri="{FF2B5EF4-FFF2-40B4-BE49-F238E27FC236}">
                <a16:creationId xmlns:a16="http://schemas.microsoft.com/office/drawing/2014/main" id="{4BBC23AE-DB9F-4950-AD11-F59B40574CD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DEFED8F-74F3-415A-945B-DEB850075CDD}"/>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24987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3C8103-F52C-4667-9241-F5A90D9D665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50BAECA-9BE7-4610-8409-7F4B8F22D1F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9D89BA-6F36-47C7-B4D8-1B7EC58738D6}"/>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5" name="Alt Bilgi Yer Tutucusu 4">
            <a:extLst>
              <a:ext uri="{FF2B5EF4-FFF2-40B4-BE49-F238E27FC236}">
                <a16:creationId xmlns:a16="http://schemas.microsoft.com/office/drawing/2014/main" id="{53854DDF-8BE5-443C-A1AF-EA14388B85F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6F1A2E-88A3-4137-96E7-3A8BE23194E4}"/>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331263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DDF48F6-3EAA-4452-966D-6DC98E2B243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DAFCB67-A1E2-4E23-92F8-9CB010BE314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FE908C7-837D-4CC1-9DD2-0ACE73DA4505}"/>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5" name="Alt Bilgi Yer Tutucusu 4">
            <a:extLst>
              <a:ext uri="{FF2B5EF4-FFF2-40B4-BE49-F238E27FC236}">
                <a16:creationId xmlns:a16="http://schemas.microsoft.com/office/drawing/2014/main" id="{27A5E348-62D0-4781-B8AA-0DBABF99E4E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1E76756-76F6-4246-8E69-66C86528C13B}"/>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52077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F20AD2-D7A7-4CCF-8FE2-6CAC46195AF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081A4C2-51B8-4E9F-A18F-2A41B985CF5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3588CAA-686B-4B74-A1E7-61EDFCD6AC2F}"/>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5" name="Alt Bilgi Yer Tutucusu 4">
            <a:extLst>
              <a:ext uri="{FF2B5EF4-FFF2-40B4-BE49-F238E27FC236}">
                <a16:creationId xmlns:a16="http://schemas.microsoft.com/office/drawing/2014/main" id="{44EA7177-55BF-423C-8BE5-D4FF5B038F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7C52295-A0CE-4054-8970-222508CF1B13}"/>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211609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A6C9BF-3C98-491B-AC41-DF4D41EB4FF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86D3945-11C5-490A-BFA5-D7BE4B618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53C1F24-1FBE-4044-A5BD-8D8F2AE70B94}"/>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5" name="Alt Bilgi Yer Tutucusu 4">
            <a:extLst>
              <a:ext uri="{FF2B5EF4-FFF2-40B4-BE49-F238E27FC236}">
                <a16:creationId xmlns:a16="http://schemas.microsoft.com/office/drawing/2014/main" id="{E3D42D87-AB1B-49E5-95A2-79D60F41E3E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5F01CB1-51A8-45B7-A049-CE57E1617748}"/>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341245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17CCD9-5069-4428-99FE-40686069574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243F5DE-3C85-4B62-824C-EBA6F8C8220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10CA2B6-88B3-4387-A203-2FB421A64AF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9BA7618-D294-4DCF-9E25-65EE887AC4CA}"/>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6" name="Alt Bilgi Yer Tutucusu 5">
            <a:extLst>
              <a:ext uri="{FF2B5EF4-FFF2-40B4-BE49-F238E27FC236}">
                <a16:creationId xmlns:a16="http://schemas.microsoft.com/office/drawing/2014/main" id="{6BC3DB91-F330-4EBD-909D-B0CD3F37279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77A8FE3-7BC8-480E-85EA-7D42F3CF1BDB}"/>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362606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74EEB8-6E03-462E-981F-87934FC1C98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3FC898B-57F5-44A8-87F4-9401AF6456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83111EE-6D5A-4A29-AAEB-D9CD00ABCC0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D75E3C8-F168-43D8-B59C-AEB201BD8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F5ADF2A-FE75-4439-BE48-D25CB1FD01F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9BCA173-2F8F-431C-85DF-75D373F6E3F2}"/>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8" name="Alt Bilgi Yer Tutucusu 7">
            <a:extLst>
              <a:ext uri="{FF2B5EF4-FFF2-40B4-BE49-F238E27FC236}">
                <a16:creationId xmlns:a16="http://schemas.microsoft.com/office/drawing/2014/main" id="{A65FEEF1-27CF-44F6-966D-E57F73E5999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AD4F093-DFC5-46DF-B003-3999365FD095}"/>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118300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BC4631-B1CF-4EC1-BD0F-EA8FE5CD77C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748103B-CE7A-4DDD-A660-E7BCDD33EFFC}"/>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4" name="Alt Bilgi Yer Tutucusu 3">
            <a:extLst>
              <a:ext uri="{FF2B5EF4-FFF2-40B4-BE49-F238E27FC236}">
                <a16:creationId xmlns:a16="http://schemas.microsoft.com/office/drawing/2014/main" id="{F6255F64-BE8C-4D05-963E-860441D1CF8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216CC1B-7BCD-4431-9333-C4EDB48CF695}"/>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283780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E41110A-D11D-4A4D-ADB5-A6ABC7903D7D}"/>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3" name="Alt Bilgi Yer Tutucusu 2">
            <a:extLst>
              <a:ext uri="{FF2B5EF4-FFF2-40B4-BE49-F238E27FC236}">
                <a16:creationId xmlns:a16="http://schemas.microsoft.com/office/drawing/2014/main" id="{00742F54-DD59-417B-8D84-8D9A841188E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DF68DCB-EFB9-4FDB-88FC-255CDBA158CF}"/>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375889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6E8026-D8BB-492F-BF4B-A052790398E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EF4758F-0139-4340-9557-9A0F126DC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8556B5B-0FE2-4191-B855-DEBB75E0B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0F43D2E-6813-4DBB-AD45-222C8AFE4BC9}"/>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6" name="Alt Bilgi Yer Tutucusu 5">
            <a:extLst>
              <a:ext uri="{FF2B5EF4-FFF2-40B4-BE49-F238E27FC236}">
                <a16:creationId xmlns:a16="http://schemas.microsoft.com/office/drawing/2014/main" id="{733C1D64-82D1-4B11-BB0D-FDB15D53A0F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28030F1-93D0-4078-8771-C32C7E29BE3E}"/>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181831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AF2391-F89A-4284-9CB2-7CE6B9CADD5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0409D3A-AF89-4814-B2A3-CDB4E7E21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F54B8A1-BC00-4011-AEFD-BA84FF25E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49F6471-9A13-4D12-9AB5-9FD384534D6D}"/>
              </a:ext>
            </a:extLst>
          </p:cNvPr>
          <p:cNvSpPr>
            <a:spLocks noGrp="1"/>
          </p:cNvSpPr>
          <p:nvPr>
            <p:ph type="dt" sz="half" idx="10"/>
          </p:nvPr>
        </p:nvSpPr>
        <p:spPr/>
        <p:txBody>
          <a:bodyPr/>
          <a:lstStyle/>
          <a:p>
            <a:fld id="{F82BA592-A2EF-4DEA-AB74-F01F99B33ABA}" type="datetimeFigureOut">
              <a:rPr lang="tr-TR" smtClean="0"/>
              <a:t>30.10.2023</a:t>
            </a:fld>
            <a:endParaRPr lang="tr-TR"/>
          </a:p>
        </p:txBody>
      </p:sp>
      <p:sp>
        <p:nvSpPr>
          <p:cNvPr id="6" name="Alt Bilgi Yer Tutucusu 5">
            <a:extLst>
              <a:ext uri="{FF2B5EF4-FFF2-40B4-BE49-F238E27FC236}">
                <a16:creationId xmlns:a16="http://schemas.microsoft.com/office/drawing/2014/main" id="{153ADFD0-0852-4243-A658-8E60D41CAF0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4C23655-4D50-4249-8B28-5CFBC06AD703}"/>
              </a:ext>
            </a:extLst>
          </p:cNvPr>
          <p:cNvSpPr>
            <a:spLocks noGrp="1"/>
          </p:cNvSpPr>
          <p:nvPr>
            <p:ph type="sldNum" sz="quarter" idx="12"/>
          </p:nvPr>
        </p:nvSpPr>
        <p:spPr/>
        <p:txBody>
          <a:bodyPr/>
          <a:lstStyle/>
          <a:p>
            <a:fld id="{7865C0AA-AB88-49A5-9597-82E9DB9FEF8F}" type="slidenum">
              <a:rPr lang="tr-TR" smtClean="0"/>
              <a:t>‹#›</a:t>
            </a:fld>
            <a:endParaRPr lang="tr-TR"/>
          </a:p>
        </p:txBody>
      </p:sp>
    </p:spTree>
    <p:extLst>
      <p:ext uri="{BB962C8B-B14F-4D97-AF65-F5344CB8AC3E}">
        <p14:creationId xmlns:p14="http://schemas.microsoft.com/office/powerpoint/2010/main" val="404336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8BC72F7-4F9F-4C85-9A5C-A5ACE4FC7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C7E59DE-7F34-414F-9300-B0185ECC94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830AF7D-27DD-46CD-901C-2E867E85D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BA592-A2EF-4DEA-AB74-F01F99B33ABA}" type="datetimeFigureOut">
              <a:rPr lang="tr-TR" smtClean="0"/>
              <a:t>30.10.2023</a:t>
            </a:fld>
            <a:endParaRPr lang="tr-TR"/>
          </a:p>
        </p:txBody>
      </p:sp>
      <p:sp>
        <p:nvSpPr>
          <p:cNvPr id="5" name="Alt Bilgi Yer Tutucusu 4">
            <a:extLst>
              <a:ext uri="{FF2B5EF4-FFF2-40B4-BE49-F238E27FC236}">
                <a16:creationId xmlns:a16="http://schemas.microsoft.com/office/drawing/2014/main" id="{61B5F078-1116-4763-8243-B33052D90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5BC1E66-C6C4-4669-BA5A-3F4DAB14A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5C0AA-AB88-49A5-9597-82E9DB9FEF8F}" type="slidenum">
              <a:rPr lang="tr-TR" smtClean="0"/>
              <a:t>‹#›</a:t>
            </a:fld>
            <a:endParaRPr lang="tr-TR"/>
          </a:p>
        </p:txBody>
      </p:sp>
    </p:spTree>
    <p:extLst>
      <p:ext uri="{BB962C8B-B14F-4D97-AF65-F5344CB8AC3E}">
        <p14:creationId xmlns:p14="http://schemas.microsoft.com/office/powerpoint/2010/main" val="134160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87D8EAD-F742-48F9-AE41-F0B0404DB996}"/>
              </a:ext>
            </a:extLst>
          </p:cNvPr>
          <p:cNvSpPr txBox="1"/>
          <p:nvPr/>
        </p:nvSpPr>
        <p:spPr>
          <a:xfrm>
            <a:off x="637675" y="429108"/>
            <a:ext cx="11249526" cy="830997"/>
          </a:xfrm>
          <a:prstGeom prst="rect">
            <a:avLst/>
          </a:prstGeom>
          <a:noFill/>
        </p:spPr>
        <p:txBody>
          <a:bodyPr wrap="square">
            <a:spAutoFit/>
          </a:bodyPr>
          <a:lstStyle/>
          <a:p>
            <a:r>
              <a:rPr lang="tr-TR" sz="2400" dirty="0">
                <a:solidFill>
                  <a:srgbClr val="FF0000"/>
                </a:solidFill>
              </a:rPr>
              <a:t>Genelleştirilmiş </a:t>
            </a:r>
            <a:r>
              <a:rPr lang="tr-TR" sz="2400" dirty="0" err="1">
                <a:solidFill>
                  <a:srgbClr val="FF0000"/>
                </a:solidFill>
              </a:rPr>
              <a:t>deterministik</a:t>
            </a:r>
            <a:r>
              <a:rPr lang="tr-TR" sz="2400" dirty="0">
                <a:solidFill>
                  <a:srgbClr val="FF0000"/>
                </a:solidFill>
              </a:rPr>
              <a:t> olmayan sonlu otomat (GNFA)  </a:t>
            </a:r>
            <a:r>
              <a:rPr lang="tr-TR" sz="2400" dirty="0"/>
              <a:t>adı verilen yeni bir sonlu otomat türünü tanımlayalım.</a:t>
            </a:r>
          </a:p>
        </p:txBody>
      </p:sp>
      <p:sp>
        <p:nvSpPr>
          <p:cNvPr id="7" name="Metin kutusu 6">
            <a:extLst>
              <a:ext uri="{FF2B5EF4-FFF2-40B4-BE49-F238E27FC236}">
                <a16:creationId xmlns:a16="http://schemas.microsoft.com/office/drawing/2014/main" id="{3009A0BA-C212-4180-9BFA-664CDC97802F}"/>
              </a:ext>
            </a:extLst>
          </p:cNvPr>
          <p:cNvSpPr txBox="1"/>
          <p:nvPr/>
        </p:nvSpPr>
        <p:spPr>
          <a:xfrm>
            <a:off x="556893" y="2306320"/>
            <a:ext cx="11249526" cy="1200329"/>
          </a:xfrm>
          <a:prstGeom prst="rect">
            <a:avLst/>
          </a:prstGeom>
          <a:noFill/>
        </p:spPr>
        <p:txBody>
          <a:bodyPr wrap="square">
            <a:spAutoFit/>
          </a:bodyPr>
          <a:lstStyle>
            <a:defPPr>
              <a:defRPr lang="tr-TR"/>
            </a:defPPr>
            <a:lvl1pPr>
              <a:defRPr sz="2400">
                <a:solidFill>
                  <a:srgbClr val="FF0000"/>
                </a:solidFill>
              </a:defRPr>
            </a:lvl1pPr>
          </a:lstStyle>
          <a:p>
            <a:r>
              <a:rPr lang="tr-TR" dirty="0"/>
              <a:t>Genelleştirilmiş </a:t>
            </a:r>
            <a:r>
              <a:rPr lang="tr-TR" dirty="0" err="1"/>
              <a:t>deterministik</a:t>
            </a:r>
            <a:r>
              <a:rPr lang="tr-TR" dirty="0"/>
              <a:t> olmayan sonlu otomatlar, basitçe </a:t>
            </a:r>
            <a:r>
              <a:rPr lang="tr-TR" dirty="0" err="1"/>
              <a:t>deterministik</a:t>
            </a:r>
            <a:r>
              <a:rPr lang="tr-TR" dirty="0"/>
              <a:t> olmayan sonlu otomatlardır; burada geçiş okları, yalnızca alfabenin veya </a:t>
            </a:r>
            <a:r>
              <a:rPr lang="el-GR" dirty="0"/>
              <a:t>ε'</a:t>
            </a:r>
            <a:r>
              <a:rPr lang="tr-TR" dirty="0" err="1"/>
              <a:t>nin</a:t>
            </a:r>
            <a:r>
              <a:rPr lang="tr-TR" dirty="0"/>
              <a:t> üyeleri yerine etiket olarak herhangi bir düzenli ifadeye sahip olabilir. </a:t>
            </a:r>
          </a:p>
        </p:txBody>
      </p:sp>
      <p:sp>
        <p:nvSpPr>
          <p:cNvPr id="6" name="Metin kutusu 5">
            <a:extLst>
              <a:ext uri="{FF2B5EF4-FFF2-40B4-BE49-F238E27FC236}">
                <a16:creationId xmlns:a16="http://schemas.microsoft.com/office/drawing/2014/main" id="{9DE17102-FE7B-4F34-A93A-E37854346390}"/>
              </a:ext>
            </a:extLst>
          </p:cNvPr>
          <p:cNvSpPr txBox="1"/>
          <p:nvPr/>
        </p:nvSpPr>
        <p:spPr>
          <a:xfrm>
            <a:off x="4893275" y="107687"/>
            <a:ext cx="955590" cy="369332"/>
          </a:xfrm>
          <a:prstGeom prst="rect">
            <a:avLst/>
          </a:prstGeom>
          <a:noFill/>
        </p:spPr>
        <p:txBody>
          <a:bodyPr wrap="square">
            <a:spAutoFit/>
          </a:bodyPr>
          <a:lstStyle/>
          <a:p>
            <a:r>
              <a:rPr lang="tr-TR" dirty="0">
                <a:solidFill>
                  <a:srgbClr val="FF0000"/>
                </a:solidFill>
              </a:rPr>
              <a:t>(GNFA)</a:t>
            </a:r>
          </a:p>
        </p:txBody>
      </p:sp>
      <p:sp>
        <p:nvSpPr>
          <p:cNvPr id="8" name="Metin kutusu 7">
            <a:extLst>
              <a:ext uri="{FF2B5EF4-FFF2-40B4-BE49-F238E27FC236}">
                <a16:creationId xmlns:a16="http://schemas.microsoft.com/office/drawing/2014/main" id="{251B4915-1C3C-41EF-9307-FD74401C175E}"/>
              </a:ext>
            </a:extLst>
          </p:cNvPr>
          <p:cNvSpPr txBox="1"/>
          <p:nvPr/>
        </p:nvSpPr>
        <p:spPr>
          <a:xfrm>
            <a:off x="637675" y="1367714"/>
            <a:ext cx="10582260" cy="830997"/>
          </a:xfrm>
          <a:prstGeom prst="rect">
            <a:avLst/>
          </a:prstGeom>
          <a:noFill/>
        </p:spPr>
        <p:txBody>
          <a:bodyPr wrap="square">
            <a:spAutoFit/>
          </a:bodyPr>
          <a:lstStyle>
            <a:defPPr>
              <a:defRPr lang="tr-TR"/>
            </a:defPPr>
            <a:lvl1pPr>
              <a:defRPr sz="2400">
                <a:solidFill>
                  <a:srgbClr val="FF0000"/>
                </a:solidFill>
              </a:defRPr>
            </a:lvl1pPr>
          </a:lstStyle>
          <a:p>
            <a:r>
              <a:rPr lang="tr-TR" dirty="0"/>
              <a:t>İlk önce </a:t>
            </a:r>
            <a:r>
              <a:rPr lang="tr-TR" dirty="0" err="1"/>
              <a:t>DFA'ların</a:t>
            </a:r>
            <a:r>
              <a:rPr lang="tr-TR" dirty="0"/>
              <a:t> </a:t>
            </a:r>
            <a:r>
              <a:rPr lang="tr-TR" dirty="0" err="1"/>
              <a:t>GNFA'lara</a:t>
            </a:r>
            <a:r>
              <a:rPr lang="tr-TR" dirty="0"/>
              <a:t> ve ardından </a:t>
            </a:r>
            <a:r>
              <a:rPr lang="tr-TR" dirty="0" err="1"/>
              <a:t>GNFA'ların</a:t>
            </a:r>
            <a:r>
              <a:rPr lang="tr-TR" dirty="0"/>
              <a:t> düzenli ifadelere nasıl dönüştürüleceğini gösteriyoruz.</a:t>
            </a:r>
          </a:p>
        </p:txBody>
      </p:sp>
      <p:sp>
        <p:nvSpPr>
          <p:cNvPr id="9" name="Metin kutusu 8">
            <a:extLst>
              <a:ext uri="{FF2B5EF4-FFF2-40B4-BE49-F238E27FC236}">
                <a16:creationId xmlns:a16="http://schemas.microsoft.com/office/drawing/2014/main" id="{AB912FFF-557E-4F8B-8D71-3D03A9384E33}"/>
              </a:ext>
            </a:extLst>
          </p:cNvPr>
          <p:cNvSpPr txBox="1"/>
          <p:nvPr/>
        </p:nvSpPr>
        <p:spPr>
          <a:xfrm>
            <a:off x="556893" y="5291527"/>
            <a:ext cx="11078211" cy="1200329"/>
          </a:xfrm>
          <a:prstGeom prst="rect">
            <a:avLst/>
          </a:prstGeom>
          <a:noFill/>
        </p:spPr>
        <p:txBody>
          <a:bodyPr wrap="square">
            <a:spAutoFit/>
          </a:bodyPr>
          <a:lstStyle>
            <a:defPPr>
              <a:defRPr lang="tr-TR"/>
            </a:defPPr>
            <a:lvl1pPr>
              <a:defRPr sz="2400">
                <a:solidFill>
                  <a:srgbClr val="FF0000"/>
                </a:solidFill>
              </a:defRPr>
            </a:lvl1pPr>
          </a:lstStyle>
          <a:p>
            <a:r>
              <a:rPr lang="tr-TR" dirty="0"/>
              <a:t>Bir GNFA </a:t>
            </a:r>
            <a:r>
              <a:rPr lang="tr-TR" dirty="0" err="1"/>
              <a:t>deterministik</a:t>
            </a:r>
            <a:r>
              <a:rPr lang="tr-TR" dirty="0"/>
              <a:t> değildir ve bu nedenle aynı giriş dizesini işlemek için birkaç farklı yola sahip olabilir. Eğer işlenmesi </a:t>
            </a:r>
            <a:r>
              <a:rPr lang="tr-TR" dirty="0" err="1"/>
              <a:t>GNFA'nın</a:t>
            </a:r>
            <a:r>
              <a:rPr lang="tr-TR" dirty="0"/>
              <a:t> girdinin sonunda kabul durumunda olmasına neden olabiliyorsa, katarı girdisini i kabul eder. </a:t>
            </a:r>
          </a:p>
        </p:txBody>
      </p:sp>
      <p:sp>
        <p:nvSpPr>
          <p:cNvPr id="11" name="Metin kutusu 10">
            <a:extLst>
              <a:ext uri="{FF2B5EF4-FFF2-40B4-BE49-F238E27FC236}">
                <a16:creationId xmlns:a16="http://schemas.microsoft.com/office/drawing/2014/main" id="{FBE3C9E3-D00A-449E-A4EA-8DA5575D519A}"/>
              </a:ext>
            </a:extLst>
          </p:cNvPr>
          <p:cNvSpPr txBox="1"/>
          <p:nvPr/>
        </p:nvSpPr>
        <p:spPr>
          <a:xfrm>
            <a:off x="556893" y="3614258"/>
            <a:ext cx="11168827" cy="1569660"/>
          </a:xfrm>
          <a:prstGeom prst="rect">
            <a:avLst/>
          </a:prstGeom>
          <a:noFill/>
        </p:spPr>
        <p:txBody>
          <a:bodyPr wrap="square">
            <a:spAutoFit/>
          </a:bodyPr>
          <a:lstStyle>
            <a:defPPr>
              <a:defRPr lang="tr-TR"/>
            </a:defPPr>
            <a:lvl1pPr>
              <a:defRPr sz="2400">
                <a:solidFill>
                  <a:srgbClr val="FF0000"/>
                </a:solidFill>
              </a:defRPr>
            </a:lvl1pPr>
          </a:lstStyle>
          <a:p>
            <a:r>
              <a:rPr lang="tr-TR" dirty="0"/>
              <a:t>GNFA, sıradan bir </a:t>
            </a:r>
            <a:r>
              <a:rPr lang="tr-TR" dirty="0" err="1"/>
              <a:t>NFA'da</a:t>
            </a:r>
            <a:r>
              <a:rPr lang="tr-TR" dirty="0"/>
              <a:t> olduğu gibi her seferinde yalnızca bir sembol olmak zorunda değildir. Girdiden sembol bloklarını okur ve iki durumu birbirine bağlayan bir geçiş oku boyunca hareket eder. Bu semboller, o ok üzerindeki düzenli ifadeyle tanımlanan bir diziyi oluşturur</a:t>
            </a:r>
          </a:p>
        </p:txBody>
      </p:sp>
    </p:spTree>
    <p:extLst>
      <p:ext uri="{BB962C8B-B14F-4D97-AF65-F5344CB8AC3E}">
        <p14:creationId xmlns:p14="http://schemas.microsoft.com/office/powerpoint/2010/main" val="20829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F78309F-2CFC-44DC-B363-D3550415977D}"/>
              </a:ext>
            </a:extLst>
          </p:cNvPr>
          <p:cNvSpPr txBox="1"/>
          <p:nvPr/>
        </p:nvSpPr>
        <p:spPr>
          <a:xfrm>
            <a:off x="733169" y="725096"/>
            <a:ext cx="10816280" cy="923330"/>
          </a:xfrm>
          <a:prstGeom prst="rect">
            <a:avLst/>
          </a:prstGeom>
          <a:noFill/>
        </p:spPr>
        <p:txBody>
          <a:bodyPr wrap="square">
            <a:spAutoFit/>
          </a:bodyPr>
          <a:lstStyle/>
          <a:p>
            <a:r>
              <a:rPr lang="tr-TR" dirty="0"/>
              <a:t>Temel adım: k = 2 durum için çözüm. Eğer G'nin yalnızca iki durumu varsa, başlangıç durumundan kabul durumuna giden yalnızca tek bir oka sahip olabilir. Bu oktaki düzenli ifade etiketi, G'nin kabul durumuna geçmesine izin veren tüm katarları ifade eder. Dolayısıyla bu ifade G'ye eşdeğerdir.</a:t>
            </a:r>
          </a:p>
        </p:txBody>
      </p:sp>
      <p:sp>
        <p:nvSpPr>
          <p:cNvPr id="5" name="Metin kutusu 4">
            <a:extLst>
              <a:ext uri="{FF2B5EF4-FFF2-40B4-BE49-F238E27FC236}">
                <a16:creationId xmlns:a16="http://schemas.microsoft.com/office/drawing/2014/main" id="{256A68EB-9872-449E-86BC-A5B17033B647}"/>
              </a:ext>
            </a:extLst>
          </p:cNvPr>
          <p:cNvSpPr txBox="1"/>
          <p:nvPr/>
        </p:nvSpPr>
        <p:spPr>
          <a:xfrm>
            <a:off x="733169" y="2051388"/>
            <a:ext cx="10700950" cy="369332"/>
          </a:xfrm>
          <a:prstGeom prst="rect">
            <a:avLst/>
          </a:prstGeom>
          <a:noFill/>
        </p:spPr>
        <p:txBody>
          <a:bodyPr wrap="square">
            <a:spAutoFit/>
          </a:bodyPr>
          <a:lstStyle/>
          <a:p>
            <a:r>
              <a:rPr lang="tr-TR" dirty="0"/>
              <a:t>Tümevarım adımı: k - 1 durum için çözüm. G ve G′'</a:t>
            </a:r>
            <a:r>
              <a:rPr lang="tr-TR" dirty="0" err="1"/>
              <a:t>nin</a:t>
            </a:r>
            <a:r>
              <a:rPr lang="tr-TR" dirty="0"/>
              <a:t> aynı dili tanıyacaktır. </a:t>
            </a:r>
          </a:p>
        </p:txBody>
      </p:sp>
      <p:pic>
        <p:nvPicPr>
          <p:cNvPr id="7" name="Resim 6">
            <a:extLst>
              <a:ext uri="{FF2B5EF4-FFF2-40B4-BE49-F238E27FC236}">
                <a16:creationId xmlns:a16="http://schemas.microsoft.com/office/drawing/2014/main" id="{7839BD07-3CD6-4B54-8602-BED59CC8D726}"/>
              </a:ext>
            </a:extLst>
          </p:cNvPr>
          <p:cNvPicPr>
            <a:picLocks noChangeAspect="1"/>
          </p:cNvPicPr>
          <p:nvPr/>
        </p:nvPicPr>
        <p:blipFill>
          <a:blip r:embed="rId2"/>
          <a:stretch>
            <a:fillRect/>
          </a:stretch>
        </p:blipFill>
        <p:spPr>
          <a:xfrm>
            <a:off x="3399138" y="3377680"/>
            <a:ext cx="4704846" cy="452389"/>
          </a:xfrm>
          <a:prstGeom prst="rect">
            <a:avLst/>
          </a:prstGeom>
        </p:spPr>
      </p:pic>
      <p:sp>
        <p:nvSpPr>
          <p:cNvPr id="9" name="Metin kutusu 8">
            <a:extLst>
              <a:ext uri="{FF2B5EF4-FFF2-40B4-BE49-F238E27FC236}">
                <a16:creationId xmlns:a16="http://schemas.microsoft.com/office/drawing/2014/main" id="{394E2C52-BC33-48E7-ABC9-14C7E8D04CE1}"/>
              </a:ext>
            </a:extLst>
          </p:cNvPr>
          <p:cNvSpPr txBox="1"/>
          <p:nvPr/>
        </p:nvSpPr>
        <p:spPr>
          <a:xfrm>
            <a:off x="568411" y="4017143"/>
            <a:ext cx="11112843" cy="646331"/>
          </a:xfrm>
          <a:prstGeom prst="rect">
            <a:avLst/>
          </a:prstGeom>
          <a:noFill/>
        </p:spPr>
        <p:txBody>
          <a:bodyPr wrap="square">
            <a:spAutoFit/>
          </a:bodyPr>
          <a:lstStyle/>
          <a:p>
            <a:r>
              <a:rPr lang="tr-TR" dirty="0"/>
              <a:t>Eğer bunlardan hiçbiri kaldırılan durum </a:t>
            </a:r>
            <a:r>
              <a:rPr lang="tr-TR" dirty="0" err="1"/>
              <a:t>qrip</a:t>
            </a:r>
            <a:r>
              <a:rPr lang="tr-TR" dirty="0"/>
              <a:t> değilse, açıkça G′ de </a:t>
            </a:r>
            <a:r>
              <a:rPr lang="tr-TR" dirty="0" err="1"/>
              <a:t>w'yi</a:t>
            </a:r>
            <a:r>
              <a:rPr lang="tr-TR" dirty="0"/>
              <a:t> kabul eder. G' oklarını etiketleyen yeni düzenli ifadelerin her biri, bir bütünün parçası olarak önceki </a:t>
            </a:r>
            <a:r>
              <a:rPr lang="tr-TR" dirty="0" err="1"/>
              <a:t>regüler</a:t>
            </a:r>
            <a:r>
              <a:rPr lang="tr-TR" dirty="0"/>
              <a:t> ifadeyi içermektedir. </a:t>
            </a:r>
          </a:p>
        </p:txBody>
      </p:sp>
      <p:sp>
        <p:nvSpPr>
          <p:cNvPr id="11" name="Metin kutusu 10">
            <a:extLst>
              <a:ext uri="{FF2B5EF4-FFF2-40B4-BE49-F238E27FC236}">
                <a16:creationId xmlns:a16="http://schemas.microsoft.com/office/drawing/2014/main" id="{F2D9E6B6-0208-4A0E-914D-73DD4FED4630}"/>
              </a:ext>
            </a:extLst>
          </p:cNvPr>
          <p:cNvSpPr txBox="1"/>
          <p:nvPr/>
        </p:nvSpPr>
        <p:spPr>
          <a:xfrm>
            <a:off x="675503" y="5021992"/>
            <a:ext cx="11211697" cy="923330"/>
          </a:xfrm>
          <a:prstGeom prst="rect">
            <a:avLst/>
          </a:prstGeom>
          <a:noFill/>
        </p:spPr>
        <p:txBody>
          <a:bodyPr wrap="square">
            <a:spAutoFit/>
          </a:bodyPr>
          <a:lstStyle/>
          <a:p>
            <a:r>
              <a:rPr lang="tr-TR" dirty="0"/>
              <a:t>Eğer </a:t>
            </a:r>
            <a:r>
              <a:rPr lang="tr-TR" dirty="0" err="1"/>
              <a:t>qrip</a:t>
            </a:r>
            <a:r>
              <a:rPr lang="tr-TR" dirty="0"/>
              <a:t> ortaya çıkarsa, ardışık </a:t>
            </a:r>
            <a:r>
              <a:rPr lang="tr-TR" dirty="0" err="1"/>
              <a:t>qrip</a:t>
            </a:r>
            <a:r>
              <a:rPr lang="tr-TR" dirty="0"/>
              <a:t> durumlarının her bir çalışmasının kaldırılması, G' için kabul edilebilir bir hesaplama oluşturur. Bir koşuyu paranteze alan </a:t>
            </a:r>
            <a:r>
              <a:rPr lang="tr-TR" dirty="0" err="1"/>
              <a:t>qi</a:t>
            </a:r>
            <a:r>
              <a:rPr lang="tr-TR" dirty="0"/>
              <a:t> ve </a:t>
            </a:r>
            <a:r>
              <a:rPr lang="tr-TR" dirty="0" err="1"/>
              <a:t>qj</a:t>
            </a:r>
            <a:r>
              <a:rPr lang="tr-TR" dirty="0"/>
              <a:t> durumları, aralarındaki ok üzerinde, G'deki </a:t>
            </a:r>
            <a:r>
              <a:rPr lang="tr-TR" dirty="0" err="1"/>
              <a:t>qrip</a:t>
            </a:r>
            <a:r>
              <a:rPr lang="tr-TR" dirty="0"/>
              <a:t> aracılığıyla </a:t>
            </a:r>
            <a:r>
              <a:rPr lang="tr-TR" dirty="0" err="1"/>
              <a:t>qi'yi</a:t>
            </a:r>
            <a:r>
              <a:rPr lang="tr-TR" dirty="0"/>
              <a:t> </a:t>
            </a:r>
            <a:r>
              <a:rPr lang="tr-TR" dirty="0" err="1"/>
              <a:t>qj'ye</a:t>
            </a:r>
            <a:r>
              <a:rPr lang="tr-TR" dirty="0"/>
              <a:t> götüren tüm dizileri tanımlayan yeni bir düzenli ifadeye sahiptir. Dolayısıyla G′, </a:t>
            </a:r>
            <a:r>
              <a:rPr lang="tr-TR" dirty="0" err="1"/>
              <a:t>w'yi</a:t>
            </a:r>
            <a:r>
              <a:rPr lang="tr-TR" dirty="0"/>
              <a:t> kabul eder.</a:t>
            </a:r>
          </a:p>
        </p:txBody>
      </p:sp>
    </p:spTree>
    <p:extLst>
      <p:ext uri="{BB962C8B-B14F-4D97-AF65-F5344CB8AC3E}">
        <p14:creationId xmlns:p14="http://schemas.microsoft.com/office/powerpoint/2010/main" val="384369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ED595ADB-6B0B-462D-9C0C-8AF54BAF37EC}"/>
              </a:ext>
            </a:extLst>
          </p:cNvPr>
          <p:cNvSpPr txBox="1"/>
          <p:nvPr/>
        </p:nvSpPr>
        <p:spPr>
          <a:xfrm>
            <a:off x="1317024" y="1662664"/>
            <a:ext cx="9153268" cy="1569660"/>
          </a:xfrm>
          <a:prstGeom prst="rect">
            <a:avLst/>
          </a:prstGeom>
          <a:noFill/>
        </p:spPr>
        <p:txBody>
          <a:bodyPr wrap="square">
            <a:spAutoFit/>
          </a:bodyPr>
          <a:lstStyle/>
          <a:p>
            <a:r>
              <a:rPr lang="tr-TR" sz="2400" dirty="0"/>
              <a:t>Eğer G, w katarını kabul ediyorsa, G'deki </a:t>
            </a:r>
            <a:r>
              <a:rPr lang="tr-TR" sz="2400" dirty="0" err="1"/>
              <a:t>qi</a:t>
            </a:r>
            <a:r>
              <a:rPr lang="tr-TR" sz="2400" dirty="0"/>
              <a:t> ve </a:t>
            </a:r>
            <a:r>
              <a:rPr lang="tr-TR" sz="2400" dirty="0" err="1"/>
              <a:t>qj</a:t>
            </a:r>
            <a:r>
              <a:rPr lang="tr-TR" sz="2400" dirty="0"/>
              <a:t> durumları arasındaki her ok, </a:t>
            </a:r>
            <a:r>
              <a:rPr lang="tr-TR" sz="2400" dirty="0" err="1"/>
              <a:t>qi'yi</a:t>
            </a:r>
            <a:r>
              <a:rPr lang="tr-TR" sz="2400" dirty="0"/>
              <a:t> doğrudan veya </a:t>
            </a:r>
            <a:r>
              <a:rPr lang="tr-TR" sz="2400" dirty="0" err="1"/>
              <a:t>qrip</a:t>
            </a:r>
            <a:r>
              <a:rPr lang="tr-TR" sz="2400" dirty="0"/>
              <a:t> yoluyla G'deki </a:t>
            </a:r>
            <a:r>
              <a:rPr lang="tr-TR" sz="2400" dirty="0" err="1"/>
              <a:t>qj'ye</a:t>
            </a:r>
            <a:r>
              <a:rPr lang="tr-TR" sz="2400" dirty="0"/>
              <a:t> götüren dizilerin toplamını tanımladığından, G'nin </a:t>
            </a:r>
            <a:r>
              <a:rPr lang="tr-TR" sz="2400" dirty="0" err="1"/>
              <a:t>w'yi</a:t>
            </a:r>
            <a:r>
              <a:rPr lang="tr-TR" sz="2400" dirty="0"/>
              <a:t> de kabul etmesi gerekir. Dolayısıyla G ve G' eşdeğerdir.</a:t>
            </a:r>
          </a:p>
        </p:txBody>
      </p:sp>
      <p:sp>
        <p:nvSpPr>
          <p:cNvPr id="7" name="Metin kutusu 6">
            <a:extLst>
              <a:ext uri="{FF2B5EF4-FFF2-40B4-BE49-F238E27FC236}">
                <a16:creationId xmlns:a16="http://schemas.microsoft.com/office/drawing/2014/main" id="{C960CD40-30BB-4AF0-AC7D-ECAC4526B516}"/>
              </a:ext>
            </a:extLst>
          </p:cNvPr>
          <p:cNvSpPr txBox="1"/>
          <p:nvPr/>
        </p:nvSpPr>
        <p:spPr>
          <a:xfrm>
            <a:off x="1317024" y="4216396"/>
            <a:ext cx="9234617" cy="1200329"/>
          </a:xfrm>
          <a:prstGeom prst="rect">
            <a:avLst/>
          </a:prstGeom>
          <a:noFill/>
        </p:spPr>
        <p:txBody>
          <a:bodyPr wrap="square">
            <a:spAutoFit/>
          </a:bodyPr>
          <a:lstStyle/>
          <a:p>
            <a:r>
              <a:rPr lang="tr-TR" sz="2400" dirty="0"/>
              <a:t>Algoritma kendisini G' girişinde yinelemeli olarak çağırdığında sonuç G'ye eşdeğer bir </a:t>
            </a:r>
            <a:r>
              <a:rPr lang="tr-TR" sz="2400" dirty="0" err="1"/>
              <a:t>regüler</a:t>
            </a:r>
            <a:r>
              <a:rPr lang="tr-TR" sz="2400" dirty="0"/>
              <a:t> ifadedir. G'nin k - 1 durumuna sahip olduğunu belirtir. Dolayısıyla bu </a:t>
            </a:r>
            <a:r>
              <a:rPr lang="tr-TR" sz="2400" dirty="0" err="1"/>
              <a:t>regüler</a:t>
            </a:r>
            <a:r>
              <a:rPr lang="tr-TR" sz="2400" dirty="0"/>
              <a:t> ifade de G'ye eşdeğerdir.</a:t>
            </a:r>
          </a:p>
        </p:txBody>
      </p:sp>
    </p:spTree>
    <p:extLst>
      <p:ext uri="{BB962C8B-B14F-4D97-AF65-F5344CB8AC3E}">
        <p14:creationId xmlns:p14="http://schemas.microsoft.com/office/powerpoint/2010/main" val="21817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etin kutusu 12">
            <a:extLst>
              <a:ext uri="{FF2B5EF4-FFF2-40B4-BE49-F238E27FC236}">
                <a16:creationId xmlns:a16="http://schemas.microsoft.com/office/drawing/2014/main" id="{4DB309A6-73CE-4974-AABE-D4D17377053B}"/>
              </a:ext>
            </a:extLst>
          </p:cNvPr>
          <p:cNvSpPr txBox="1"/>
          <p:nvPr/>
        </p:nvSpPr>
        <p:spPr>
          <a:xfrm>
            <a:off x="466595" y="194092"/>
            <a:ext cx="5147282" cy="1415772"/>
          </a:xfrm>
          <a:prstGeom prst="rect">
            <a:avLst/>
          </a:prstGeom>
          <a:noFill/>
        </p:spPr>
        <p:txBody>
          <a:bodyPr wrap="square">
            <a:spAutoFit/>
          </a:bodyPr>
          <a:lstStyle/>
          <a:p>
            <a:r>
              <a:rPr lang="tr-TR" b="1" dirty="0" err="1"/>
              <a:t>q</a:t>
            </a:r>
            <a:r>
              <a:rPr lang="tr-TR" b="1" baseline="-25000" dirty="0" err="1"/>
              <a:t>start</a:t>
            </a:r>
            <a:r>
              <a:rPr lang="tr-TR" dirty="0"/>
              <a:t> ve </a:t>
            </a:r>
            <a:r>
              <a:rPr lang="tr-TR" b="1" dirty="0" err="1"/>
              <a:t>q</a:t>
            </a:r>
            <a:r>
              <a:rPr lang="tr-TR" b="1" baseline="-25000" dirty="0" err="1"/>
              <a:t>accept</a:t>
            </a:r>
            <a:r>
              <a:rPr lang="tr-TR" dirty="0"/>
              <a:t> yerine s ve </a:t>
            </a:r>
            <a:r>
              <a:rPr lang="tr-TR" sz="3200" dirty="0">
                <a:latin typeface="Edwardian Script ITC" panose="030303020407070D0804" pitchFamily="66" charset="0"/>
              </a:rPr>
              <a:t>a</a:t>
            </a:r>
            <a:r>
              <a:rPr lang="tr-TR" dirty="0"/>
              <a:t> adı verilen yeni bir başlangıç durumu ve yeni bir kabul durumu ekleyerek dört durumlu bir GNFA oluşturuyoruz, böylece bunları uygun şekilde çizebiliyoruz.</a:t>
            </a:r>
          </a:p>
        </p:txBody>
      </p:sp>
      <p:pic>
        <p:nvPicPr>
          <p:cNvPr id="15" name="Resim 14">
            <a:extLst>
              <a:ext uri="{FF2B5EF4-FFF2-40B4-BE49-F238E27FC236}">
                <a16:creationId xmlns:a16="http://schemas.microsoft.com/office/drawing/2014/main" id="{F199476F-DC0A-4A6A-90A3-BB8C8BF6C9F3}"/>
              </a:ext>
            </a:extLst>
          </p:cNvPr>
          <p:cNvPicPr>
            <a:picLocks noChangeAspect="1"/>
          </p:cNvPicPr>
          <p:nvPr/>
        </p:nvPicPr>
        <p:blipFill>
          <a:blip r:embed="rId2"/>
          <a:stretch>
            <a:fillRect/>
          </a:stretch>
        </p:blipFill>
        <p:spPr>
          <a:xfrm>
            <a:off x="2233612" y="1761554"/>
            <a:ext cx="1019175" cy="2828925"/>
          </a:xfrm>
          <a:prstGeom prst="rect">
            <a:avLst/>
          </a:prstGeom>
        </p:spPr>
      </p:pic>
      <p:pic>
        <p:nvPicPr>
          <p:cNvPr id="17" name="Resim 16">
            <a:extLst>
              <a:ext uri="{FF2B5EF4-FFF2-40B4-BE49-F238E27FC236}">
                <a16:creationId xmlns:a16="http://schemas.microsoft.com/office/drawing/2014/main" id="{5AE1D0B1-FB2E-4964-B37F-6F4813E0BA1C}"/>
              </a:ext>
            </a:extLst>
          </p:cNvPr>
          <p:cNvPicPr>
            <a:picLocks noChangeAspect="1"/>
          </p:cNvPicPr>
          <p:nvPr/>
        </p:nvPicPr>
        <p:blipFill>
          <a:blip r:embed="rId3"/>
          <a:stretch>
            <a:fillRect/>
          </a:stretch>
        </p:blipFill>
        <p:spPr>
          <a:xfrm>
            <a:off x="3202296" y="1790129"/>
            <a:ext cx="2105025" cy="2800350"/>
          </a:xfrm>
          <a:prstGeom prst="rect">
            <a:avLst/>
          </a:prstGeom>
        </p:spPr>
      </p:pic>
      <p:pic>
        <p:nvPicPr>
          <p:cNvPr id="19" name="Resim 18">
            <a:extLst>
              <a:ext uri="{FF2B5EF4-FFF2-40B4-BE49-F238E27FC236}">
                <a16:creationId xmlns:a16="http://schemas.microsoft.com/office/drawing/2014/main" id="{3A3FD20B-5791-478C-8C43-D55821035F36}"/>
              </a:ext>
            </a:extLst>
          </p:cNvPr>
          <p:cNvPicPr>
            <a:picLocks noChangeAspect="1"/>
          </p:cNvPicPr>
          <p:nvPr/>
        </p:nvPicPr>
        <p:blipFill>
          <a:blip r:embed="rId4"/>
          <a:stretch>
            <a:fillRect/>
          </a:stretch>
        </p:blipFill>
        <p:spPr>
          <a:xfrm>
            <a:off x="179078" y="2217090"/>
            <a:ext cx="1257300" cy="2181225"/>
          </a:xfrm>
          <a:prstGeom prst="rect">
            <a:avLst/>
          </a:prstGeom>
        </p:spPr>
      </p:pic>
      <p:pic>
        <p:nvPicPr>
          <p:cNvPr id="25" name="Resim 24">
            <a:extLst>
              <a:ext uri="{FF2B5EF4-FFF2-40B4-BE49-F238E27FC236}">
                <a16:creationId xmlns:a16="http://schemas.microsoft.com/office/drawing/2014/main" id="{453208F4-E962-4072-B5BE-FD56FA831F0C}"/>
              </a:ext>
            </a:extLst>
          </p:cNvPr>
          <p:cNvPicPr>
            <a:picLocks noChangeAspect="1"/>
          </p:cNvPicPr>
          <p:nvPr/>
        </p:nvPicPr>
        <p:blipFill>
          <a:blip r:embed="rId5"/>
          <a:stretch>
            <a:fillRect/>
          </a:stretch>
        </p:blipFill>
        <p:spPr>
          <a:xfrm>
            <a:off x="6405417" y="1918716"/>
            <a:ext cx="2428875" cy="2514600"/>
          </a:xfrm>
          <a:prstGeom prst="rect">
            <a:avLst/>
          </a:prstGeom>
        </p:spPr>
      </p:pic>
      <p:pic>
        <p:nvPicPr>
          <p:cNvPr id="27" name="Resim 26">
            <a:extLst>
              <a:ext uri="{FF2B5EF4-FFF2-40B4-BE49-F238E27FC236}">
                <a16:creationId xmlns:a16="http://schemas.microsoft.com/office/drawing/2014/main" id="{8F1FA885-7224-4E04-8F97-66414DC23C9E}"/>
              </a:ext>
            </a:extLst>
          </p:cNvPr>
          <p:cNvPicPr>
            <a:picLocks noChangeAspect="1"/>
          </p:cNvPicPr>
          <p:nvPr/>
        </p:nvPicPr>
        <p:blipFill>
          <a:blip r:embed="rId6"/>
          <a:stretch>
            <a:fillRect/>
          </a:stretch>
        </p:blipFill>
        <p:spPr>
          <a:xfrm>
            <a:off x="9958388" y="2030312"/>
            <a:ext cx="1238250" cy="2143125"/>
          </a:xfrm>
          <a:prstGeom prst="rect">
            <a:avLst/>
          </a:prstGeom>
        </p:spPr>
      </p:pic>
      <p:sp>
        <p:nvSpPr>
          <p:cNvPr id="29" name="Metin kutusu 28">
            <a:extLst>
              <a:ext uri="{FF2B5EF4-FFF2-40B4-BE49-F238E27FC236}">
                <a16:creationId xmlns:a16="http://schemas.microsoft.com/office/drawing/2014/main" id="{7DEABFC0-1C6C-4DC1-AAA4-EEBE78133C27}"/>
              </a:ext>
            </a:extLst>
          </p:cNvPr>
          <p:cNvSpPr txBox="1"/>
          <p:nvPr/>
        </p:nvSpPr>
        <p:spPr>
          <a:xfrm>
            <a:off x="5920431" y="-1013"/>
            <a:ext cx="5942053" cy="1477328"/>
          </a:xfrm>
          <a:prstGeom prst="rect">
            <a:avLst/>
          </a:prstGeom>
          <a:noFill/>
        </p:spPr>
        <p:txBody>
          <a:bodyPr wrap="square">
            <a:spAutoFit/>
          </a:bodyPr>
          <a:lstStyle/>
          <a:p>
            <a:r>
              <a:rPr lang="tr-TR" dirty="0" err="1"/>
              <a:t>DFA'nın</a:t>
            </a:r>
            <a:r>
              <a:rPr lang="tr-TR" dirty="0"/>
              <a:t> 2. durumundaki öz döngüdeki a, b etiketini, </a:t>
            </a:r>
            <a:r>
              <a:rPr lang="tr-TR" dirty="0" err="1"/>
              <a:t>GNFA'nın</a:t>
            </a:r>
            <a:r>
              <a:rPr lang="tr-TR" dirty="0"/>
              <a:t> karşılık gelen noktasındaki </a:t>
            </a:r>
            <a:r>
              <a:rPr lang="tr-TR" dirty="0" err="1"/>
              <a:t>a∪b</a:t>
            </a:r>
            <a:r>
              <a:rPr lang="tr-TR" dirty="0"/>
              <a:t> etiketiyle değiştiriyoruz. Bunu yapıyoruz çünkü </a:t>
            </a:r>
            <a:r>
              <a:rPr lang="tr-TR" dirty="0" err="1"/>
              <a:t>DFA'nın</a:t>
            </a:r>
            <a:r>
              <a:rPr lang="tr-TR" dirty="0"/>
              <a:t> etiketi biri a için, diğeri b için olmak üzere iki geçişi temsil ederken, </a:t>
            </a:r>
            <a:r>
              <a:rPr lang="tr-TR" dirty="0" err="1"/>
              <a:t>GNFA'nın</a:t>
            </a:r>
            <a:r>
              <a:rPr lang="tr-TR" dirty="0"/>
              <a:t> 2'den kendisine giden yalnızca tek bir geçişi olabilir.</a:t>
            </a:r>
          </a:p>
        </p:txBody>
      </p:sp>
      <p:sp>
        <p:nvSpPr>
          <p:cNvPr id="31" name="Metin kutusu 30">
            <a:extLst>
              <a:ext uri="{FF2B5EF4-FFF2-40B4-BE49-F238E27FC236}">
                <a16:creationId xmlns:a16="http://schemas.microsoft.com/office/drawing/2014/main" id="{4A77A8BD-2540-474C-B6BC-E442390EEDEC}"/>
              </a:ext>
            </a:extLst>
          </p:cNvPr>
          <p:cNvSpPr txBox="1"/>
          <p:nvPr/>
        </p:nvSpPr>
        <p:spPr>
          <a:xfrm>
            <a:off x="741405" y="5144476"/>
            <a:ext cx="11186983"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Durum 2'yi kaldırıyoruz ve kalan ok etiketlerini güncelliyoruz. Bu durumda değişen tek etiket 1'den a'ya olan etikettir.</a:t>
            </a:r>
            <a:endParaRPr lang="tr-TR" dirty="0"/>
          </a:p>
        </p:txBody>
      </p:sp>
    </p:spTree>
    <p:extLst>
      <p:ext uri="{BB962C8B-B14F-4D97-AF65-F5344CB8AC3E}">
        <p14:creationId xmlns:p14="http://schemas.microsoft.com/office/powerpoint/2010/main" val="33923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31D57F5-A3AD-41F8-98E6-388703DA8051}"/>
              </a:ext>
            </a:extLst>
          </p:cNvPr>
          <p:cNvSpPr txBox="1"/>
          <p:nvPr/>
        </p:nvSpPr>
        <p:spPr>
          <a:xfrm>
            <a:off x="4151" y="114721"/>
            <a:ext cx="2862640" cy="369332"/>
          </a:xfrm>
          <a:prstGeom prst="rect">
            <a:avLst/>
          </a:prstGeom>
          <a:noFill/>
        </p:spPr>
        <p:txBody>
          <a:bodyPr wrap="square">
            <a:spAutoFit/>
          </a:bodyPr>
          <a:lstStyle/>
          <a:p>
            <a:r>
              <a:rPr lang="tr-TR" dirty="0"/>
              <a:t>Örnek 2: </a:t>
            </a:r>
            <a:r>
              <a:rPr lang="tr-TR" dirty="0" err="1"/>
              <a:t>Üçdurumlu</a:t>
            </a:r>
            <a:r>
              <a:rPr lang="tr-TR" dirty="0"/>
              <a:t> bir DFA:</a:t>
            </a:r>
          </a:p>
        </p:txBody>
      </p:sp>
      <p:pic>
        <p:nvPicPr>
          <p:cNvPr id="5" name="Resim 4">
            <a:extLst>
              <a:ext uri="{FF2B5EF4-FFF2-40B4-BE49-F238E27FC236}">
                <a16:creationId xmlns:a16="http://schemas.microsoft.com/office/drawing/2014/main" id="{812D8F32-B216-485C-9313-588D322CD2CD}"/>
              </a:ext>
            </a:extLst>
          </p:cNvPr>
          <p:cNvPicPr>
            <a:picLocks noChangeAspect="1"/>
          </p:cNvPicPr>
          <p:nvPr/>
        </p:nvPicPr>
        <p:blipFill>
          <a:blip r:embed="rId2"/>
          <a:stretch>
            <a:fillRect/>
          </a:stretch>
        </p:blipFill>
        <p:spPr>
          <a:xfrm>
            <a:off x="-9266" y="412570"/>
            <a:ext cx="2381250" cy="2314575"/>
          </a:xfrm>
          <a:prstGeom prst="rect">
            <a:avLst/>
          </a:prstGeom>
        </p:spPr>
      </p:pic>
      <p:sp>
        <p:nvSpPr>
          <p:cNvPr id="6" name="Ok: Sağ 5">
            <a:extLst>
              <a:ext uri="{FF2B5EF4-FFF2-40B4-BE49-F238E27FC236}">
                <a16:creationId xmlns:a16="http://schemas.microsoft.com/office/drawing/2014/main" id="{F41EA390-C81E-4702-B232-79E283642779}"/>
              </a:ext>
            </a:extLst>
          </p:cNvPr>
          <p:cNvSpPr/>
          <p:nvPr/>
        </p:nvSpPr>
        <p:spPr>
          <a:xfrm rot="5400000">
            <a:off x="954628" y="3329369"/>
            <a:ext cx="56814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a:extLst>
              <a:ext uri="{FF2B5EF4-FFF2-40B4-BE49-F238E27FC236}">
                <a16:creationId xmlns:a16="http://schemas.microsoft.com/office/drawing/2014/main" id="{05BA7D81-2FB1-4A91-A03C-8E9508CACBA7}"/>
              </a:ext>
            </a:extLst>
          </p:cNvPr>
          <p:cNvPicPr>
            <a:picLocks noChangeAspect="1"/>
          </p:cNvPicPr>
          <p:nvPr/>
        </p:nvPicPr>
        <p:blipFill>
          <a:blip r:embed="rId3"/>
          <a:stretch>
            <a:fillRect/>
          </a:stretch>
        </p:blipFill>
        <p:spPr>
          <a:xfrm>
            <a:off x="105223" y="5041348"/>
            <a:ext cx="1133475" cy="1143000"/>
          </a:xfrm>
          <a:prstGeom prst="rect">
            <a:avLst/>
          </a:prstGeom>
        </p:spPr>
      </p:pic>
      <p:pic>
        <p:nvPicPr>
          <p:cNvPr id="10" name="Resim 9">
            <a:extLst>
              <a:ext uri="{FF2B5EF4-FFF2-40B4-BE49-F238E27FC236}">
                <a16:creationId xmlns:a16="http://schemas.microsoft.com/office/drawing/2014/main" id="{00480DD5-5BDE-4474-A767-86255C17A267}"/>
              </a:ext>
            </a:extLst>
          </p:cNvPr>
          <p:cNvPicPr>
            <a:picLocks noChangeAspect="1"/>
          </p:cNvPicPr>
          <p:nvPr/>
        </p:nvPicPr>
        <p:blipFill>
          <a:blip r:embed="rId4"/>
          <a:stretch>
            <a:fillRect/>
          </a:stretch>
        </p:blipFill>
        <p:spPr>
          <a:xfrm>
            <a:off x="1238698" y="4294196"/>
            <a:ext cx="2038350" cy="2305050"/>
          </a:xfrm>
          <a:prstGeom prst="rect">
            <a:avLst/>
          </a:prstGeom>
        </p:spPr>
      </p:pic>
      <p:pic>
        <p:nvPicPr>
          <p:cNvPr id="14" name="Resim 13">
            <a:extLst>
              <a:ext uri="{FF2B5EF4-FFF2-40B4-BE49-F238E27FC236}">
                <a16:creationId xmlns:a16="http://schemas.microsoft.com/office/drawing/2014/main" id="{5EA04712-4466-4086-832F-EAAA195C7E46}"/>
              </a:ext>
            </a:extLst>
          </p:cNvPr>
          <p:cNvPicPr>
            <a:picLocks noChangeAspect="1"/>
          </p:cNvPicPr>
          <p:nvPr/>
        </p:nvPicPr>
        <p:blipFill>
          <a:blip r:embed="rId5"/>
          <a:stretch>
            <a:fillRect/>
          </a:stretch>
        </p:blipFill>
        <p:spPr>
          <a:xfrm>
            <a:off x="3750209" y="5140289"/>
            <a:ext cx="619125" cy="657225"/>
          </a:xfrm>
          <a:prstGeom prst="rect">
            <a:avLst/>
          </a:prstGeom>
        </p:spPr>
      </p:pic>
      <p:cxnSp>
        <p:nvCxnSpPr>
          <p:cNvPr id="16" name="Düz Ok Bağlayıcısı 15">
            <a:extLst>
              <a:ext uri="{FF2B5EF4-FFF2-40B4-BE49-F238E27FC236}">
                <a16:creationId xmlns:a16="http://schemas.microsoft.com/office/drawing/2014/main" id="{38F97418-630C-4C5B-8FCE-6623A7EED324}"/>
              </a:ext>
            </a:extLst>
          </p:cNvPr>
          <p:cNvCxnSpPr/>
          <p:nvPr/>
        </p:nvCxnSpPr>
        <p:spPr>
          <a:xfrm>
            <a:off x="3277048" y="5041348"/>
            <a:ext cx="535973" cy="2303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8B5F9B22-A0AF-4DB2-89A0-366EC6E60852}"/>
              </a:ext>
            </a:extLst>
          </p:cNvPr>
          <p:cNvCxnSpPr/>
          <p:nvPr/>
        </p:nvCxnSpPr>
        <p:spPr>
          <a:xfrm flipV="1">
            <a:off x="2577345" y="5612848"/>
            <a:ext cx="1172864" cy="688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Resim 19">
            <a:extLst>
              <a:ext uri="{FF2B5EF4-FFF2-40B4-BE49-F238E27FC236}">
                <a16:creationId xmlns:a16="http://schemas.microsoft.com/office/drawing/2014/main" id="{AF054BC3-12D6-439A-A973-11C3B102B1A8}"/>
              </a:ext>
            </a:extLst>
          </p:cNvPr>
          <p:cNvPicPr>
            <a:picLocks noChangeAspect="1"/>
          </p:cNvPicPr>
          <p:nvPr/>
        </p:nvPicPr>
        <p:blipFill>
          <a:blip r:embed="rId6"/>
          <a:stretch>
            <a:fillRect/>
          </a:stretch>
        </p:blipFill>
        <p:spPr>
          <a:xfrm>
            <a:off x="5143533" y="3513444"/>
            <a:ext cx="3429000" cy="3286125"/>
          </a:xfrm>
          <a:prstGeom prst="rect">
            <a:avLst/>
          </a:prstGeom>
        </p:spPr>
      </p:pic>
      <p:sp>
        <p:nvSpPr>
          <p:cNvPr id="22" name="Ok: Sol 21">
            <a:extLst>
              <a:ext uri="{FF2B5EF4-FFF2-40B4-BE49-F238E27FC236}">
                <a16:creationId xmlns:a16="http://schemas.microsoft.com/office/drawing/2014/main" id="{46948810-E8C1-4633-994A-6CF51596815D}"/>
              </a:ext>
            </a:extLst>
          </p:cNvPr>
          <p:cNvSpPr/>
          <p:nvPr/>
        </p:nvSpPr>
        <p:spPr>
          <a:xfrm flipH="1">
            <a:off x="4608477" y="5358064"/>
            <a:ext cx="447340" cy="2547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4" name="Resim 23">
            <a:extLst>
              <a:ext uri="{FF2B5EF4-FFF2-40B4-BE49-F238E27FC236}">
                <a16:creationId xmlns:a16="http://schemas.microsoft.com/office/drawing/2014/main" id="{2E2B9497-E973-4B49-85AB-743E4F1EB634}"/>
              </a:ext>
            </a:extLst>
          </p:cNvPr>
          <p:cNvPicPr>
            <a:picLocks noChangeAspect="1"/>
          </p:cNvPicPr>
          <p:nvPr/>
        </p:nvPicPr>
        <p:blipFill>
          <a:blip r:embed="rId7"/>
          <a:stretch>
            <a:fillRect/>
          </a:stretch>
        </p:blipFill>
        <p:spPr>
          <a:xfrm>
            <a:off x="7976141" y="1462606"/>
            <a:ext cx="4177144" cy="2314574"/>
          </a:xfrm>
          <a:prstGeom prst="rect">
            <a:avLst/>
          </a:prstGeom>
        </p:spPr>
      </p:pic>
      <p:sp>
        <p:nvSpPr>
          <p:cNvPr id="25" name="Ok: Yukarı Bükülü 24">
            <a:extLst>
              <a:ext uri="{FF2B5EF4-FFF2-40B4-BE49-F238E27FC236}">
                <a16:creationId xmlns:a16="http://schemas.microsoft.com/office/drawing/2014/main" id="{55EA1E94-AB64-4EED-9186-D58878E87E79}"/>
              </a:ext>
            </a:extLst>
          </p:cNvPr>
          <p:cNvSpPr/>
          <p:nvPr/>
        </p:nvSpPr>
        <p:spPr>
          <a:xfrm>
            <a:off x="9022992" y="4294196"/>
            <a:ext cx="1524277" cy="7555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k: Sol 25">
            <a:extLst>
              <a:ext uri="{FF2B5EF4-FFF2-40B4-BE49-F238E27FC236}">
                <a16:creationId xmlns:a16="http://schemas.microsoft.com/office/drawing/2014/main" id="{835A3F2E-8BC6-4BBF-A6C8-3F58FD6485F6}"/>
              </a:ext>
            </a:extLst>
          </p:cNvPr>
          <p:cNvSpPr/>
          <p:nvPr/>
        </p:nvSpPr>
        <p:spPr>
          <a:xfrm rot="13037994" flipH="1">
            <a:off x="7837641" y="1543450"/>
            <a:ext cx="841934" cy="1790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0" name="Resim 29">
            <a:extLst>
              <a:ext uri="{FF2B5EF4-FFF2-40B4-BE49-F238E27FC236}">
                <a16:creationId xmlns:a16="http://schemas.microsoft.com/office/drawing/2014/main" id="{1D8C9B92-F82F-45F7-901D-E5A15E6D9E95}"/>
              </a:ext>
            </a:extLst>
          </p:cNvPr>
          <p:cNvPicPr>
            <a:picLocks noChangeAspect="1"/>
          </p:cNvPicPr>
          <p:nvPr/>
        </p:nvPicPr>
        <p:blipFill>
          <a:blip r:embed="rId8"/>
          <a:stretch>
            <a:fillRect/>
          </a:stretch>
        </p:blipFill>
        <p:spPr>
          <a:xfrm>
            <a:off x="3261013" y="5945142"/>
            <a:ext cx="200025" cy="190500"/>
          </a:xfrm>
          <a:prstGeom prst="rect">
            <a:avLst/>
          </a:prstGeom>
        </p:spPr>
      </p:pic>
      <p:pic>
        <p:nvPicPr>
          <p:cNvPr id="31" name="Resim 30">
            <a:extLst>
              <a:ext uri="{FF2B5EF4-FFF2-40B4-BE49-F238E27FC236}">
                <a16:creationId xmlns:a16="http://schemas.microsoft.com/office/drawing/2014/main" id="{2E82088A-66D1-4361-8A2D-2954D59B200A}"/>
              </a:ext>
            </a:extLst>
          </p:cNvPr>
          <p:cNvPicPr>
            <a:picLocks noChangeAspect="1"/>
          </p:cNvPicPr>
          <p:nvPr/>
        </p:nvPicPr>
        <p:blipFill>
          <a:blip r:embed="rId8"/>
          <a:stretch>
            <a:fillRect/>
          </a:stretch>
        </p:blipFill>
        <p:spPr>
          <a:xfrm>
            <a:off x="3471695" y="4859280"/>
            <a:ext cx="200025" cy="190500"/>
          </a:xfrm>
          <a:prstGeom prst="rect">
            <a:avLst/>
          </a:prstGeom>
        </p:spPr>
      </p:pic>
      <p:pic>
        <p:nvPicPr>
          <p:cNvPr id="33" name="Resim 32">
            <a:extLst>
              <a:ext uri="{FF2B5EF4-FFF2-40B4-BE49-F238E27FC236}">
                <a16:creationId xmlns:a16="http://schemas.microsoft.com/office/drawing/2014/main" id="{8EB217FB-6D89-4B19-8B87-E0ABB249D076}"/>
              </a:ext>
            </a:extLst>
          </p:cNvPr>
          <p:cNvPicPr>
            <a:picLocks noChangeAspect="1"/>
          </p:cNvPicPr>
          <p:nvPr/>
        </p:nvPicPr>
        <p:blipFill>
          <a:blip r:embed="rId9"/>
          <a:stretch>
            <a:fillRect/>
          </a:stretch>
        </p:blipFill>
        <p:spPr>
          <a:xfrm>
            <a:off x="3509547" y="140000"/>
            <a:ext cx="4800600" cy="638175"/>
          </a:xfrm>
          <a:prstGeom prst="rect">
            <a:avLst/>
          </a:prstGeom>
        </p:spPr>
      </p:pic>
      <p:pic>
        <p:nvPicPr>
          <p:cNvPr id="35" name="Resim 34">
            <a:extLst>
              <a:ext uri="{FF2B5EF4-FFF2-40B4-BE49-F238E27FC236}">
                <a16:creationId xmlns:a16="http://schemas.microsoft.com/office/drawing/2014/main" id="{19357C27-AB32-448D-8BB8-89A7503F1C53}"/>
              </a:ext>
            </a:extLst>
          </p:cNvPr>
          <p:cNvPicPr>
            <a:picLocks noChangeAspect="1"/>
          </p:cNvPicPr>
          <p:nvPr/>
        </p:nvPicPr>
        <p:blipFill>
          <a:blip r:embed="rId10"/>
          <a:stretch>
            <a:fillRect/>
          </a:stretch>
        </p:blipFill>
        <p:spPr>
          <a:xfrm>
            <a:off x="2740559" y="841704"/>
            <a:ext cx="1913811" cy="369332"/>
          </a:xfrm>
          <a:prstGeom prst="rect">
            <a:avLst/>
          </a:prstGeom>
        </p:spPr>
      </p:pic>
      <p:pic>
        <p:nvPicPr>
          <p:cNvPr id="37" name="Resim 36">
            <a:extLst>
              <a:ext uri="{FF2B5EF4-FFF2-40B4-BE49-F238E27FC236}">
                <a16:creationId xmlns:a16="http://schemas.microsoft.com/office/drawing/2014/main" id="{4562F6FE-F536-4D86-8BD0-082FB9744EA6}"/>
              </a:ext>
            </a:extLst>
          </p:cNvPr>
          <p:cNvPicPr>
            <a:picLocks noChangeAspect="1"/>
          </p:cNvPicPr>
          <p:nvPr/>
        </p:nvPicPr>
        <p:blipFill>
          <a:blip r:embed="rId11"/>
          <a:stretch>
            <a:fillRect/>
          </a:stretch>
        </p:blipFill>
        <p:spPr>
          <a:xfrm>
            <a:off x="4690647" y="873970"/>
            <a:ext cx="2696528" cy="337066"/>
          </a:xfrm>
          <a:prstGeom prst="rect">
            <a:avLst/>
          </a:prstGeom>
        </p:spPr>
      </p:pic>
      <p:pic>
        <p:nvPicPr>
          <p:cNvPr id="39" name="Resim 38">
            <a:extLst>
              <a:ext uri="{FF2B5EF4-FFF2-40B4-BE49-F238E27FC236}">
                <a16:creationId xmlns:a16="http://schemas.microsoft.com/office/drawing/2014/main" id="{EEAC1B68-2918-4BFE-8154-FB96F973DEFF}"/>
              </a:ext>
            </a:extLst>
          </p:cNvPr>
          <p:cNvPicPr>
            <a:picLocks noChangeAspect="1"/>
          </p:cNvPicPr>
          <p:nvPr/>
        </p:nvPicPr>
        <p:blipFill>
          <a:blip r:embed="rId12"/>
          <a:stretch>
            <a:fillRect/>
          </a:stretch>
        </p:blipFill>
        <p:spPr>
          <a:xfrm>
            <a:off x="7387175" y="909152"/>
            <a:ext cx="2274904" cy="301883"/>
          </a:xfrm>
          <a:prstGeom prst="rect">
            <a:avLst/>
          </a:prstGeom>
        </p:spPr>
      </p:pic>
      <p:pic>
        <p:nvPicPr>
          <p:cNvPr id="41" name="Resim 40">
            <a:extLst>
              <a:ext uri="{FF2B5EF4-FFF2-40B4-BE49-F238E27FC236}">
                <a16:creationId xmlns:a16="http://schemas.microsoft.com/office/drawing/2014/main" id="{CAD35F34-D1F3-4BD4-8ABC-23921025D0E2}"/>
              </a:ext>
            </a:extLst>
          </p:cNvPr>
          <p:cNvPicPr>
            <a:picLocks noChangeAspect="1"/>
          </p:cNvPicPr>
          <p:nvPr/>
        </p:nvPicPr>
        <p:blipFill>
          <a:blip r:embed="rId13"/>
          <a:stretch>
            <a:fillRect/>
          </a:stretch>
        </p:blipFill>
        <p:spPr>
          <a:xfrm>
            <a:off x="9712710" y="909153"/>
            <a:ext cx="1238102" cy="289556"/>
          </a:xfrm>
          <a:prstGeom prst="rect">
            <a:avLst/>
          </a:prstGeom>
        </p:spPr>
      </p:pic>
      <p:pic>
        <p:nvPicPr>
          <p:cNvPr id="44" name="Resim 43">
            <a:extLst>
              <a:ext uri="{FF2B5EF4-FFF2-40B4-BE49-F238E27FC236}">
                <a16:creationId xmlns:a16="http://schemas.microsoft.com/office/drawing/2014/main" id="{E539A6C4-C746-4453-90DE-D0287974BB93}"/>
              </a:ext>
            </a:extLst>
          </p:cNvPr>
          <p:cNvPicPr>
            <a:picLocks noChangeAspect="1"/>
          </p:cNvPicPr>
          <p:nvPr/>
        </p:nvPicPr>
        <p:blipFill>
          <a:blip r:embed="rId14"/>
          <a:stretch>
            <a:fillRect/>
          </a:stretch>
        </p:blipFill>
        <p:spPr>
          <a:xfrm>
            <a:off x="2438418" y="2430162"/>
            <a:ext cx="4470065" cy="438241"/>
          </a:xfrm>
          <a:prstGeom prst="rect">
            <a:avLst/>
          </a:prstGeom>
        </p:spPr>
      </p:pic>
    </p:spTree>
    <p:extLst>
      <p:ext uri="{BB962C8B-B14F-4D97-AF65-F5344CB8AC3E}">
        <p14:creationId xmlns:p14="http://schemas.microsoft.com/office/powerpoint/2010/main" val="313816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arn(inVertical)">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C740425-E6E9-43C6-9E52-955C0EF47064}"/>
              </a:ext>
            </a:extLst>
          </p:cNvPr>
          <p:cNvSpPr txBox="1"/>
          <p:nvPr/>
        </p:nvSpPr>
        <p:spPr>
          <a:xfrm>
            <a:off x="3459892" y="2644346"/>
            <a:ext cx="4085967" cy="584775"/>
          </a:xfrm>
          <a:prstGeom prst="rect">
            <a:avLst/>
          </a:prstGeom>
          <a:noFill/>
        </p:spPr>
        <p:txBody>
          <a:bodyPr wrap="square" rtlCol="0">
            <a:spAutoFit/>
          </a:bodyPr>
          <a:lstStyle/>
          <a:p>
            <a:r>
              <a:rPr lang="tr-TR" sz="3200" dirty="0" err="1"/>
              <a:t>Pumping</a:t>
            </a:r>
            <a:r>
              <a:rPr lang="tr-TR" sz="3200" dirty="0"/>
              <a:t> </a:t>
            </a:r>
            <a:r>
              <a:rPr lang="tr-TR" sz="3200" dirty="0" err="1"/>
              <a:t>Lemma</a:t>
            </a:r>
            <a:endParaRPr lang="tr-TR" sz="3200" dirty="0"/>
          </a:p>
        </p:txBody>
      </p:sp>
      <p:sp>
        <p:nvSpPr>
          <p:cNvPr id="3" name="Metin kutusu 2">
            <a:extLst>
              <a:ext uri="{FF2B5EF4-FFF2-40B4-BE49-F238E27FC236}">
                <a16:creationId xmlns:a16="http://schemas.microsoft.com/office/drawing/2014/main" id="{BB252B63-796D-44C1-8670-1D740F067CD8}"/>
              </a:ext>
            </a:extLst>
          </p:cNvPr>
          <p:cNvSpPr txBox="1"/>
          <p:nvPr/>
        </p:nvSpPr>
        <p:spPr>
          <a:xfrm>
            <a:off x="3459891" y="1927654"/>
            <a:ext cx="4085967" cy="584775"/>
          </a:xfrm>
          <a:prstGeom prst="rect">
            <a:avLst/>
          </a:prstGeom>
          <a:noFill/>
        </p:spPr>
        <p:txBody>
          <a:bodyPr wrap="square" rtlCol="0">
            <a:spAutoFit/>
          </a:bodyPr>
          <a:lstStyle/>
          <a:p>
            <a:r>
              <a:rPr lang="tr-TR" sz="3200" dirty="0" err="1"/>
              <a:t>Regülerlik</a:t>
            </a:r>
            <a:r>
              <a:rPr lang="tr-TR" sz="3200" dirty="0"/>
              <a:t> Testi</a:t>
            </a:r>
          </a:p>
        </p:txBody>
      </p:sp>
      <p:sp>
        <p:nvSpPr>
          <p:cNvPr id="4" name="Metin kutusu 3">
            <a:extLst>
              <a:ext uri="{FF2B5EF4-FFF2-40B4-BE49-F238E27FC236}">
                <a16:creationId xmlns:a16="http://schemas.microsoft.com/office/drawing/2014/main" id="{739C81A6-E5C3-4586-9924-8B609DD9560A}"/>
              </a:ext>
            </a:extLst>
          </p:cNvPr>
          <p:cNvSpPr txBox="1"/>
          <p:nvPr/>
        </p:nvSpPr>
        <p:spPr>
          <a:xfrm>
            <a:off x="3459891" y="1276920"/>
            <a:ext cx="4085967" cy="584775"/>
          </a:xfrm>
          <a:prstGeom prst="rect">
            <a:avLst/>
          </a:prstGeom>
          <a:noFill/>
        </p:spPr>
        <p:txBody>
          <a:bodyPr wrap="square" rtlCol="0">
            <a:spAutoFit/>
          </a:bodyPr>
          <a:lstStyle/>
          <a:p>
            <a:r>
              <a:rPr lang="tr-TR" sz="3200" dirty="0"/>
              <a:t>Bir sonraki ders</a:t>
            </a:r>
          </a:p>
        </p:txBody>
      </p:sp>
    </p:spTree>
    <p:extLst>
      <p:ext uri="{BB962C8B-B14F-4D97-AF65-F5344CB8AC3E}">
        <p14:creationId xmlns:p14="http://schemas.microsoft.com/office/powerpoint/2010/main" val="301591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7BDAB06-2B70-4E1A-BB9E-139195801C8E}"/>
              </a:ext>
            </a:extLst>
          </p:cNvPr>
          <p:cNvPicPr>
            <a:picLocks noChangeAspect="1"/>
          </p:cNvPicPr>
          <p:nvPr/>
        </p:nvPicPr>
        <p:blipFill>
          <a:blip r:embed="rId2"/>
          <a:stretch>
            <a:fillRect/>
          </a:stretch>
        </p:blipFill>
        <p:spPr>
          <a:xfrm>
            <a:off x="2701339" y="190248"/>
            <a:ext cx="6524625" cy="4600575"/>
          </a:xfrm>
          <a:prstGeom prst="rect">
            <a:avLst/>
          </a:prstGeom>
        </p:spPr>
      </p:pic>
      <p:pic>
        <p:nvPicPr>
          <p:cNvPr id="5" name="Resim 4">
            <a:extLst>
              <a:ext uri="{FF2B5EF4-FFF2-40B4-BE49-F238E27FC236}">
                <a16:creationId xmlns:a16="http://schemas.microsoft.com/office/drawing/2014/main" id="{2693617C-CD81-4BE7-ABBF-CE925447842F}"/>
              </a:ext>
            </a:extLst>
          </p:cNvPr>
          <p:cNvPicPr>
            <a:picLocks noChangeAspect="1"/>
          </p:cNvPicPr>
          <p:nvPr/>
        </p:nvPicPr>
        <p:blipFill>
          <a:blip r:embed="rId3"/>
          <a:stretch>
            <a:fillRect/>
          </a:stretch>
        </p:blipFill>
        <p:spPr>
          <a:xfrm>
            <a:off x="3168063" y="5153526"/>
            <a:ext cx="5591175" cy="304800"/>
          </a:xfrm>
          <a:prstGeom prst="rect">
            <a:avLst/>
          </a:prstGeom>
        </p:spPr>
      </p:pic>
    </p:spTree>
    <p:extLst>
      <p:ext uri="{BB962C8B-B14F-4D97-AF65-F5344CB8AC3E}">
        <p14:creationId xmlns:p14="http://schemas.microsoft.com/office/powerpoint/2010/main" val="242527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A0D0795-AE8B-449A-BF2C-A71894973F18}"/>
              </a:ext>
            </a:extLst>
          </p:cNvPr>
          <p:cNvSpPr txBox="1"/>
          <p:nvPr/>
        </p:nvSpPr>
        <p:spPr>
          <a:xfrm>
            <a:off x="421106" y="668486"/>
            <a:ext cx="5444236" cy="523220"/>
          </a:xfrm>
          <a:prstGeom prst="rect">
            <a:avLst/>
          </a:prstGeom>
          <a:noFill/>
        </p:spPr>
        <p:txBody>
          <a:bodyPr wrap="square">
            <a:spAutoFit/>
          </a:bodyPr>
          <a:lstStyle>
            <a:defPPr>
              <a:defRPr lang="tr-TR"/>
            </a:defPPr>
            <a:lvl1pPr>
              <a:defRPr sz="2800"/>
            </a:lvl1pPr>
          </a:lstStyle>
          <a:p>
            <a:r>
              <a:rPr lang="tr-TR" dirty="0" err="1"/>
              <a:t>GNFA’lar</a:t>
            </a:r>
            <a:r>
              <a:rPr lang="tr-TR" dirty="0"/>
              <a:t> aşağıdaki tanımlanacaktır: </a:t>
            </a:r>
          </a:p>
        </p:txBody>
      </p:sp>
      <p:sp>
        <p:nvSpPr>
          <p:cNvPr id="5" name="Metin kutusu 4">
            <a:extLst>
              <a:ext uri="{FF2B5EF4-FFF2-40B4-BE49-F238E27FC236}">
                <a16:creationId xmlns:a16="http://schemas.microsoft.com/office/drawing/2014/main" id="{FE8F846A-C3D2-424E-B75C-8F4F148AE239}"/>
              </a:ext>
            </a:extLst>
          </p:cNvPr>
          <p:cNvSpPr txBox="1"/>
          <p:nvPr/>
        </p:nvSpPr>
        <p:spPr>
          <a:xfrm>
            <a:off x="240632" y="2195765"/>
            <a:ext cx="11598440" cy="954107"/>
          </a:xfrm>
          <a:prstGeom prst="rect">
            <a:avLst/>
          </a:prstGeom>
          <a:noFill/>
        </p:spPr>
        <p:txBody>
          <a:bodyPr wrap="square">
            <a:spAutoFit/>
          </a:bodyPr>
          <a:lstStyle/>
          <a:p>
            <a:r>
              <a:rPr lang="tr-TR" sz="2800" dirty="0"/>
              <a:t>• Başlangıç durumunda diğer tüm durumlara giden geçiş okları vardır ancak başka herhangi bir durumdan gelen ok yoktur</a:t>
            </a:r>
          </a:p>
        </p:txBody>
      </p:sp>
      <p:sp>
        <p:nvSpPr>
          <p:cNvPr id="7" name="Metin kutusu 6">
            <a:extLst>
              <a:ext uri="{FF2B5EF4-FFF2-40B4-BE49-F238E27FC236}">
                <a16:creationId xmlns:a16="http://schemas.microsoft.com/office/drawing/2014/main" id="{59DF873A-25EE-46A7-B956-816D2D1B6197}"/>
              </a:ext>
            </a:extLst>
          </p:cNvPr>
          <p:cNvSpPr txBox="1"/>
          <p:nvPr/>
        </p:nvSpPr>
        <p:spPr>
          <a:xfrm>
            <a:off x="240632" y="3844499"/>
            <a:ext cx="11778914" cy="1384995"/>
          </a:xfrm>
          <a:prstGeom prst="rect">
            <a:avLst/>
          </a:prstGeom>
          <a:noFill/>
        </p:spPr>
        <p:txBody>
          <a:bodyPr wrap="square">
            <a:spAutoFit/>
          </a:bodyPr>
          <a:lstStyle/>
          <a:p>
            <a:r>
              <a:rPr lang="tr-TR" sz="2800" dirty="0"/>
              <a:t>• Yalnızca tek bir kabul durumu vardır ve diğer tüm durumlardan oklar gelir, ancak buradan herhangi bir duruma giden başka ok yoktur. Ayrıca başlangıç durumu kabul durumu değildir.</a:t>
            </a:r>
          </a:p>
        </p:txBody>
      </p:sp>
      <p:sp>
        <p:nvSpPr>
          <p:cNvPr id="9" name="Metin kutusu 8">
            <a:extLst>
              <a:ext uri="{FF2B5EF4-FFF2-40B4-BE49-F238E27FC236}">
                <a16:creationId xmlns:a16="http://schemas.microsoft.com/office/drawing/2014/main" id="{FEDE8D2B-D5D6-4302-BE08-70B2C0B43D95}"/>
              </a:ext>
            </a:extLst>
          </p:cNvPr>
          <p:cNvSpPr txBox="1"/>
          <p:nvPr/>
        </p:nvSpPr>
        <p:spPr>
          <a:xfrm>
            <a:off x="240632" y="5664641"/>
            <a:ext cx="11778914" cy="954107"/>
          </a:xfrm>
          <a:prstGeom prst="rect">
            <a:avLst/>
          </a:prstGeom>
          <a:noFill/>
        </p:spPr>
        <p:txBody>
          <a:bodyPr wrap="square">
            <a:spAutoFit/>
          </a:bodyPr>
          <a:lstStyle/>
          <a:p>
            <a:r>
              <a:rPr lang="tr-TR" sz="2800" dirty="0"/>
              <a:t>• Başlangıç ve kabul durumları dışında, bir ok her durumdan diğer duruma ve her durumdan kendisine gider.</a:t>
            </a:r>
          </a:p>
        </p:txBody>
      </p:sp>
      <p:pic>
        <p:nvPicPr>
          <p:cNvPr id="10" name="Resim 9">
            <a:extLst>
              <a:ext uri="{FF2B5EF4-FFF2-40B4-BE49-F238E27FC236}">
                <a16:creationId xmlns:a16="http://schemas.microsoft.com/office/drawing/2014/main" id="{D3677163-FCB3-4F1D-BB7B-B3529EF7FB2F}"/>
              </a:ext>
            </a:extLst>
          </p:cNvPr>
          <p:cNvPicPr>
            <a:picLocks noChangeAspect="1"/>
          </p:cNvPicPr>
          <p:nvPr/>
        </p:nvPicPr>
        <p:blipFill>
          <a:blip r:embed="rId2">
            <a:duotone>
              <a:prstClr val="black"/>
              <a:schemeClr val="accent4">
                <a:tint val="45000"/>
                <a:satMod val="400000"/>
              </a:schemeClr>
            </a:duotone>
          </a:blip>
          <a:stretch>
            <a:fillRect/>
          </a:stretch>
        </p:blipFill>
        <p:spPr>
          <a:xfrm>
            <a:off x="8492538" y="209825"/>
            <a:ext cx="2785045" cy="1963762"/>
          </a:xfrm>
          <a:prstGeom prst="rect">
            <a:avLst/>
          </a:prstGeom>
        </p:spPr>
      </p:pic>
    </p:spTree>
    <p:extLst>
      <p:ext uri="{BB962C8B-B14F-4D97-AF65-F5344CB8AC3E}">
        <p14:creationId xmlns:p14="http://schemas.microsoft.com/office/powerpoint/2010/main" val="88588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D8D4923-4038-4FDE-ADA4-AB0A947D39EC}"/>
              </a:ext>
            </a:extLst>
          </p:cNvPr>
          <p:cNvSpPr txBox="1"/>
          <p:nvPr/>
        </p:nvSpPr>
        <p:spPr>
          <a:xfrm>
            <a:off x="168442" y="1363990"/>
            <a:ext cx="11634536" cy="830997"/>
          </a:xfrm>
          <a:prstGeom prst="rect">
            <a:avLst/>
          </a:prstGeom>
          <a:noFill/>
        </p:spPr>
        <p:txBody>
          <a:bodyPr wrap="square">
            <a:spAutoFit/>
          </a:bodyPr>
          <a:lstStyle/>
          <a:p>
            <a:r>
              <a:rPr lang="tr-TR" sz="2400" dirty="0"/>
              <a:t>Basitçe eski başlangıç durumuna </a:t>
            </a:r>
            <a:r>
              <a:rPr lang="el-GR" sz="2400" dirty="0"/>
              <a:t>ε </a:t>
            </a:r>
            <a:r>
              <a:rPr lang="tr-TR" sz="2400" dirty="0"/>
              <a:t>oklu yeni bir başlangıç durumu ve eski kabul durumlarından </a:t>
            </a:r>
            <a:r>
              <a:rPr lang="el-GR" sz="2400" dirty="0"/>
              <a:t>ε </a:t>
            </a:r>
            <a:r>
              <a:rPr lang="tr-TR" sz="2400" dirty="0"/>
              <a:t>oklu yeni bir kabul durumu ekliyoruz. </a:t>
            </a:r>
          </a:p>
        </p:txBody>
      </p:sp>
      <p:sp>
        <p:nvSpPr>
          <p:cNvPr id="5" name="Metin kutusu 4">
            <a:extLst>
              <a:ext uri="{FF2B5EF4-FFF2-40B4-BE49-F238E27FC236}">
                <a16:creationId xmlns:a16="http://schemas.microsoft.com/office/drawing/2014/main" id="{0B1F4525-4BDC-4C7C-A5FE-54CFBF4C3ACE}"/>
              </a:ext>
            </a:extLst>
          </p:cNvPr>
          <p:cNvSpPr txBox="1"/>
          <p:nvPr/>
        </p:nvSpPr>
        <p:spPr>
          <a:xfrm>
            <a:off x="4333103" y="305485"/>
            <a:ext cx="3921211" cy="461665"/>
          </a:xfrm>
          <a:prstGeom prst="rect">
            <a:avLst/>
          </a:prstGeom>
          <a:solidFill>
            <a:schemeClr val="accent5"/>
          </a:solidFill>
        </p:spPr>
        <p:txBody>
          <a:bodyPr wrap="square">
            <a:spAutoFit/>
          </a:bodyPr>
          <a:lstStyle/>
          <a:p>
            <a:r>
              <a:rPr lang="tr-TR" sz="2400" dirty="0" err="1"/>
              <a:t>DFA'yı</a:t>
            </a:r>
            <a:r>
              <a:rPr lang="tr-TR" sz="2400" dirty="0"/>
              <a:t> </a:t>
            </a:r>
            <a:r>
              <a:rPr lang="tr-TR" sz="2400" dirty="0" err="1"/>
              <a:t>GNFA'ya</a:t>
            </a:r>
            <a:r>
              <a:rPr lang="tr-TR" sz="2400" dirty="0"/>
              <a:t> dönüştürme</a:t>
            </a:r>
          </a:p>
        </p:txBody>
      </p:sp>
      <p:sp>
        <p:nvSpPr>
          <p:cNvPr id="7" name="Metin kutusu 6">
            <a:extLst>
              <a:ext uri="{FF2B5EF4-FFF2-40B4-BE49-F238E27FC236}">
                <a16:creationId xmlns:a16="http://schemas.microsoft.com/office/drawing/2014/main" id="{53204B42-004B-478C-BCB0-76870978B9CD}"/>
              </a:ext>
            </a:extLst>
          </p:cNvPr>
          <p:cNvSpPr txBox="1"/>
          <p:nvPr/>
        </p:nvSpPr>
        <p:spPr>
          <a:xfrm>
            <a:off x="219224" y="2504479"/>
            <a:ext cx="11694044" cy="1200329"/>
          </a:xfrm>
          <a:prstGeom prst="rect">
            <a:avLst/>
          </a:prstGeom>
          <a:noFill/>
        </p:spPr>
        <p:txBody>
          <a:bodyPr wrap="square">
            <a:spAutoFit/>
          </a:bodyPr>
          <a:lstStyle/>
          <a:p>
            <a:r>
              <a:rPr lang="tr-TR" sz="2400" dirty="0"/>
              <a:t>Herhangi bir okun birden fazla etiketi varsa (veya aynı iki durum arasında aynı yönde giden birden fazla ok varsa), her birinin yerini, etiketi önceki etiketlerin birleşimi olan tek bir okla değiştiririz. </a:t>
            </a:r>
          </a:p>
        </p:txBody>
      </p:sp>
      <p:sp>
        <p:nvSpPr>
          <p:cNvPr id="9" name="Metin kutusu 8">
            <a:extLst>
              <a:ext uri="{FF2B5EF4-FFF2-40B4-BE49-F238E27FC236}">
                <a16:creationId xmlns:a16="http://schemas.microsoft.com/office/drawing/2014/main" id="{822A11CC-37E8-4103-9F6A-C7E571BA85FE}"/>
              </a:ext>
            </a:extLst>
          </p:cNvPr>
          <p:cNvSpPr txBox="1"/>
          <p:nvPr/>
        </p:nvSpPr>
        <p:spPr>
          <a:xfrm>
            <a:off x="329514" y="4026312"/>
            <a:ext cx="11473464" cy="1200329"/>
          </a:xfrm>
          <a:prstGeom prst="rect">
            <a:avLst/>
          </a:prstGeom>
          <a:noFill/>
        </p:spPr>
        <p:txBody>
          <a:bodyPr wrap="square">
            <a:spAutoFit/>
          </a:bodyPr>
          <a:lstStyle/>
          <a:p>
            <a:r>
              <a:rPr lang="tr-TR" sz="2400" dirty="0"/>
              <a:t>Son olarak, üzerinde ok bulunmayan durumlar arasına ∅ etiketli oklar ekliyoruz. Bu son adım, tanınan dili değiştirmeyecektir çünkü ∅ ile etiketlenmiş bir geçiş hiçbir zaman kullanılamaz. </a:t>
            </a:r>
          </a:p>
        </p:txBody>
      </p:sp>
      <p:sp>
        <p:nvSpPr>
          <p:cNvPr id="11" name="Metin kutusu 10">
            <a:extLst>
              <a:ext uri="{FF2B5EF4-FFF2-40B4-BE49-F238E27FC236}">
                <a16:creationId xmlns:a16="http://schemas.microsoft.com/office/drawing/2014/main" id="{8FDEAA5C-6BCC-4720-A9D7-61DC46FDF6B9}"/>
              </a:ext>
            </a:extLst>
          </p:cNvPr>
          <p:cNvSpPr txBox="1"/>
          <p:nvPr/>
        </p:nvSpPr>
        <p:spPr>
          <a:xfrm>
            <a:off x="688781" y="5869648"/>
            <a:ext cx="11063415" cy="461665"/>
          </a:xfrm>
          <a:prstGeom prst="rect">
            <a:avLst/>
          </a:prstGeom>
          <a:noFill/>
        </p:spPr>
        <p:txBody>
          <a:bodyPr wrap="square">
            <a:spAutoFit/>
          </a:bodyPr>
          <a:lstStyle/>
          <a:p>
            <a:r>
              <a:rPr lang="tr-TR" sz="2400" dirty="0"/>
              <a:t>Buradan itibaren tüm </a:t>
            </a:r>
            <a:r>
              <a:rPr lang="tr-TR" sz="2400" dirty="0" err="1"/>
              <a:t>GNFA'ların</a:t>
            </a:r>
            <a:r>
              <a:rPr lang="tr-TR" sz="2400" dirty="0"/>
              <a:t> özel formda olduğunu varsayıyoruz.</a:t>
            </a:r>
          </a:p>
        </p:txBody>
      </p:sp>
    </p:spTree>
    <p:extLst>
      <p:ext uri="{BB962C8B-B14F-4D97-AF65-F5344CB8AC3E}">
        <p14:creationId xmlns:p14="http://schemas.microsoft.com/office/powerpoint/2010/main" val="336467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15761F85-3743-45F4-88B2-E23BCF300031}"/>
              </a:ext>
            </a:extLst>
          </p:cNvPr>
          <p:cNvSpPr txBox="1"/>
          <p:nvPr/>
        </p:nvSpPr>
        <p:spPr>
          <a:xfrm>
            <a:off x="280520" y="158609"/>
            <a:ext cx="11442032" cy="923330"/>
          </a:xfrm>
          <a:prstGeom prst="rect">
            <a:avLst/>
          </a:prstGeom>
          <a:noFill/>
        </p:spPr>
        <p:txBody>
          <a:bodyPr wrap="square">
            <a:spAutoFit/>
          </a:bodyPr>
          <a:lstStyle/>
          <a:p>
            <a:r>
              <a:rPr lang="tr-TR" dirty="0"/>
              <a:t>Şimdi bir </a:t>
            </a:r>
            <a:r>
              <a:rPr lang="tr-TR" dirty="0" err="1"/>
              <a:t>GNFA'nın</a:t>
            </a:r>
            <a:r>
              <a:rPr lang="tr-TR" dirty="0"/>
              <a:t> </a:t>
            </a:r>
            <a:r>
              <a:rPr lang="tr-TR" dirty="0" err="1"/>
              <a:t>regüler</a:t>
            </a:r>
            <a:r>
              <a:rPr lang="tr-TR" dirty="0"/>
              <a:t> ifadeye nasıl dönüştürüleceğini gösteriyoruz. </a:t>
            </a:r>
            <a:r>
              <a:rPr lang="tr-TR" dirty="0" err="1"/>
              <a:t>GNFA'nın</a:t>
            </a:r>
            <a:r>
              <a:rPr lang="tr-TR" dirty="0"/>
              <a:t> k durumu olduğunu varsayalım. O halde, bir </a:t>
            </a:r>
            <a:r>
              <a:rPr lang="tr-TR" dirty="0" err="1"/>
              <a:t>GNFA'nın</a:t>
            </a:r>
            <a:r>
              <a:rPr lang="tr-TR" dirty="0"/>
              <a:t> bir başlangıç ve kabul durumunun olması ve bunların birbirlerinden farklı olması gerektiğinden, k ≥ 2 olacaktır. </a:t>
            </a:r>
          </a:p>
        </p:txBody>
      </p:sp>
      <p:sp>
        <p:nvSpPr>
          <p:cNvPr id="9" name="Metin kutusu 8">
            <a:extLst>
              <a:ext uri="{FF2B5EF4-FFF2-40B4-BE49-F238E27FC236}">
                <a16:creationId xmlns:a16="http://schemas.microsoft.com/office/drawing/2014/main" id="{6531C912-916F-49F0-A931-DCF692FF7E4C}"/>
              </a:ext>
            </a:extLst>
          </p:cNvPr>
          <p:cNvSpPr txBox="1"/>
          <p:nvPr/>
        </p:nvSpPr>
        <p:spPr>
          <a:xfrm>
            <a:off x="2084753" y="2265376"/>
            <a:ext cx="7710037" cy="369332"/>
          </a:xfrm>
          <a:prstGeom prst="rect">
            <a:avLst/>
          </a:prstGeom>
          <a:noFill/>
        </p:spPr>
        <p:txBody>
          <a:bodyPr wrap="square">
            <a:spAutoFit/>
          </a:bodyPr>
          <a:lstStyle/>
          <a:p>
            <a:r>
              <a:rPr lang="tr-TR" dirty="0"/>
              <a:t>3 durumlu bir </a:t>
            </a:r>
            <a:r>
              <a:rPr lang="tr-TR" dirty="0" err="1"/>
              <a:t>DFA'nın</a:t>
            </a:r>
            <a:r>
              <a:rPr lang="tr-TR" dirty="0"/>
              <a:t> eşdeğer bir düzenli ifadeye dönüştürülmesinin aşamaları</a:t>
            </a:r>
          </a:p>
        </p:txBody>
      </p:sp>
      <p:sp>
        <p:nvSpPr>
          <p:cNvPr id="11" name="Metin kutusu 10">
            <a:extLst>
              <a:ext uri="{FF2B5EF4-FFF2-40B4-BE49-F238E27FC236}">
                <a16:creationId xmlns:a16="http://schemas.microsoft.com/office/drawing/2014/main" id="{AED0364A-F63A-479C-8230-C75E39DDA040}"/>
              </a:ext>
            </a:extLst>
          </p:cNvPr>
          <p:cNvSpPr txBox="1"/>
          <p:nvPr/>
        </p:nvSpPr>
        <p:spPr>
          <a:xfrm>
            <a:off x="280520" y="989552"/>
            <a:ext cx="11565490" cy="923330"/>
          </a:xfrm>
          <a:prstGeom prst="rect">
            <a:avLst/>
          </a:prstGeom>
          <a:noFill/>
        </p:spPr>
        <p:txBody>
          <a:bodyPr wrap="square">
            <a:spAutoFit/>
          </a:bodyPr>
          <a:lstStyle/>
          <a:p>
            <a:r>
              <a:rPr lang="tr-TR" dirty="0"/>
              <a:t>Eğer k &gt; 2 ise</a:t>
            </a:r>
            <a:r>
              <a:rPr lang="tr-TR" dirty="0">
                <a:solidFill>
                  <a:srgbClr val="FF0000"/>
                </a:solidFill>
              </a:rPr>
              <a:t>, k − 1 durumlu eşdeğer bir GNFA </a:t>
            </a:r>
            <a:r>
              <a:rPr lang="tr-TR" dirty="0"/>
              <a:t>oluştururuz. Bu adım, </a:t>
            </a:r>
            <a:r>
              <a:rPr lang="tr-TR" dirty="0">
                <a:solidFill>
                  <a:srgbClr val="FF0000"/>
                </a:solidFill>
              </a:rPr>
              <a:t>yeni </a:t>
            </a:r>
            <a:r>
              <a:rPr lang="tr-TR" dirty="0" err="1">
                <a:solidFill>
                  <a:srgbClr val="FF0000"/>
                </a:solidFill>
              </a:rPr>
              <a:t>GNFA'da</a:t>
            </a:r>
            <a:r>
              <a:rPr lang="tr-TR" dirty="0">
                <a:solidFill>
                  <a:srgbClr val="FF0000"/>
                </a:solidFill>
              </a:rPr>
              <a:t> iki duruma düşene kadar </a:t>
            </a:r>
            <a:r>
              <a:rPr lang="tr-TR" dirty="0"/>
              <a:t>tekrarlanabilir. Eğer </a:t>
            </a:r>
            <a:r>
              <a:rPr lang="tr-TR" dirty="0">
                <a:solidFill>
                  <a:srgbClr val="FF0000"/>
                </a:solidFill>
              </a:rPr>
              <a:t>k = 2</a:t>
            </a:r>
            <a:r>
              <a:rPr lang="tr-TR" dirty="0"/>
              <a:t> ise, </a:t>
            </a:r>
            <a:r>
              <a:rPr lang="tr-TR" dirty="0" err="1"/>
              <a:t>GNFA'nın</a:t>
            </a:r>
            <a:r>
              <a:rPr lang="tr-TR" dirty="0"/>
              <a:t> başlangıç durumundan kabul durumuna giden tek bir oku vardır. Bu okun etiketi eşdeğer </a:t>
            </a:r>
            <a:r>
              <a:rPr lang="tr-TR" dirty="0" err="1"/>
              <a:t>regüler</a:t>
            </a:r>
            <a:r>
              <a:rPr lang="tr-TR" dirty="0"/>
              <a:t> ifadedir. </a:t>
            </a:r>
          </a:p>
        </p:txBody>
      </p:sp>
      <p:pic>
        <p:nvPicPr>
          <p:cNvPr id="13" name="Resim 12">
            <a:extLst>
              <a:ext uri="{FF2B5EF4-FFF2-40B4-BE49-F238E27FC236}">
                <a16:creationId xmlns:a16="http://schemas.microsoft.com/office/drawing/2014/main" id="{218707CF-7D62-4CCA-BD2D-7552A20258E8}"/>
              </a:ext>
            </a:extLst>
          </p:cNvPr>
          <p:cNvPicPr>
            <a:picLocks noChangeAspect="1"/>
          </p:cNvPicPr>
          <p:nvPr/>
        </p:nvPicPr>
        <p:blipFill>
          <a:blip r:embed="rId2"/>
          <a:stretch>
            <a:fillRect/>
          </a:stretch>
        </p:blipFill>
        <p:spPr>
          <a:xfrm>
            <a:off x="2792377" y="3413683"/>
            <a:ext cx="1466850" cy="1019175"/>
          </a:xfrm>
          <a:prstGeom prst="rect">
            <a:avLst/>
          </a:prstGeom>
        </p:spPr>
      </p:pic>
      <p:pic>
        <p:nvPicPr>
          <p:cNvPr id="15" name="Resim 14">
            <a:extLst>
              <a:ext uri="{FF2B5EF4-FFF2-40B4-BE49-F238E27FC236}">
                <a16:creationId xmlns:a16="http://schemas.microsoft.com/office/drawing/2014/main" id="{988773F6-14E7-4609-816A-C3675BF305D7}"/>
              </a:ext>
            </a:extLst>
          </p:cNvPr>
          <p:cNvPicPr>
            <a:picLocks noChangeAspect="1"/>
          </p:cNvPicPr>
          <p:nvPr/>
        </p:nvPicPr>
        <p:blipFill>
          <a:blip r:embed="rId3"/>
          <a:stretch>
            <a:fillRect/>
          </a:stretch>
        </p:blipFill>
        <p:spPr>
          <a:xfrm>
            <a:off x="4253206" y="3413683"/>
            <a:ext cx="2181225" cy="990600"/>
          </a:xfrm>
          <a:prstGeom prst="rect">
            <a:avLst/>
          </a:prstGeom>
        </p:spPr>
      </p:pic>
      <p:pic>
        <p:nvPicPr>
          <p:cNvPr id="17" name="Resim 16">
            <a:extLst>
              <a:ext uri="{FF2B5EF4-FFF2-40B4-BE49-F238E27FC236}">
                <a16:creationId xmlns:a16="http://schemas.microsoft.com/office/drawing/2014/main" id="{F6A39D35-44C5-4A8F-8B4E-113145DAEC19}"/>
              </a:ext>
            </a:extLst>
          </p:cNvPr>
          <p:cNvPicPr>
            <a:picLocks noChangeAspect="1"/>
          </p:cNvPicPr>
          <p:nvPr/>
        </p:nvPicPr>
        <p:blipFill>
          <a:blip r:embed="rId4"/>
          <a:stretch>
            <a:fillRect/>
          </a:stretch>
        </p:blipFill>
        <p:spPr>
          <a:xfrm>
            <a:off x="6434431" y="3385108"/>
            <a:ext cx="2181225" cy="1000125"/>
          </a:xfrm>
          <a:prstGeom prst="rect">
            <a:avLst/>
          </a:prstGeom>
        </p:spPr>
      </p:pic>
      <p:pic>
        <p:nvPicPr>
          <p:cNvPr id="19" name="Resim 18">
            <a:extLst>
              <a:ext uri="{FF2B5EF4-FFF2-40B4-BE49-F238E27FC236}">
                <a16:creationId xmlns:a16="http://schemas.microsoft.com/office/drawing/2014/main" id="{BF4269F4-E3D6-4803-A21F-C13479743F42}"/>
              </a:ext>
            </a:extLst>
          </p:cNvPr>
          <p:cNvPicPr>
            <a:picLocks noChangeAspect="1"/>
          </p:cNvPicPr>
          <p:nvPr/>
        </p:nvPicPr>
        <p:blipFill>
          <a:blip r:embed="rId5"/>
          <a:stretch>
            <a:fillRect/>
          </a:stretch>
        </p:blipFill>
        <p:spPr>
          <a:xfrm>
            <a:off x="7142785" y="4372532"/>
            <a:ext cx="1466850" cy="1657350"/>
          </a:xfrm>
          <a:prstGeom prst="rect">
            <a:avLst/>
          </a:prstGeom>
        </p:spPr>
      </p:pic>
      <p:pic>
        <p:nvPicPr>
          <p:cNvPr id="21" name="Resim 20">
            <a:extLst>
              <a:ext uri="{FF2B5EF4-FFF2-40B4-BE49-F238E27FC236}">
                <a16:creationId xmlns:a16="http://schemas.microsoft.com/office/drawing/2014/main" id="{F87D5855-2B01-49B3-AE36-817EB7CA74E2}"/>
              </a:ext>
            </a:extLst>
          </p:cNvPr>
          <p:cNvPicPr>
            <a:picLocks noChangeAspect="1"/>
          </p:cNvPicPr>
          <p:nvPr/>
        </p:nvPicPr>
        <p:blipFill>
          <a:blip r:embed="rId6"/>
          <a:stretch>
            <a:fillRect/>
          </a:stretch>
        </p:blipFill>
        <p:spPr>
          <a:xfrm>
            <a:off x="4963777" y="4959840"/>
            <a:ext cx="2181225" cy="1009650"/>
          </a:xfrm>
          <a:prstGeom prst="rect">
            <a:avLst/>
          </a:prstGeom>
        </p:spPr>
      </p:pic>
      <p:pic>
        <p:nvPicPr>
          <p:cNvPr id="23" name="Resim 22">
            <a:extLst>
              <a:ext uri="{FF2B5EF4-FFF2-40B4-BE49-F238E27FC236}">
                <a16:creationId xmlns:a16="http://schemas.microsoft.com/office/drawing/2014/main" id="{1D751785-7301-4494-9447-743CD29FAC19}"/>
              </a:ext>
            </a:extLst>
          </p:cNvPr>
          <p:cNvPicPr>
            <a:picLocks noChangeAspect="1"/>
          </p:cNvPicPr>
          <p:nvPr/>
        </p:nvPicPr>
        <p:blipFill>
          <a:blip r:embed="rId7"/>
          <a:stretch>
            <a:fillRect/>
          </a:stretch>
        </p:blipFill>
        <p:spPr>
          <a:xfrm>
            <a:off x="2767006" y="4701654"/>
            <a:ext cx="2190750" cy="1476375"/>
          </a:xfrm>
          <a:prstGeom prst="rect">
            <a:avLst/>
          </a:prstGeom>
          <a:gradFill>
            <a:gsLst>
              <a:gs pos="58978">
                <a:srgbClr val="BACBE9"/>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03978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15DAC6B-A036-4DA6-820B-56EFEFD6BDBF}"/>
              </a:ext>
            </a:extLst>
          </p:cNvPr>
          <p:cNvSpPr txBox="1"/>
          <p:nvPr/>
        </p:nvSpPr>
        <p:spPr>
          <a:xfrm>
            <a:off x="1198605" y="883669"/>
            <a:ext cx="9527060" cy="923330"/>
          </a:xfrm>
          <a:prstGeom prst="rect">
            <a:avLst/>
          </a:prstGeom>
          <a:noFill/>
        </p:spPr>
        <p:txBody>
          <a:bodyPr wrap="square">
            <a:spAutoFit/>
          </a:bodyPr>
          <a:lstStyle/>
          <a:p>
            <a:r>
              <a:rPr lang="tr-TR" dirty="0"/>
              <a:t>Bir durum seç ve onu makineden çıkar. Geri kalanı aynı dili tanıyacak biçimde düzenle. </a:t>
            </a:r>
          </a:p>
          <a:p>
            <a:r>
              <a:rPr lang="tr-TR" dirty="0"/>
              <a:t>Başlangıç veya kabul etme durumu olmaması koşuluyla herhangi bir durum bunu yapacaktır. </a:t>
            </a:r>
          </a:p>
          <a:p>
            <a:r>
              <a:rPr lang="tr-TR" dirty="0"/>
              <a:t>k &gt; 2 olduğundan böyle bir durumun var olacağı garantidir. Kaldırılan duruma «</a:t>
            </a:r>
            <a:r>
              <a:rPr lang="tr-TR" dirty="0" err="1"/>
              <a:t>qrip</a:t>
            </a:r>
            <a:r>
              <a:rPr lang="tr-TR" dirty="0"/>
              <a:t>» diyelim.</a:t>
            </a:r>
          </a:p>
        </p:txBody>
      </p:sp>
      <p:sp>
        <p:nvSpPr>
          <p:cNvPr id="5" name="Metin kutusu 4">
            <a:extLst>
              <a:ext uri="{FF2B5EF4-FFF2-40B4-BE49-F238E27FC236}">
                <a16:creationId xmlns:a16="http://schemas.microsoft.com/office/drawing/2014/main" id="{AF4D68DD-8220-402C-BC24-4434F19E123A}"/>
              </a:ext>
            </a:extLst>
          </p:cNvPr>
          <p:cNvSpPr txBox="1"/>
          <p:nvPr/>
        </p:nvSpPr>
        <p:spPr>
          <a:xfrm>
            <a:off x="436606" y="2143549"/>
            <a:ext cx="11516497" cy="1200329"/>
          </a:xfrm>
          <a:prstGeom prst="rect">
            <a:avLst/>
          </a:prstGeom>
          <a:noFill/>
        </p:spPr>
        <p:txBody>
          <a:bodyPr wrap="square">
            <a:spAutoFit/>
          </a:bodyPr>
          <a:lstStyle/>
          <a:p>
            <a:r>
              <a:rPr lang="tr-TR" dirty="0" err="1"/>
              <a:t>qrip'i</a:t>
            </a:r>
            <a:r>
              <a:rPr lang="tr-TR" dirty="0"/>
              <a:t> kaldırdıktan sonra, kalan okların her birini etiketleyen düzenli ifadeleri değiştirerek makineyi düzenliyoruz. </a:t>
            </a:r>
          </a:p>
          <a:p>
            <a:r>
              <a:rPr lang="tr-TR" dirty="0"/>
              <a:t>Yeni etiketler, kayıp hesaplamaları geri ekleyerek </a:t>
            </a:r>
            <a:r>
              <a:rPr lang="tr-TR" dirty="0" err="1"/>
              <a:t>qrip</a:t>
            </a:r>
            <a:r>
              <a:rPr lang="tr-TR" dirty="0"/>
              <a:t> eksikliğini telafi ediyor. </a:t>
            </a:r>
          </a:p>
          <a:p>
            <a:r>
              <a:rPr lang="tr-TR" dirty="0" err="1"/>
              <a:t>Qi</a:t>
            </a:r>
            <a:r>
              <a:rPr lang="tr-TR" dirty="0"/>
              <a:t> durumundan </a:t>
            </a:r>
            <a:r>
              <a:rPr lang="tr-TR" dirty="0" err="1"/>
              <a:t>qj</a:t>
            </a:r>
            <a:r>
              <a:rPr lang="tr-TR" dirty="0"/>
              <a:t> durumuna giden yeni etiket, makineyi doğrudan veya </a:t>
            </a:r>
            <a:r>
              <a:rPr lang="tr-TR" dirty="0" err="1"/>
              <a:t>qrip</a:t>
            </a:r>
            <a:r>
              <a:rPr lang="tr-TR" dirty="0"/>
              <a:t> aracılığıyla </a:t>
            </a:r>
            <a:r>
              <a:rPr lang="tr-TR" dirty="0" err="1"/>
              <a:t>qi'den</a:t>
            </a:r>
            <a:r>
              <a:rPr lang="tr-TR" dirty="0"/>
              <a:t> </a:t>
            </a:r>
            <a:r>
              <a:rPr lang="tr-TR" dirty="0" err="1"/>
              <a:t>qj'ye</a:t>
            </a:r>
            <a:r>
              <a:rPr lang="tr-TR" dirty="0"/>
              <a:t> götürecek tüm dizeleri tanımlayan düzenli bir ifadedir. </a:t>
            </a:r>
          </a:p>
        </p:txBody>
      </p:sp>
      <p:pic>
        <p:nvPicPr>
          <p:cNvPr id="7" name="Resim 6">
            <a:extLst>
              <a:ext uri="{FF2B5EF4-FFF2-40B4-BE49-F238E27FC236}">
                <a16:creationId xmlns:a16="http://schemas.microsoft.com/office/drawing/2014/main" id="{E82D981B-BEA0-4ADE-BFAD-39129AC6CD1D}"/>
              </a:ext>
            </a:extLst>
          </p:cNvPr>
          <p:cNvPicPr>
            <a:picLocks noChangeAspect="1"/>
          </p:cNvPicPr>
          <p:nvPr/>
        </p:nvPicPr>
        <p:blipFill>
          <a:blip r:embed="rId2"/>
          <a:stretch>
            <a:fillRect/>
          </a:stretch>
        </p:blipFill>
        <p:spPr>
          <a:xfrm>
            <a:off x="766119" y="3514123"/>
            <a:ext cx="2857500" cy="2838450"/>
          </a:xfrm>
          <a:prstGeom prst="rect">
            <a:avLst/>
          </a:prstGeom>
        </p:spPr>
      </p:pic>
      <p:pic>
        <p:nvPicPr>
          <p:cNvPr id="9" name="Resim 8">
            <a:extLst>
              <a:ext uri="{FF2B5EF4-FFF2-40B4-BE49-F238E27FC236}">
                <a16:creationId xmlns:a16="http://schemas.microsoft.com/office/drawing/2014/main" id="{FEE877F1-9844-46A6-AAB8-CCB2CA3223A5}"/>
              </a:ext>
            </a:extLst>
          </p:cNvPr>
          <p:cNvPicPr>
            <a:picLocks noChangeAspect="1"/>
          </p:cNvPicPr>
          <p:nvPr/>
        </p:nvPicPr>
        <p:blipFill>
          <a:blip r:embed="rId3"/>
          <a:stretch>
            <a:fillRect/>
          </a:stretch>
        </p:blipFill>
        <p:spPr>
          <a:xfrm>
            <a:off x="5422685" y="4480225"/>
            <a:ext cx="4905375" cy="962025"/>
          </a:xfrm>
          <a:prstGeom prst="rect">
            <a:avLst/>
          </a:prstGeom>
        </p:spPr>
      </p:pic>
      <p:sp>
        <p:nvSpPr>
          <p:cNvPr id="10" name="Ok: Sağ 9">
            <a:extLst>
              <a:ext uri="{FF2B5EF4-FFF2-40B4-BE49-F238E27FC236}">
                <a16:creationId xmlns:a16="http://schemas.microsoft.com/office/drawing/2014/main" id="{E175F9DA-BDD9-4F1C-95AF-A13199037DDD}"/>
              </a:ext>
            </a:extLst>
          </p:cNvPr>
          <p:cNvSpPr/>
          <p:nvPr/>
        </p:nvSpPr>
        <p:spPr>
          <a:xfrm>
            <a:off x="3896497" y="4827373"/>
            <a:ext cx="1408671" cy="362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Sonra</a:t>
            </a:r>
          </a:p>
        </p:txBody>
      </p:sp>
      <p:sp>
        <p:nvSpPr>
          <p:cNvPr id="12" name="Metin kutusu 11">
            <a:extLst>
              <a:ext uri="{FF2B5EF4-FFF2-40B4-BE49-F238E27FC236}">
                <a16:creationId xmlns:a16="http://schemas.microsoft.com/office/drawing/2014/main" id="{B3484C2D-B1C5-428D-B484-F1F5AD19B306}"/>
              </a:ext>
            </a:extLst>
          </p:cNvPr>
          <p:cNvSpPr txBox="1"/>
          <p:nvPr/>
        </p:nvSpPr>
        <p:spPr>
          <a:xfrm>
            <a:off x="4232059" y="5684445"/>
            <a:ext cx="7721043" cy="646331"/>
          </a:xfrm>
          <a:prstGeom prst="rect">
            <a:avLst/>
          </a:prstGeom>
          <a:noFill/>
        </p:spPr>
        <p:txBody>
          <a:bodyPr wrap="square">
            <a:spAutoFit/>
          </a:bodyPr>
          <a:lstStyle/>
          <a:p>
            <a:r>
              <a:rPr lang="tr-TR" dirty="0"/>
              <a:t>Bu değişikliği, </a:t>
            </a:r>
            <a:r>
              <a:rPr lang="tr-TR" dirty="0" err="1"/>
              <a:t>qi</a:t>
            </a:r>
            <a:r>
              <a:rPr lang="tr-TR" dirty="0"/>
              <a:t> = </a:t>
            </a:r>
            <a:r>
              <a:rPr lang="tr-TR" dirty="0" err="1"/>
              <a:t>qj</a:t>
            </a:r>
            <a:r>
              <a:rPr lang="tr-TR" dirty="0"/>
              <a:t> durumu da dahil olmak üzere, herhangi bir </a:t>
            </a:r>
            <a:r>
              <a:rPr lang="tr-TR" dirty="0" err="1"/>
              <a:t>qi</a:t>
            </a:r>
            <a:r>
              <a:rPr lang="tr-TR" dirty="0"/>
              <a:t> durumundan herhangi bir </a:t>
            </a:r>
            <a:r>
              <a:rPr lang="tr-TR" dirty="0" err="1"/>
              <a:t>qj</a:t>
            </a:r>
            <a:r>
              <a:rPr lang="tr-TR" dirty="0"/>
              <a:t> durumuna giden her ok için yaparız. Yeni makine orijinal dili tanır.</a:t>
            </a:r>
          </a:p>
        </p:txBody>
      </p:sp>
      <p:sp>
        <p:nvSpPr>
          <p:cNvPr id="14" name="Metin kutusu 13">
            <a:extLst>
              <a:ext uri="{FF2B5EF4-FFF2-40B4-BE49-F238E27FC236}">
                <a16:creationId xmlns:a16="http://schemas.microsoft.com/office/drawing/2014/main" id="{2B5A6F2D-D399-4BBD-BA32-6801A6340BD7}"/>
              </a:ext>
            </a:extLst>
          </p:cNvPr>
          <p:cNvSpPr txBox="1"/>
          <p:nvPr/>
        </p:nvSpPr>
        <p:spPr>
          <a:xfrm>
            <a:off x="1037969" y="241292"/>
            <a:ext cx="9687696" cy="523220"/>
          </a:xfrm>
          <a:prstGeom prst="rect">
            <a:avLst/>
          </a:prstGeom>
          <a:noFill/>
        </p:spPr>
        <p:txBody>
          <a:bodyPr wrap="square">
            <a:spAutoFit/>
          </a:bodyPr>
          <a:lstStyle/>
          <a:p>
            <a:r>
              <a:rPr lang="tr-TR" sz="2800" dirty="0">
                <a:solidFill>
                  <a:srgbClr val="FF0000"/>
                </a:solidFill>
              </a:rPr>
              <a:t>k &gt; 2 olduğunda k-1 duruma sahip eşdeğer bir GNFA oluşturma</a:t>
            </a:r>
          </a:p>
        </p:txBody>
      </p:sp>
    </p:spTree>
    <p:extLst>
      <p:ext uri="{BB962C8B-B14F-4D97-AF65-F5344CB8AC3E}">
        <p14:creationId xmlns:p14="http://schemas.microsoft.com/office/powerpoint/2010/main" val="100151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ADE5644-C340-4CE7-84FE-AAFE2C967E85}"/>
              </a:ext>
            </a:extLst>
          </p:cNvPr>
          <p:cNvSpPr txBox="1"/>
          <p:nvPr/>
        </p:nvSpPr>
        <p:spPr>
          <a:xfrm>
            <a:off x="772735" y="330547"/>
            <a:ext cx="9788173" cy="461665"/>
          </a:xfrm>
          <a:prstGeom prst="rect">
            <a:avLst/>
          </a:prstGeom>
          <a:noFill/>
        </p:spPr>
        <p:txBody>
          <a:bodyPr wrap="square">
            <a:spAutoFit/>
          </a:bodyPr>
          <a:lstStyle/>
          <a:p>
            <a:r>
              <a:rPr lang="tr-TR" sz="2400" dirty="0">
                <a:solidFill>
                  <a:srgbClr val="FF0000"/>
                </a:solidFill>
              </a:rPr>
              <a:t>Biçimsel olarak bir GNFA, aşağıdaki geçiş fonksiyonu ile ifade edilebilir. </a:t>
            </a:r>
          </a:p>
        </p:txBody>
      </p:sp>
      <p:pic>
        <p:nvPicPr>
          <p:cNvPr id="5" name="Resim 4">
            <a:extLst>
              <a:ext uri="{FF2B5EF4-FFF2-40B4-BE49-F238E27FC236}">
                <a16:creationId xmlns:a16="http://schemas.microsoft.com/office/drawing/2014/main" id="{342F28A5-0520-4EB3-A80D-7C9D0583B080}"/>
              </a:ext>
            </a:extLst>
          </p:cNvPr>
          <p:cNvPicPr>
            <a:picLocks noChangeAspect="1"/>
          </p:cNvPicPr>
          <p:nvPr/>
        </p:nvPicPr>
        <p:blipFill>
          <a:blip r:embed="rId2"/>
          <a:stretch>
            <a:fillRect/>
          </a:stretch>
        </p:blipFill>
        <p:spPr>
          <a:xfrm>
            <a:off x="879827" y="1268628"/>
            <a:ext cx="10432346" cy="1022779"/>
          </a:xfrm>
          <a:prstGeom prst="rect">
            <a:avLst/>
          </a:prstGeom>
        </p:spPr>
      </p:pic>
      <p:sp>
        <p:nvSpPr>
          <p:cNvPr id="7" name="Metin kutusu 6">
            <a:extLst>
              <a:ext uri="{FF2B5EF4-FFF2-40B4-BE49-F238E27FC236}">
                <a16:creationId xmlns:a16="http://schemas.microsoft.com/office/drawing/2014/main" id="{5250BE8F-B7EB-4704-85F9-B1095D3593A7}"/>
              </a:ext>
            </a:extLst>
          </p:cNvPr>
          <p:cNvSpPr txBox="1"/>
          <p:nvPr/>
        </p:nvSpPr>
        <p:spPr>
          <a:xfrm>
            <a:off x="879827" y="2352324"/>
            <a:ext cx="10750378" cy="830997"/>
          </a:xfrm>
          <a:prstGeom prst="rect">
            <a:avLst/>
          </a:prstGeom>
          <a:noFill/>
        </p:spPr>
        <p:txBody>
          <a:bodyPr wrap="square">
            <a:spAutoFit/>
          </a:bodyPr>
          <a:lstStyle>
            <a:defPPr>
              <a:defRPr lang="tr-TR"/>
            </a:defPPr>
            <a:lvl1pPr>
              <a:defRPr sz="2400">
                <a:solidFill>
                  <a:srgbClr val="FF0000"/>
                </a:solidFill>
              </a:defRPr>
            </a:lvl1pPr>
          </a:lstStyle>
          <a:p>
            <a:r>
              <a:rPr lang="tr-TR" dirty="0"/>
              <a:t>Yani, Bir ok her durumu diğer tüm durumlara bağlar, ancak KABUL DURUMUNDAN  gelen veya BAŞLANGIÇ DURUMUNA giden hiçbir ok yoktur.</a:t>
            </a:r>
          </a:p>
        </p:txBody>
      </p:sp>
      <p:pic>
        <p:nvPicPr>
          <p:cNvPr id="9" name="Resim 8">
            <a:extLst>
              <a:ext uri="{FF2B5EF4-FFF2-40B4-BE49-F238E27FC236}">
                <a16:creationId xmlns:a16="http://schemas.microsoft.com/office/drawing/2014/main" id="{3B09E5DB-3F53-4550-A2B0-29E8E76FCF2B}"/>
              </a:ext>
            </a:extLst>
          </p:cNvPr>
          <p:cNvPicPr>
            <a:picLocks noChangeAspect="1"/>
          </p:cNvPicPr>
          <p:nvPr/>
        </p:nvPicPr>
        <p:blipFill>
          <a:blip r:embed="rId3"/>
          <a:stretch>
            <a:fillRect/>
          </a:stretch>
        </p:blipFill>
        <p:spPr>
          <a:xfrm>
            <a:off x="2409825" y="3196870"/>
            <a:ext cx="7372350" cy="3057525"/>
          </a:xfrm>
          <a:prstGeom prst="rect">
            <a:avLst/>
          </a:prstGeom>
        </p:spPr>
      </p:pic>
    </p:spTree>
    <p:extLst>
      <p:ext uri="{BB962C8B-B14F-4D97-AF65-F5344CB8AC3E}">
        <p14:creationId xmlns:p14="http://schemas.microsoft.com/office/powerpoint/2010/main" val="75908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EC6E79-16D4-47B4-9F99-27AC7BE7AB99}"/>
              </a:ext>
            </a:extLst>
          </p:cNvPr>
          <p:cNvSpPr txBox="1"/>
          <p:nvPr/>
        </p:nvSpPr>
        <p:spPr>
          <a:xfrm>
            <a:off x="1861752" y="395036"/>
            <a:ext cx="8863913" cy="3646576"/>
          </a:xfrm>
          <a:prstGeom prst="rect">
            <a:avLst/>
          </a:prstGeom>
          <a:noFill/>
        </p:spPr>
        <p:txBody>
          <a:bodyPr wrap="square">
            <a:spAutoFit/>
          </a:bodyPr>
          <a:lstStyle/>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Bir GNFA, eğer w = w</a:t>
            </a:r>
            <a:r>
              <a:rPr lang="tr-TR" sz="24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2400" dirty="0">
                <a:effectLst/>
                <a:latin typeface="Calibri" panose="020F0502020204030204" pitchFamily="34" charset="0"/>
                <a:ea typeface="Calibri" panose="020F0502020204030204" pitchFamily="34" charset="0"/>
                <a:cs typeface="Times New Roman" panose="02020603050405020304" pitchFamily="18" charset="0"/>
              </a:rPr>
              <a:t>w</a:t>
            </a:r>
            <a:r>
              <a:rPr lang="tr-TR" sz="24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tr-TR" sz="2400" dirty="0">
                <a:effectLst/>
                <a:latin typeface="Calibri" panose="020F0502020204030204" pitchFamily="34" charset="0"/>
                <a:ea typeface="Calibri" panose="020F0502020204030204" pitchFamily="34" charset="0"/>
                <a:cs typeface="Times New Roman" panose="02020603050405020304" pitchFamily="18" charset="0"/>
              </a:rPr>
              <a:t> ···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w</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k</a:t>
            </a:r>
            <a:r>
              <a:rPr lang="tr-TR" sz="2400" dirty="0">
                <a:effectLst/>
                <a:latin typeface="Calibri" panose="020F0502020204030204" pitchFamily="34" charset="0"/>
                <a:ea typeface="Calibri" panose="020F0502020204030204" pitchFamily="34" charset="0"/>
                <a:cs typeface="Times New Roman" panose="02020603050405020304" pitchFamily="18" charset="0"/>
              </a:rPr>
              <a:t> ise, </a:t>
            </a:r>
            <a:r>
              <a:rPr lang="el-GR" sz="2400" dirty="0">
                <a:effectLst/>
                <a:latin typeface="Calibri" panose="020F0502020204030204" pitchFamily="34" charset="0"/>
                <a:ea typeface="Calibri" panose="020F0502020204030204" pitchFamily="34" charset="0"/>
                <a:cs typeface="Times New Roman" panose="02020603050405020304" pitchFamily="18" charset="0"/>
              </a:rPr>
              <a:t>Σ</a:t>
            </a:r>
            <a:r>
              <a:rPr lang="el-GR" sz="2400" baseline="30000" dirty="0">
                <a:effectLst/>
                <a:latin typeface="Cambria Math" panose="02040503050406030204" pitchFamily="18" charset="0"/>
                <a:ea typeface="Calibri" panose="020F0502020204030204" pitchFamily="34" charset="0"/>
                <a:cs typeface="Cambria Math" panose="02040503050406030204" pitchFamily="18" charset="0"/>
              </a:rPr>
              <a:t>∗</a:t>
            </a:r>
            <a:r>
              <a:rPr lang="el-G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libri" panose="020F0502020204030204" pitchFamily="34" charset="0"/>
                <a:ea typeface="Calibri" panose="020F0502020204030204" pitchFamily="34" charset="0"/>
                <a:cs typeface="Times New Roman" panose="02020603050405020304" pitchFamily="18" charset="0"/>
              </a:rPr>
              <a:t>cinsinden bir w dizisini kabul eder, </a:t>
            </a: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burada her bir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w</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tr-TR" sz="2400" dirty="0">
                <a:effectLst/>
                <a:latin typeface="Calibri" panose="020F0502020204030204" pitchFamily="34" charset="0"/>
                <a:ea typeface="Calibri" panose="020F0502020204030204" pitchFamily="34" charset="0"/>
                <a:cs typeface="Times New Roman" panose="02020603050405020304" pitchFamily="18" charset="0"/>
              </a:rPr>
              <a:t> katarı </a:t>
            </a:r>
            <a:r>
              <a:rPr lang="el-GR" sz="2400" dirty="0">
                <a:effectLst/>
                <a:latin typeface="Calibri" panose="020F0502020204030204" pitchFamily="34" charset="0"/>
                <a:ea typeface="Calibri" panose="020F0502020204030204" pitchFamily="34" charset="0"/>
                <a:cs typeface="Times New Roman" panose="02020603050405020304" pitchFamily="18" charset="0"/>
              </a:rPr>
              <a:t>Σ</a:t>
            </a:r>
            <a:r>
              <a:rPr lang="el-GR" sz="2400" baseline="30000" dirty="0">
                <a:effectLst/>
                <a:latin typeface="Cambria Math" panose="02040503050406030204" pitchFamily="18" charset="0"/>
                <a:ea typeface="Calibri" panose="020F0502020204030204" pitchFamily="34" charset="0"/>
                <a:cs typeface="Cambria Math" panose="02040503050406030204" pitchFamily="18" charset="0"/>
              </a:rPr>
              <a:t>∗</a:t>
            </a:r>
            <a:r>
              <a:rPr lang="tr-TR" sz="2400" dirty="0">
                <a:effectLst/>
                <a:latin typeface="Calibri" panose="020F0502020204030204" pitchFamily="34" charset="0"/>
                <a:ea typeface="Calibri" panose="020F0502020204030204" pitchFamily="34" charset="0"/>
                <a:cs typeface="Times New Roman" panose="02020603050405020304" pitchFamily="18" charset="0"/>
              </a:rPr>
              <a:t> içerisindedir  ve q</a:t>
            </a:r>
            <a:r>
              <a:rPr lang="tr-TR" sz="24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2400" dirty="0">
                <a:effectLst/>
                <a:latin typeface="Calibri" panose="020F0502020204030204" pitchFamily="34" charset="0"/>
                <a:ea typeface="Calibri" panose="020F0502020204030204" pitchFamily="34" charset="0"/>
                <a:cs typeface="Times New Roman" panose="02020603050405020304" pitchFamily="18" charset="0"/>
              </a:rPr>
              <a:t>, q</a:t>
            </a:r>
            <a:r>
              <a:rPr lang="tr-TR" sz="24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2400" dirty="0">
                <a:effectLst/>
                <a:latin typeface="Calibri" panose="020F0502020204030204" pitchFamily="34" charset="0"/>
                <a:ea typeface="Calibri" panose="020F0502020204030204" pitchFamily="34" charset="0"/>
                <a:cs typeface="Times New Roman" panose="02020603050405020304" pitchFamily="18" charset="0"/>
              </a:rPr>
              <a:t>,...,</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q</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k</a:t>
            </a:r>
            <a:r>
              <a:rPr lang="tr-TR" sz="2400" dirty="0">
                <a:effectLst/>
                <a:latin typeface="Calibri" panose="020F0502020204030204" pitchFamily="34" charset="0"/>
                <a:ea typeface="Calibri" panose="020F0502020204030204" pitchFamily="34" charset="0"/>
                <a:cs typeface="Times New Roman" panose="02020603050405020304" pitchFamily="18" charset="0"/>
              </a:rPr>
              <a:t> durumlarının bir katarı mevcuttur;</a:t>
            </a: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1.q</a:t>
            </a:r>
            <a:r>
              <a:rPr lang="tr-TR" sz="24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2400" dirty="0">
                <a:effectLst/>
                <a:latin typeface="Calibri" panose="020F0502020204030204" pitchFamily="34" charset="0"/>
                <a:ea typeface="Calibri" panose="020F0502020204030204" pitchFamily="34" charset="0"/>
                <a:cs typeface="Times New Roman" panose="02020603050405020304" pitchFamily="18" charset="0"/>
              </a:rPr>
              <a:t> =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q</a:t>
            </a:r>
            <a:r>
              <a:rPr lang="tr-TR" sz="1800" baseline="-25000" dirty="0" err="1">
                <a:effectLst/>
                <a:latin typeface="Calibri" panose="020F0502020204030204" pitchFamily="34" charset="0"/>
                <a:ea typeface="Calibri" panose="020F0502020204030204" pitchFamily="34" charset="0"/>
                <a:cs typeface="Times New Roman" panose="02020603050405020304" pitchFamily="18" charset="0"/>
              </a:rPr>
              <a:t>start</a:t>
            </a:r>
            <a:r>
              <a:rPr lang="tr-TR" sz="2400" dirty="0">
                <a:effectLst/>
                <a:latin typeface="Calibri" panose="020F0502020204030204" pitchFamily="34" charset="0"/>
                <a:ea typeface="Calibri" panose="020F0502020204030204" pitchFamily="34" charset="0"/>
                <a:cs typeface="Times New Roman" panose="02020603050405020304" pitchFamily="18" charset="0"/>
              </a:rPr>
              <a:t> başlangıç durumudur,</a:t>
            </a: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2.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q</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k</a:t>
            </a:r>
            <a:r>
              <a:rPr lang="tr-TR" sz="2400" dirty="0">
                <a:effectLst/>
                <a:latin typeface="Calibri" panose="020F0502020204030204" pitchFamily="34" charset="0"/>
                <a:ea typeface="Calibri" panose="020F0502020204030204" pitchFamily="34" charset="0"/>
                <a:cs typeface="Times New Roman" panose="02020603050405020304" pitchFamily="18" charset="0"/>
              </a:rPr>
              <a:t> =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q</a:t>
            </a:r>
            <a:r>
              <a:rPr lang="tr-TR" baseline="-25000" dirty="0" err="1">
                <a:latin typeface="Calibri" panose="020F0502020204030204" pitchFamily="34" charset="0"/>
                <a:ea typeface="Calibri" panose="020F0502020204030204" pitchFamily="34" charset="0"/>
                <a:cs typeface="Times New Roman" panose="02020603050405020304" pitchFamily="18" charset="0"/>
              </a:rPr>
              <a:t>accept</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libri" panose="020F0502020204030204" pitchFamily="34" charset="0"/>
                <a:ea typeface="Calibri" panose="020F0502020204030204" pitchFamily="34" charset="0"/>
                <a:cs typeface="Times New Roman" panose="02020603050405020304" pitchFamily="18" charset="0"/>
              </a:rPr>
              <a:t>, kabul durumudur ve</a:t>
            </a: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3. Her i için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w</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mbria Math" panose="02040503050406030204" pitchFamily="18" charset="0"/>
                <a:ea typeface="Calibri" panose="020F0502020204030204" pitchFamily="34" charset="0"/>
                <a:cs typeface="Cambria Math" panose="02040503050406030204" pitchFamily="18" charset="0"/>
              </a:rPr>
              <a:t>∈</a:t>
            </a:r>
            <a:r>
              <a:rPr lang="tr-TR" sz="2400" dirty="0">
                <a:effectLst/>
                <a:latin typeface="Calibri" panose="020F0502020204030204" pitchFamily="34" charset="0"/>
                <a:ea typeface="Calibri" panose="020F0502020204030204" pitchFamily="34" charset="0"/>
                <a:cs typeface="Times New Roman" panose="02020603050405020304" pitchFamily="18" charset="0"/>
              </a:rPr>
              <a:t> L(</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R</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tr-TR" sz="2400" dirty="0">
                <a:effectLst/>
                <a:latin typeface="Calibri" panose="020F0502020204030204" pitchFamily="34" charset="0"/>
                <a:ea typeface="Calibri" panose="020F0502020204030204" pitchFamily="34" charset="0"/>
                <a:cs typeface="Times New Roman" panose="02020603050405020304" pitchFamily="18" charset="0"/>
              </a:rPr>
              <a:t>) var.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R</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tr-TR" sz="2400" dirty="0">
                <a:effectLst/>
                <a:latin typeface="Calibri" panose="020F0502020204030204" pitchFamily="34" charset="0"/>
                <a:ea typeface="Calibri" panose="020F0502020204030204" pitchFamily="34" charset="0"/>
                <a:cs typeface="Times New Roman" panose="02020603050405020304" pitchFamily="18" charset="0"/>
              </a:rPr>
              <a:t> = </a:t>
            </a:r>
            <a:r>
              <a:rPr lang="el-GR" sz="2400" dirty="0">
                <a:effectLst/>
                <a:latin typeface="Calibri" panose="020F0502020204030204" pitchFamily="34" charset="0"/>
                <a:ea typeface="Calibri" panose="020F0502020204030204" pitchFamily="34" charset="0"/>
                <a:cs typeface="Times New Roman" panose="02020603050405020304" pitchFamily="18" charset="0"/>
              </a:rPr>
              <a:t>δ(</a:t>
            </a:r>
            <a:r>
              <a:rPr lang="tr-TR" sz="2400" dirty="0">
                <a:effectLst/>
                <a:latin typeface="Calibri" panose="020F0502020204030204" pitchFamily="34" charset="0"/>
                <a:ea typeface="Calibri" panose="020F0502020204030204" pitchFamily="34" charset="0"/>
                <a:cs typeface="Times New Roman" panose="02020603050405020304" pitchFamily="18" charset="0"/>
              </a:rPr>
              <a:t>q</a:t>
            </a:r>
            <a:r>
              <a:rPr lang="tr-TR" sz="2400"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q</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tr-TR" sz="2400" dirty="0">
                <a:effectLst/>
                <a:latin typeface="Calibri" panose="020F0502020204030204" pitchFamily="34" charset="0"/>
                <a:ea typeface="Calibri" panose="020F0502020204030204" pitchFamily="34" charset="0"/>
                <a:cs typeface="Times New Roman" panose="02020603050405020304" pitchFamily="18" charset="0"/>
              </a:rPr>
              <a:t>); diğer bir deyişle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R</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tr-TR" sz="2400" dirty="0">
                <a:effectLst/>
                <a:latin typeface="Calibri" panose="020F0502020204030204" pitchFamily="34" charset="0"/>
                <a:ea typeface="Calibri" panose="020F0502020204030204" pitchFamily="34" charset="0"/>
                <a:cs typeface="Times New Roman" panose="02020603050405020304" pitchFamily="18" charset="0"/>
              </a:rPr>
              <a:t>, q</a:t>
            </a:r>
            <a:r>
              <a:rPr lang="tr-TR" sz="2400"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tr-TR" sz="2400" dirty="0">
                <a:effectLst/>
                <a:latin typeface="Calibri" panose="020F0502020204030204" pitchFamily="34" charset="0"/>
                <a:ea typeface="Calibri" panose="020F0502020204030204" pitchFamily="34" charset="0"/>
                <a:cs typeface="Times New Roman" panose="02020603050405020304" pitchFamily="18" charset="0"/>
              </a:rPr>
              <a:t>'den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q</a:t>
            </a:r>
            <a:r>
              <a:rPr lang="tr-TR" sz="24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'ye</a:t>
            </a:r>
            <a:r>
              <a:rPr lang="tr-TR" sz="2400" dirty="0">
                <a:effectLst/>
                <a:latin typeface="Calibri" panose="020F0502020204030204" pitchFamily="34" charset="0"/>
                <a:ea typeface="Calibri" panose="020F0502020204030204" pitchFamily="34" charset="0"/>
                <a:cs typeface="Times New Roman" panose="02020603050405020304" pitchFamily="18" charset="0"/>
              </a:rPr>
              <a:t> giden okun üzerindeki ifadedir.</a:t>
            </a:r>
            <a:endParaRPr lang="tr-TR" sz="2400" dirty="0"/>
          </a:p>
        </p:txBody>
      </p:sp>
      <p:sp>
        <p:nvSpPr>
          <p:cNvPr id="5" name="Metin kutusu 4">
            <a:extLst>
              <a:ext uri="{FF2B5EF4-FFF2-40B4-BE49-F238E27FC236}">
                <a16:creationId xmlns:a16="http://schemas.microsoft.com/office/drawing/2014/main" id="{1A14FD87-F42E-43E3-A5AD-4E6C648332E2}"/>
              </a:ext>
            </a:extLst>
          </p:cNvPr>
          <p:cNvSpPr txBox="1"/>
          <p:nvPr/>
        </p:nvSpPr>
        <p:spPr>
          <a:xfrm>
            <a:off x="955589" y="4523972"/>
            <a:ext cx="10280822" cy="1938992"/>
          </a:xfrm>
          <a:prstGeom prst="rect">
            <a:avLst/>
          </a:prstGeom>
          <a:noFill/>
        </p:spPr>
        <p:txBody>
          <a:bodyPr wrap="square">
            <a:spAutoFit/>
          </a:bodyPr>
          <a:lstStyle/>
          <a:p>
            <a:r>
              <a:rPr lang="tr-TR" sz="2400" dirty="0"/>
              <a:t>M makinesi, A dili için bir DFA olsun. </a:t>
            </a:r>
            <a:r>
              <a:rPr lang="tr-TR" sz="2400" b="1" dirty="0">
                <a:solidFill>
                  <a:srgbClr val="FF0000"/>
                </a:solidFill>
              </a:rPr>
              <a:t>Yeni bir başlangıç durumu</a:t>
            </a:r>
            <a:r>
              <a:rPr lang="tr-TR" sz="2400" dirty="0"/>
              <a:t> ve </a:t>
            </a:r>
            <a:r>
              <a:rPr lang="tr-TR" sz="2400" b="1" dirty="0">
                <a:solidFill>
                  <a:srgbClr val="FF0000"/>
                </a:solidFill>
              </a:rPr>
              <a:t>yeni bir kabul durumu </a:t>
            </a:r>
            <a:r>
              <a:rPr lang="tr-TR" sz="2400" dirty="0"/>
              <a:t>ve gerektiği şekilde ek geçiş okları ekleyerek M'yi G isimli </a:t>
            </a:r>
            <a:r>
              <a:rPr lang="tr-TR" sz="2400" dirty="0" err="1"/>
              <a:t>GNFA’ya</a:t>
            </a:r>
            <a:r>
              <a:rPr lang="tr-TR" sz="2400" dirty="0"/>
              <a:t> </a:t>
            </a:r>
            <a:r>
              <a:rPr lang="tr-TR" sz="2400" dirty="0" err="1"/>
              <a:t>dönüştürürürz</a:t>
            </a:r>
            <a:r>
              <a:rPr lang="tr-TR" sz="2400" dirty="0"/>
              <a:t>.  Bir </a:t>
            </a:r>
            <a:r>
              <a:rPr lang="tr-TR" sz="2400" dirty="0" err="1"/>
              <a:t>GNFA’yı</a:t>
            </a:r>
            <a:r>
              <a:rPr lang="tr-TR" sz="2400" dirty="0"/>
              <a:t> giriş olarak alan ve eşdeğer bir </a:t>
            </a:r>
            <a:r>
              <a:rPr lang="tr-TR" sz="2400" dirty="0" err="1"/>
              <a:t>regüler</a:t>
            </a:r>
            <a:r>
              <a:rPr lang="tr-TR" sz="2400" dirty="0"/>
              <a:t> ifade döndüren  özyinelemeli CONVERT(G) algoritması tasarlarız. </a:t>
            </a:r>
            <a:r>
              <a:rPr lang="tr-TR" sz="2400" dirty="0" err="1"/>
              <a:t>GNFA'nın</a:t>
            </a:r>
            <a:r>
              <a:rPr lang="tr-TR" sz="2400" dirty="0"/>
              <a:t> iki durumunun olduğu durum </a:t>
            </a:r>
            <a:r>
              <a:rPr lang="tr-TR" sz="2400" dirty="0" err="1"/>
              <a:t>özyinelemesiz</a:t>
            </a:r>
            <a:r>
              <a:rPr lang="tr-TR" sz="2400" dirty="0"/>
              <a:t> çözülür.</a:t>
            </a:r>
            <a:endParaRPr lang="tr-TR" dirty="0"/>
          </a:p>
        </p:txBody>
      </p:sp>
    </p:spTree>
    <p:extLst>
      <p:ext uri="{BB962C8B-B14F-4D97-AF65-F5344CB8AC3E}">
        <p14:creationId xmlns:p14="http://schemas.microsoft.com/office/powerpoint/2010/main" val="167826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5A4F486-8EFF-47F9-8F14-D8CE0BA9CE3F}"/>
              </a:ext>
            </a:extLst>
          </p:cNvPr>
          <p:cNvPicPr>
            <a:picLocks noChangeAspect="1"/>
          </p:cNvPicPr>
          <p:nvPr/>
        </p:nvPicPr>
        <p:blipFill>
          <a:blip r:embed="rId2"/>
          <a:stretch>
            <a:fillRect/>
          </a:stretch>
        </p:blipFill>
        <p:spPr>
          <a:xfrm>
            <a:off x="2681711" y="4375695"/>
            <a:ext cx="4048125" cy="371475"/>
          </a:xfrm>
          <a:prstGeom prst="rect">
            <a:avLst/>
          </a:prstGeom>
        </p:spPr>
      </p:pic>
      <p:graphicFrame>
        <p:nvGraphicFramePr>
          <p:cNvPr id="5" name="Tablo 4">
            <a:extLst>
              <a:ext uri="{FF2B5EF4-FFF2-40B4-BE49-F238E27FC236}">
                <a16:creationId xmlns:a16="http://schemas.microsoft.com/office/drawing/2014/main" id="{2692BCF9-8B95-4D4A-875A-88182DD4F7D4}"/>
              </a:ext>
            </a:extLst>
          </p:cNvPr>
          <p:cNvGraphicFramePr>
            <a:graphicFrameLocks noGrp="1"/>
          </p:cNvGraphicFramePr>
          <p:nvPr>
            <p:extLst>
              <p:ext uri="{D42A27DB-BD31-4B8C-83A1-F6EECF244321}">
                <p14:modId xmlns:p14="http://schemas.microsoft.com/office/powerpoint/2010/main" val="3747540286"/>
              </p:ext>
            </p:extLst>
          </p:nvPr>
        </p:nvGraphicFramePr>
        <p:xfrm>
          <a:off x="820670" y="694127"/>
          <a:ext cx="10439400" cy="5525383"/>
        </p:xfrm>
        <a:graphic>
          <a:graphicData uri="http://schemas.openxmlformats.org/drawingml/2006/table">
            <a:tbl>
              <a:tblPr firstRow="1" bandRow="1">
                <a:tableStyleId>{5C22544A-7EE6-4342-B048-85BDC9FD1C3A}</a:tableStyleId>
              </a:tblPr>
              <a:tblGrid>
                <a:gridCol w="10439400">
                  <a:extLst>
                    <a:ext uri="{9D8B030D-6E8A-4147-A177-3AD203B41FA5}">
                      <a16:colId xmlns:a16="http://schemas.microsoft.com/office/drawing/2014/main" val="3160131176"/>
                    </a:ext>
                  </a:extLst>
                </a:gridCol>
              </a:tblGrid>
              <a:tr h="0">
                <a:tc>
                  <a:txBody>
                    <a:bodyPr/>
                    <a:lstStyle/>
                    <a:p>
                      <a:pPr>
                        <a:lnSpc>
                          <a:spcPct val="107000"/>
                        </a:lnSpc>
                        <a:spcAft>
                          <a:spcPts val="800"/>
                        </a:spcAft>
                      </a:pPr>
                      <a:r>
                        <a:rPr lang="tr-TR" sz="1000" dirty="0">
                          <a:effectLst/>
                        </a:rPr>
                        <a:t>CONVERT(G):</a:t>
                      </a:r>
                      <a:endParaRPr lang="tr-T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7026" marR="87026" marT="43513" marB="43513"/>
                </a:tc>
                <a:extLst>
                  <a:ext uri="{0D108BD9-81ED-4DB2-BD59-A6C34878D82A}">
                    <a16:rowId xmlns:a16="http://schemas.microsoft.com/office/drawing/2014/main" val="1560311906"/>
                  </a:ext>
                </a:extLst>
              </a:tr>
              <a:tr h="956739">
                <a:tc>
                  <a:txBody>
                    <a:bodyPr/>
                    <a:lstStyle/>
                    <a:p>
                      <a:pPr>
                        <a:lnSpc>
                          <a:spcPct val="107000"/>
                        </a:lnSpc>
                        <a:spcAft>
                          <a:spcPts val="800"/>
                        </a:spcAft>
                      </a:pPr>
                      <a:r>
                        <a:rPr lang="tr-TR" sz="2400" dirty="0">
                          <a:effectLst/>
                        </a:rPr>
                        <a:t>1. G'nin durum sayısı k olsun.</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7026" marR="87026" marT="43513" marB="43513"/>
                </a:tc>
                <a:extLst>
                  <a:ext uri="{0D108BD9-81ED-4DB2-BD59-A6C34878D82A}">
                    <a16:rowId xmlns:a16="http://schemas.microsoft.com/office/drawing/2014/main" val="3922004155"/>
                  </a:ext>
                </a:extLst>
              </a:tr>
              <a:tr h="956739">
                <a:tc>
                  <a:txBody>
                    <a:bodyPr/>
                    <a:lstStyle/>
                    <a:p>
                      <a:pPr>
                        <a:lnSpc>
                          <a:spcPct val="107000"/>
                        </a:lnSpc>
                        <a:spcAft>
                          <a:spcPts val="800"/>
                        </a:spcAft>
                      </a:pPr>
                      <a:r>
                        <a:rPr lang="tr-TR" sz="2400" dirty="0">
                          <a:effectLst/>
                        </a:rPr>
                        <a:t>2. Eğer k = 2 ise, G bir başlangıç durumu, bir kabul durumu ve bunları birbirine bağlayan ve R düzenli ifadesiyle etiketlenmiş tek bir oktan oluşmalıdır. R ifadesini döndürün.</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7026" marR="87026" marT="43513" marB="43513"/>
                </a:tc>
                <a:extLst>
                  <a:ext uri="{0D108BD9-81ED-4DB2-BD59-A6C34878D82A}">
                    <a16:rowId xmlns:a16="http://schemas.microsoft.com/office/drawing/2014/main" val="3485196656"/>
                  </a:ext>
                </a:extLst>
              </a:tr>
              <a:tr h="2125308">
                <a:tc>
                  <a:txBody>
                    <a:bodyPr/>
                    <a:lstStyle/>
                    <a:p>
                      <a:pPr>
                        <a:lnSpc>
                          <a:spcPct val="107000"/>
                        </a:lnSpc>
                        <a:spcAft>
                          <a:spcPts val="800"/>
                        </a:spcAft>
                      </a:pPr>
                      <a:r>
                        <a:rPr lang="tr-TR" sz="2000" dirty="0">
                          <a:effectLst/>
                        </a:rPr>
                        <a:t>3. Eğer k &gt; 2 ise, </a:t>
                      </a:r>
                      <a:r>
                        <a:rPr lang="tr-TR" sz="2000" dirty="0" err="1">
                          <a:effectLst/>
                        </a:rPr>
                        <a:t>q</a:t>
                      </a:r>
                      <a:r>
                        <a:rPr lang="tr-TR" sz="2000" baseline="-25000" dirty="0" err="1">
                          <a:effectLst/>
                        </a:rPr>
                        <a:t>start</a:t>
                      </a:r>
                      <a:r>
                        <a:rPr lang="tr-TR" sz="2000" dirty="0">
                          <a:effectLst/>
                        </a:rPr>
                        <a:t> ve </a:t>
                      </a:r>
                      <a:r>
                        <a:rPr lang="tr-TR" sz="2000" dirty="0" err="1">
                          <a:effectLst/>
                        </a:rPr>
                        <a:t>q</a:t>
                      </a:r>
                      <a:r>
                        <a:rPr lang="tr-TR" sz="2000" baseline="-25000" dirty="0" err="1">
                          <a:effectLst/>
                        </a:rPr>
                        <a:t>accept</a:t>
                      </a:r>
                      <a:r>
                        <a:rPr lang="tr-TR" sz="2000" dirty="0" err="1">
                          <a:effectLst/>
                        </a:rPr>
                        <a:t>'ten</a:t>
                      </a:r>
                      <a:r>
                        <a:rPr lang="tr-TR" sz="2000" dirty="0">
                          <a:effectLst/>
                        </a:rPr>
                        <a:t> farklı herhangi bir </a:t>
                      </a:r>
                      <a:r>
                        <a:rPr lang="tr-TR" sz="2000" dirty="0" err="1">
                          <a:effectLst/>
                        </a:rPr>
                        <a:t>qrip</a:t>
                      </a:r>
                      <a:r>
                        <a:rPr lang="tr-TR" sz="2000" dirty="0">
                          <a:effectLst/>
                        </a:rPr>
                        <a:t> ∈ Q durumunu seçeriz. G''</a:t>
                      </a:r>
                      <a:r>
                        <a:rPr lang="tr-TR" sz="2000" dirty="0" err="1">
                          <a:effectLst/>
                        </a:rPr>
                        <a:t>nin</a:t>
                      </a:r>
                      <a:r>
                        <a:rPr lang="tr-TR" sz="2000" dirty="0">
                          <a:effectLst/>
                        </a:rPr>
                        <a:t> GNFA olsun (Q′ , </a:t>
                      </a:r>
                      <a:r>
                        <a:rPr lang="el-GR" sz="2000" dirty="0">
                          <a:effectLst/>
                        </a:rPr>
                        <a:t>Σ, δ′ , </a:t>
                      </a:r>
                      <a:r>
                        <a:rPr lang="tr-TR" sz="2000" dirty="0" err="1">
                          <a:effectLst/>
                        </a:rPr>
                        <a:t>q</a:t>
                      </a:r>
                      <a:r>
                        <a:rPr lang="tr-TR" sz="2000" baseline="-25000" dirty="0" err="1">
                          <a:effectLst/>
                        </a:rPr>
                        <a:t>start</a:t>
                      </a:r>
                      <a:r>
                        <a:rPr lang="tr-TR" sz="2000" dirty="0">
                          <a:effectLst/>
                        </a:rPr>
                        <a:t>, </a:t>
                      </a:r>
                      <a:r>
                        <a:rPr lang="tr-TR" sz="2000" dirty="0" err="1">
                          <a:effectLst/>
                        </a:rPr>
                        <a:t>qaccept</a:t>
                      </a:r>
                      <a:r>
                        <a:rPr lang="tr-TR" sz="2000" dirty="0">
                          <a:effectLst/>
                        </a:rPr>
                        <a:t>),</a:t>
                      </a:r>
                    </a:p>
                    <a:p>
                      <a:pPr>
                        <a:lnSpc>
                          <a:spcPct val="107000"/>
                        </a:lnSpc>
                        <a:spcAft>
                          <a:spcPts val="800"/>
                        </a:spcAft>
                      </a:pPr>
                      <a:r>
                        <a:rPr lang="tr-TR" sz="2000" dirty="0">
                          <a:effectLst/>
                        </a:rPr>
                        <a:t>Q′ = Q − {</a:t>
                      </a:r>
                      <a:r>
                        <a:rPr lang="tr-TR" sz="2000" dirty="0" err="1">
                          <a:effectLst/>
                        </a:rPr>
                        <a:t>q</a:t>
                      </a:r>
                      <a:r>
                        <a:rPr lang="tr-TR" sz="2000" baseline="-25000" dirty="0" err="1">
                          <a:effectLst/>
                        </a:rPr>
                        <a:t>rip</a:t>
                      </a:r>
                      <a:r>
                        <a:rPr lang="tr-TR" sz="2000" dirty="0">
                          <a:effectLst/>
                        </a:rPr>
                        <a:t>}, </a:t>
                      </a:r>
                    </a:p>
                    <a:p>
                      <a:pPr>
                        <a:lnSpc>
                          <a:spcPct val="107000"/>
                        </a:lnSpc>
                        <a:spcAft>
                          <a:spcPts val="800"/>
                        </a:spcAft>
                      </a:pPr>
                      <a:r>
                        <a:rPr lang="tr-TR" sz="2000" dirty="0">
                          <a:effectLst/>
                        </a:rPr>
                        <a:t>Herhangi bir </a:t>
                      </a:r>
                      <a:r>
                        <a:rPr lang="tr-TR" sz="2000" dirty="0" err="1">
                          <a:effectLst/>
                        </a:rPr>
                        <a:t>q</a:t>
                      </a:r>
                      <a:r>
                        <a:rPr lang="tr-TR" sz="2000" baseline="-25000" dirty="0" err="1">
                          <a:effectLst/>
                        </a:rPr>
                        <a:t>i</a:t>
                      </a:r>
                      <a:r>
                        <a:rPr lang="tr-TR" sz="2000" baseline="-25000" dirty="0">
                          <a:effectLst/>
                        </a:rPr>
                        <a:t> </a:t>
                      </a:r>
                      <a:r>
                        <a:rPr lang="tr-TR" sz="2000" dirty="0">
                          <a:effectLst/>
                        </a:rPr>
                        <a:t>∈ Q′ − {</a:t>
                      </a:r>
                      <a:r>
                        <a:rPr lang="tr-TR" sz="2000" dirty="0" err="1">
                          <a:effectLst/>
                        </a:rPr>
                        <a:t>q</a:t>
                      </a:r>
                      <a:r>
                        <a:rPr lang="tr-TR" sz="2000" baseline="-25000" dirty="0" err="1">
                          <a:effectLst/>
                        </a:rPr>
                        <a:t>accept</a:t>
                      </a:r>
                      <a:r>
                        <a:rPr lang="tr-TR" sz="2000" dirty="0">
                          <a:effectLst/>
                        </a:rPr>
                        <a:t>} ve </a:t>
                      </a:r>
                      <a:r>
                        <a:rPr lang="tr-TR" sz="2000" dirty="0" err="1">
                          <a:effectLst/>
                        </a:rPr>
                        <a:t>q</a:t>
                      </a:r>
                      <a:r>
                        <a:rPr lang="tr-TR" sz="2000" baseline="-25000" dirty="0" err="1">
                          <a:effectLst/>
                        </a:rPr>
                        <a:t>j</a:t>
                      </a:r>
                      <a:r>
                        <a:rPr lang="tr-TR" sz="2000" dirty="0">
                          <a:effectLst/>
                        </a:rPr>
                        <a:t> ∈ Q′ − {</a:t>
                      </a:r>
                      <a:r>
                        <a:rPr lang="tr-TR" sz="2000" dirty="0" err="1">
                          <a:effectLst/>
                        </a:rPr>
                        <a:t>q</a:t>
                      </a:r>
                      <a:r>
                        <a:rPr lang="tr-TR" sz="2000" baseline="-25000" dirty="0" err="1">
                          <a:effectLst/>
                        </a:rPr>
                        <a:t>start</a:t>
                      </a:r>
                      <a:r>
                        <a:rPr lang="tr-TR" sz="2000" dirty="0">
                          <a:effectLst/>
                        </a:rPr>
                        <a:t>} için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87026" marR="87026" marT="43513" marB="43513"/>
                </a:tc>
                <a:extLst>
                  <a:ext uri="{0D108BD9-81ED-4DB2-BD59-A6C34878D82A}">
                    <a16:rowId xmlns:a16="http://schemas.microsoft.com/office/drawing/2014/main" val="2897613219"/>
                  </a:ext>
                </a:extLst>
              </a:tr>
              <a:tr h="956739">
                <a:tc>
                  <a:txBody>
                    <a:bodyPr/>
                    <a:lstStyle/>
                    <a:p>
                      <a:pPr>
                        <a:lnSpc>
                          <a:spcPct val="107000"/>
                        </a:lnSpc>
                        <a:spcAft>
                          <a:spcPts val="800"/>
                        </a:spcAft>
                      </a:pPr>
                      <a:r>
                        <a:rPr lang="tr-TR" sz="2400" dirty="0">
                          <a:effectLst/>
                        </a:rPr>
                        <a:t>4. CONVERT(G′)'</a:t>
                      </a:r>
                      <a:r>
                        <a:rPr lang="tr-TR" sz="2400" dirty="0" err="1">
                          <a:effectLst/>
                        </a:rPr>
                        <a:t>yi</a:t>
                      </a:r>
                      <a:r>
                        <a:rPr lang="tr-TR" sz="2400" dirty="0">
                          <a:effectLst/>
                        </a:rPr>
                        <a:t> hesaplayın ve bu değeri döndürün.</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7026" marR="87026" marT="43513" marB="43513"/>
                </a:tc>
                <a:extLst>
                  <a:ext uri="{0D108BD9-81ED-4DB2-BD59-A6C34878D82A}">
                    <a16:rowId xmlns:a16="http://schemas.microsoft.com/office/drawing/2014/main" val="4263384993"/>
                  </a:ext>
                </a:extLst>
              </a:tr>
            </a:tbl>
          </a:graphicData>
        </a:graphic>
      </p:graphicFrame>
      <p:pic>
        <p:nvPicPr>
          <p:cNvPr id="6" name="Resim 5">
            <a:extLst>
              <a:ext uri="{FF2B5EF4-FFF2-40B4-BE49-F238E27FC236}">
                <a16:creationId xmlns:a16="http://schemas.microsoft.com/office/drawing/2014/main" id="{5A3B8D04-0F29-4DB6-8186-90123DCC88C9}"/>
              </a:ext>
            </a:extLst>
          </p:cNvPr>
          <p:cNvPicPr>
            <a:picLocks noChangeAspect="1"/>
          </p:cNvPicPr>
          <p:nvPr/>
        </p:nvPicPr>
        <p:blipFill>
          <a:blip r:embed="rId2"/>
          <a:stretch>
            <a:fillRect/>
          </a:stretch>
        </p:blipFill>
        <p:spPr>
          <a:xfrm>
            <a:off x="2681710" y="4726853"/>
            <a:ext cx="4048125" cy="371475"/>
          </a:xfrm>
          <a:prstGeom prst="rect">
            <a:avLst/>
          </a:prstGeom>
        </p:spPr>
      </p:pic>
      <p:pic>
        <p:nvPicPr>
          <p:cNvPr id="4" name="Resim 3">
            <a:extLst>
              <a:ext uri="{FF2B5EF4-FFF2-40B4-BE49-F238E27FC236}">
                <a16:creationId xmlns:a16="http://schemas.microsoft.com/office/drawing/2014/main" id="{7D9A4383-ABDC-41FA-B4AD-B76F157FAC82}"/>
              </a:ext>
            </a:extLst>
          </p:cNvPr>
          <p:cNvPicPr>
            <a:picLocks noChangeAspect="1"/>
          </p:cNvPicPr>
          <p:nvPr/>
        </p:nvPicPr>
        <p:blipFill>
          <a:blip r:embed="rId3"/>
          <a:stretch>
            <a:fillRect/>
          </a:stretch>
        </p:blipFill>
        <p:spPr>
          <a:xfrm>
            <a:off x="7845747" y="3506367"/>
            <a:ext cx="2486528" cy="1777699"/>
          </a:xfrm>
          <a:prstGeom prst="rect">
            <a:avLst/>
          </a:prstGeom>
        </p:spPr>
      </p:pic>
    </p:spTree>
    <p:extLst>
      <p:ext uri="{BB962C8B-B14F-4D97-AF65-F5344CB8AC3E}">
        <p14:creationId xmlns:p14="http://schemas.microsoft.com/office/powerpoint/2010/main" val="390327940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1219</Words>
  <Application>Microsoft Office PowerPoint</Application>
  <PresentationFormat>Geniş ekran</PresentationFormat>
  <Paragraphs>55</Paragraphs>
  <Slides>14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Calibri</vt:lpstr>
      <vt:lpstr>Calibri Light</vt:lpstr>
      <vt:lpstr>Cambria Math</vt:lpstr>
      <vt:lpstr>Edwardian Script ITC</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Sau</dc:creator>
  <cp:lastModifiedBy>Sau</cp:lastModifiedBy>
  <cp:revision>38</cp:revision>
  <dcterms:created xsi:type="dcterms:W3CDTF">2023-10-28T14:26:24Z</dcterms:created>
  <dcterms:modified xsi:type="dcterms:W3CDTF">2023-10-30T12:16:47Z</dcterms:modified>
</cp:coreProperties>
</file>