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51D459-20D9-48CA-885F-17B400A15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9C12363-0AE1-48AD-A743-609619DD0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6117B7C-2ACF-4F97-8DC2-68DA03E7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A9BD-DF7C-4F88-86A4-A1C6488CCD0D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F9C0CA8-CF3D-4113-85FC-43A1F4B6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B0B8436-9ABA-4A52-8AEC-FA6A32BD9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1707-7B01-4654-B261-80C0FE99EF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817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4B8393-CA87-4BD1-A2E1-C5963C9F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176B4E8-5C1C-4982-AD64-225400F4B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5851AE2-AA1B-46B2-847B-2336BE00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A9BD-DF7C-4F88-86A4-A1C6488CCD0D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602857B-D3F7-450C-A827-213EB049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B7CC587-EDF8-44FC-AAA2-C71A8202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1707-7B01-4654-B261-80C0FE99EF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87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AE0DD2C1-8A81-434E-B1E2-E0F926D25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93EA9FF-91FC-4C65-A993-00EFA5403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CEBECF9-43D1-4176-83CC-D72C2773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A9BD-DF7C-4F88-86A4-A1C6488CCD0D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D89D48-A0BA-4EA9-9FDE-768FA795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7499FEA-12F0-47A7-8731-B7F5D328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1707-7B01-4654-B261-80C0FE99EF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154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2940AA-63AF-4174-A7F3-0417C803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67799F5-550E-4189-8B18-34D607232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17461F-37E0-4FEC-B7BB-69A743448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A9BD-DF7C-4F88-86A4-A1C6488CCD0D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F382119-E85B-455E-AE17-7E32D661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A58F00B-7414-4CC9-BDA4-701F87EF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1707-7B01-4654-B261-80C0FE99EF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998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8AE2F1-C535-4543-A43E-501003F6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BA52747-1279-46DA-8E78-54E4975AD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7FD4AEB-6D2F-401D-83F0-FFB0A9F8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A9BD-DF7C-4F88-86A4-A1C6488CCD0D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CD65247-8EF1-462B-BBD7-7FEF6722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E5E0C0A-71D9-47BF-AA4A-CF9B66A0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1707-7B01-4654-B261-80C0FE99EF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615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7C2FF7-31F2-4485-86E9-F6BBCB4A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B10BDF-9042-4BAB-B8E9-C1B114C25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9BA5C63-CD40-43AD-9023-2486821EE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36F1CF4-21B8-48B1-AD86-C9CA7853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A9BD-DF7C-4F88-86A4-A1C6488CCD0D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AADC07A-10F9-4943-89A7-530C8E1F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FDEA58D-44B6-48F7-A789-B00E847F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1707-7B01-4654-B261-80C0FE99EF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823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A2963C-B8DC-4E12-9CB2-58E347F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C125363-6194-4383-8EF8-8C3C371A8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35DDE52-80CE-4FB3-9073-FD0D2A61B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E95D338-9DD5-436E-9525-7D632BD8A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15DE248-578B-45EE-9FC6-F5B8EBDE0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53B2C90-9917-4CFA-A8EB-E32E7398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A9BD-DF7C-4F88-86A4-A1C6488CCD0D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FBE8E79-5516-4108-9ECE-09A42854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C5E42C2-6B41-4FF2-83FF-16EC571C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1707-7B01-4654-B261-80C0FE99EF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94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CA7461-081B-41F7-A4D8-8146AEB4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69C3450-9FB6-4328-9563-695B68AE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A9BD-DF7C-4F88-86A4-A1C6488CCD0D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06F2019-A428-4B9B-A532-233689666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BAB04C0-FFC9-4843-80F5-6C9D5B06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1707-7B01-4654-B261-80C0FE99EF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963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C768537-3AED-4660-BE48-D546F250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A9BD-DF7C-4F88-86A4-A1C6488CCD0D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ABBEED4-B3A0-4E6A-B30C-CD1287528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49BACCF-1DDA-4690-B45E-BC59077A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1707-7B01-4654-B261-80C0FE99EF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870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D45AF5-731E-4342-8FAA-B6CA9236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85FF67-E8A7-4857-80BA-F9DA58CA9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66D797F-E7F0-4F11-9C85-B8128003C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468E1FA-A3DC-456A-B234-8459F134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A9BD-DF7C-4F88-86A4-A1C6488CCD0D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48EEF40-B67B-4495-AAB9-3C5E70E3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7925CC7-DA9E-4B28-AA76-7E39B5F4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1707-7B01-4654-B261-80C0FE99EF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963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928E49-E588-48A0-8366-99C847ACC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EAB1C0B-A6EC-4933-BF08-69AA7AEF2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E3C0DAA-DAB0-425C-A2A9-58E4AFBAA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C90B1B8-7B29-4798-98DA-774571B46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A9BD-DF7C-4F88-86A4-A1C6488CCD0D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99FE570-7796-453A-8803-63582132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F37A962-F63F-486F-A809-D43B27E45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1707-7B01-4654-B261-80C0FE99EF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540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B10DD8B-5EF0-4AD4-9FAF-B1CCD436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907C16A-71F0-4696-B3CB-35E6B3EDC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33A3B5E-FCEF-496D-B595-B1A8D2C24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DA9BD-DF7C-4F88-86A4-A1C6488CCD0D}" type="datetimeFigureOut">
              <a:rPr lang="tr-TR" smtClean="0"/>
              <a:t>27.11.2023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62EED3A-C4D3-4C4F-8D27-1104C6672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CED5240-0310-4E07-805E-8A2345BBF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71707-7B01-4654-B261-80C0FE99EF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071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image" Target="../media/image67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95.png"/><Relationship Id="rId2" Type="http://schemas.openxmlformats.org/officeDocument/2006/relationships/image" Target="../media/image96.png"/><Relationship Id="rId16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A7C359C1-7698-41C6-893B-4E1EC3D1B522}"/>
              </a:ext>
            </a:extLst>
          </p:cNvPr>
          <p:cNvSpPr txBox="1"/>
          <p:nvPr/>
        </p:nvSpPr>
        <p:spPr>
          <a:xfrm>
            <a:off x="2916195" y="683741"/>
            <a:ext cx="448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Örnek: </a:t>
            </a:r>
            <a:r>
              <a:rPr lang="tr-TR" dirty="0" err="1"/>
              <a:t>İçiçe</a:t>
            </a:r>
            <a:r>
              <a:rPr lang="tr-TR" dirty="0"/>
              <a:t> parantezler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EF3AAD44-58A9-486B-8C39-E1B62EA1E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853" y="3043495"/>
            <a:ext cx="3067050" cy="52387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80B8C4C5-BBFB-4BA0-AC3E-F7A240359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258" y="2168996"/>
            <a:ext cx="41338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36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664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3814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4012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544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886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737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02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BC4B482-970E-4363-8488-B2FDD00F3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338" y="924777"/>
            <a:ext cx="6975490" cy="766247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F366C32B-0A85-4A40-8604-82AD14264543}"/>
              </a:ext>
            </a:extLst>
          </p:cNvPr>
          <p:cNvSpPr txBox="1"/>
          <p:nvPr/>
        </p:nvSpPr>
        <p:spPr>
          <a:xfrm>
            <a:off x="3182736" y="370049"/>
            <a:ext cx="697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Örnek: Aşağıdaki </a:t>
            </a:r>
            <a:r>
              <a:rPr lang="tr-TR" dirty="0" err="1"/>
              <a:t>regüler</a:t>
            </a:r>
            <a:r>
              <a:rPr lang="tr-TR" dirty="0"/>
              <a:t> ifade için bir CFG tasarlayınız.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DABC1E0-B021-4258-9104-19B3DAB75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061" y="2627871"/>
            <a:ext cx="2771787" cy="608441"/>
          </a:xfrm>
          <a:prstGeom prst="rect">
            <a:avLst/>
          </a:prstGeom>
        </p:spPr>
      </p:pic>
      <p:sp>
        <p:nvSpPr>
          <p:cNvPr id="7" name="Ok: Sağ 6">
            <a:extLst>
              <a:ext uri="{FF2B5EF4-FFF2-40B4-BE49-F238E27FC236}">
                <a16:creationId xmlns:a16="http://schemas.microsoft.com/office/drawing/2014/main" id="{09C2FD03-11AC-499B-8817-9CF28AA6ED8E}"/>
              </a:ext>
            </a:extLst>
          </p:cNvPr>
          <p:cNvSpPr/>
          <p:nvPr/>
        </p:nvSpPr>
        <p:spPr>
          <a:xfrm rot="1936715">
            <a:off x="3665838" y="2172003"/>
            <a:ext cx="2059460" cy="259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k: Sağ 7">
            <a:extLst>
              <a:ext uri="{FF2B5EF4-FFF2-40B4-BE49-F238E27FC236}">
                <a16:creationId xmlns:a16="http://schemas.microsoft.com/office/drawing/2014/main" id="{6191F88D-E8EA-4817-8BC1-3BE9AE2E6CA7}"/>
              </a:ext>
            </a:extLst>
          </p:cNvPr>
          <p:cNvSpPr/>
          <p:nvPr/>
        </p:nvSpPr>
        <p:spPr>
          <a:xfrm rot="9070926">
            <a:off x="6517255" y="2065889"/>
            <a:ext cx="1774890" cy="293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738DEAE0-8037-447E-8E38-083716359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8" y="3657502"/>
            <a:ext cx="4179880" cy="851457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699C556F-5D51-4426-B5B6-DF1DF3727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0480" y="3684192"/>
            <a:ext cx="4236975" cy="788954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8A375D32-61FA-40E4-B181-D9D1A7270E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0065" y="4635835"/>
            <a:ext cx="2795021" cy="608440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31B3CD1F-ED44-49DB-B1F8-72EE608219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8828" y="4635835"/>
            <a:ext cx="2484171" cy="545765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B7AD9C29-0ABE-4A73-AB5E-23C6454569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1054" y="5747041"/>
            <a:ext cx="8057746" cy="946115"/>
          </a:xfrm>
          <a:prstGeom prst="rect">
            <a:avLst/>
          </a:prstGeom>
        </p:spPr>
      </p:pic>
      <p:sp>
        <p:nvSpPr>
          <p:cNvPr id="21" name="Sol Ayraç 20">
            <a:extLst>
              <a:ext uri="{FF2B5EF4-FFF2-40B4-BE49-F238E27FC236}">
                <a16:creationId xmlns:a16="http://schemas.microsoft.com/office/drawing/2014/main" id="{DCB4EB19-37EE-44C9-BC4E-3124CC16F7C7}"/>
              </a:ext>
            </a:extLst>
          </p:cNvPr>
          <p:cNvSpPr/>
          <p:nvPr/>
        </p:nvSpPr>
        <p:spPr>
          <a:xfrm rot="16200000">
            <a:off x="7507010" y="-177494"/>
            <a:ext cx="510746" cy="3852889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534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89645D19-2614-4585-8A63-48FF6DFA841D}"/>
              </a:ext>
            </a:extLst>
          </p:cNvPr>
          <p:cNvSpPr txBox="1"/>
          <p:nvPr/>
        </p:nvSpPr>
        <p:spPr>
          <a:xfrm>
            <a:off x="3089190" y="568411"/>
            <a:ext cx="5881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Örnek: Aşağıdaki DFA makinesi için bir CFG tasarlayınız.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9626033-07C9-42FA-A788-C3361E514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575" y="2155573"/>
            <a:ext cx="2851273" cy="85815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FDD4CE07-414C-44D1-88C9-54E0B85D8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77" y="330286"/>
            <a:ext cx="1476375" cy="47625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408E93F5-A242-4C11-A89E-27FF36E4B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85" y="1450374"/>
            <a:ext cx="1388171" cy="388688"/>
          </a:xfrm>
          <a:prstGeom prst="rect">
            <a:avLst/>
          </a:prstGeom>
        </p:spPr>
      </p:pic>
      <p:sp>
        <p:nvSpPr>
          <p:cNvPr id="11" name="Ok: Aşağı 10">
            <a:extLst>
              <a:ext uri="{FF2B5EF4-FFF2-40B4-BE49-F238E27FC236}">
                <a16:creationId xmlns:a16="http://schemas.microsoft.com/office/drawing/2014/main" id="{7738DB94-4616-4295-BDEA-C756B94285E1}"/>
              </a:ext>
            </a:extLst>
          </p:cNvPr>
          <p:cNvSpPr/>
          <p:nvPr/>
        </p:nvSpPr>
        <p:spPr>
          <a:xfrm>
            <a:off x="828370" y="806536"/>
            <a:ext cx="135457" cy="560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07A750AD-AB3C-4940-B7AA-8AF7892CF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4107" y="3784856"/>
            <a:ext cx="1734831" cy="469850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C6C5C257-0F12-472B-A9B7-CF0BD24CFC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8804" y="3634328"/>
            <a:ext cx="1087114" cy="648087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5052A88F-40C9-415F-A481-7C655D3BFB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4107" y="4467044"/>
            <a:ext cx="1559207" cy="503494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268D38B4-48A5-487A-85B0-CA15434667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8804" y="4494753"/>
            <a:ext cx="860812" cy="503494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61DFFF72-90EA-40B8-9627-87E86ACB39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83505" y="5261017"/>
            <a:ext cx="1740410" cy="484444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AEDD2EAD-C753-4333-AFFC-6EBB08CC16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02744" y="5271249"/>
            <a:ext cx="872931" cy="537188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C10FC9C5-FCC1-4BCE-82DB-2A950A433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46492" y="5249111"/>
            <a:ext cx="698852" cy="508256"/>
          </a:xfrm>
          <a:prstGeom prst="rect">
            <a:avLst/>
          </a:prstGeom>
        </p:spPr>
      </p:pic>
      <p:sp>
        <p:nvSpPr>
          <p:cNvPr id="26" name="Metin kutusu 25">
            <a:extLst>
              <a:ext uri="{FF2B5EF4-FFF2-40B4-BE49-F238E27FC236}">
                <a16:creationId xmlns:a16="http://schemas.microsoft.com/office/drawing/2014/main" id="{AD0B46CA-A974-4B6E-9C27-15D7F5B1AA73}"/>
              </a:ext>
            </a:extLst>
          </p:cNvPr>
          <p:cNvSpPr txBox="1"/>
          <p:nvPr/>
        </p:nvSpPr>
        <p:spPr>
          <a:xfrm>
            <a:off x="5955957" y="5318573"/>
            <a:ext cx="5881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 durumu kabul durumu olduğu için B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ꓥ kuralını da ekleriz.</a:t>
            </a:r>
            <a:endParaRPr lang="tr-TR" dirty="0"/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205BC744-70D5-479A-867A-7F2E9ED15936}"/>
              </a:ext>
            </a:extLst>
          </p:cNvPr>
          <p:cNvSpPr txBox="1"/>
          <p:nvPr/>
        </p:nvSpPr>
        <p:spPr>
          <a:xfrm>
            <a:off x="28090" y="1861200"/>
            <a:ext cx="330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Eğer U kabul durumu ise  U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ꓥ 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6B3781B-B2DC-4B8F-8F8C-1FC29274FFA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76201" y="951692"/>
            <a:ext cx="46863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9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429531A9-4C5C-445F-93FA-24CF00EFD32F}"/>
              </a:ext>
            </a:extLst>
          </p:cNvPr>
          <p:cNvSpPr txBox="1"/>
          <p:nvPr/>
        </p:nvSpPr>
        <p:spPr>
          <a:xfrm>
            <a:off x="259921" y="59904"/>
            <a:ext cx="75222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dirty="0"/>
              <a:t>Teorem: L1 ve L2 bir alfabe üzerinde tanımlı CFL ise  </a:t>
            </a:r>
          </a:p>
          <a:p>
            <a:r>
              <a:rPr lang="tr-TR" sz="2800" dirty="0"/>
              <a:t>o zaman L1 ∪ L2, L1.L2 ve  L</a:t>
            </a:r>
            <a:r>
              <a:rPr lang="tr-TR" sz="1200" dirty="0"/>
              <a:t>1</a:t>
            </a:r>
            <a:r>
              <a:rPr lang="tr-TR" sz="2800" dirty="0"/>
              <a:t>∗ de </a:t>
            </a:r>
            <a:r>
              <a:rPr lang="tr-TR" sz="2800" dirty="0" err="1"/>
              <a:t>CFL'dir</a:t>
            </a:r>
            <a:endParaRPr lang="tr-TR" sz="28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59563AF-97FE-4E07-AC2A-08B5426D5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235" y="3611769"/>
            <a:ext cx="941175" cy="62745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FFC9C11-6F6B-4CBD-8D52-444F819A5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19" y="1009005"/>
            <a:ext cx="780924" cy="780924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D916A417-A8D4-42BF-B2FF-9A488A955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105" y="1040542"/>
            <a:ext cx="5098125" cy="69738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CC28969A-54CE-4D5E-B4C9-C8E238FC1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255" y="1782851"/>
            <a:ext cx="801388" cy="663217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DD8865A0-1FD7-45B6-9A53-DED7AD5BF0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629" y="1746288"/>
            <a:ext cx="5032796" cy="620155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D8D0701B-32AD-4C0F-9E75-2DB7732D4C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3108" y="851330"/>
            <a:ext cx="1745907" cy="643229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B3F22552-EB30-45FC-926B-090EA65E8A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4132" y="1501858"/>
            <a:ext cx="3603383" cy="562829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78C99750-2E0A-4A5D-A03C-2C679DCB9E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7003" y="2085062"/>
            <a:ext cx="4318116" cy="620155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72F39613-8D00-4D25-8A6E-55D8787E97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10640" y="2710446"/>
            <a:ext cx="3004195" cy="615032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947E2F90-6CE4-4F2A-886A-3C41626FE4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14834" y="2695822"/>
            <a:ext cx="3808689" cy="618912"/>
          </a:xfrm>
          <a:prstGeom prst="rect">
            <a:avLst/>
          </a:prstGeom>
        </p:spPr>
      </p:pic>
      <p:pic>
        <p:nvPicPr>
          <p:cNvPr id="27" name="Resim 26">
            <a:extLst>
              <a:ext uri="{FF2B5EF4-FFF2-40B4-BE49-F238E27FC236}">
                <a16:creationId xmlns:a16="http://schemas.microsoft.com/office/drawing/2014/main" id="{33B13F19-6161-470C-998D-2CED64BD0A8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41" y="3135230"/>
            <a:ext cx="971577" cy="620155"/>
          </a:xfrm>
          <a:prstGeom prst="rect">
            <a:avLst/>
          </a:prstGeom>
        </p:spPr>
      </p:pic>
      <p:pic>
        <p:nvPicPr>
          <p:cNvPr id="29" name="Resim 28">
            <a:extLst>
              <a:ext uri="{FF2B5EF4-FFF2-40B4-BE49-F238E27FC236}">
                <a16:creationId xmlns:a16="http://schemas.microsoft.com/office/drawing/2014/main" id="{BD84D0B5-36A6-4C4C-B663-46FA952A4D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41" y="3755385"/>
            <a:ext cx="4041693" cy="620154"/>
          </a:xfrm>
          <a:prstGeom prst="rect">
            <a:avLst/>
          </a:prstGeom>
        </p:spPr>
      </p:pic>
      <p:pic>
        <p:nvPicPr>
          <p:cNvPr id="32" name="Resim 31">
            <a:extLst>
              <a:ext uri="{FF2B5EF4-FFF2-40B4-BE49-F238E27FC236}">
                <a16:creationId xmlns:a16="http://schemas.microsoft.com/office/drawing/2014/main" id="{412EC456-9FFC-493A-99D8-207D592613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11091" y="4358982"/>
            <a:ext cx="2246395" cy="493111"/>
          </a:xfrm>
          <a:prstGeom prst="rect">
            <a:avLst/>
          </a:prstGeom>
        </p:spPr>
      </p:pic>
      <p:pic>
        <p:nvPicPr>
          <p:cNvPr id="36" name="Resim 35">
            <a:extLst>
              <a:ext uri="{FF2B5EF4-FFF2-40B4-BE49-F238E27FC236}">
                <a16:creationId xmlns:a16="http://schemas.microsoft.com/office/drawing/2014/main" id="{9A51952A-BD9A-4868-9FD8-A826D4B0887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35304" y="4375539"/>
            <a:ext cx="2502077" cy="493110"/>
          </a:xfrm>
          <a:prstGeom prst="rect">
            <a:avLst/>
          </a:prstGeom>
        </p:spPr>
      </p:pic>
      <p:pic>
        <p:nvPicPr>
          <p:cNvPr id="38" name="Resim 37">
            <a:extLst>
              <a:ext uri="{FF2B5EF4-FFF2-40B4-BE49-F238E27FC236}">
                <a16:creationId xmlns:a16="http://schemas.microsoft.com/office/drawing/2014/main" id="{24C41683-80B6-4EC7-8881-51F03058C43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41" y="4904095"/>
            <a:ext cx="2712323" cy="370628"/>
          </a:xfrm>
          <a:prstGeom prst="rect">
            <a:avLst/>
          </a:prstGeom>
        </p:spPr>
      </p:pic>
      <p:pic>
        <p:nvPicPr>
          <p:cNvPr id="40" name="Resim 39">
            <a:extLst>
              <a:ext uri="{FF2B5EF4-FFF2-40B4-BE49-F238E27FC236}">
                <a16:creationId xmlns:a16="http://schemas.microsoft.com/office/drawing/2014/main" id="{056FE8CF-D1E9-4500-8A43-1EE90508697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5286397"/>
            <a:ext cx="3674397" cy="492445"/>
          </a:xfrm>
          <a:prstGeom prst="rect">
            <a:avLst/>
          </a:prstGeom>
        </p:spPr>
      </p:pic>
      <p:pic>
        <p:nvPicPr>
          <p:cNvPr id="42" name="Resim 41">
            <a:extLst>
              <a:ext uri="{FF2B5EF4-FFF2-40B4-BE49-F238E27FC236}">
                <a16:creationId xmlns:a16="http://schemas.microsoft.com/office/drawing/2014/main" id="{56BDEB9F-B9D8-4682-84FE-1AED0457724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245" y="5859613"/>
            <a:ext cx="2090782" cy="493109"/>
          </a:xfrm>
          <a:prstGeom prst="rect">
            <a:avLst/>
          </a:prstGeom>
        </p:spPr>
      </p:pic>
      <p:pic>
        <p:nvPicPr>
          <p:cNvPr id="44" name="Resim 43">
            <a:extLst>
              <a:ext uri="{FF2B5EF4-FFF2-40B4-BE49-F238E27FC236}">
                <a16:creationId xmlns:a16="http://schemas.microsoft.com/office/drawing/2014/main" id="{DC0333A8-195D-4434-B306-12CE8175DEC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16027" y="5849567"/>
            <a:ext cx="1696295" cy="493109"/>
          </a:xfrm>
          <a:prstGeom prst="rect">
            <a:avLst/>
          </a:prstGeom>
        </p:spPr>
      </p:pic>
      <p:pic>
        <p:nvPicPr>
          <p:cNvPr id="46" name="Resim 45">
            <a:extLst>
              <a:ext uri="{FF2B5EF4-FFF2-40B4-BE49-F238E27FC236}">
                <a16:creationId xmlns:a16="http://schemas.microsoft.com/office/drawing/2014/main" id="{3E4853D4-62A8-4992-AFB5-9F4DE270916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812322" y="5859613"/>
            <a:ext cx="1466696" cy="482710"/>
          </a:xfrm>
          <a:prstGeom prst="rect">
            <a:avLst/>
          </a:prstGeom>
        </p:spPr>
      </p:pic>
      <p:pic>
        <p:nvPicPr>
          <p:cNvPr id="48" name="Resim 47">
            <a:extLst>
              <a:ext uri="{FF2B5EF4-FFF2-40B4-BE49-F238E27FC236}">
                <a16:creationId xmlns:a16="http://schemas.microsoft.com/office/drawing/2014/main" id="{38522605-4A8F-4FEF-B783-2260D0D825F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494037" y="4287253"/>
            <a:ext cx="3216196" cy="422700"/>
          </a:xfrm>
          <a:prstGeom prst="rect">
            <a:avLst/>
          </a:prstGeom>
        </p:spPr>
      </p:pic>
      <p:pic>
        <p:nvPicPr>
          <p:cNvPr id="50" name="Resim 49">
            <a:extLst>
              <a:ext uri="{FF2B5EF4-FFF2-40B4-BE49-F238E27FC236}">
                <a16:creationId xmlns:a16="http://schemas.microsoft.com/office/drawing/2014/main" id="{9F876378-9D52-4266-8F08-FE2FB942754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694301" y="4713549"/>
            <a:ext cx="2815667" cy="540608"/>
          </a:xfrm>
          <a:prstGeom prst="rect">
            <a:avLst/>
          </a:prstGeom>
        </p:spPr>
      </p:pic>
      <p:pic>
        <p:nvPicPr>
          <p:cNvPr id="52" name="Resim 51">
            <a:extLst>
              <a:ext uri="{FF2B5EF4-FFF2-40B4-BE49-F238E27FC236}">
                <a16:creationId xmlns:a16="http://schemas.microsoft.com/office/drawing/2014/main" id="{DE02A2F8-CC2C-43F2-B8E1-9184793DBDD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454231" y="5265376"/>
            <a:ext cx="1818355" cy="615032"/>
          </a:xfrm>
          <a:prstGeom prst="rect">
            <a:avLst/>
          </a:prstGeom>
        </p:spPr>
      </p:pic>
      <p:pic>
        <p:nvPicPr>
          <p:cNvPr id="54" name="Resim 53">
            <a:extLst>
              <a:ext uri="{FF2B5EF4-FFF2-40B4-BE49-F238E27FC236}">
                <a16:creationId xmlns:a16="http://schemas.microsoft.com/office/drawing/2014/main" id="{38706324-B7A6-4800-998D-F0030148139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272586" y="5265376"/>
            <a:ext cx="2918246" cy="609025"/>
          </a:xfrm>
          <a:prstGeom prst="rect">
            <a:avLst/>
          </a:prstGeom>
        </p:spPr>
      </p:pic>
      <p:pic>
        <p:nvPicPr>
          <p:cNvPr id="56" name="Resim 55">
            <a:extLst>
              <a:ext uri="{FF2B5EF4-FFF2-40B4-BE49-F238E27FC236}">
                <a16:creationId xmlns:a16="http://schemas.microsoft.com/office/drawing/2014/main" id="{53606BDE-82D5-4889-B028-10209CD8356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190831" y="5239261"/>
            <a:ext cx="960383" cy="64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5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1229D381-4A34-4744-8731-5138A4028B23}"/>
              </a:ext>
            </a:extLst>
          </p:cNvPr>
          <p:cNvSpPr txBox="1"/>
          <p:nvPr/>
        </p:nvSpPr>
        <p:spPr>
          <a:xfrm>
            <a:off x="2789536" y="222350"/>
            <a:ext cx="4555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«</a:t>
            </a:r>
            <a:r>
              <a:rPr lang="tr-TR" dirty="0" err="1"/>
              <a:t>Palindromes</a:t>
            </a:r>
            <a:r>
              <a:rPr lang="tr-TR" dirty="0"/>
              <a:t>» ve «</a:t>
            </a:r>
            <a:r>
              <a:rPr lang="tr-TR" dirty="0" err="1"/>
              <a:t>Nonpalindromes</a:t>
            </a:r>
            <a:r>
              <a:rPr lang="tr-TR" dirty="0"/>
              <a:t>» için CFG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982A441-120E-4015-9EFE-3632F07FA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36" y="1548713"/>
            <a:ext cx="1542665" cy="471874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5C24B89-6051-4F3B-84DF-C755C7AA6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36" y="2085286"/>
            <a:ext cx="1648726" cy="60642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AE3E99DC-BFB5-4F91-A9D5-B2468373D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23" y="2691714"/>
            <a:ext cx="1692239" cy="475348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722D1162-64C0-4571-ACA0-9EDB83072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123" y="3172017"/>
            <a:ext cx="1865234" cy="522963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B8588654-BE32-42E8-BC83-8A01BF0AB9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498" y="3773490"/>
            <a:ext cx="2072483" cy="522963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F4523F2B-DD37-4C95-B7DB-692B831652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145902"/>
            <a:ext cx="5579073" cy="593124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E7FFF1E2-2A56-4F68-9F13-EA5B044BB9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9837" y="776803"/>
            <a:ext cx="2352039" cy="593123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FB6421C5-5D2A-4440-B4F6-477A0055D7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79837" y="1369926"/>
            <a:ext cx="2352039" cy="726994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EFCC32B7-A860-40CB-B697-8DEDE027D8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19597" y="2184310"/>
            <a:ext cx="2212279" cy="507404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2CD428D6-0092-4CDA-B391-1AA83308935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48141" y="2752073"/>
            <a:ext cx="2352039" cy="641465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B982F924-037D-491D-87BD-6402A4F1D64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48141" y="3443848"/>
            <a:ext cx="1995007" cy="522963"/>
          </a:xfrm>
          <a:prstGeom prst="rect">
            <a:avLst/>
          </a:prstGeom>
        </p:spPr>
      </p:pic>
      <p:pic>
        <p:nvPicPr>
          <p:cNvPr id="27" name="Resim 26">
            <a:extLst>
              <a:ext uri="{FF2B5EF4-FFF2-40B4-BE49-F238E27FC236}">
                <a16:creationId xmlns:a16="http://schemas.microsoft.com/office/drawing/2014/main" id="{05E22390-39E6-4DFD-BF85-6EFD7550E02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53217" y="3966811"/>
            <a:ext cx="2089931" cy="641464"/>
          </a:xfrm>
          <a:prstGeom prst="rect">
            <a:avLst/>
          </a:prstGeom>
        </p:spPr>
      </p:pic>
      <p:pic>
        <p:nvPicPr>
          <p:cNvPr id="31" name="Resim 30">
            <a:extLst>
              <a:ext uri="{FF2B5EF4-FFF2-40B4-BE49-F238E27FC236}">
                <a16:creationId xmlns:a16="http://schemas.microsoft.com/office/drawing/2014/main" id="{254A3353-EB2E-4856-BA3B-F1F8D401154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48141" y="4622939"/>
            <a:ext cx="1568889" cy="522963"/>
          </a:xfrm>
          <a:prstGeom prst="rect">
            <a:avLst/>
          </a:prstGeom>
        </p:spPr>
      </p:pic>
      <p:pic>
        <p:nvPicPr>
          <p:cNvPr id="33" name="Resim 32">
            <a:extLst>
              <a:ext uri="{FF2B5EF4-FFF2-40B4-BE49-F238E27FC236}">
                <a16:creationId xmlns:a16="http://schemas.microsoft.com/office/drawing/2014/main" id="{1BC2702C-A7B4-436A-9024-DD1D85604EE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69641" y="5596439"/>
            <a:ext cx="4457081" cy="969516"/>
          </a:xfrm>
          <a:prstGeom prst="rect">
            <a:avLst/>
          </a:prstGeom>
        </p:spPr>
      </p:pic>
      <p:sp>
        <p:nvSpPr>
          <p:cNvPr id="34" name="Metin kutusu 33">
            <a:extLst>
              <a:ext uri="{FF2B5EF4-FFF2-40B4-BE49-F238E27FC236}">
                <a16:creationId xmlns:a16="http://schemas.microsoft.com/office/drawing/2014/main" id="{E3FBA77A-CE8D-4A1E-8082-6A22743752DA}"/>
              </a:ext>
            </a:extLst>
          </p:cNvPr>
          <p:cNvSpPr txBox="1"/>
          <p:nvPr/>
        </p:nvSpPr>
        <p:spPr>
          <a:xfrm>
            <a:off x="660059" y="843818"/>
            <a:ext cx="1542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Palindromes</a:t>
            </a:r>
            <a:endParaRPr lang="tr-TR" dirty="0"/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8ED4145A-582D-4CA6-BA89-95354A4CF637}"/>
              </a:ext>
            </a:extLst>
          </p:cNvPr>
          <p:cNvSpPr txBox="1"/>
          <p:nvPr/>
        </p:nvSpPr>
        <p:spPr>
          <a:xfrm>
            <a:off x="8821989" y="335284"/>
            <a:ext cx="1867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Nonpalindromes</a:t>
            </a:r>
            <a:endParaRPr lang="tr-TR" dirty="0"/>
          </a:p>
        </p:txBody>
      </p:sp>
      <p:pic>
        <p:nvPicPr>
          <p:cNvPr id="37" name="Resim 36">
            <a:extLst>
              <a:ext uri="{FF2B5EF4-FFF2-40B4-BE49-F238E27FC236}">
                <a16:creationId xmlns:a16="http://schemas.microsoft.com/office/drawing/2014/main" id="{B409BE61-99D2-46A0-9956-20C83456C6C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21144" y="866501"/>
            <a:ext cx="3138718" cy="713345"/>
          </a:xfrm>
          <a:prstGeom prst="rect">
            <a:avLst/>
          </a:prstGeom>
        </p:spPr>
      </p:pic>
      <p:pic>
        <p:nvPicPr>
          <p:cNvPr id="39" name="Resim 38">
            <a:extLst>
              <a:ext uri="{FF2B5EF4-FFF2-40B4-BE49-F238E27FC236}">
                <a16:creationId xmlns:a16="http://schemas.microsoft.com/office/drawing/2014/main" id="{83E7B3E3-7CB3-4807-8BF5-8365F4A6051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642780" y="1804055"/>
            <a:ext cx="4427070" cy="140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2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158788B9-942D-45AC-8621-CF05DA7BE5EB}"/>
              </a:ext>
            </a:extLst>
          </p:cNvPr>
          <p:cNvSpPr txBox="1"/>
          <p:nvPr/>
        </p:nvSpPr>
        <p:spPr>
          <a:xfrm>
            <a:off x="4168346" y="469557"/>
            <a:ext cx="345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Boşlukta ELSE problemi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D5B3DF3-5220-4C0C-9822-48C0AE094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40" y="1338391"/>
            <a:ext cx="3657686" cy="64547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A07D0C4C-A9CB-4B48-B40D-FB7180FB1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346" y="1383215"/>
            <a:ext cx="4070073" cy="55582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BAA7C245-772C-4C28-9D06-F507D2E5F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978" y="1275636"/>
            <a:ext cx="1344738" cy="663404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CE312D6E-660C-4DC4-BF4B-EBBB45543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500" y="2483366"/>
            <a:ext cx="8718512" cy="600649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433D9CF8-E244-474C-9F35-B624EAA276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500" y="3311859"/>
            <a:ext cx="10268711" cy="722613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8D67783A-031B-4CCB-AB8A-C104F68A75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500" y="4598951"/>
            <a:ext cx="9544682" cy="65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9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8212749-85C8-46ED-AF5C-BADE80365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1" y="114040"/>
            <a:ext cx="3990975" cy="139065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C9CED928-7FB3-44C9-A1BC-1B9EE4C60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676" y="1296814"/>
            <a:ext cx="266700" cy="138112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08963BA-1567-48EB-8AAE-F5ADC2363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021" y="1477789"/>
            <a:ext cx="5334000" cy="120015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3576FCAD-A3F3-45EF-A79C-9FF0EEF7D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9773" y="2677939"/>
            <a:ext cx="276225" cy="91440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D4FCB20-780C-4FF2-B7B9-46953BDD2A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6208" y="2671374"/>
            <a:ext cx="447675" cy="971550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C86411CE-BE0F-424F-9278-C41D585475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8814" y="2639839"/>
            <a:ext cx="495300" cy="952500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12BB9483-2F07-4D37-9A77-0E43EEFAD0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627" y="3699943"/>
            <a:ext cx="6391275" cy="1371600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6FC39901-BC92-478C-96A8-DC40EB873D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10529" y="5065105"/>
            <a:ext cx="314325" cy="1162050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0219F7DB-5774-40A6-AAC3-FF7E6D4739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76636" y="5024175"/>
            <a:ext cx="3562350" cy="1190625"/>
          </a:xfrm>
          <a:prstGeom prst="rect">
            <a:avLst/>
          </a:prstGeom>
        </p:spPr>
      </p:pic>
      <p:pic>
        <p:nvPicPr>
          <p:cNvPr id="27" name="Resim 26">
            <a:extLst>
              <a:ext uri="{FF2B5EF4-FFF2-40B4-BE49-F238E27FC236}">
                <a16:creationId xmlns:a16="http://schemas.microsoft.com/office/drawing/2014/main" id="{E527B67D-11BE-4AD1-95F0-4427884A64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0768" y="5065105"/>
            <a:ext cx="428625" cy="1209675"/>
          </a:xfrm>
          <a:prstGeom prst="rect">
            <a:avLst/>
          </a:prstGeom>
        </p:spPr>
      </p:pic>
      <p:pic>
        <p:nvPicPr>
          <p:cNvPr id="29" name="Resim 28">
            <a:extLst>
              <a:ext uri="{FF2B5EF4-FFF2-40B4-BE49-F238E27FC236}">
                <a16:creationId xmlns:a16="http://schemas.microsoft.com/office/drawing/2014/main" id="{CCB684D6-98F7-4749-9D0D-4D244CC11F2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36630" y="6181825"/>
            <a:ext cx="361950" cy="628650"/>
          </a:xfrm>
          <a:prstGeom prst="rect">
            <a:avLst/>
          </a:prstGeom>
        </p:spPr>
      </p:pic>
      <p:pic>
        <p:nvPicPr>
          <p:cNvPr id="31" name="Resim 30">
            <a:extLst>
              <a:ext uri="{FF2B5EF4-FFF2-40B4-BE49-F238E27FC236}">
                <a16:creationId xmlns:a16="http://schemas.microsoft.com/office/drawing/2014/main" id="{71439AC9-7625-4040-A8DA-BD9B95F605F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29331" y="6210400"/>
            <a:ext cx="581025" cy="600075"/>
          </a:xfrm>
          <a:prstGeom prst="rect">
            <a:avLst/>
          </a:prstGeom>
        </p:spPr>
      </p:pic>
      <p:sp>
        <p:nvSpPr>
          <p:cNvPr id="33" name="Metin kutusu 32">
            <a:extLst>
              <a:ext uri="{FF2B5EF4-FFF2-40B4-BE49-F238E27FC236}">
                <a16:creationId xmlns:a16="http://schemas.microsoft.com/office/drawing/2014/main" id="{BC54522B-5A9F-4568-B0E1-828C22A6A1DF}"/>
              </a:ext>
            </a:extLst>
          </p:cNvPr>
          <p:cNvSpPr txBox="1"/>
          <p:nvPr/>
        </p:nvSpPr>
        <p:spPr>
          <a:xfrm>
            <a:off x="9034992" y="199938"/>
            <a:ext cx="2942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Yalnızca doğru yoruma izin veren eşdeğer CFG:</a:t>
            </a:r>
          </a:p>
        </p:txBody>
      </p:sp>
      <p:pic>
        <p:nvPicPr>
          <p:cNvPr id="35" name="Resim 34">
            <a:extLst>
              <a:ext uri="{FF2B5EF4-FFF2-40B4-BE49-F238E27FC236}">
                <a16:creationId xmlns:a16="http://schemas.microsoft.com/office/drawing/2014/main" id="{F66134E3-E41F-4B4E-B622-0DF111C782F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71157" y="1043056"/>
            <a:ext cx="2109630" cy="408843"/>
          </a:xfrm>
          <a:prstGeom prst="rect">
            <a:avLst/>
          </a:prstGeom>
        </p:spPr>
      </p:pic>
      <p:pic>
        <p:nvPicPr>
          <p:cNvPr id="37" name="Resim 36">
            <a:extLst>
              <a:ext uri="{FF2B5EF4-FFF2-40B4-BE49-F238E27FC236}">
                <a16:creationId xmlns:a16="http://schemas.microsoft.com/office/drawing/2014/main" id="{0505A120-BE51-4497-AFAB-8426EE279FE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71157" y="1477789"/>
            <a:ext cx="4320843" cy="399530"/>
          </a:xfrm>
          <a:prstGeom prst="rect">
            <a:avLst/>
          </a:prstGeom>
        </p:spPr>
      </p:pic>
      <p:pic>
        <p:nvPicPr>
          <p:cNvPr id="39" name="Resim 38">
            <a:extLst>
              <a:ext uri="{FF2B5EF4-FFF2-40B4-BE49-F238E27FC236}">
                <a16:creationId xmlns:a16="http://schemas.microsoft.com/office/drawing/2014/main" id="{58A3490E-C439-4F83-BED5-66E8964BCB6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84114" y="1929072"/>
            <a:ext cx="2176750" cy="399530"/>
          </a:xfrm>
          <a:prstGeom prst="rect">
            <a:avLst/>
          </a:prstGeom>
        </p:spPr>
      </p:pic>
      <p:pic>
        <p:nvPicPr>
          <p:cNvPr id="41" name="Resim 40">
            <a:extLst>
              <a:ext uri="{FF2B5EF4-FFF2-40B4-BE49-F238E27FC236}">
                <a16:creationId xmlns:a16="http://schemas.microsoft.com/office/drawing/2014/main" id="{8993E0D6-5ED6-43D0-9E60-A1D3061259C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884114" y="2301888"/>
            <a:ext cx="3701492" cy="522202"/>
          </a:xfrm>
          <a:prstGeom prst="rect">
            <a:avLst/>
          </a:prstGeom>
        </p:spPr>
      </p:pic>
      <p:sp>
        <p:nvSpPr>
          <p:cNvPr id="43" name="Metin kutusu 42">
            <a:extLst>
              <a:ext uri="{FF2B5EF4-FFF2-40B4-BE49-F238E27FC236}">
                <a16:creationId xmlns:a16="http://schemas.microsoft.com/office/drawing/2014/main" id="{E0AA3E33-020A-4426-920E-8DC4E292B964}"/>
              </a:ext>
            </a:extLst>
          </p:cNvPr>
          <p:cNvSpPr txBox="1"/>
          <p:nvPr/>
        </p:nvSpPr>
        <p:spPr>
          <a:xfrm>
            <a:off x="7136997" y="3701100"/>
            <a:ext cx="495673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Bu kurallar orijinal olanlarla aynı dizeleri oluşturur ve nettir. Her iki gerçeği de kanıtlamayacağız, ancak ikincisinin nasıl doğru olabileceğini görebilirsiniz. S1 değişkeni, her </a:t>
            </a:r>
            <a:r>
              <a:rPr lang="tr-TR" dirty="0" err="1"/>
              <a:t>if'in</a:t>
            </a:r>
            <a:r>
              <a:rPr lang="tr-TR" dirty="0"/>
              <a:t> karşılık gelen bir else ile eşleştiği ve S2'den türetilen her ifadenin en az bir eşleşmeyen </a:t>
            </a:r>
            <a:r>
              <a:rPr lang="tr-TR" dirty="0" err="1"/>
              <a:t>if</a:t>
            </a:r>
            <a:r>
              <a:rPr lang="tr-TR" dirty="0"/>
              <a:t> içerdiği bir ifadeyi temsil eder. Bu kurallarda diğerlerinden önce görünen tek değişken S1'dir; else, S1'den türetilen ifadedeki </a:t>
            </a:r>
            <a:r>
              <a:rPr lang="tr-TR" dirty="0" err="1"/>
              <a:t>if'lerin</a:t>
            </a:r>
            <a:r>
              <a:rPr lang="tr-TR" dirty="0"/>
              <a:t> hiçbiriyle eşleşemeyeceğinden, onunla aynı anda ortaya çıkan </a:t>
            </a:r>
            <a:r>
              <a:rPr lang="tr-TR" dirty="0" err="1"/>
              <a:t>if</a:t>
            </a:r>
            <a:r>
              <a:rPr lang="tr-TR" dirty="0"/>
              <a:t> ile eşleşmesi gerekir.</a:t>
            </a:r>
          </a:p>
        </p:txBody>
      </p:sp>
    </p:spTree>
    <p:extLst>
      <p:ext uri="{BB962C8B-B14F-4D97-AF65-F5344CB8AC3E}">
        <p14:creationId xmlns:p14="http://schemas.microsoft.com/office/powerpoint/2010/main" val="7952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14038D5D-2EB2-453A-8469-9446AE7A5DD0}"/>
              </a:ext>
            </a:extLst>
          </p:cNvPr>
          <p:cNvSpPr txBox="1"/>
          <p:nvPr/>
        </p:nvSpPr>
        <p:spPr>
          <a:xfrm>
            <a:off x="502507" y="263610"/>
            <a:ext cx="427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Örnek: Aşağıdaki dil için bir CFG tasarlayınız.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8A44FC3-D093-4BF1-B2EC-9D83E2A25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30" y="691979"/>
            <a:ext cx="7514251" cy="71682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8770EAE2-79B0-46B2-8C41-9A8B85130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49" y="1691683"/>
            <a:ext cx="1852870" cy="565613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86C1406A-8390-4775-B784-E349D6778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862" y="1631091"/>
            <a:ext cx="4119989" cy="539064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8CFBBC08-E80F-4B46-88EB-0FB6448EE86B}"/>
              </a:ext>
            </a:extLst>
          </p:cNvPr>
          <p:cNvSpPr txBox="1"/>
          <p:nvPr/>
        </p:nvSpPr>
        <p:spPr>
          <a:xfrm>
            <a:off x="2479589" y="1691683"/>
            <a:ext cx="112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koşulu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27C3BA33-42BA-413E-9761-58705F816963}"/>
              </a:ext>
            </a:extLst>
          </p:cNvPr>
          <p:cNvSpPr txBox="1"/>
          <p:nvPr/>
        </p:nvSpPr>
        <p:spPr>
          <a:xfrm>
            <a:off x="8136447" y="1715957"/>
            <a:ext cx="287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olarak ifade edilebilir. </a:t>
            </a: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7C93CD8E-FEFD-4AA8-A3F2-D8C10C7AB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249" y="2540180"/>
            <a:ext cx="2859383" cy="539064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3D6736C7-1A10-4CC4-BD1E-9EA826B073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9404" y="2540180"/>
            <a:ext cx="4206046" cy="598016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BDC7ECBF-6FE0-4B28-99BB-33A77CC006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5450" y="2631007"/>
            <a:ext cx="4448304" cy="548132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2B05E5D7-9027-44EA-9B5C-809D9C019E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154" y="3649942"/>
            <a:ext cx="4661705" cy="636621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:a16="http://schemas.microsoft.com/office/drawing/2014/main" id="{49638015-D31E-4406-8F50-5E50CA2566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154" y="4685768"/>
            <a:ext cx="11300440" cy="598016"/>
          </a:xfrm>
          <a:prstGeom prst="rect">
            <a:avLst/>
          </a:prstGeom>
        </p:spPr>
      </p:pic>
      <p:sp>
        <p:nvSpPr>
          <p:cNvPr id="23" name="Metin kutusu 22">
            <a:extLst>
              <a:ext uri="{FF2B5EF4-FFF2-40B4-BE49-F238E27FC236}">
                <a16:creationId xmlns:a16="http://schemas.microsoft.com/office/drawing/2014/main" id="{5566F9FD-97F1-433F-873D-92091DDE3A1B}"/>
              </a:ext>
            </a:extLst>
          </p:cNvPr>
          <p:cNvSpPr txBox="1"/>
          <p:nvPr/>
        </p:nvSpPr>
        <p:spPr>
          <a:xfrm>
            <a:off x="5255740" y="3841759"/>
            <a:ext cx="486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Ortaya fazladan en az bir tane  «b» gerekmektedir. </a:t>
            </a:r>
          </a:p>
        </p:txBody>
      </p:sp>
      <p:pic>
        <p:nvPicPr>
          <p:cNvPr id="25" name="Resim 24">
            <a:extLst>
              <a:ext uri="{FF2B5EF4-FFF2-40B4-BE49-F238E27FC236}">
                <a16:creationId xmlns:a16="http://schemas.microsoft.com/office/drawing/2014/main" id="{B0E31722-17F3-4F60-8AB1-E0347E857A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59140" y="3791201"/>
            <a:ext cx="1867706" cy="548131"/>
          </a:xfrm>
          <a:prstGeom prst="rect">
            <a:avLst/>
          </a:prstGeom>
        </p:spPr>
      </p:pic>
      <p:pic>
        <p:nvPicPr>
          <p:cNvPr id="27" name="Resim 26">
            <a:extLst>
              <a:ext uri="{FF2B5EF4-FFF2-40B4-BE49-F238E27FC236}">
                <a16:creationId xmlns:a16="http://schemas.microsoft.com/office/drawing/2014/main" id="{E451231A-6F3A-4888-9D29-1526EA3E43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5154" y="6137188"/>
            <a:ext cx="2808276" cy="627937"/>
          </a:xfrm>
          <a:prstGeom prst="rect">
            <a:avLst/>
          </a:prstGeom>
        </p:spPr>
      </p:pic>
      <p:pic>
        <p:nvPicPr>
          <p:cNvPr id="29" name="Resim 28">
            <a:extLst>
              <a:ext uri="{FF2B5EF4-FFF2-40B4-BE49-F238E27FC236}">
                <a16:creationId xmlns:a16="http://schemas.microsoft.com/office/drawing/2014/main" id="{A9E5F421-AD0C-4A40-80AF-2357C4AC12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59698" y="6103125"/>
            <a:ext cx="3070857" cy="696061"/>
          </a:xfrm>
          <a:prstGeom prst="rect">
            <a:avLst/>
          </a:prstGeom>
        </p:spPr>
      </p:pic>
      <p:pic>
        <p:nvPicPr>
          <p:cNvPr id="31" name="Resim 30">
            <a:extLst>
              <a:ext uri="{FF2B5EF4-FFF2-40B4-BE49-F238E27FC236}">
                <a16:creationId xmlns:a16="http://schemas.microsoft.com/office/drawing/2014/main" id="{2E666625-7F59-4592-8785-438F4ABFDD6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75450" y="6103124"/>
            <a:ext cx="3570119" cy="696061"/>
          </a:xfrm>
          <a:prstGeom prst="rect">
            <a:avLst/>
          </a:prstGeom>
        </p:spPr>
      </p:pic>
      <p:pic>
        <p:nvPicPr>
          <p:cNvPr id="33" name="Resim 32">
            <a:extLst>
              <a:ext uri="{FF2B5EF4-FFF2-40B4-BE49-F238E27FC236}">
                <a16:creationId xmlns:a16="http://schemas.microsoft.com/office/drawing/2014/main" id="{E89B4932-AF59-4EEF-81CD-99AC8D53C0D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04308" y="5529715"/>
            <a:ext cx="2104459" cy="45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1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6C7F34F-0FA4-43C0-BE90-FF1378708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02" y="227376"/>
            <a:ext cx="1690173" cy="487257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646919C0-3EBB-4941-B79B-9F659D58A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6487"/>
            <a:ext cx="2416650" cy="48333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9854353-CBE1-4232-9F16-B2F1930B4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650" y="790189"/>
            <a:ext cx="3240249" cy="55592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F08D4E5-5270-4028-8D5D-3059657F0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899" y="826487"/>
            <a:ext cx="4645241" cy="492211"/>
          </a:xfrm>
          <a:prstGeom prst="rect">
            <a:avLst/>
          </a:prstGeom>
        </p:spPr>
      </p:pic>
      <p:sp>
        <p:nvSpPr>
          <p:cNvPr id="10" name="Sol Ayraç 9">
            <a:extLst>
              <a:ext uri="{FF2B5EF4-FFF2-40B4-BE49-F238E27FC236}">
                <a16:creationId xmlns:a16="http://schemas.microsoft.com/office/drawing/2014/main" id="{18D96560-1F97-404C-8DB5-3FDE9E4C7C42}"/>
              </a:ext>
            </a:extLst>
          </p:cNvPr>
          <p:cNvSpPr/>
          <p:nvPr/>
        </p:nvSpPr>
        <p:spPr>
          <a:xfrm rot="5400000">
            <a:off x="3979201" y="-735227"/>
            <a:ext cx="565447" cy="28997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Sol Ayraç 10">
            <a:extLst>
              <a:ext uri="{FF2B5EF4-FFF2-40B4-BE49-F238E27FC236}">
                <a16:creationId xmlns:a16="http://schemas.microsoft.com/office/drawing/2014/main" id="{CE60F158-49DD-446E-B4E1-DAF1DF9AB5FA}"/>
              </a:ext>
            </a:extLst>
          </p:cNvPr>
          <p:cNvSpPr/>
          <p:nvPr/>
        </p:nvSpPr>
        <p:spPr>
          <a:xfrm rot="5400000">
            <a:off x="7957536" y="-1452214"/>
            <a:ext cx="565447" cy="4123763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20924644-B390-479F-BFC4-CC302711CF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818241"/>
            <a:ext cx="5670435" cy="555925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DE7BF208-17A8-414F-BA98-867D7B2905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0502" y="1862840"/>
            <a:ext cx="2590800" cy="466725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73DF91C0-0C34-4BD1-9A2D-EACB9A2444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919918"/>
            <a:ext cx="5919835" cy="492211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A94B137C-1111-4749-B057-1BDC493617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9019" y="4037407"/>
            <a:ext cx="879131" cy="357786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947BA89B-4695-4775-976B-0F05D62621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93858" y="4004668"/>
            <a:ext cx="1257300" cy="390525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BAF7475B-4267-40A4-B7A4-B35A9C836C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94498" y="3973776"/>
            <a:ext cx="3038475" cy="352425"/>
          </a:xfrm>
          <a:prstGeom prst="rect">
            <a:avLst/>
          </a:prstGeom>
        </p:spPr>
      </p:pic>
      <p:sp>
        <p:nvSpPr>
          <p:cNvPr id="26" name="Metin kutusu 25">
            <a:extLst>
              <a:ext uri="{FF2B5EF4-FFF2-40B4-BE49-F238E27FC236}">
                <a16:creationId xmlns:a16="http://schemas.microsoft.com/office/drawing/2014/main" id="{CDC081FC-326D-4508-8889-EEDF5B4D7067}"/>
              </a:ext>
            </a:extLst>
          </p:cNvPr>
          <p:cNvSpPr txBox="1"/>
          <p:nvPr/>
        </p:nvSpPr>
        <p:spPr>
          <a:xfrm>
            <a:off x="8122508" y="3547469"/>
            <a:ext cx="2590800" cy="372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Hepsi doğal sayı </a:t>
            </a:r>
          </a:p>
        </p:txBody>
      </p:sp>
      <p:pic>
        <p:nvPicPr>
          <p:cNvPr id="28" name="Resim 27">
            <a:extLst>
              <a:ext uri="{FF2B5EF4-FFF2-40B4-BE49-F238E27FC236}">
                <a16:creationId xmlns:a16="http://schemas.microsoft.com/office/drawing/2014/main" id="{2B12CCEB-4CE9-4DAC-8440-24B3631A10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951" y="2823776"/>
            <a:ext cx="7239100" cy="493575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F6CB7041-CC13-4789-AAB7-2EB5DE898F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45053" y="2708918"/>
            <a:ext cx="2881951" cy="565446"/>
          </a:xfrm>
          <a:prstGeom prst="rect">
            <a:avLst/>
          </a:prstGeom>
        </p:spPr>
      </p:pic>
      <p:pic>
        <p:nvPicPr>
          <p:cNvPr id="32" name="Resim 31">
            <a:extLst>
              <a:ext uri="{FF2B5EF4-FFF2-40B4-BE49-F238E27FC236}">
                <a16:creationId xmlns:a16="http://schemas.microsoft.com/office/drawing/2014/main" id="{F1711B74-33AF-4577-B08D-D4144A0E289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5102" y="4827001"/>
            <a:ext cx="7817804" cy="470637"/>
          </a:xfrm>
          <a:prstGeom prst="rect">
            <a:avLst/>
          </a:prstGeom>
        </p:spPr>
      </p:pic>
      <p:pic>
        <p:nvPicPr>
          <p:cNvPr id="34" name="Resim 33">
            <a:extLst>
              <a:ext uri="{FF2B5EF4-FFF2-40B4-BE49-F238E27FC236}">
                <a16:creationId xmlns:a16="http://schemas.microsoft.com/office/drawing/2014/main" id="{339F7FF7-CEE5-41CD-AEA6-04466B805D5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54356" y="4774364"/>
            <a:ext cx="2954252" cy="633054"/>
          </a:xfrm>
          <a:prstGeom prst="rect">
            <a:avLst/>
          </a:prstGeom>
        </p:spPr>
      </p:pic>
      <p:pic>
        <p:nvPicPr>
          <p:cNvPr id="36" name="Resim 35">
            <a:extLst>
              <a:ext uri="{FF2B5EF4-FFF2-40B4-BE49-F238E27FC236}">
                <a16:creationId xmlns:a16="http://schemas.microsoft.com/office/drawing/2014/main" id="{53D56B90-10AB-4347-9C44-F67E39E3544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5102" y="6129409"/>
            <a:ext cx="3324114" cy="562813"/>
          </a:xfrm>
          <a:prstGeom prst="rect">
            <a:avLst/>
          </a:prstGeom>
        </p:spPr>
      </p:pic>
      <p:pic>
        <p:nvPicPr>
          <p:cNvPr id="38" name="Resim 37">
            <a:extLst>
              <a:ext uri="{FF2B5EF4-FFF2-40B4-BE49-F238E27FC236}">
                <a16:creationId xmlns:a16="http://schemas.microsoft.com/office/drawing/2014/main" id="{824BCB9B-FA62-4D56-95FC-CB2CB742F52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25572" y="6215353"/>
            <a:ext cx="2164930" cy="470637"/>
          </a:xfrm>
          <a:prstGeom prst="rect">
            <a:avLst/>
          </a:prstGeom>
        </p:spPr>
      </p:pic>
      <p:pic>
        <p:nvPicPr>
          <p:cNvPr id="39" name="Resim 38">
            <a:extLst>
              <a:ext uri="{FF2B5EF4-FFF2-40B4-BE49-F238E27FC236}">
                <a16:creationId xmlns:a16="http://schemas.microsoft.com/office/drawing/2014/main" id="{509D47B4-2CA2-4924-97D2-A962EFC87D0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33474" y="6245910"/>
            <a:ext cx="2023157" cy="396948"/>
          </a:xfrm>
          <a:prstGeom prst="rect">
            <a:avLst/>
          </a:prstGeom>
        </p:spPr>
      </p:pic>
      <p:pic>
        <p:nvPicPr>
          <p:cNvPr id="40" name="Resim 39">
            <a:extLst>
              <a:ext uri="{FF2B5EF4-FFF2-40B4-BE49-F238E27FC236}">
                <a16:creationId xmlns:a16="http://schemas.microsoft.com/office/drawing/2014/main" id="{96A06334-CC6F-45AE-B88F-5AC58B01D46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17908" y="6209324"/>
            <a:ext cx="2023157" cy="433534"/>
          </a:xfrm>
          <a:prstGeom prst="rect">
            <a:avLst/>
          </a:prstGeom>
        </p:spPr>
      </p:pic>
      <p:sp>
        <p:nvSpPr>
          <p:cNvPr id="41" name="Metin kutusu 40">
            <a:extLst>
              <a:ext uri="{FF2B5EF4-FFF2-40B4-BE49-F238E27FC236}">
                <a16:creationId xmlns:a16="http://schemas.microsoft.com/office/drawing/2014/main" id="{28EE63A4-EE59-40A6-ACB5-947A26A60315}"/>
              </a:ext>
            </a:extLst>
          </p:cNvPr>
          <p:cNvSpPr txBox="1"/>
          <p:nvPr/>
        </p:nvSpPr>
        <p:spPr>
          <a:xfrm>
            <a:off x="4497859" y="227376"/>
            <a:ext cx="75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L3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1C68BFD5-DAB1-41C7-907E-B1ADA98C07D8}"/>
              </a:ext>
            </a:extLst>
          </p:cNvPr>
          <p:cNvSpPr txBox="1"/>
          <p:nvPr/>
        </p:nvSpPr>
        <p:spPr>
          <a:xfrm>
            <a:off x="7150443" y="185084"/>
            <a:ext cx="75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L4</a:t>
            </a:r>
          </a:p>
        </p:txBody>
      </p:sp>
    </p:spTree>
    <p:extLst>
      <p:ext uri="{BB962C8B-B14F-4D97-AF65-F5344CB8AC3E}">
        <p14:creationId xmlns:p14="http://schemas.microsoft.com/office/powerpoint/2010/main" val="97780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6" grpId="0"/>
      <p:bldP spid="41" grpId="0"/>
      <p:bldP spid="42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198</Words>
  <Application>Microsoft Office PowerPoint</Application>
  <PresentationFormat>Geniş ekran</PresentationFormat>
  <Paragraphs>20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Sau</dc:creator>
  <cp:lastModifiedBy>Sau</cp:lastModifiedBy>
  <cp:revision>23</cp:revision>
  <dcterms:created xsi:type="dcterms:W3CDTF">2023-11-18T17:14:01Z</dcterms:created>
  <dcterms:modified xsi:type="dcterms:W3CDTF">2023-11-27T20:25:32Z</dcterms:modified>
</cp:coreProperties>
</file>