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2632212881"/>
      </p:ext>
    </p:extLst>
  </p:cSld>
  <p:clrMapOvr>
    <a:masterClrMapping/>
  </p:clrMapOvr>
  <p:transition>
    <p:split orient="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1410522528"/>
      </p:ext>
    </p:extLst>
  </p:cSld>
  <p:clrMapOvr>
    <a:masterClrMapping/>
  </p:clrMapOvr>
  <p:transition>
    <p:split orient="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4238955862"/>
      </p:ext>
    </p:extLst>
  </p:cSld>
  <p:clrMapOvr>
    <a:masterClrMapping/>
  </p:clrMapOvr>
  <p:transition>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1862853804"/>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2570672809"/>
      </p:ext>
    </p:extLst>
  </p:cSld>
  <p:clrMapOvr>
    <a:masterClrMapping/>
  </p:clrMapOvr>
  <p:transition>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2613804480"/>
      </p:ext>
    </p:extLst>
  </p:cSld>
  <p:clrMapOvr>
    <a:masterClrMapping/>
  </p:clrMapOvr>
  <p:transition>
    <p:split orient="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3795739640"/>
      </p:ext>
    </p:extLst>
  </p:cSld>
  <p:clrMapOvr>
    <a:masterClrMapping/>
  </p:clrMapOvr>
  <p:transition>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1469291409"/>
      </p:ext>
    </p:extLst>
  </p:cSld>
  <p:clrMapOvr>
    <a:masterClrMapping/>
  </p:clrMapOvr>
  <p:transition>
    <p:split orient="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3439829146"/>
      </p:ext>
    </p:extLst>
  </p:cSld>
  <p:clrMapOvr>
    <a:masterClrMapping/>
  </p:clrMapOvr>
  <p:transition>
    <p:split orient="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1325758261"/>
      </p:ext>
    </p:extLst>
  </p:cSld>
  <p:clrMapOvr>
    <a:masterClrMapping/>
  </p:clrMapOvr>
  <p:transition>
    <p:split orient="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9CED0-F0AB-446B-8DC3-2649160D15A3}" type="datetimeFigureOut">
              <a:rPr lang="en-US" smtClean="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F4C700-A869-4587-A338-387364395F6C}" type="slidenum">
              <a:rPr lang="en-US" smtClean="0"/>
              <a:t>‹#›</a:t>
            </a:fld>
            <a:endParaRPr lang="en-US" dirty="0"/>
          </a:p>
        </p:txBody>
      </p:sp>
    </p:spTree>
    <p:extLst>
      <p:ext uri="{BB962C8B-B14F-4D97-AF65-F5344CB8AC3E}">
        <p14:creationId xmlns:p14="http://schemas.microsoft.com/office/powerpoint/2010/main" val="2893994703"/>
      </p:ext>
    </p:extLst>
  </p:cSld>
  <p:clrMapOvr>
    <a:masterClrMapping/>
  </p:clrMapOvr>
  <p:transition>
    <p:split orient="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8000">
              <a:srgbClr val="FCEDDC"/>
            </a:gs>
            <a:gs pos="92000">
              <a:srgbClr val="FDF2E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6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9CED0-F0AB-446B-8DC3-2649160D15A3}" type="datetimeFigureOut">
              <a:rPr lang="en-US" smtClean="0"/>
              <a:t>1/23/2025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4C700-A869-4587-A338-387364395F6C}" type="slidenum">
              <a:rPr lang="en-US" smtClean="0"/>
              <a:t>‹#›</a:t>
            </a:fld>
            <a:endParaRPr lang="en-US" dirty="0"/>
          </a:p>
        </p:txBody>
      </p:sp>
    </p:spTree>
    <p:extLst>
      <p:ext uri="{BB962C8B-B14F-4D97-AF65-F5344CB8AC3E}">
        <p14:creationId xmlns:p14="http://schemas.microsoft.com/office/powerpoint/2010/main" val="2250188679"/>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ransition>
    <p:split orient="vert"/>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science/flower" TargetMode="External"/><Relationship Id="rId2" Type="http://schemas.openxmlformats.org/officeDocument/2006/relationships/hyperlink" Target="https://www.britannica.com/science/leaf-plant-anatomy"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place/China" TargetMode="External"/><Relationship Id="rId2" Type="http://schemas.openxmlformats.org/officeDocument/2006/relationships/hyperlink" Target="https://www.britannica.com/science/rhizome" TargetMode="External"/><Relationship Id="rId1" Type="http://schemas.openxmlformats.org/officeDocument/2006/relationships/slideLayout" Target="../slideLayouts/slideLayout2.xml"/><Relationship Id="rId5" Type="http://schemas.openxmlformats.org/officeDocument/2006/relationships/hyperlink" Target="https://www.britannica.com/plant/lotus-plant-common-name" TargetMode="External"/><Relationship Id="rId4" Type="http://schemas.openxmlformats.org/officeDocument/2006/relationships/hyperlink" Target="https://www.britannica.com/place/India"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Khadija%20Sultana.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12192000" cy="1420837"/>
          </a:xfrm>
          <a:solidFill>
            <a:schemeClr val="accent1">
              <a:lumMod val="60000"/>
              <a:lumOff val="40000"/>
            </a:schemeClr>
          </a:solidFill>
        </p:spPr>
        <p:txBody>
          <a:bodyPr>
            <a:normAutofit/>
          </a:bodyPr>
          <a:lstStyle/>
          <a:p>
            <a:pPr algn="ctr"/>
            <a:r>
              <a:rPr lang="en-US" sz="3600" b="1" dirty="0" smtClean="0">
                <a:latin typeface="Arial Narrow" panose="020B0606020202030204" pitchFamily="34" charset="0"/>
              </a:rPr>
              <a:t>Water Lily:</a:t>
            </a:r>
            <a:br>
              <a:rPr lang="en-US" sz="3600" b="1" dirty="0" smtClean="0">
                <a:latin typeface="Arial Narrow" panose="020B0606020202030204" pitchFamily="34" charset="0"/>
              </a:rPr>
            </a:br>
            <a:r>
              <a:rPr lang="en-US" sz="3600" b="1" dirty="0" smtClean="0">
                <a:latin typeface="Arial Narrow" panose="020B0606020202030204" pitchFamily="34" charset="0"/>
              </a:rPr>
              <a:t>The National Flower of Bangladesh</a:t>
            </a:r>
            <a:endParaRPr lang="en-US" sz="3600" dirty="0">
              <a:solidFill>
                <a:srgbClr val="0070C0"/>
              </a:solidFill>
              <a:latin typeface="Arial Narrow" panose="020B0606020202030204" pitchFamily="34" charset="0"/>
            </a:endParaRPr>
          </a:p>
        </p:txBody>
      </p:sp>
      <p:sp>
        <p:nvSpPr>
          <p:cNvPr id="9" name="Rectangle 4"/>
          <p:cNvSpPr>
            <a:spLocks noGrp="1" noChangeArrowheads="1"/>
          </p:cNvSpPr>
          <p:nvPr>
            <p:ph type="subTitle" idx="1"/>
          </p:nvPr>
        </p:nvSpPr>
        <p:spPr bwMode="auto">
          <a:xfrm>
            <a:off x="2" y="5280004"/>
            <a:ext cx="12191998" cy="1477328"/>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l">
              <a:lnSpc>
                <a:spcPct val="100000"/>
              </a:lnSpc>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water lily (Nymphaea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nuchal)</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is the national flower of Bangladesh. Nymphaea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nuchal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is considered a medicinal plant in Indian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Ayurveda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medicine under the name ambal; it was mainly used to treat indigestion. Recent experiments have confirmed that it has medicinal qualities as an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ant hepatotoxic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and antidiabetic</a:t>
            </a:r>
            <a:r>
              <a:rPr lang="en-US" sz="1600" dirty="0"/>
              <a:t>.</a:t>
            </a:r>
            <a:endParaRPr kumimoji="0" lang="en-US" alt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961624" y="4683340"/>
            <a:ext cx="65" cy="55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803" y="1657021"/>
            <a:ext cx="4178104" cy="313357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783376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barn(inVertical)">
                                      <p:cBhvr>
                                        <p:cTn id="12" dur="500"/>
                                        <p:tgtEl>
                                          <p:spTgt spid="9">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normAutofit/>
          </a:bodyPr>
          <a:lstStyle/>
          <a:p>
            <a:pPr algn="ctr"/>
            <a:r>
              <a:rPr lang="en-US" sz="4800" b="1" dirty="0" smtClean="0"/>
              <a:t>Characteristics</a:t>
            </a:r>
            <a:endParaRPr lang="en-US" sz="4800" b="1" dirty="0"/>
          </a:p>
        </p:txBody>
      </p:sp>
      <p:sp>
        <p:nvSpPr>
          <p:cNvPr id="3" name="Rectangle 2"/>
          <p:cNvSpPr/>
          <p:nvPr/>
        </p:nvSpPr>
        <p:spPr>
          <a:xfrm>
            <a:off x="520505" y="2028312"/>
            <a:ext cx="10986867" cy="2677656"/>
          </a:xfrm>
          <a:prstGeom prst="rect">
            <a:avLst/>
          </a:prstGeom>
          <a:solidFill>
            <a:schemeClr val="bg2"/>
          </a:solidFill>
        </p:spPr>
        <p:txBody>
          <a:bodyPr wrap="square">
            <a:spAutoFit/>
          </a:bodyPr>
          <a:lstStyle/>
          <a:p>
            <a:pPr marL="285750" indent="-285750">
              <a:buFont typeface="Wingdings" panose="05000000000000000000" pitchFamily="2" charset="2"/>
              <a:buChar char="q"/>
            </a:pPr>
            <a:r>
              <a:rPr lang="en-US" sz="2400" dirty="0">
                <a:latin typeface="Arial" panose="020B0604020202020204" pitchFamily="34" charset="0"/>
                <a:cs typeface="Arial" panose="020B0604020202020204" pitchFamily="34" charset="0"/>
              </a:rPr>
              <a:t>The white water lily is recognized by its large, floating, circular leaves and large, white flowers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waxy leaves are up to 8 inches across with a narrow v-shaped cleft where the stem attaches</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underside of the leaf is green or reddish-purple in color.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80152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a:solidFill>
            <a:schemeClr val="accent1">
              <a:lumMod val="40000"/>
              <a:lumOff val="60000"/>
            </a:schemeClr>
          </a:solidFill>
        </p:spPr>
        <p:txBody>
          <a:bodyPr/>
          <a:lstStyle/>
          <a:p>
            <a:pPr algn="ctr"/>
            <a:r>
              <a:rPr lang="en-US" b="1" dirty="0"/>
              <a:t>Physical description</a:t>
            </a:r>
            <a:br>
              <a:rPr lang="en-US" b="1" dirty="0"/>
            </a:br>
            <a:endParaRPr lang="en-US" dirty="0"/>
          </a:p>
        </p:txBody>
      </p:sp>
      <p:sp>
        <p:nvSpPr>
          <p:cNvPr id="3" name="Content Placeholder 2"/>
          <p:cNvSpPr>
            <a:spLocks noGrp="1"/>
          </p:cNvSpPr>
          <p:nvPr>
            <p:ph idx="1"/>
          </p:nvPr>
        </p:nvSpPr>
        <p:spPr>
          <a:xfrm>
            <a:off x="221734" y="4355685"/>
            <a:ext cx="11748532" cy="2943269"/>
          </a:xfrm>
        </p:spPr>
        <p:txBody>
          <a:bodyPr/>
          <a:lstStyle/>
          <a:p>
            <a:r>
              <a:rPr lang="en-US" dirty="0"/>
              <a:t>Most species of water lilies have rounded and variously notched waxy-coated </a:t>
            </a:r>
            <a:r>
              <a:rPr lang="en-US" u="sng" dirty="0">
                <a:hlinkClick r:id="rId2"/>
              </a:rPr>
              <a:t>leaves</a:t>
            </a:r>
            <a:r>
              <a:rPr lang="en-US" dirty="0"/>
              <a:t> on long stalks that contain many air spaces and float in quiet freshwater habitats. The stalks arise from thick fleshy creeping underwater stems that are buried in the mud. The showy fragrant solitary </a:t>
            </a:r>
            <a:r>
              <a:rPr lang="en-US" u="sng" dirty="0">
                <a:hlinkClick r:id="rId3"/>
              </a:rPr>
              <a:t>flowers</a:t>
            </a:r>
            <a:r>
              <a:rPr lang="en-US" dirty="0"/>
              <a:t> are borne at or above the water surface on long stalks that are attached to the underground stems.</a:t>
            </a:r>
          </a:p>
        </p:txBody>
      </p:sp>
      <p:pic>
        <p:nvPicPr>
          <p:cNvPr id="1080" name="Picture 56" descr="Water li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717" y="1440327"/>
            <a:ext cx="3530160" cy="28005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81145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1">
              <a:lumMod val="60000"/>
              <a:lumOff val="40000"/>
            </a:schemeClr>
          </a:solidFill>
        </p:spPr>
        <p:txBody>
          <a:bodyPr/>
          <a:lstStyle/>
          <a:p>
            <a:pPr algn="ctr"/>
            <a:r>
              <a:rPr lang="en-US" b="1" dirty="0" smtClean="0"/>
              <a:t>Uses</a:t>
            </a:r>
            <a:endParaRPr lang="en-US" b="1" dirty="0"/>
          </a:p>
        </p:txBody>
      </p:sp>
      <p:sp>
        <p:nvSpPr>
          <p:cNvPr id="3" name="Content Placeholder 2"/>
          <p:cNvSpPr>
            <a:spLocks noGrp="1"/>
          </p:cNvSpPr>
          <p:nvPr>
            <p:ph idx="1"/>
          </p:nvPr>
        </p:nvSpPr>
        <p:spPr/>
        <p:txBody>
          <a:bodyPr/>
          <a:lstStyle/>
          <a:p>
            <a:r>
              <a:rPr lang="en-US" dirty="0"/>
              <a:t>The starchy rootstocks (</a:t>
            </a:r>
            <a:r>
              <a:rPr lang="en-US" u="sng" dirty="0">
                <a:hlinkClick r:id="rId2"/>
              </a:rPr>
              <a:t>rhizomes</a:t>
            </a:r>
            <a:r>
              <a:rPr lang="en-US" dirty="0"/>
              <a:t>) of the sacred lotus are eaten extensively in </a:t>
            </a:r>
            <a:r>
              <a:rPr lang="en-US" u="sng" dirty="0">
                <a:hlinkClick r:id="rId3"/>
              </a:rPr>
              <a:t>China</a:t>
            </a:r>
            <a:r>
              <a:rPr lang="en-US" dirty="0"/>
              <a:t>, Japan, </a:t>
            </a:r>
            <a:r>
              <a:rPr lang="en-US" u="sng" dirty="0">
                <a:hlinkClick r:id="rId4"/>
              </a:rPr>
              <a:t>India</a:t>
            </a:r>
            <a:r>
              <a:rPr lang="en-US" dirty="0"/>
              <a:t>, and other Asian countries. They are sold fresh and often whole and are available frozen or canned. They are the source of the starch known as </a:t>
            </a:r>
            <a:r>
              <a:rPr lang="en-US" u="sng" dirty="0">
                <a:hlinkClick r:id="rId5"/>
              </a:rPr>
              <a:t>lotus</a:t>
            </a:r>
            <a:r>
              <a:rPr lang="en-US" dirty="0"/>
              <a:t> meal. The rhizomes are common in soups and curries and are also fried or stuffed with meats, or they can be boiled </a:t>
            </a:r>
            <a:r>
              <a:rPr lang="en-US" dirty="0" smtClean="0"/>
              <a:t>or preserved.</a:t>
            </a:r>
          </a:p>
        </p:txBody>
      </p:sp>
    </p:spTree>
    <p:extLst>
      <p:ext uri="{BB962C8B-B14F-4D97-AF65-F5344CB8AC3E}">
        <p14:creationId xmlns:p14="http://schemas.microsoft.com/office/powerpoint/2010/main" val="673484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47" y="2572463"/>
            <a:ext cx="9404723" cy="1400530"/>
          </a:xfrm>
        </p:spPr>
        <p:txBody>
          <a:bodyPr/>
          <a:lstStyle/>
          <a:p>
            <a:pPr algn="ctr"/>
            <a:r>
              <a:rPr lang="en-US" sz="8800" b="1" dirty="0" smtClean="0"/>
              <a:t>Thank You</a:t>
            </a:r>
            <a:endParaRPr lang="en-US" sz="8800" b="1" dirty="0"/>
          </a:p>
        </p:txBody>
      </p:sp>
      <p:sp>
        <p:nvSpPr>
          <p:cNvPr id="3" name="Content Placeholder 2"/>
          <p:cNvSpPr>
            <a:spLocks noGrp="1"/>
          </p:cNvSpPr>
          <p:nvPr>
            <p:ph idx="1"/>
          </p:nvPr>
        </p:nvSpPr>
        <p:spPr/>
        <p:txBody>
          <a:bodyPr/>
          <a:lstStyle/>
          <a:p>
            <a:r>
              <a:rPr lang="en-US" dirty="0" smtClean="0"/>
              <a:t>For more details </a:t>
            </a:r>
            <a:r>
              <a:rPr lang="en-US" dirty="0" smtClean="0">
                <a:hlinkClick r:id="rId2" action="ppaction://hlinkpres?slideindex=1&amp;slidetitle="/>
              </a:rPr>
              <a:t>Khadija Sultana.pptx</a:t>
            </a:r>
            <a:r>
              <a:rPr lang="en-US" dirty="0" smtClean="0"/>
              <a:t> </a:t>
            </a:r>
            <a:endParaRPr lang="en-US" dirty="0" smtClean="0"/>
          </a:p>
          <a:p>
            <a:endParaRPr lang="en-US" dirty="0"/>
          </a:p>
        </p:txBody>
      </p:sp>
    </p:spTree>
    <p:extLst>
      <p:ext uri="{BB962C8B-B14F-4D97-AF65-F5344CB8AC3E}">
        <p14:creationId xmlns:p14="http://schemas.microsoft.com/office/powerpoint/2010/main" val="411191089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48</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 Unicode MS</vt:lpstr>
      <vt:lpstr>MS PGothic</vt:lpstr>
      <vt:lpstr>Arial</vt:lpstr>
      <vt:lpstr>Arial Narrow</vt:lpstr>
      <vt:lpstr>Calibri</vt:lpstr>
      <vt:lpstr>Calibri Light</vt:lpstr>
      <vt:lpstr>Times New Roman</vt:lpstr>
      <vt:lpstr>Wingdings</vt:lpstr>
      <vt:lpstr>Office Theme</vt:lpstr>
      <vt:lpstr>Water Lily: The National Flower of Bangladesh</vt:lpstr>
      <vt:lpstr>Characteristics</vt:lpstr>
      <vt:lpstr>Physical description </vt:lpstr>
      <vt:lpstr>Uses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Khadija Sultana</dc:title>
  <dc:creator>CSE303LAB</dc:creator>
  <cp:lastModifiedBy>CSE303LAB</cp:lastModifiedBy>
  <cp:revision>33</cp:revision>
  <dcterms:created xsi:type="dcterms:W3CDTF">2025-01-23T11:21:34Z</dcterms:created>
  <dcterms:modified xsi:type="dcterms:W3CDTF">2025-01-23T13:47:49Z</dcterms:modified>
</cp:coreProperties>
</file>