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Lst>
  <p:sldSz cy="5143500" cx="9144000"/>
  <p:notesSz cx="6858000" cy="9144000"/>
  <p:embeddedFontLst>
    <p:embeddedFont>
      <p:font typeface="Raleway"/>
      <p:regular r:id="rId165"/>
      <p:bold r:id="rId166"/>
      <p:italic r:id="rId167"/>
      <p:boldItalic r:id="rId168"/>
    </p:embeddedFont>
    <p:embeddedFont>
      <p:font typeface="Libre Franklin"/>
      <p:regular r:id="rId169"/>
      <p:bold r:id="rId170"/>
      <p:italic r:id="rId171"/>
      <p:boldItalic r:id="rId1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font" Target="fonts/LibreFranklin-boldItalic.fntdata"/><Relationship Id="rId65" Type="http://schemas.openxmlformats.org/officeDocument/2006/relationships/slide" Target="slides/slide60.xml"/><Relationship Id="rId171" Type="http://schemas.openxmlformats.org/officeDocument/2006/relationships/font" Target="fonts/LibreFranklin-italic.fntdata"/><Relationship Id="rId68" Type="http://schemas.openxmlformats.org/officeDocument/2006/relationships/slide" Target="slides/slide63.xml"/><Relationship Id="rId170" Type="http://schemas.openxmlformats.org/officeDocument/2006/relationships/font" Target="fonts/LibreFranklin-bold.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font" Target="fonts/Raleway-regular.fntdata"/><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font" Target="fonts/LibreFranklin-regular.fntdata"/><Relationship Id="rId168" Type="http://schemas.openxmlformats.org/officeDocument/2006/relationships/font" Target="fonts/Raleway-boldItalic.fntdata"/><Relationship Id="rId167" Type="http://schemas.openxmlformats.org/officeDocument/2006/relationships/font" Target="fonts/Raleway-italic.fntdata"/><Relationship Id="rId166" Type="http://schemas.openxmlformats.org/officeDocument/2006/relationships/font" Target="fonts/Raleway-bold.fntdata"/><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1a437e2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1a437e2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new course on Python.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d40375f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d40375f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d923f6cb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d923f6cb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two separate object of the game has been created. </a:t>
            </a:r>
            <a:r>
              <a:rPr lang="en"/>
              <a:t>Objects was added into a separate game object and update is called for a separate game object. You can use global variable and initialize it in the load event.</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d923f6cb6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d923f6cb6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two separate object of the game has been created. Objects was added into a separate game object and update is called for a separate game object. You can use global variable and initialize it in the load event.</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d923f6cb6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d923f6cb6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two separate object of the game has been created. Objects was added into a separate game object and update is called for a separate game object. You can use global variable and initialize it in the load event.</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d923f6cb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d923f6cb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two separate object of the game has been created. Objects was added into a separate game object and update is called for a separate game object. You can use global variable and initialize it in the load event.</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d923f6cb6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d923f6cb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two separate object of the game has been created. Objects was added into a separate game object and update is called for a separate game object. You can use global variable and initialize it in the load event.</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d923f6cb6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d923f6cb6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d92558b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d92558b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new course on Python.</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d92558b2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d92558b2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d92558b2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d92558b2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d92558b2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d92558b2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d40375f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d40375f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d92558b2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d92558b2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db463ac2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db463ac2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db463ac2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db463ac2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db463ac2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db463ac2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a:t>
            </a:r>
            <a:r>
              <a:rPr lang="en"/>
              <a:t>improve</a:t>
            </a:r>
            <a:r>
              <a:rPr lang="en"/>
              <a:t> the method,instead of passing the left or right we can pass directly the instance of class.</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db463ac2e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db463ac2e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t>
            </a:r>
            <a:r>
              <a:rPr lang="en"/>
              <a:t>movement</a:t>
            </a:r>
            <a:r>
              <a:rPr lang="en"/>
              <a:t> class is abstract class.</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db463ac2e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db463ac2e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improve the method,instead of passing the left or right we can pass directly the instance of class.</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d7c4d2f3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d7c4d2f3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we can with interfaces</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d7c4d2f3d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d7c4d2f3d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we can with interfaces</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d7c4d2f3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d7c4d2f3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d7c4d2f3d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d7c4d2f3d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d40375f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d40375f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d7c4d2f3d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d7c4d2f3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d49a3a5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d49a3a5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new course on Python.</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d7c4d2f3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d7c4d2f3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d177bbb30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d177bbb30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d49a3a57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d49a3a57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d49a3a57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d49a3a57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d7c4d2f3d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d7c4d2f3d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d49a3a57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d49a3a57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d49a3a57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d49a3a57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d49a3a573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d49a3a573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d40375f9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d40375f9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d49a3a57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d49a3a57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d49a3a573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d49a3a573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d49a3a573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d49a3a573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d49a3a573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d49a3a573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d9823f0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d9823f0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new course on Python.</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d9823f02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d9823f02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d9823f026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d9823f026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d9823f026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d9823f02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d9823f026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d9823f026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d9823f026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d9823f026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d40375f9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d40375f9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d9823f026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d9823f026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d9823f02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d9823f02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d9823f02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d9823f02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d9823f026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d9823f026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d9823f026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d9823f026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d9823f026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d9823f026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d9823f026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d9823f026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d76fd0e9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d76fd0e9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new course on Python.</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cebd59c4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cebd59c4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d76fd0e9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d76fd0e9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d40375f9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d40375f9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d76fd0e9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d76fd0e9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dc79f2e5d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dc79f2e5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new course on Python.</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d6b957144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d6b957144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d422e479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d422e479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cebd59c41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cebd59c41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d422e4792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d422e4792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d422e479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d422e479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d422e479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d422e479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d422e4792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d422e4792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d422e4792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d422e4792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02d58a3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02d58a3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02d58a3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02d58a3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02d58a3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02d58a3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02d58a3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02d58a3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f5f5774b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f5f5774b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02d58a3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02d58a3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02d58a3b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02d58a3b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02d58a3b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02d58a3b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02d58a3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02d58a3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02d58a3b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02d58a3b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02d58a3b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02d58a3b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02d58a3b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02d58a3b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02d58a3b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02d58a3b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02d58a3b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02d58a3b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02d58a3b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02d58a3b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67b62ae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67b62a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02d58a3b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02d58a3b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02d58a3b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02d58a3b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0f7a8d4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0f7a8d4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0f7a8d4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0f7a8d4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0f7a8d4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0f7a8d4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0f7a8d48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0f7a8d48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0f7a8d4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0f7a8d4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0f7a8d48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0f7a8d48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30f7a8d48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30f7a8d48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32639a99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32639a99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67b62ae6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67b62ae6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32639a99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32639a99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32639a99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32639a99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32639a99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32639a99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32639a99c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32639a99c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32639a99c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32639a99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32639a99c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32639a99c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32639a99c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32639a99c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32639a99c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32639a99c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3167ab7e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3167ab7e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new course on Python.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3167ab7e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3167ab7e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67b62ae6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67b62ae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3167ab7eb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3167ab7eb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3167ab7e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3167ab7e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3167ab7eb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3167ab7eb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3167ab7eb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3167ab7eb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3167ab7eb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3167ab7eb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3167ab7eb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3167ab7eb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3167ab7eb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3167ab7eb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3167ab7eb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3167ab7eb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3167ab7e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3167ab7e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31741032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31741032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ebd59c41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ebd59c41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31741032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31741032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31741032f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31741032f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31741032f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31741032f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31741032f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31741032f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31741032f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31741032f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31741032f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31741032f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31741032f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31741032f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31741032f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31741032f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31741032f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31741032f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31741032f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31741032f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6b95714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6b95714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31741032f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31741032f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31741032f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31741032f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31741032f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31741032f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31741032f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31741032f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31741032f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31741032f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3167ab7eb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3167ab7eb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31741032f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31741032f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31741032f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31741032f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31741032f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31741032f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3167ab7eb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3167ab7eb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new course on Python.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ebd59c41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ebd59c41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3167ab7e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3167ab7e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d6b95714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d6b95714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d6b957144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d6b957144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ebd59c41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ebd59c41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d177bbb3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d177bbb3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d177bbb30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d177bbb3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d177bbb30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d177bbb30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d177bbb30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d177bbb30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d177bbb30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d177bbb3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d177bbb30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d177bbb30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d40375f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d40375f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d177bbb30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d177bbb30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d177bbb30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d177bbb30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d177bbb30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d177bbb30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da50e0a6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da50e0a6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d923f6cb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d923f6cb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d923f6cb6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d923f6cb6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d923f6cb6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d923f6cb6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d923f6cb6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d923f6cb6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d923f6cb6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d923f6cb6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d923f6cb6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d923f6cb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970613" y="285750"/>
            <a:ext cx="7202700" cy="857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14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2" name="Google Shape;52;p13"/>
          <p:cNvSpPr txBox="1"/>
          <p:nvPr>
            <p:ph idx="1" type="body"/>
          </p:nvPr>
        </p:nvSpPr>
        <p:spPr>
          <a:xfrm>
            <a:off x="970613" y="1257300"/>
            <a:ext cx="7202700" cy="33720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1200"/>
              </a:spcBef>
              <a:spcAft>
                <a:spcPts val="0"/>
              </a:spcAft>
              <a:buClr>
                <a:schemeClr val="dk1"/>
              </a:buClr>
              <a:buSzPts val="1400"/>
              <a:buChar char="●"/>
              <a:defRPr sz="1100"/>
            </a:lvl1pPr>
            <a:lvl2pPr indent="-317500" lvl="1" marL="914400" rtl="0" algn="l">
              <a:lnSpc>
                <a:spcPct val="90000"/>
              </a:lnSpc>
              <a:spcBef>
                <a:spcPts val="1600"/>
              </a:spcBef>
              <a:spcAft>
                <a:spcPts val="0"/>
              </a:spcAft>
              <a:buClr>
                <a:schemeClr val="dk1"/>
              </a:buClr>
              <a:buSzPts val="1400"/>
              <a:buChar char="○"/>
              <a:defRPr sz="1100"/>
            </a:lvl2pPr>
            <a:lvl3pPr indent="-317500" lvl="2" marL="1371600" rtl="0" algn="l">
              <a:lnSpc>
                <a:spcPct val="90000"/>
              </a:lnSpc>
              <a:spcBef>
                <a:spcPts val="1600"/>
              </a:spcBef>
              <a:spcAft>
                <a:spcPts val="0"/>
              </a:spcAft>
              <a:buClr>
                <a:schemeClr val="dk1"/>
              </a:buClr>
              <a:buSzPts val="1400"/>
              <a:buChar char="■"/>
              <a:defRPr sz="1100"/>
            </a:lvl3pPr>
            <a:lvl4pPr indent="-317500" lvl="3" marL="1828800" rtl="0" algn="l">
              <a:lnSpc>
                <a:spcPct val="90000"/>
              </a:lnSpc>
              <a:spcBef>
                <a:spcPts val="1600"/>
              </a:spcBef>
              <a:spcAft>
                <a:spcPts val="0"/>
              </a:spcAft>
              <a:buClr>
                <a:schemeClr val="dk1"/>
              </a:buClr>
              <a:buSzPts val="1400"/>
              <a:buChar char="●"/>
              <a:defRPr sz="1100"/>
            </a:lvl4pPr>
            <a:lvl5pPr indent="-304800" lvl="4" marL="2286000" rtl="0" algn="l">
              <a:lnSpc>
                <a:spcPct val="90000"/>
              </a:lnSpc>
              <a:spcBef>
                <a:spcPts val="1600"/>
              </a:spcBef>
              <a:spcAft>
                <a:spcPts val="0"/>
              </a:spcAft>
              <a:buClr>
                <a:schemeClr val="dk1"/>
              </a:buClr>
              <a:buSzPts val="1200"/>
              <a:buChar char="○"/>
              <a:defRPr sz="1100"/>
            </a:lvl5pPr>
            <a:lvl6pPr indent="-304800" lvl="5" marL="2743200" rtl="0" algn="l">
              <a:spcBef>
                <a:spcPts val="1600"/>
              </a:spcBef>
              <a:spcAft>
                <a:spcPts val="0"/>
              </a:spcAft>
              <a:buClr>
                <a:schemeClr val="dk1"/>
              </a:buClr>
              <a:buSzPts val="1200"/>
              <a:buChar char="■"/>
              <a:defRPr sz="1100"/>
            </a:lvl6pPr>
            <a:lvl7pPr indent="-304800" lvl="6" marL="3200400" rtl="0" algn="l">
              <a:spcBef>
                <a:spcPts val="1600"/>
              </a:spcBef>
              <a:spcAft>
                <a:spcPts val="0"/>
              </a:spcAft>
              <a:buClr>
                <a:schemeClr val="dk1"/>
              </a:buClr>
              <a:buSzPts val="1200"/>
              <a:buChar char="●"/>
              <a:defRPr sz="1100"/>
            </a:lvl7pPr>
            <a:lvl8pPr indent="-304800" lvl="7" marL="3657600" rtl="0" algn="l">
              <a:spcBef>
                <a:spcPts val="1600"/>
              </a:spcBef>
              <a:spcAft>
                <a:spcPts val="0"/>
              </a:spcAft>
              <a:buClr>
                <a:schemeClr val="dk1"/>
              </a:buClr>
              <a:buSzPts val="1200"/>
              <a:buChar char="○"/>
              <a:defRPr sz="1100"/>
            </a:lvl8pPr>
            <a:lvl9pPr indent="-304800" lvl="8" marL="4114800" rtl="0" algn="l">
              <a:spcBef>
                <a:spcPts val="1600"/>
              </a:spcBef>
              <a:spcAft>
                <a:spcPts val="1600"/>
              </a:spcAft>
              <a:buClr>
                <a:schemeClr val="dk1"/>
              </a:buClr>
              <a:buSzPts val="1200"/>
              <a:buChar char="■"/>
              <a:defRPr sz="1100"/>
            </a:lvl9pPr>
          </a:lstStyle>
          <a:p/>
        </p:txBody>
      </p:sp>
      <p:sp>
        <p:nvSpPr>
          <p:cNvPr id="53" name="Google Shape;53;p13"/>
          <p:cNvSpPr txBox="1"/>
          <p:nvPr>
            <p:ph idx="10" type="dt"/>
          </p:nvPr>
        </p:nvSpPr>
        <p:spPr>
          <a:xfrm>
            <a:off x="954084" y="4767263"/>
            <a:ext cx="213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55" name="Google Shape;55;p13"/>
          <p:cNvSpPr txBox="1"/>
          <p:nvPr>
            <p:ph idx="12" type="sldNum"/>
          </p:nvPr>
        </p:nvSpPr>
        <p:spPr>
          <a:xfrm>
            <a:off x="6039992"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800" u="none" cap="none" strike="noStrike">
                <a:solidFill>
                  <a:srgbClr val="191919"/>
                </a:solidFill>
                <a:latin typeface="Libre Franklin"/>
                <a:ea typeface="Libre Franklin"/>
                <a:cs typeface="Libre Franklin"/>
                <a:sym typeface="Libre Franklin"/>
              </a:defRPr>
            </a:lvl1pPr>
            <a:lvl2pPr indent="0" lvl="1" marL="0" rtl="0" algn="r">
              <a:spcBef>
                <a:spcPts val="0"/>
              </a:spcBef>
              <a:buNone/>
              <a:defRPr b="0" i="0" sz="800" u="none" cap="none" strike="noStrike">
                <a:solidFill>
                  <a:srgbClr val="191919"/>
                </a:solidFill>
                <a:latin typeface="Libre Franklin"/>
                <a:ea typeface="Libre Franklin"/>
                <a:cs typeface="Libre Franklin"/>
                <a:sym typeface="Libre Franklin"/>
              </a:defRPr>
            </a:lvl2pPr>
            <a:lvl3pPr indent="0" lvl="2" marL="0" rtl="0" algn="r">
              <a:spcBef>
                <a:spcPts val="0"/>
              </a:spcBef>
              <a:buNone/>
              <a:defRPr b="0" i="0" sz="800" u="none" cap="none" strike="noStrike">
                <a:solidFill>
                  <a:srgbClr val="191919"/>
                </a:solidFill>
                <a:latin typeface="Libre Franklin"/>
                <a:ea typeface="Libre Franklin"/>
                <a:cs typeface="Libre Franklin"/>
                <a:sym typeface="Libre Franklin"/>
              </a:defRPr>
            </a:lvl3pPr>
            <a:lvl4pPr indent="0" lvl="3" marL="0" rtl="0" algn="r">
              <a:spcBef>
                <a:spcPts val="0"/>
              </a:spcBef>
              <a:buNone/>
              <a:defRPr b="0" i="0" sz="800" u="none" cap="none" strike="noStrike">
                <a:solidFill>
                  <a:srgbClr val="191919"/>
                </a:solidFill>
                <a:latin typeface="Libre Franklin"/>
                <a:ea typeface="Libre Franklin"/>
                <a:cs typeface="Libre Franklin"/>
                <a:sym typeface="Libre Franklin"/>
              </a:defRPr>
            </a:lvl4pPr>
            <a:lvl5pPr indent="0" lvl="4" marL="0" rtl="0" algn="r">
              <a:spcBef>
                <a:spcPts val="0"/>
              </a:spcBef>
              <a:buNone/>
              <a:defRPr b="0" i="0" sz="800" u="none" cap="none" strike="noStrike">
                <a:solidFill>
                  <a:srgbClr val="191919"/>
                </a:solidFill>
                <a:latin typeface="Libre Franklin"/>
                <a:ea typeface="Libre Franklin"/>
                <a:cs typeface="Libre Franklin"/>
                <a:sym typeface="Libre Franklin"/>
              </a:defRPr>
            </a:lvl5pPr>
            <a:lvl6pPr indent="0" lvl="5" marL="0" rtl="0" algn="r">
              <a:spcBef>
                <a:spcPts val="0"/>
              </a:spcBef>
              <a:buNone/>
              <a:defRPr b="0" i="0" sz="800" u="none" cap="none" strike="noStrike">
                <a:solidFill>
                  <a:srgbClr val="191919"/>
                </a:solidFill>
                <a:latin typeface="Libre Franklin"/>
                <a:ea typeface="Libre Franklin"/>
                <a:cs typeface="Libre Franklin"/>
                <a:sym typeface="Libre Franklin"/>
              </a:defRPr>
            </a:lvl6pPr>
            <a:lvl7pPr indent="0" lvl="6" marL="0" rtl="0" algn="r">
              <a:spcBef>
                <a:spcPts val="0"/>
              </a:spcBef>
              <a:buNone/>
              <a:defRPr b="0" i="0" sz="800" u="none" cap="none" strike="noStrike">
                <a:solidFill>
                  <a:srgbClr val="191919"/>
                </a:solidFill>
                <a:latin typeface="Libre Franklin"/>
                <a:ea typeface="Libre Franklin"/>
                <a:cs typeface="Libre Franklin"/>
                <a:sym typeface="Libre Franklin"/>
              </a:defRPr>
            </a:lvl7pPr>
            <a:lvl8pPr indent="0" lvl="7" marL="0" rtl="0" algn="r">
              <a:spcBef>
                <a:spcPts val="0"/>
              </a:spcBef>
              <a:buNone/>
              <a:defRPr b="0" i="0" sz="800" u="none" cap="none" strike="noStrike">
                <a:solidFill>
                  <a:srgbClr val="191919"/>
                </a:solidFill>
                <a:latin typeface="Libre Franklin"/>
                <a:ea typeface="Libre Franklin"/>
                <a:cs typeface="Libre Franklin"/>
                <a:sym typeface="Libre Franklin"/>
              </a:defRPr>
            </a:lvl8pPr>
            <a:lvl9pPr indent="0" lvl="8" marL="0" rtl="0" algn="r">
              <a:spcBef>
                <a:spcPts val="0"/>
              </a:spcBef>
              <a:buNone/>
              <a:defRPr b="0" i="0" sz="800" u="none" cap="none" strike="noStrike">
                <a:solidFill>
                  <a:srgbClr val="191919"/>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4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4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5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61.png"/><Relationship Id="rId4" Type="http://schemas.openxmlformats.org/officeDocument/2006/relationships/image" Target="../media/image5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5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5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6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5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6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5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6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58.png"/><Relationship Id="rId4" Type="http://schemas.openxmlformats.org/officeDocument/2006/relationships/image" Target="../media/image6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65.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66.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6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57.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67.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 Id="rId3" Type="http://schemas.openxmlformats.org/officeDocument/2006/relationships/hyperlink" Target="https://www.choiceofgames.com/dragon/scenes/queenpolitics.txt" TargetMode="External"/><Relationship Id="rId4" Type="http://schemas.openxmlformats.org/officeDocument/2006/relationships/hyperlink" Target="https://www.choiceofgames.com/dragon/scenes/startup.tx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7.png"/><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4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8.png"/><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4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5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5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4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4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1316100" y="1574025"/>
            <a:ext cx="6714900" cy="13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900">
                <a:solidFill>
                  <a:srgbClr val="D15A12"/>
                </a:solidFill>
                <a:latin typeface="Comic Sans MS"/>
                <a:ea typeface="Comic Sans MS"/>
                <a:cs typeface="Comic Sans MS"/>
                <a:sym typeface="Comic Sans MS"/>
              </a:rPr>
              <a:t>Developing a Framework for Platformer Type Game</a:t>
            </a:r>
            <a:endParaRPr b="1" sz="3800">
              <a:solidFill>
                <a:srgbClr val="0097A7"/>
              </a:solidFill>
              <a:latin typeface="Comic Sans MS"/>
              <a:ea typeface="Comic Sans MS"/>
              <a:cs typeface="Comic Sans MS"/>
              <a:sym typeface="Comic Sans MS"/>
            </a:endParaRPr>
          </a:p>
        </p:txBody>
      </p:sp>
      <p:sp>
        <p:nvSpPr>
          <p:cNvPr id="61" name="Google Shape;61;p14"/>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7798825" y="1039140"/>
            <a:ext cx="1549400" cy="4104370"/>
          </a:xfrm>
          <a:prstGeom prst="rect">
            <a:avLst/>
          </a:prstGeom>
          <a:noFill/>
          <a:ln>
            <a:noFill/>
          </a:ln>
        </p:spPr>
      </p:pic>
      <p:sp>
        <p:nvSpPr>
          <p:cNvPr id="63" name="Google Shape;63;p14"/>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4" name="Google Shape;64;p14"/>
          <p:cNvPicPr preferRelativeResize="0"/>
          <p:nvPr/>
        </p:nvPicPr>
        <p:blipFill>
          <a:blip r:embed="rId4">
            <a:alphaModFix/>
          </a:blip>
          <a:stretch>
            <a:fillRect/>
          </a:stretch>
        </p:blipFill>
        <p:spPr>
          <a:xfrm>
            <a:off x="-35050" y="1040975"/>
            <a:ext cx="1421136" cy="4104350"/>
          </a:xfrm>
          <a:prstGeom prst="rect">
            <a:avLst/>
          </a:prstGeom>
          <a:noFill/>
          <a:ln>
            <a:noFill/>
          </a:ln>
        </p:spPr>
      </p:pic>
      <p:sp>
        <p:nvSpPr>
          <p:cNvPr id="65" name="Google Shape;65;p14"/>
          <p:cNvSpPr txBox="1"/>
          <p:nvPr>
            <p:ph type="ctrTitle"/>
          </p:nvPr>
        </p:nvSpPr>
        <p:spPr>
          <a:xfrm>
            <a:off x="1476775" y="2873850"/>
            <a:ext cx="6331500" cy="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5"/>
                </a:solidFill>
                <a:latin typeface="Comic Sans MS"/>
                <a:ea typeface="Comic Sans MS"/>
                <a:cs typeface="Comic Sans MS"/>
                <a:sym typeface="Comic Sans MS"/>
              </a:rPr>
              <a:t>Using C# and WinForms</a:t>
            </a:r>
            <a:endParaRPr b="1" sz="2000">
              <a:solidFill>
                <a:schemeClr val="accent5"/>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 Game Loop</a:t>
            </a:r>
            <a:endParaRPr b="1" sz="3600">
              <a:solidFill>
                <a:srgbClr val="404040"/>
              </a:solidFill>
              <a:latin typeface="Comic Sans MS"/>
              <a:ea typeface="Comic Sans MS"/>
              <a:cs typeface="Comic Sans MS"/>
              <a:sym typeface="Comic Sans MS"/>
            </a:endParaRPr>
          </a:p>
        </p:txBody>
      </p:sp>
      <p:sp>
        <p:nvSpPr>
          <p:cNvPr id="145" name="Google Shape;145;p23"/>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Where to write code for </a:t>
            </a:r>
            <a:r>
              <a:rPr b="1" lang="en" sz="3000">
                <a:solidFill>
                  <a:srgbClr val="D15A12"/>
                </a:solidFill>
                <a:latin typeface="Raleway"/>
                <a:ea typeface="Raleway"/>
                <a:cs typeface="Raleway"/>
                <a:sym typeface="Raleway"/>
              </a:rPr>
              <a:t>KeyBoard Input</a:t>
            </a:r>
            <a:r>
              <a:rPr b="1" lang="en" sz="3000">
                <a:solidFill>
                  <a:srgbClr val="404040"/>
                </a:solidFill>
                <a:latin typeface="Raleway"/>
                <a:ea typeface="Raleway"/>
                <a:cs typeface="Raleway"/>
                <a:sym typeface="Raleway"/>
              </a:rPr>
              <a:t>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We need to take a continuous input from the user. Therefore, we need to add </a:t>
            </a:r>
            <a:r>
              <a:rPr b="1" lang="en" sz="3000">
                <a:solidFill>
                  <a:srgbClr val="D15A12"/>
                </a:solidFill>
                <a:latin typeface="Raleway"/>
                <a:ea typeface="Raleway"/>
                <a:cs typeface="Raleway"/>
                <a:sym typeface="Raleway"/>
              </a:rPr>
              <a:t>timer control</a:t>
            </a:r>
            <a:r>
              <a:rPr b="1" lang="en" sz="3000">
                <a:solidFill>
                  <a:srgbClr val="404040"/>
                </a:solidFill>
                <a:latin typeface="Raleway"/>
                <a:ea typeface="Raleway"/>
                <a:cs typeface="Raleway"/>
                <a:sym typeface="Raleway"/>
              </a:rPr>
              <a:t> which will run its event after some time.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Therefore, we shall add a timer, set it interval time to </a:t>
            </a:r>
            <a:r>
              <a:rPr b="1" lang="en" sz="3000">
                <a:solidFill>
                  <a:srgbClr val="D15A12"/>
                </a:solidFill>
                <a:latin typeface="Raleway"/>
                <a:ea typeface="Raleway"/>
                <a:cs typeface="Raleway"/>
                <a:sym typeface="Raleway"/>
              </a:rPr>
              <a:t>500 millisec</a:t>
            </a:r>
            <a:r>
              <a:rPr b="1" lang="en" sz="3000">
                <a:solidFill>
                  <a:srgbClr val="404040"/>
                </a:solidFill>
                <a:latin typeface="Raleway"/>
                <a:ea typeface="Raleway"/>
                <a:cs typeface="Raleway"/>
                <a:sym typeface="Raleway"/>
              </a:rPr>
              <a:t>onds and write the code inside the </a:t>
            </a:r>
            <a:r>
              <a:rPr b="1" lang="en" sz="3000">
                <a:solidFill>
                  <a:srgbClr val="D15A12"/>
                </a:solidFill>
                <a:latin typeface="Raleway"/>
                <a:ea typeface="Raleway"/>
                <a:cs typeface="Raleway"/>
                <a:sym typeface="Raleway"/>
              </a:rPr>
              <a:t>Tick Event </a:t>
            </a:r>
            <a:r>
              <a:rPr b="1" lang="en" sz="3000">
                <a:solidFill>
                  <a:srgbClr val="404040"/>
                </a:solidFill>
                <a:latin typeface="Raleway"/>
                <a:ea typeface="Raleway"/>
                <a:cs typeface="Raleway"/>
                <a:sym typeface="Raleway"/>
              </a:rPr>
              <a:t>of the timer</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46" name="Google Shape;146;p2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7" name="Google Shape;147;p2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8" name="Google Shape;148;p2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1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r>
              <a:rPr b="1" lang="en" sz="3300">
                <a:solidFill>
                  <a:srgbClr val="404040"/>
                </a:solidFill>
                <a:latin typeface="Comic Sans MS"/>
                <a:ea typeface="Comic Sans MS"/>
                <a:cs typeface="Comic Sans MS"/>
                <a:sym typeface="Comic Sans MS"/>
              </a:rPr>
              <a:t>Create a Single Object</a:t>
            </a:r>
            <a:endParaRPr b="1" sz="3300">
              <a:solidFill>
                <a:srgbClr val="404040"/>
              </a:solidFill>
              <a:latin typeface="Comic Sans MS"/>
              <a:ea typeface="Comic Sans MS"/>
              <a:cs typeface="Comic Sans MS"/>
              <a:sym typeface="Comic Sans MS"/>
            </a:endParaRPr>
          </a:p>
        </p:txBody>
      </p:sp>
      <p:cxnSp>
        <p:nvCxnSpPr>
          <p:cNvPr id="994" name="Google Shape;994;p11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95" name="Google Shape;995;p11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96" name="Google Shape;996;p11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97" name="Google Shape;997;p113"/>
          <p:cNvPicPr preferRelativeResize="0"/>
          <p:nvPr/>
        </p:nvPicPr>
        <p:blipFill>
          <a:blip r:embed="rId3">
            <a:alphaModFix/>
          </a:blip>
          <a:stretch>
            <a:fillRect/>
          </a:stretch>
        </p:blipFill>
        <p:spPr>
          <a:xfrm>
            <a:off x="1563725" y="973275"/>
            <a:ext cx="5415825" cy="34776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14"/>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r>
              <a:rPr b="1" lang="en" sz="3300">
                <a:solidFill>
                  <a:srgbClr val="404040"/>
                </a:solidFill>
                <a:latin typeface="Comic Sans MS"/>
                <a:ea typeface="Comic Sans MS"/>
                <a:cs typeface="Comic Sans MS"/>
                <a:sym typeface="Comic Sans MS"/>
              </a:rPr>
              <a:t>Create a Single Object</a:t>
            </a:r>
            <a:endParaRPr b="1" sz="3300">
              <a:solidFill>
                <a:srgbClr val="404040"/>
              </a:solidFill>
              <a:latin typeface="Comic Sans MS"/>
              <a:ea typeface="Comic Sans MS"/>
              <a:cs typeface="Comic Sans MS"/>
              <a:sym typeface="Comic Sans MS"/>
            </a:endParaRPr>
          </a:p>
        </p:txBody>
      </p:sp>
      <p:cxnSp>
        <p:nvCxnSpPr>
          <p:cNvPr id="1003" name="Google Shape;1003;p11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04" name="Google Shape;1004;p11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05" name="Google Shape;1005;p11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006" name="Google Shape;1006;p114"/>
          <p:cNvPicPr preferRelativeResize="0"/>
          <p:nvPr/>
        </p:nvPicPr>
        <p:blipFill>
          <a:blip r:embed="rId3">
            <a:alphaModFix/>
          </a:blip>
          <a:stretch>
            <a:fillRect/>
          </a:stretch>
        </p:blipFill>
        <p:spPr>
          <a:xfrm>
            <a:off x="3194575" y="958375"/>
            <a:ext cx="5415825" cy="3477650"/>
          </a:xfrm>
          <a:prstGeom prst="rect">
            <a:avLst/>
          </a:prstGeom>
          <a:noFill/>
          <a:ln>
            <a:noFill/>
          </a:ln>
        </p:spPr>
      </p:pic>
      <p:sp>
        <p:nvSpPr>
          <p:cNvPr id="1007" name="Google Shape;1007;p114"/>
          <p:cNvSpPr txBox="1"/>
          <p:nvPr>
            <p:ph type="ctrTitle"/>
          </p:nvPr>
        </p:nvSpPr>
        <p:spPr>
          <a:xfrm>
            <a:off x="183775" y="1118700"/>
            <a:ext cx="3548700" cy="34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How can framework restrict creation of </a:t>
            </a:r>
            <a:r>
              <a:rPr b="1" lang="en" sz="3600">
                <a:solidFill>
                  <a:srgbClr val="D15A12"/>
                </a:solidFill>
                <a:latin typeface="Comic Sans MS"/>
                <a:ea typeface="Comic Sans MS"/>
                <a:cs typeface="Comic Sans MS"/>
                <a:sym typeface="Comic Sans MS"/>
              </a:rPr>
              <a:t>multiple</a:t>
            </a:r>
            <a:r>
              <a:rPr b="1" lang="en" sz="3600">
                <a:solidFill>
                  <a:srgbClr val="404040"/>
                </a:solidFill>
                <a:latin typeface="Comic Sans MS"/>
                <a:ea typeface="Comic Sans MS"/>
                <a:cs typeface="Comic Sans MS"/>
                <a:sym typeface="Comic Sans MS"/>
              </a:rPr>
              <a:t> game </a:t>
            </a:r>
            <a:r>
              <a:rPr b="1" lang="en" sz="3600">
                <a:solidFill>
                  <a:srgbClr val="404040"/>
                </a:solidFill>
                <a:latin typeface="Comic Sans MS"/>
                <a:ea typeface="Comic Sans MS"/>
                <a:cs typeface="Comic Sans MS"/>
                <a:sym typeface="Comic Sans MS"/>
              </a:rPr>
              <a:t>objects</a:t>
            </a:r>
            <a:r>
              <a:rPr b="1" lang="en" sz="3600">
                <a:solidFill>
                  <a:srgbClr val="404040"/>
                </a:solidFill>
                <a:latin typeface="Comic Sans MS"/>
                <a:ea typeface="Comic Sans MS"/>
                <a:cs typeface="Comic Sans MS"/>
                <a:sym typeface="Comic Sans MS"/>
              </a:rPr>
              <a:t> ?</a:t>
            </a:r>
            <a:endParaRPr b="1" sz="3300">
              <a:solidFill>
                <a:srgbClr val="404040"/>
              </a:solidFill>
              <a:latin typeface="Comic Sans MS"/>
              <a:ea typeface="Comic Sans MS"/>
              <a:cs typeface="Comic Sans MS"/>
              <a:sym typeface="Comic Sans M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1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r>
              <a:rPr b="1" lang="en" sz="2900">
                <a:solidFill>
                  <a:srgbClr val="404040"/>
                </a:solidFill>
                <a:latin typeface="Comic Sans MS"/>
                <a:ea typeface="Comic Sans MS"/>
                <a:cs typeface="Comic Sans MS"/>
                <a:sym typeface="Comic Sans MS"/>
              </a:rPr>
              <a:t>Object at every timer tick</a:t>
            </a:r>
            <a:endParaRPr b="1" sz="2900">
              <a:solidFill>
                <a:srgbClr val="404040"/>
              </a:solidFill>
              <a:latin typeface="Comic Sans MS"/>
              <a:ea typeface="Comic Sans MS"/>
              <a:cs typeface="Comic Sans MS"/>
              <a:sym typeface="Comic Sans MS"/>
            </a:endParaRPr>
          </a:p>
        </p:txBody>
      </p:sp>
      <p:cxnSp>
        <p:nvCxnSpPr>
          <p:cNvPr id="1013" name="Google Shape;1013;p11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14" name="Google Shape;1014;p11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15" name="Google Shape;1015;p11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016" name="Google Shape;1016;p115"/>
          <p:cNvPicPr preferRelativeResize="0"/>
          <p:nvPr/>
        </p:nvPicPr>
        <p:blipFill>
          <a:blip r:embed="rId3">
            <a:alphaModFix/>
          </a:blip>
          <a:stretch>
            <a:fillRect/>
          </a:stretch>
        </p:blipFill>
        <p:spPr>
          <a:xfrm>
            <a:off x="1035224" y="931626"/>
            <a:ext cx="6780125" cy="36372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1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endParaRPr b="1" sz="2900">
              <a:solidFill>
                <a:srgbClr val="404040"/>
              </a:solidFill>
              <a:latin typeface="Comic Sans MS"/>
              <a:ea typeface="Comic Sans MS"/>
              <a:cs typeface="Comic Sans MS"/>
              <a:sym typeface="Comic Sans MS"/>
            </a:endParaRPr>
          </a:p>
        </p:txBody>
      </p:sp>
      <p:cxnSp>
        <p:nvCxnSpPr>
          <p:cNvPr id="1022" name="Google Shape;1022;p11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23" name="Google Shape;1023;p11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24" name="Google Shape;1024;p11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5" name="Google Shape;1025;p116"/>
          <p:cNvSpPr txBox="1"/>
          <p:nvPr/>
        </p:nvSpPr>
        <p:spPr>
          <a:xfrm>
            <a:off x="533175" y="693950"/>
            <a:ext cx="84996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404040"/>
                </a:solidFill>
                <a:latin typeface="Comic Sans MS"/>
                <a:ea typeface="Comic Sans MS"/>
                <a:cs typeface="Comic Sans MS"/>
                <a:sym typeface="Comic Sans MS"/>
              </a:rPr>
              <a:t>Functions should be in the class where are the attributes</a:t>
            </a:r>
            <a:endParaRPr/>
          </a:p>
        </p:txBody>
      </p:sp>
      <p:pic>
        <p:nvPicPr>
          <p:cNvPr id="1026" name="Google Shape;1026;p116"/>
          <p:cNvPicPr preferRelativeResize="0"/>
          <p:nvPr/>
        </p:nvPicPr>
        <p:blipFill>
          <a:blip r:embed="rId3">
            <a:alphaModFix/>
          </a:blip>
          <a:stretch>
            <a:fillRect/>
          </a:stretch>
        </p:blipFill>
        <p:spPr>
          <a:xfrm>
            <a:off x="4572000" y="1813875"/>
            <a:ext cx="3748708" cy="2788894"/>
          </a:xfrm>
          <a:prstGeom prst="rect">
            <a:avLst/>
          </a:prstGeom>
          <a:noFill/>
          <a:ln>
            <a:noFill/>
          </a:ln>
        </p:spPr>
      </p:pic>
      <p:pic>
        <p:nvPicPr>
          <p:cNvPr id="1027" name="Google Shape;1027;p116"/>
          <p:cNvPicPr preferRelativeResize="0"/>
          <p:nvPr/>
        </p:nvPicPr>
        <p:blipFill>
          <a:blip r:embed="rId4">
            <a:alphaModFix/>
          </a:blip>
          <a:stretch>
            <a:fillRect/>
          </a:stretch>
        </p:blipFill>
        <p:spPr>
          <a:xfrm>
            <a:off x="697708" y="1836725"/>
            <a:ext cx="3333750" cy="27432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1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endParaRPr b="1" sz="2900">
              <a:solidFill>
                <a:srgbClr val="404040"/>
              </a:solidFill>
              <a:latin typeface="Comic Sans MS"/>
              <a:ea typeface="Comic Sans MS"/>
              <a:cs typeface="Comic Sans MS"/>
              <a:sym typeface="Comic Sans MS"/>
            </a:endParaRPr>
          </a:p>
        </p:txBody>
      </p:sp>
      <p:cxnSp>
        <p:nvCxnSpPr>
          <p:cNvPr id="1033" name="Google Shape;1033;p11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34" name="Google Shape;1034;p11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35" name="Google Shape;1035;p11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6" name="Google Shape;1036;p117"/>
          <p:cNvSpPr txBox="1"/>
          <p:nvPr/>
        </p:nvSpPr>
        <p:spPr>
          <a:xfrm>
            <a:off x="533175" y="693950"/>
            <a:ext cx="84996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404040"/>
                </a:solidFill>
                <a:latin typeface="Comic Sans MS"/>
                <a:ea typeface="Comic Sans MS"/>
                <a:cs typeface="Comic Sans MS"/>
                <a:sym typeface="Comic Sans MS"/>
              </a:rPr>
              <a:t>Functions should be in the class where are the attributes (A better approach-Taken from Afzal document)</a:t>
            </a:r>
            <a:endParaRPr/>
          </a:p>
        </p:txBody>
      </p:sp>
      <p:pic>
        <p:nvPicPr>
          <p:cNvPr id="1037" name="Google Shape;1037;p117"/>
          <p:cNvPicPr preferRelativeResize="0"/>
          <p:nvPr/>
        </p:nvPicPr>
        <p:blipFill>
          <a:blip r:embed="rId3">
            <a:alphaModFix/>
          </a:blip>
          <a:stretch>
            <a:fillRect/>
          </a:stretch>
        </p:blipFill>
        <p:spPr>
          <a:xfrm>
            <a:off x="1657900" y="2293849"/>
            <a:ext cx="5438209" cy="24949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endParaRPr b="1" sz="2900">
              <a:solidFill>
                <a:srgbClr val="404040"/>
              </a:solidFill>
              <a:latin typeface="Comic Sans MS"/>
              <a:ea typeface="Comic Sans MS"/>
              <a:cs typeface="Comic Sans MS"/>
              <a:sym typeface="Comic Sans MS"/>
            </a:endParaRPr>
          </a:p>
        </p:txBody>
      </p:sp>
      <p:cxnSp>
        <p:nvCxnSpPr>
          <p:cNvPr id="1043" name="Google Shape;1043;p11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44" name="Google Shape;1044;p11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45" name="Google Shape;1045;p11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6" name="Google Shape;1046;p118"/>
          <p:cNvSpPr txBox="1"/>
          <p:nvPr/>
        </p:nvSpPr>
        <p:spPr>
          <a:xfrm>
            <a:off x="533175" y="693950"/>
            <a:ext cx="8499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404040"/>
                </a:solidFill>
                <a:latin typeface="Comic Sans MS"/>
                <a:ea typeface="Comic Sans MS"/>
                <a:cs typeface="Comic Sans MS"/>
                <a:sym typeface="Comic Sans MS"/>
              </a:rPr>
              <a:t>Multiple Movements (Huzaifa) use enum</a:t>
            </a:r>
            <a:endParaRPr/>
          </a:p>
        </p:txBody>
      </p:sp>
      <p:pic>
        <p:nvPicPr>
          <p:cNvPr id="1047" name="Google Shape;1047;p118"/>
          <p:cNvPicPr preferRelativeResize="0"/>
          <p:nvPr/>
        </p:nvPicPr>
        <p:blipFill>
          <a:blip r:embed="rId3">
            <a:alphaModFix/>
          </a:blip>
          <a:stretch>
            <a:fillRect/>
          </a:stretch>
        </p:blipFill>
        <p:spPr>
          <a:xfrm>
            <a:off x="889425" y="1436950"/>
            <a:ext cx="6648996" cy="30653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1" name="Shape 1051"/>
        <p:cNvGrpSpPr/>
        <p:nvPr/>
      </p:nvGrpSpPr>
      <p:grpSpPr>
        <a:xfrm>
          <a:off x="0" y="0"/>
          <a:ext cx="0" cy="0"/>
          <a:chOff x="0" y="0"/>
          <a:chExt cx="0" cy="0"/>
        </a:xfrm>
      </p:grpSpPr>
      <p:sp>
        <p:nvSpPr>
          <p:cNvPr id="1052" name="Google Shape;1052;p119"/>
          <p:cNvSpPr txBox="1"/>
          <p:nvPr>
            <p:ph type="ctrTitle"/>
          </p:nvPr>
        </p:nvSpPr>
        <p:spPr>
          <a:xfrm>
            <a:off x="1476775" y="1574025"/>
            <a:ext cx="6554100" cy="13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900">
                <a:solidFill>
                  <a:srgbClr val="D15A12"/>
                </a:solidFill>
                <a:latin typeface="Comic Sans MS"/>
                <a:ea typeface="Comic Sans MS"/>
                <a:cs typeface="Comic Sans MS"/>
                <a:sym typeface="Comic Sans MS"/>
              </a:rPr>
              <a:t>Framework Task 02</a:t>
            </a:r>
            <a:endParaRPr b="1" sz="3800">
              <a:solidFill>
                <a:srgbClr val="0097A7"/>
              </a:solidFill>
              <a:latin typeface="Comic Sans MS"/>
              <a:ea typeface="Comic Sans MS"/>
              <a:cs typeface="Comic Sans MS"/>
              <a:sym typeface="Comic Sans MS"/>
            </a:endParaRPr>
          </a:p>
        </p:txBody>
      </p:sp>
      <p:sp>
        <p:nvSpPr>
          <p:cNvPr id="1053" name="Google Shape;1053;p119"/>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4" name="Google Shape;1054;p119"/>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5" name="Google Shape;1055;p119"/>
          <p:cNvSpPr txBox="1"/>
          <p:nvPr>
            <p:ph type="ctrTitle"/>
          </p:nvPr>
        </p:nvSpPr>
        <p:spPr>
          <a:xfrm>
            <a:off x="1476775" y="2873850"/>
            <a:ext cx="6331500" cy="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2000">
              <a:solidFill>
                <a:schemeClr val="accent5"/>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1000"/>
                                        <p:tgtEl>
                                          <p:spTgt spid="10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2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a:t>
            </a:r>
            <a:endParaRPr b="1" sz="2900">
              <a:solidFill>
                <a:srgbClr val="404040"/>
              </a:solidFill>
              <a:latin typeface="Comic Sans MS"/>
              <a:ea typeface="Comic Sans MS"/>
              <a:cs typeface="Comic Sans MS"/>
              <a:sym typeface="Comic Sans MS"/>
            </a:endParaRPr>
          </a:p>
        </p:txBody>
      </p:sp>
      <p:cxnSp>
        <p:nvCxnSpPr>
          <p:cNvPr id="1061" name="Google Shape;1061;p12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62" name="Google Shape;1062;p12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63" name="Google Shape;1063;p12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4" name="Google Shape;1064;p120"/>
          <p:cNvSpPr txBox="1"/>
          <p:nvPr/>
        </p:nvSpPr>
        <p:spPr>
          <a:xfrm>
            <a:off x="533175" y="693950"/>
            <a:ext cx="84996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rgbClr val="404040"/>
                </a:solidFill>
                <a:latin typeface="Comic Sans MS"/>
                <a:ea typeface="Comic Sans MS"/>
                <a:cs typeface="Comic Sans MS"/>
                <a:sym typeface="Comic Sans MS"/>
              </a:rPr>
              <a:t>n</a:t>
            </a:r>
            <a:r>
              <a:rPr b="1" lang="en" sz="2900">
                <a:solidFill>
                  <a:srgbClr val="404040"/>
                </a:solidFill>
                <a:latin typeface="Comic Sans MS"/>
                <a:ea typeface="Comic Sans MS"/>
                <a:cs typeface="Comic Sans MS"/>
                <a:sym typeface="Comic Sans MS"/>
              </a:rPr>
              <a:t>ow, we need to make the motion of game objects dynamically, such that we should be able to create different movement behaviours and add into our game object and that </a:t>
            </a:r>
            <a:r>
              <a:rPr b="1" lang="en" sz="2900">
                <a:solidFill>
                  <a:srgbClr val="404040"/>
                </a:solidFill>
                <a:latin typeface="Comic Sans MS"/>
                <a:ea typeface="Comic Sans MS"/>
                <a:cs typeface="Comic Sans MS"/>
                <a:sym typeface="Comic Sans MS"/>
              </a:rPr>
              <a:t>gameobject</a:t>
            </a:r>
            <a:r>
              <a:rPr b="1" lang="en" sz="2900">
                <a:solidFill>
                  <a:srgbClr val="404040"/>
                </a:solidFill>
                <a:latin typeface="Comic Sans MS"/>
                <a:ea typeface="Comic Sans MS"/>
                <a:cs typeface="Comic Sans MS"/>
                <a:sym typeface="Comic Sans MS"/>
              </a:rPr>
              <a:t> start moving with it. If we do not provide the movement behavior the default behaviours should be to move left.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2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a:t>
            </a:r>
            <a:endParaRPr b="1" sz="2900">
              <a:solidFill>
                <a:srgbClr val="404040"/>
              </a:solidFill>
              <a:latin typeface="Comic Sans MS"/>
              <a:ea typeface="Comic Sans MS"/>
              <a:cs typeface="Comic Sans MS"/>
              <a:sym typeface="Comic Sans MS"/>
            </a:endParaRPr>
          </a:p>
        </p:txBody>
      </p:sp>
      <p:cxnSp>
        <p:nvCxnSpPr>
          <p:cNvPr id="1070" name="Google Shape;1070;p12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71" name="Google Shape;1071;p12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72" name="Google Shape;1072;p12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3" name="Google Shape;1073;p121"/>
          <p:cNvSpPr txBox="1"/>
          <p:nvPr/>
        </p:nvSpPr>
        <p:spPr>
          <a:xfrm>
            <a:off x="533175" y="693950"/>
            <a:ext cx="861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404040"/>
                </a:solidFill>
                <a:latin typeface="Comic Sans MS"/>
                <a:ea typeface="Comic Sans MS"/>
                <a:cs typeface="Comic Sans MS"/>
                <a:sym typeface="Comic Sans MS"/>
              </a:rPr>
              <a:t>The Load event of form shall look like following</a:t>
            </a:r>
            <a:r>
              <a:rPr b="1" lang="en" sz="2800">
                <a:solidFill>
                  <a:srgbClr val="404040"/>
                </a:solidFill>
                <a:latin typeface="Comic Sans MS"/>
                <a:ea typeface="Comic Sans MS"/>
                <a:cs typeface="Comic Sans MS"/>
                <a:sym typeface="Comic Sans MS"/>
              </a:rPr>
              <a:t>.</a:t>
            </a:r>
            <a:endParaRPr sz="1300"/>
          </a:p>
        </p:txBody>
      </p:sp>
      <p:sp>
        <p:nvSpPr>
          <p:cNvPr id="1074" name="Google Shape;1074;p121"/>
          <p:cNvSpPr txBox="1"/>
          <p:nvPr/>
        </p:nvSpPr>
        <p:spPr>
          <a:xfrm>
            <a:off x="533175" y="1228325"/>
            <a:ext cx="8328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404040"/>
                </a:solidFill>
                <a:latin typeface="Comic Sans MS"/>
                <a:ea typeface="Comic Sans MS"/>
                <a:cs typeface="Comic Sans MS"/>
                <a:sym typeface="Comic Sans MS"/>
              </a:rPr>
              <a:t>GameObject player = new GameObject(pb1,2,new MoveWithKeyBoard()); </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rPr b="1" lang="en" sz="1500">
                <a:solidFill>
                  <a:srgbClr val="404040"/>
                </a:solidFill>
                <a:latin typeface="Comic Sans MS"/>
                <a:ea typeface="Comic Sans MS"/>
                <a:cs typeface="Comic Sans MS"/>
                <a:sym typeface="Comic Sans MS"/>
              </a:rPr>
              <a:t>GameObject Enemy1 = new GameObject(pb2,3,new MoveLeft())</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rPr b="1" lang="en" sz="1500">
                <a:solidFill>
                  <a:srgbClr val="404040"/>
                </a:solidFill>
                <a:latin typeface="Comic Sans MS"/>
                <a:ea typeface="Comic Sans MS"/>
                <a:cs typeface="Comic Sans MS"/>
                <a:sym typeface="Comic Sans MS"/>
              </a:rPr>
              <a:t>GameObject Enemy2 =new GameObject(pb3,5,new MoveLeftRight())</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rPr b="1" lang="en" sz="1500">
                <a:solidFill>
                  <a:srgbClr val="404040"/>
                </a:solidFill>
                <a:latin typeface="Comic Sans MS"/>
                <a:ea typeface="Comic Sans MS"/>
                <a:cs typeface="Comic Sans MS"/>
                <a:sym typeface="Comic Sans MS"/>
              </a:rPr>
              <a:t>//</a:t>
            </a:r>
            <a:r>
              <a:rPr b="1" lang="en" sz="1500">
                <a:solidFill>
                  <a:srgbClr val="6AA84F"/>
                </a:solidFill>
                <a:latin typeface="Comic Sans MS"/>
                <a:ea typeface="Comic Sans MS"/>
                <a:cs typeface="Comic Sans MS"/>
                <a:sym typeface="Comic Sans MS"/>
              </a:rPr>
              <a:t>any number of object</a:t>
            </a:r>
            <a:endParaRPr b="1" sz="10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rPr b="1" lang="en" sz="1500">
                <a:solidFill>
                  <a:srgbClr val="404040"/>
                </a:solidFill>
                <a:latin typeface="Comic Sans MS"/>
                <a:ea typeface="Comic Sans MS"/>
                <a:cs typeface="Comic Sans MS"/>
                <a:sym typeface="Comic Sans MS"/>
              </a:rPr>
              <a:t>Game g=Game.getInstance();</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rPr b="1" lang="en" sz="1500">
                <a:solidFill>
                  <a:srgbClr val="404040"/>
                </a:solidFill>
                <a:latin typeface="Comic Sans MS"/>
                <a:ea typeface="Comic Sans MS"/>
                <a:cs typeface="Comic Sans MS"/>
                <a:sym typeface="Comic Sans MS"/>
              </a:rPr>
              <a:t>g.add(player);g.add(Enemy1);g.add(Enemy2); // </a:t>
            </a:r>
            <a:r>
              <a:rPr b="1" lang="en" sz="1500">
                <a:solidFill>
                  <a:srgbClr val="6AA84F"/>
                </a:solidFill>
                <a:latin typeface="Comic Sans MS"/>
                <a:ea typeface="Comic Sans MS"/>
                <a:cs typeface="Comic Sans MS"/>
                <a:sym typeface="Comic Sans MS"/>
              </a:rPr>
              <a:t>add remaining objects</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20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rPr b="1" lang="en" sz="2000">
                <a:solidFill>
                  <a:srgbClr val="404040"/>
                </a:solidFill>
                <a:latin typeface="Comic Sans MS"/>
                <a:ea typeface="Comic Sans MS"/>
                <a:cs typeface="Comic Sans MS"/>
                <a:sym typeface="Comic Sans MS"/>
              </a:rPr>
              <a:t>/*</a:t>
            </a:r>
            <a:r>
              <a:rPr b="1" lang="en" sz="2000">
                <a:solidFill>
                  <a:srgbClr val="6AA84F"/>
                </a:solidFill>
                <a:latin typeface="Comic Sans MS"/>
                <a:ea typeface="Comic Sans MS"/>
                <a:cs typeface="Comic Sans MS"/>
                <a:sym typeface="Comic Sans MS"/>
              </a:rPr>
              <a:t>MoveWithKeyBoard,MoveLeft and MoveLeftRight are the classes.if the junior develop want to add new movement behaviour like MoveRight he should follow some guideline and develop a new class that allow objects to start moving right side without any change in the framework</a:t>
            </a:r>
            <a:r>
              <a:rPr b="1" lang="en" sz="2000">
                <a:solidFill>
                  <a:srgbClr val="404040"/>
                </a:solidFill>
                <a:latin typeface="Comic Sans MS"/>
                <a:ea typeface="Comic Sans MS"/>
                <a:cs typeface="Comic Sans MS"/>
                <a:sym typeface="Comic Sans MS"/>
              </a:rPr>
              <a:t>.*/</a:t>
            </a:r>
            <a:endParaRPr b="1" sz="20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rgbClr val="404040"/>
              </a:solidFill>
              <a:latin typeface="Comic Sans MS"/>
              <a:ea typeface="Comic Sans MS"/>
              <a:cs typeface="Comic Sans MS"/>
              <a:sym typeface="Comic Sans M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2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a:t>
            </a:r>
            <a:endParaRPr b="1" sz="2900">
              <a:solidFill>
                <a:srgbClr val="404040"/>
              </a:solidFill>
              <a:latin typeface="Comic Sans MS"/>
              <a:ea typeface="Comic Sans MS"/>
              <a:cs typeface="Comic Sans MS"/>
              <a:sym typeface="Comic Sans MS"/>
            </a:endParaRPr>
          </a:p>
        </p:txBody>
      </p:sp>
      <p:cxnSp>
        <p:nvCxnSpPr>
          <p:cNvPr id="1080" name="Google Shape;1080;p12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81" name="Google Shape;1081;p12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82" name="Google Shape;1082;p12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3" name="Google Shape;1083;p122"/>
          <p:cNvSpPr txBox="1"/>
          <p:nvPr/>
        </p:nvSpPr>
        <p:spPr>
          <a:xfrm>
            <a:off x="533175" y="693950"/>
            <a:ext cx="861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404040"/>
                </a:solidFill>
                <a:latin typeface="Comic Sans MS"/>
                <a:ea typeface="Comic Sans MS"/>
                <a:cs typeface="Comic Sans MS"/>
                <a:sym typeface="Comic Sans MS"/>
              </a:rPr>
              <a:t>The Timer Tick Event should look like following.</a:t>
            </a:r>
            <a:endParaRPr sz="1300"/>
          </a:p>
        </p:txBody>
      </p:sp>
      <p:sp>
        <p:nvSpPr>
          <p:cNvPr id="1084" name="Google Shape;1084;p122"/>
          <p:cNvSpPr txBox="1"/>
          <p:nvPr/>
        </p:nvSpPr>
        <p:spPr>
          <a:xfrm>
            <a:off x="533175" y="1228325"/>
            <a:ext cx="83280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404040"/>
                </a:solidFill>
                <a:latin typeface="Comic Sans MS"/>
                <a:ea typeface="Comic Sans MS"/>
                <a:cs typeface="Comic Sans MS"/>
                <a:sym typeface="Comic Sans MS"/>
              </a:rPr>
              <a:t>g.update();</a:t>
            </a:r>
            <a:endParaRPr b="1" sz="21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20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1500">
              <a:solidFill>
                <a:srgbClr val="40404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 Game Loop</a:t>
            </a:r>
            <a:endParaRPr b="1" sz="3600">
              <a:solidFill>
                <a:srgbClr val="404040"/>
              </a:solidFill>
              <a:latin typeface="Comic Sans MS"/>
              <a:ea typeface="Comic Sans MS"/>
              <a:cs typeface="Comic Sans MS"/>
              <a:sym typeface="Comic Sans MS"/>
            </a:endParaRPr>
          </a:p>
        </p:txBody>
      </p:sp>
      <p:cxnSp>
        <p:nvCxnSpPr>
          <p:cNvPr id="154" name="Google Shape;154;p2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55" name="Google Shape;155;p2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56" name="Google Shape;156;p2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7" name="Google Shape;157;p24"/>
          <p:cNvPicPr preferRelativeResize="0"/>
          <p:nvPr/>
        </p:nvPicPr>
        <p:blipFill>
          <a:blip r:embed="rId3">
            <a:alphaModFix/>
          </a:blip>
          <a:stretch>
            <a:fillRect/>
          </a:stretch>
        </p:blipFill>
        <p:spPr>
          <a:xfrm>
            <a:off x="1057275" y="942625"/>
            <a:ext cx="7029450" cy="34290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2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a:t>
            </a:r>
            <a:endParaRPr b="1" sz="2900">
              <a:solidFill>
                <a:srgbClr val="404040"/>
              </a:solidFill>
              <a:latin typeface="Comic Sans MS"/>
              <a:ea typeface="Comic Sans MS"/>
              <a:cs typeface="Comic Sans MS"/>
              <a:sym typeface="Comic Sans MS"/>
            </a:endParaRPr>
          </a:p>
        </p:txBody>
      </p:sp>
      <p:cxnSp>
        <p:nvCxnSpPr>
          <p:cNvPr id="1090" name="Google Shape;1090;p12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91" name="Google Shape;1091;p12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92" name="Google Shape;1092;p12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3" name="Google Shape;1093;p123"/>
          <p:cNvSpPr txBox="1"/>
          <p:nvPr/>
        </p:nvSpPr>
        <p:spPr>
          <a:xfrm>
            <a:off x="533175" y="693950"/>
            <a:ext cx="8610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404040"/>
                </a:solidFill>
                <a:latin typeface="Comic Sans MS"/>
                <a:ea typeface="Comic Sans MS"/>
                <a:cs typeface="Comic Sans MS"/>
                <a:sym typeface="Comic Sans MS"/>
              </a:rPr>
              <a:t>The update method of the game class shall look like following.</a:t>
            </a:r>
            <a:endParaRPr sz="1300"/>
          </a:p>
        </p:txBody>
      </p:sp>
      <p:sp>
        <p:nvSpPr>
          <p:cNvPr id="1094" name="Google Shape;1094;p123"/>
          <p:cNvSpPr txBox="1"/>
          <p:nvPr/>
        </p:nvSpPr>
        <p:spPr>
          <a:xfrm>
            <a:off x="533175" y="3606725"/>
            <a:ext cx="8328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404040"/>
                </a:solidFill>
                <a:latin typeface="Comic Sans MS"/>
                <a:ea typeface="Comic Sans MS"/>
                <a:cs typeface="Comic Sans MS"/>
                <a:sym typeface="Comic Sans MS"/>
              </a:rPr>
              <a:t>/*</a:t>
            </a:r>
            <a:r>
              <a:rPr b="1" lang="en" sz="2000">
                <a:solidFill>
                  <a:srgbClr val="6AA84F"/>
                </a:solidFill>
                <a:latin typeface="Comic Sans MS"/>
                <a:ea typeface="Comic Sans MS"/>
                <a:cs typeface="Comic Sans MS"/>
                <a:sym typeface="Comic Sans MS"/>
              </a:rPr>
              <a:t>the game.update shall call update method of the game objects that shall move the object automatically according to the movement behaviour</a:t>
            </a:r>
            <a:r>
              <a:rPr b="1" lang="en" sz="2000">
                <a:solidFill>
                  <a:srgbClr val="404040"/>
                </a:solidFill>
                <a:latin typeface="Comic Sans MS"/>
                <a:ea typeface="Comic Sans MS"/>
                <a:cs typeface="Comic Sans MS"/>
                <a:sym typeface="Comic Sans MS"/>
              </a:rPr>
              <a:t>.*/</a:t>
            </a:r>
            <a:endParaRPr b="1" sz="1500">
              <a:solidFill>
                <a:srgbClr val="404040"/>
              </a:solidFill>
              <a:latin typeface="Comic Sans MS"/>
              <a:ea typeface="Comic Sans MS"/>
              <a:cs typeface="Comic Sans MS"/>
              <a:sym typeface="Comic Sans MS"/>
            </a:endParaRPr>
          </a:p>
        </p:txBody>
      </p:sp>
      <p:pic>
        <p:nvPicPr>
          <p:cNvPr id="1095" name="Google Shape;1095;p123"/>
          <p:cNvPicPr preferRelativeResize="0"/>
          <p:nvPr/>
        </p:nvPicPr>
        <p:blipFill>
          <a:blip r:embed="rId3">
            <a:alphaModFix/>
          </a:blip>
          <a:stretch>
            <a:fillRect/>
          </a:stretch>
        </p:blipFill>
        <p:spPr>
          <a:xfrm>
            <a:off x="1171700" y="2106950"/>
            <a:ext cx="5638800" cy="113347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24"/>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One Possible Solution </a:t>
            </a:r>
            <a:endParaRPr b="1" sz="2900">
              <a:solidFill>
                <a:srgbClr val="404040"/>
              </a:solidFill>
              <a:latin typeface="Comic Sans MS"/>
              <a:ea typeface="Comic Sans MS"/>
              <a:cs typeface="Comic Sans MS"/>
              <a:sym typeface="Comic Sans MS"/>
            </a:endParaRPr>
          </a:p>
        </p:txBody>
      </p:sp>
      <p:cxnSp>
        <p:nvCxnSpPr>
          <p:cNvPr id="1101" name="Google Shape;1101;p12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02" name="Google Shape;1102;p12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03" name="Google Shape;1103;p12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04" name="Google Shape;1104;p124"/>
          <p:cNvPicPr preferRelativeResize="0"/>
          <p:nvPr/>
        </p:nvPicPr>
        <p:blipFill>
          <a:blip r:embed="rId3">
            <a:alphaModFix/>
          </a:blip>
          <a:stretch>
            <a:fillRect/>
          </a:stretch>
        </p:blipFill>
        <p:spPr>
          <a:xfrm>
            <a:off x="2276900" y="790200"/>
            <a:ext cx="4329262" cy="376994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2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One Possible Solution </a:t>
            </a:r>
            <a:endParaRPr b="1" sz="2900">
              <a:solidFill>
                <a:srgbClr val="404040"/>
              </a:solidFill>
              <a:latin typeface="Comic Sans MS"/>
              <a:ea typeface="Comic Sans MS"/>
              <a:cs typeface="Comic Sans MS"/>
              <a:sym typeface="Comic Sans MS"/>
            </a:endParaRPr>
          </a:p>
        </p:txBody>
      </p:sp>
      <p:cxnSp>
        <p:nvCxnSpPr>
          <p:cNvPr id="1110" name="Google Shape;1110;p12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11" name="Google Shape;1111;p12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12" name="Google Shape;1112;p12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13" name="Google Shape;1113;p125"/>
          <p:cNvPicPr preferRelativeResize="0"/>
          <p:nvPr/>
        </p:nvPicPr>
        <p:blipFill>
          <a:blip r:embed="rId3">
            <a:alphaModFix/>
          </a:blip>
          <a:stretch>
            <a:fillRect/>
          </a:stretch>
        </p:blipFill>
        <p:spPr>
          <a:xfrm>
            <a:off x="1270550" y="1017150"/>
            <a:ext cx="6345682" cy="3769944"/>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2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One Possible Solution </a:t>
            </a:r>
            <a:endParaRPr b="1" sz="2900">
              <a:solidFill>
                <a:srgbClr val="404040"/>
              </a:solidFill>
              <a:latin typeface="Comic Sans MS"/>
              <a:ea typeface="Comic Sans MS"/>
              <a:cs typeface="Comic Sans MS"/>
              <a:sym typeface="Comic Sans MS"/>
            </a:endParaRPr>
          </a:p>
        </p:txBody>
      </p:sp>
      <p:cxnSp>
        <p:nvCxnSpPr>
          <p:cNvPr id="1119" name="Google Shape;1119;p12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20" name="Google Shape;1120;p12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21" name="Google Shape;1121;p12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22" name="Google Shape;1122;p126"/>
          <p:cNvPicPr preferRelativeResize="0"/>
          <p:nvPr/>
        </p:nvPicPr>
        <p:blipFill>
          <a:blip r:embed="rId3">
            <a:alphaModFix/>
          </a:blip>
          <a:stretch>
            <a:fillRect/>
          </a:stretch>
        </p:blipFill>
        <p:spPr>
          <a:xfrm>
            <a:off x="2034625" y="866400"/>
            <a:ext cx="5304669" cy="376994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2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Another Possible Sol </a:t>
            </a:r>
            <a:endParaRPr b="1" sz="2900">
              <a:solidFill>
                <a:srgbClr val="404040"/>
              </a:solidFill>
              <a:latin typeface="Comic Sans MS"/>
              <a:ea typeface="Comic Sans MS"/>
              <a:cs typeface="Comic Sans MS"/>
              <a:sym typeface="Comic Sans MS"/>
            </a:endParaRPr>
          </a:p>
        </p:txBody>
      </p:sp>
      <p:cxnSp>
        <p:nvCxnSpPr>
          <p:cNvPr id="1128" name="Google Shape;1128;p12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29" name="Google Shape;1129;p12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30" name="Google Shape;1130;p12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31" name="Google Shape;1131;p127"/>
          <p:cNvPicPr preferRelativeResize="0"/>
          <p:nvPr/>
        </p:nvPicPr>
        <p:blipFill>
          <a:blip r:embed="rId3">
            <a:alphaModFix/>
          </a:blip>
          <a:stretch>
            <a:fillRect/>
          </a:stretch>
        </p:blipFill>
        <p:spPr>
          <a:xfrm>
            <a:off x="152400" y="942600"/>
            <a:ext cx="8839201" cy="351313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2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Another Possible Sol </a:t>
            </a:r>
            <a:endParaRPr b="1" sz="2900">
              <a:solidFill>
                <a:srgbClr val="404040"/>
              </a:solidFill>
              <a:latin typeface="Comic Sans MS"/>
              <a:ea typeface="Comic Sans MS"/>
              <a:cs typeface="Comic Sans MS"/>
              <a:sym typeface="Comic Sans MS"/>
            </a:endParaRPr>
          </a:p>
        </p:txBody>
      </p:sp>
      <p:cxnSp>
        <p:nvCxnSpPr>
          <p:cNvPr id="1137" name="Google Shape;1137;p12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38" name="Google Shape;1138;p12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39" name="Google Shape;1139;p12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40" name="Google Shape;1140;p128"/>
          <p:cNvPicPr preferRelativeResize="0"/>
          <p:nvPr/>
        </p:nvPicPr>
        <p:blipFill>
          <a:blip r:embed="rId3">
            <a:alphaModFix/>
          </a:blip>
          <a:stretch>
            <a:fillRect/>
          </a:stretch>
        </p:blipFill>
        <p:spPr>
          <a:xfrm>
            <a:off x="96500" y="942600"/>
            <a:ext cx="5160676" cy="3427419"/>
          </a:xfrm>
          <a:prstGeom prst="rect">
            <a:avLst/>
          </a:prstGeom>
          <a:noFill/>
          <a:ln>
            <a:noFill/>
          </a:ln>
        </p:spPr>
      </p:pic>
      <p:pic>
        <p:nvPicPr>
          <p:cNvPr id="1141" name="Google Shape;1141;p128"/>
          <p:cNvPicPr preferRelativeResize="0"/>
          <p:nvPr/>
        </p:nvPicPr>
        <p:blipFill>
          <a:blip r:embed="rId4">
            <a:alphaModFix/>
          </a:blip>
          <a:stretch>
            <a:fillRect/>
          </a:stretch>
        </p:blipFill>
        <p:spPr>
          <a:xfrm>
            <a:off x="5257175" y="942600"/>
            <a:ext cx="3808950" cy="27671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2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Another Possible Sol </a:t>
            </a:r>
            <a:endParaRPr b="1" sz="2900">
              <a:solidFill>
                <a:srgbClr val="404040"/>
              </a:solidFill>
              <a:latin typeface="Comic Sans MS"/>
              <a:ea typeface="Comic Sans MS"/>
              <a:cs typeface="Comic Sans MS"/>
              <a:sym typeface="Comic Sans MS"/>
            </a:endParaRPr>
          </a:p>
        </p:txBody>
      </p:sp>
      <p:cxnSp>
        <p:nvCxnSpPr>
          <p:cNvPr id="1147" name="Google Shape;1147;p12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48" name="Google Shape;1148;p12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49" name="Google Shape;1149;p12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0" name="Google Shape;1150;p129"/>
          <p:cNvSpPr txBox="1"/>
          <p:nvPr>
            <p:ph idx="1" type="subTitle"/>
          </p:nvPr>
        </p:nvSpPr>
        <p:spPr>
          <a:xfrm>
            <a:off x="613500" y="900650"/>
            <a:ext cx="8064300" cy="14817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Can we improve it further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3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Another Possible Sol </a:t>
            </a:r>
            <a:endParaRPr b="1" sz="2900">
              <a:solidFill>
                <a:srgbClr val="404040"/>
              </a:solidFill>
              <a:latin typeface="Comic Sans MS"/>
              <a:ea typeface="Comic Sans MS"/>
              <a:cs typeface="Comic Sans MS"/>
              <a:sym typeface="Comic Sans MS"/>
            </a:endParaRPr>
          </a:p>
        </p:txBody>
      </p:sp>
      <p:cxnSp>
        <p:nvCxnSpPr>
          <p:cNvPr id="1156" name="Google Shape;1156;p13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57" name="Google Shape;1157;p13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58" name="Google Shape;1158;p13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9" name="Google Shape;1159;p130"/>
          <p:cNvSpPr txBox="1"/>
          <p:nvPr>
            <p:ph idx="1" type="subTitle"/>
          </p:nvPr>
        </p:nvSpPr>
        <p:spPr>
          <a:xfrm>
            <a:off x="613500" y="900650"/>
            <a:ext cx="8064300" cy="14817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Yes we can do it with interfaces</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Task Detail</a:t>
            </a:r>
            <a:endParaRPr b="1" sz="3600">
              <a:solidFill>
                <a:srgbClr val="404040"/>
              </a:solidFill>
              <a:latin typeface="Comic Sans MS"/>
              <a:ea typeface="Comic Sans MS"/>
              <a:cs typeface="Comic Sans MS"/>
              <a:sym typeface="Comic Sans MS"/>
            </a:endParaRPr>
          </a:p>
        </p:txBody>
      </p:sp>
      <p:cxnSp>
        <p:nvCxnSpPr>
          <p:cNvPr id="1165" name="Google Shape;1165;p13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66" name="Google Shape;1166;p13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67" name="Google Shape;1167;p13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8" name="Google Shape;1168;p131"/>
          <p:cNvSpPr txBox="1"/>
          <p:nvPr>
            <p:ph idx="1" type="subTitle"/>
          </p:nvPr>
        </p:nvSpPr>
        <p:spPr>
          <a:xfrm>
            <a:off x="613500" y="900650"/>
            <a:ext cx="8064300" cy="14817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3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2800">
                <a:solidFill>
                  <a:srgbClr val="D15A12"/>
                </a:solidFill>
                <a:latin typeface="Comic Sans MS"/>
                <a:ea typeface="Comic Sans MS"/>
                <a:cs typeface="Comic Sans MS"/>
                <a:sym typeface="Comic Sans MS"/>
              </a:rPr>
              <a:t>Framework 02</a:t>
            </a:r>
            <a:r>
              <a:rPr b="1" lang="en" sz="2800">
                <a:solidFill>
                  <a:srgbClr val="404040"/>
                </a:solidFill>
                <a:latin typeface="Comic Sans MS"/>
                <a:ea typeface="Comic Sans MS"/>
                <a:cs typeface="Comic Sans MS"/>
                <a:sym typeface="Comic Sans MS"/>
              </a:rPr>
              <a:t>:</a:t>
            </a:r>
            <a:r>
              <a:rPr b="1" lang="en" sz="3600">
                <a:solidFill>
                  <a:srgbClr val="404040"/>
                </a:solidFill>
                <a:latin typeface="Comic Sans MS"/>
                <a:ea typeface="Comic Sans MS"/>
                <a:cs typeface="Comic Sans MS"/>
                <a:sym typeface="Comic Sans MS"/>
              </a:rPr>
              <a:t> </a:t>
            </a:r>
            <a:r>
              <a:rPr b="1" lang="en" sz="2600">
                <a:solidFill>
                  <a:srgbClr val="404040"/>
                </a:solidFill>
                <a:latin typeface="Comic Sans MS"/>
                <a:ea typeface="Comic Sans MS"/>
                <a:cs typeface="Comic Sans MS"/>
                <a:sym typeface="Comic Sans MS"/>
              </a:rPr>
              <a:t>Important Concepts Covered so Far</a:t>
            </a:r>
            <a:endParaRPr b="1" sz="2600">
              <a:solidFill>
                <a:srgbClr val="404040"/>
              </a:solidFill>
              <a:latin typeface="Comic Sans MS"/>
              <a:ea typeface="Comic Sans MS"/>
              <a:cs typeface="Comic Sans MS"/>
              <a:sym typeface="Comic Sans MS"/>
            </a:endParaRPr>
          </a:p>
        </p:txBody>
      </p:sp>
      <p:cxnSp>
        <p:nvCxnSpPr>
          <p:cNvPr id="1174" name="Google Shape;1174;p13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75" name="Google Shape;1175;p13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76" name="Google Shape;1176;p13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7" name="Google Shape;1177;p132"/>
          <p:cNvSpPr txBox="1"/>
          <p:nvPr>
            <p:ph idx="1" type="subTitle"/>
          </p:nvPr>
        </p:nvSpPr>
        <p:spPr>
          <a:xfrm>
            <a:off x="613500" y="900650"/>
            <a:ext cx="8064300" cy="3498600"/>
          </a:xfrm>
          <a:prstGeom prst="rect">
            <a:avLst/>
          </a:prstGeom>
          <a:ln>
            <a:noFill/>
          </a:ln>
        </p:spPr>
        <p:txBody>
          <a:bodyPr anchorCtr="0" anchor="t" bIns="91425" lIns="91425" spcFirstLastPara="1" rIns="91425" wrap="square" tIns="91425">
            <a:noAutofit/>
          </a:bodyPr>
          <a:lstStyle/>
          <a:p>
            <a:pPr indent="-381000" lvl="0" marL="457200" rtl="0" algn="just">
              <a:spcBef>
                <a:spcPts val="0"/>
              </a:spcBef>
              <a:spcAft>
                <a:spcPts val="0"/>
              </a:spcAft>
              <a:buClr>
                <a:srgbClr val="404040"/>
              </a:buClr>
              <a:buSzPts val="2400"/>
              <a:buFont typeface="Raleway"/>
              <a:buAutoNum type="arabicPeriod"/>
            </a:pPr>
            <a:r>
              <a:rPr b="1" lang="en" sz="2400">
                <a:solidFill>
                  <a:srgbClr val="404040"/>
                </a:solidFill>
                <a:latin typeface="Raleway"/>
                <a:ea typeface="Raleway"/>
                <a:cs typeface="Raleway"/>
                <a:sym typeface="Raleway"/>
              </a:rPr>
              <a:t>Singleton</a:t>
            </a:r>
            <a:r>
              <a:rPr b="1" lang="en" sz="2400">
                <a:solidFill>
                  <a:srgbClr val="404040"/>
                </a:solidFill>
                <a:latin typeface="Raleway"/>
                <a:ea typeface="Raleway"/>
                <a:cs typeface="Raleway"/>
                <a:sym typeface="Raleway"/>
              </a:rPr>
              <a:t> Pattern </a:t>
            </a:r>
            <a:r>
              <a:rPr b="1" lang="en" sz="2100">
                <a:solidFill>
                  <a:srgbClr val="404040"/>
                </a:solidFill>
                <a:latin typeface="Raleway"/>
                <a:ea typeface="Raleway"/>
                <a:cs typeface="Raleway"/>
                <a:sym typeface="Raleway"/>
              </a:rPr>
              <a:t>(Single Instance of Game Class)</a:t>
            </a:r>
            <a:endParaRPr b="1" sz="2100">
              <a:solidFill>
                <a:srgbClr val="404040"/>
              </a:solidFill>
              <a:latin typeface="Raleway"/>
              <a:ea typeface="Raleway"/>
              <a:cs typeface="Raleway"/>
              <a:sym typeface="Raleway"/>
            </a:endParaRPr>
          </a:p>
          <a:p>
            <a:pPr indent="-361950" lvl="0" marL="457200" rtl="0" algn="just">
              <a:spcBef>
                <a:spcPts val="0"/>
              </a:spcBef>
              <a:spcAft>
                <a:spcPts val="0"/>
              </a:spcAft>
              <a:buClr>
                <a:srgbClr val="404040"/>
              </a:buClr>
              <a:buSzPts val="2100"/>
              <a:buFont typeface="Raleway"/>
              <a:buAutoNum type="arabicPeriod"/>
            </a:pPr>
            <a:r>
              <a:rPr b="1" lang="en" sz="2100">
                <a:solidFill>
                  <a:srgbClr val="404040"/>
                </a:solidFill>
                <a:latin typeface="Raleway"/>
                <a:ea typeface="Raleway"/>
                <a:cs typeface="Raleway"/>
                <a:sym typeface="Raleway"/>
              </a:rPr>
              <a:t>Composition</a:t>
            </a:r>
            <a:endParaRPr b="1" sz="2100">
              <a:solidFill>
                <a:srgbClr val="404040"/>
              </a:solidFill>
              <a:latin typeface="Raleway"/>
              <a:ea typeface="Raleway"/>
              <a:cs typeface="Raleway"/>
              <a:sym typeface="Raleway"/>
            </a:endParaRPr>
          </a:p>
          <a:p>
            <a:pPr indent="-361950" lvl="0" marL="457200" rtl="0" algn="just">
              <a:spcBef>
                <a:spcPts val="0"/>
              </a:spcBef>
              <a:spcAft>
                <a:spcPts val="0"/>
              </a:spcAft>
              <a:buClr>
                <a:srgbClr val="404040"/>
              </a:buClr>
              <a:buSzPts val="2100"/>
              <a:buFont typeface="Raleway"/>
              <a:buAutoNum type="arabicPeriod"/>
            </a:pPr>
            <a:r>
              <a:rPr b="1" lang="en" sz="2100">
                <a:solidFill>
                  <a:srgbClr val="404040"/>
                </a:solidFill>
                <a:latin typeface="Raleway"/>
                <a:ea typeface="Raleway"/>
                <a:cs typeface="Raleway"/>
                <a:sym typeface="Raleway"/>
              </a:rPr>
              <a:t>Composition vs Inheritance</a:t>
            </a:r>
            <a:endParaRPr b="1" sz="2100">
              <a:solidFill>
                <a:srgbClr val="404040"/>
              </a:solidFill>
              <a:latin typeface="Raleway"/>
              <a:ea typeface="Raleway"/>
              <a:cs typeface="Raleway"/>
              <a:sym typeface="Raleway"/>
            </a:endParaRPr>
          </a:p>
          <a:p>
            <a:pPr indent="-361950" lvl="0" marL="457200" rtl="0" algn="just">
              <a:spcBef>
                <a:spcPts val="0"/>
              </a:spcBef>
              <a:spcAft>
                <a:spcPts val="0"/>
              </a:spcAft>
              <a:buClr>
                <a:srgbClr val="404040"/>
              </a:buClr>
              <a:buSzPts val="2100"/>
              <a:buFont typeface="Raleway"/>
              <a:buAutoNum type="arabicPeriod"/>
            </a:pPr>
            <a:r>
              <a:rPr b="1" lang="en" sz="2100">
                <a:solidFill>
                  <a:srgbClr val="404040"/>
                </a:solidFill>
                <a:latin typeface="Raleway"/>
                <a:ea typeface="Raleway"/>
                <a:cs typeface="Raleway"/>
                <a:sym typeface="Raleway"/>
              </a:rPr>
              <a:t>Abstraction vs non Abstraction</a:t>
            </a:r>
            <a:endParaRPr b="1" sz="2100">
              <a:solidFill>
                <a:srgbClr val="404040"/>
              </a:solidFill>
              <a:latin typeface="Raleway"/>
              <a:ea typeface="Raleway"/>
              <a:cs typeface="Raleway"/>
              <a:sym typeface="Raleway"/>
            </a:endParaRPr>
          </a:p>
          <a:p>
            <a:pPr indent="-361950" lvl="0" marL="457200" rtl="0" algn="just">
              <a:spcBef>
                <a:spcPts val="0"/>
              </a:spcBef>
              <a:spcAft>
                <a:spcPts val="0"/>
              </a:spcAft>
              <a:buClr>
                <a:srgbClr val="404040"/>
              </a:buClr>
              <a:buSzPts val="2100"/>
              <a:buFont typeface="Raleway"/>
              <a:buAutoNum type="arabicPeriod"/>
            </a:pPr>
            <a:r>
              <a:rPr b="1" lang="en" sz="2100">
                <a:solidFill>
                  <a:srgbClr val="404040"/>
                </a:solidFill>
                <a:latin typeface="Raleway"/>
                <a:ea typeface="Raleway"/>
                <a:cs typeface="Raleway"/>
                <a:sym typeface="Raleway"/>
              </a:rPr>
              <a:t>Abstract vs Interfaces.</a:t>
            </a:r>
            <a:endParaRPr b="1" sz="2100">
              <a:solidFill>
                <a:srgbClr val="404040"/>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 Game Loop</a:t>
            </a:r>
            <a:endParaRPr b="1" sz="3600">
              <a:solidFill>
                <a:srgbClr val="404040"/>
              </a:solidFill>
              <a:latin typeface="Comic Sans MS"/>
              <a:ea typeface="Comic Sans MS"/>
              <a:cs typeface="Comic Sans MS"/>
              <a:sym typeface="Comic Sans MS"/>
            </a:endParaRPr>
          </a:p>
        </p:txBody>
      </p:sp>
      <p:sp>
        <p:nvSpPr>
          <p:cNvPr id="163" name="Google Shape;163;p25"/>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We have </a:t>
            </a:r>
            <a:r>
              <a:rPr b="1" lang="en" sz="3000">
                <a:solidFill>
                  <a:srgbClr val="404040"/>
                </a:solidFill>
                <a:latin typeface="Raleway"/>
                <a:ea typeface="Raleway"/>
                <a:cs typeface="Raleway"/>
                <a:sym typeface="Raleway"/>
              </a:rPr>
              <a:t>implemented</a:t>
            </a:r>
            <a:r>
              <a:rPr b="1" lang="en" sz="3000">
                <a:solidFill>
                  <a:srgbClr val="404040"/>
                </a:solidFill>
                <a:latin typeface="Raleway"/>
                <a:ea typeface="Raleway"/>
                <a:cs typeface="Raleway"/>
                <a:sym typeface="Raleway"/>
              </a:rPr>
              <a:t> the player ship movement but there are two </a:t>
            </a:r>
            <a:r>
              <a:rPr b="1" lang="en" sz="3000">
                <a:solidFill>
                  <a:srgbClr val="404040"/>
                </a:solidFill>
                <a:latin typeface="Raleway"/>
                <a:ea typeface="Raleway"/>
                <a:cs typeface="Raleway"/>
                <a:sym typeface="Raleway"/>
              </a:rPr>
              <a:t>problems</a:t>
            </a:r>
            <a:r>
              <a:rPr b="1" lang="en" sz="3000">
                <a:solidFill>
                  <a:srgbClr val="404040"/>
                </a:solidFill>
                <a:latin typeface="Raleway"/>
                <a:ea typeface="Raleway"/>
                <a:cs typeface="Raleway"/>
                <a:sym typeface="Raleway"/>
              </a:rPr>
              <a:t> in it</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Picture box showing filled area</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Game is jittering.</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64" name="Google Shape;164;p2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65" name="Google Shape;165;p2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66" name="Google Shape;166;p2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3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02</a:t>
            </a:r>
            <a:r>
              <a:rPr b="1" lang="en" sz="3600">
                <a:solidFill>
                  <a:srgbClr val="404040"/>
                </a:solidFill>
                <a:latin typeface="Comic Sans MS"/>
                <a:ea typeface="Comic Sans MS"/>
                <a:cs typeface="Comic Sans MS"/>
                <a:sym typeface="Comic Sans MS"/>
              </a:rPr>
              <a:t>: Task Detail</a:t>
            </a:r>
            <a:endParaRPr b="1" sz="3600">
              <a:solidFill>
                <a:srgbClr val="404040"/>
              </a:solidFill>
              <a:latin typeface="Comic Sans MS"/>
              <a:ea typeface="Comic Sans MS"/>
              <a:cs typeface="Comic Sans MS"/>
              <a:sym typeface="Comic Sans MS"/>
            </a:endParaRPr>
          </a:p>
        </p:txBody>
      </p:sp>
      <p:cxnSp>
        <p:nvCxnSpPr>
          <p:cNvPr id="1183" name="Google Shape;1183;p13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84" name="Google Shape;1184;p13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85" name="Google Shape;1185;p13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6" name="Google Shape;1186;p133"/>
          <p:cNvSpPr txBox="1"/>
          <p:nvPr>
            <p:ph idx="1" type="subTitle"/>
          </p:nvPr>
        </p:nvSpPr>
        <p:spPr>
          <a:xfrm>
            <a:off x="613500" y="900650"/>
            <a:ext cx="8064300" cy="14817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0" name="Shape 1190"/>
        <p:cNvGrpSpPr/>
        <p:nvPr/>
      </p:nvGrpSpPr>
      <p:grpSpPr>
        <a:xfrm>
          <a:off x="0" y="0"/>
          <a:ext cx="0" cy="0"/>
          <a:chOff x="0" y="0"/>
          <a:chExt cx="0" cy="0"/>
        </a:xfrm>
      </p:grpSpPr>
      <p:sp>
        <p:nvSpPr>
          <p:cNvPr id="1191" name="Google Shape;1191;p134"/>
          <p:cNvSpPr txBox="1"/>
          <p:nvPr>
            <p:ph type="ctrTitle"/>
          </p:nvPr>
        </p:nvSpPr>
        <p:spPr>
          <a:xfrm>
            <a:off x="1476775" y="1574025"/>
            <a:ext cx="6554100" cy="13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900">
                <a:solidFill>
                  <a:srgbClr val="D15A12"/>
                </a:solidFill>
                <a:latin typeface="Comic Sans MS"/>
                <a:ea typeface="Comic Sans MS"/>
                <a:cs typeface="Comic Sans MS"/>
                <a:sym typeface="Comic Sans MS"/>
              </a:rPr>
              <a:t>Framework Task 03</a:t>
            </a:r>
            <a:endParaRPr b="1" sz="3800">
              <a:solidFill>
                <a:srgbClr val="0097A7"/>
              </a:solidFill>
              <a:latin typeface="Comic Sans MS"/>
              <a:ea typeface="Comic Sans MS"/>
              <a:cs typeface="Comic Sans MS"/>
              <a:sym typeface="Comic Sans MS"/>
            </a:endParaRPr>
          </a:p>
        </p:txBody>
      </p:sp>
      <p:sp>
        <p:nvSpPr>
          <p:cNvPr id="1192" name="Google Shape;1192;p134"/>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93" name="Google Shape;1193;p134"/>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94" name="Google Shape;1194;p134"/>
          <p:cNvSpPr txBox="1"/>
          <p:nvPr>
            <p:ph type="ctrTitle"/>
          </p:nvPr>
        </p:nvSpPr>
        <p:spPr>
          <a:xfrm>
            <a:off x="1476775" y="2873850"/>
            <a:ext cx="6331500" cy="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2000">
              <a:solidFill>
                <a:schemeClr val="accent5"/>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1"/>
                                        </p:tgtEl>
                                        <p:attrNameLst>
                                          <p:attrName>style.visibility</p:attrName>
                                        </p:attrNameLst>
                                      </p:cBhvr>
                                      <p:to>
                                        <p:strVal val="visible"/>
                                      </p:to>
                                    </p:set>
                                    <p:animEffect filter="fade" transition="in">
                                      <p:cBhvr>
                                        <p:cTn dur="1000"/>
                                        <p:tgtEl>
                                          <p:spTgt spid="1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3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Part 01</a:t>
            </a:r>
            <a:endParaRPr b="1" sz="3600">
              <a:solidFill>
                <a:srgbClr val="404040"/>
              </a:solidFill>
              <a:latin typeface="Comic Sans MS"/>
              <a:ea typeface="Comic Sans MS"/>
              <a:cs typeface="Comic Sans MS"/>
              <a:sym typeface="Comic Sans MS"/>
            </a:endParaRPr>
          </a:p>
        </p:txBody>
      </p:sp>
      <p:cxnSp>
        <p:nvCxnSpPr>
          <p:cNvPr id="1200" name="Google Shape;1200;p13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01" name="Google Shape;1201;p13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02" name="Google Shape;1202;p13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3" name="Google Shape;1203;p135"/>
          <p:cNvSpPr txBox="1"/>
          <p:nvPr>
            <p:ph idx="1" type="subTitle"/>
          </p:nvPr>
        </p:nvSpPr>
        <p:spPr>
          <a:xfrm>
            <a:off x="613500" y="900650"/>
            <a:ext cx="8356500" cy="16710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The first part of the task is to update the </a:t>
            </a:r>
            <a:r>
              <a:rPr b="1" lang="en" sz="3000">
                <a:solidFill>
                  <a:srgbClr val="404040"/>
                </a:solidFill>
                <a:latin typeface="Raleway"/>
                <a:ea typeface="Raleway"/>
                <a:cs typeface="Raleway"/>
                <a:sym typeface="Raleway"/>
              </a:rPr>
              <a:t>Task 02 with Interface and Composition.</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Add Four Movement Behaviours </a:t>
            </a:r>
            <a:endParaRPr b="1" sz="3000">
              <a:solidFill>
                <a:srgbClr val="404040"/>
              </a:solidFill>
              <a:latin typeface="Raleway"/>
              <a:ea typeface="Raleway"/>
              <a:cs typeface="Raleway"/>
              <a:sym typeface="Raleway"/>
            </a:endParaRPr>
          </a:p>
          <a:p>
            <a:pPr indent="-419100" lvl="1" marL="9144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MoveLeft, </a:t>
            </a:r>
            <a:endParaRPr b="1" sz="3000">
              <a:solidFill>
                <a:srgbClr val="404040"/>
              </a:solidFill>
              <a:latin typeface="Raleway"/>
              <a:ea typeface="Raleway"/>
              <a:cs typeface="Raleway"/>
              <a:sym typeface="Raleway"/>
            </a:endParaRPr>
          </a:p>
          <a:p>
            <a:pPr indent="-419100" lvl="1" marL="9144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MoveRight, </a:t>
            </a:r>
            <a:endParaRPr b="1" sz="3000">
              <a:solidFill>
                <a:srgbClr val="404040"/>
              </a:solidFill>
              <a:latin typeface="Raleway"/>
              <a:ea typeface="Raleway"/>
              <a:cs typeface="Raleway"/>
              <a:sym typeface="Raleway"/>
            </a:endParaRPr>
          </a:p>
          <a:p>
            <a:pPr indent="-419100" lvl="1" marL="9144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Petrol</a:t>
            </a:r>
            <a:endParaRPr b="1" sz="3000">
              <a:solidFill>
                <a:srgbClr val="404040"/>
              </a:solidFill>
              <a:latin typeface="Raleway"/>
              <a:ea typeface="Raleway"/>
              <a:cs typeface="Raleway"/>
              <a:sym typeface="Raleway"/>
            </a:endParaRPr>
          </a:p>
          <a:p>
            <a:pPr indent="-419100" lvl="1" marL="9144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 KeyBoardControl</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3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Part 02</a:t>
            </a:r>
            <a:endParaRPr b="1" sz="3600">
              <a:solidFill>
                <a:srgbClr val="404040"/>
              </a:solidFill>
              <a:latin typeface="Comic Sans MS"/>
              <a:ea typeface="Comic Sans MS"/>
              <a:cs typeface="Comic Sans MS"/>
              <a:sym typeface="Comic Sans MS"/>
            </a:endParaRPr>
          </a:p>
        </p:txBody>
      </p:sp>
      <p:cxnSp>
        <p:nvCxnSpPr>
          <p:cNvPr id="1209" name="Google Shape;1209;p13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10" name="Google Shape;1210;p13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11" name="Google Shape;1211;p13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2" name="Google Shape;1212;p136"/>
          <p:cNvSpPr txBox="1"/>
          <p:nvPr>
            <p:ph idx="1" type="subTitle"/>
          </p:nvPr>
        </p:nvSpPr>
        <p:spPr>
          <a:xfrm>
            <a:off x="613500" y="900650"/>
            <a:ext cx="8064300" cy="14817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We need to make the game object such that framework could answer how many Game object of any type exists.</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3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Task Detail</a:t>
            </a:r>
            <a:endParaRPr b="1" sz="3600">
              <a:solidFill>
                <a:srgbClr val="404040"/>
              </a:solidFill>
              <a:latin typeface="Comic Sans MS"/>
              <a:ea typeface="Comic Sans MS"/>
              <a:cs typeface="Comic Sans MS"/>
              <a:sym typeface="Comic Sans MS"/>
            </a:endParaRPr>
          </a:p>
        </p:txBody>
      </p:sp>
      <p:cxnSp>
        <p:nvCxnSpPr>
          <p:cNvPr id="1218" name="Google Shape;1218;p13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19" name="Google Shape;1219;p13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20" name="Google Shape;1220;p13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1" name="Google Shape;1221;p137"/>
          <p:cNvSpPr txBox="1"/>
          <p:nvPr>
            <p:ph idx="1" type="subTitle"/>
          </p:nvPr>
        </p:nvSpPr>
        <p:spPr>
          <a:xfrm>
            <a:off x="613500" y="900650"/>
            <a:ext cx="80643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2. Finally we want to display total enemies on the top bar.</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13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Task Detail</a:t>
            </a:r>
            <a:endParaRPr b="1" sz="3600">
              <a:solidFill>
                <a:srgbClr val="404040"/>
              </a:solidFill>
              <a:latin typeface="Comic Sans MS"/>
              <a:ea typeface="Comic Sans MS"/>
              <a:cs typeface="Comic Sans MS"/>
              <a:sym typeface="Comic Sans MS"/>
            </a:endParaRPr>
          </a:p>
        </p:txBody>
      </p:sp>
      <p:cxnSp>
        <p:nvCxnSpPr>
          <p:cNvPr id="1227" name="Google Shape;1227;p13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28" name="Google Shape;1228;p13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29" name="Google Shape;1229;p13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0" name="Google Shape;1230;p138"/>
          <p:cNvSpPr txBox="1"/>
          <p:nvPr>
            <p:ph idx="1" type="subTitle"/>
          </p:nvPr>
        </p:nvSpPr>
        <p:spPr>
          <a:xfrm>
            <a:off x="613500" y="900650"/>
            <a:ext cx="80643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Remember your task is to facilitate developer. The game should take control of its counting of objects rather than burden on the developer.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3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Hint</a:t>
            </a:r>
            <a:endParaRPr b="1" sz="3600">
              <a:solidFill>
                <a:srgbClr val="404040"/>
              </a:solidFill>
              <a:latin typeface="Comic Sans MS"/>
              <a:ea typeface="Comic Sans MS"/>
              <a:cs typeface="Comic Sans MS"/>
              <a:sym typeface="Comic Sans MS"/>
            </a:endParaRPr>
          </a:p>
        </p:txBody>
      </p:sp>
      <p:cxnSp>
        <p:nvCxnSpPr>
          <p:cNvPr id="1236" name="Google Shape;1236;p13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37" name="Google Shape;1237;p13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38" name="Google Shape;1238;p13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9" name="Google Shape;1239;p139"/>
          <p:cNvSpPr txBox="1"/>
          <p:nvPr>
            <p:ph idx="1" type="subTitle"/>
          </p:nvPr>
        </p:nvSpPr>
        <p:spPr>
          <a:xfrm>
            <a:off x="613500" y="900650"/>
            <a:ext cx="80643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Do it Using:</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rPr b="1" lang="en" sz="3000">
                <a:solidFill>
                  <a:srgbClr val="404040"/>
                </a:solidFill>
                <a:latin typeface="Raleway"/>
                <a:ea typeface="Raleway"/>
                <a:cs typeface="Raleway"/>
                <a:sym typeface="Raleway"/>
              </a:rPr>
              <a:t>Enum and Factory Pattern</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Solution</a:t>
            </a:r>
            <a:endParaRPr b="1" sz="3600">
              <a:solidFill>
                <a:srgbClr val="404040"/>
              </a:solidFill>
              <a:latin typeface="Comic Sans MS"/>
              <a:ea typeface="Comic Sans MS"/>
              <a:cs typeface="Comic Sans MS"/>
              <a:sym typeface="Comic Sans MS"/>
            </a:endParaRPr>
          </a:p>
        </p:txBody>
      </p:sp>
      <p:cxnSp>
        <p:nvCxnSpPr>
          <p:cNvPr id="1245" name="Google Shape;1245;p14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46" name="Google Shape;1246;p14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47" name="Google Shape;1247;p14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8" name="Google Shape;1248;p140"/>
          <p:cNvSpPr txBox="1"/>
          <p:nvPr>
            <p:ph idx="1" type="subTitle"/>
          </p:nvPr>
        </p:nvSpPr>
        <p:spPr>
          <a:xfrm>
            <a:off x="308700" y="672050"/>
            <a:ext cx="80643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We can provide mechanism through enumeration that allow use to select the type of player</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pic>
        <p:nvPicPr>
          <p:cNvPr id="1249" name="Google Shape;1249;p140"/>
          <p:cNvPicPr preferRelativeResize="0"/>
          <p:nvPr/>
        </p:nvPicPr>
        <p:blipFill>
          <a:blip r:embed="rId3">
            <a:alphaModFix/>
          </a:blip>
          <a:stretch>
            <a:fillRect/>
          </a:stretch>
        </p:blipFill>
        <p:spPr>
          <a:xfrm>
            <a:off x="1035925" y="2478550"/>
            <a:ext cx="3634225" cy="206160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4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Solution</a:t>
            </a:r>
            <a:endParaRPr b="1" sz="3600">
              <a:solidFill>
                <a:srgbClr val="404040"/>
              </a:solidFill>
              <a:latin typeface="Comic Sans MS"/>
              <a:ea typeface="Comic Sans MS"/>
              <a:cs typeface="Comic Sans MS"/>
              <a:sym typeface="Comic Sans MS"/>
            </a:endParaRPr>
          </a:p>
        </p:txBody>
      </p:sp>
      <p:cxnSp>
        <p:nvCxnSpPr>
          <p:cNvPr id="1255" name="Google Shape;1255;p14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56" name="Google Shape;1256;p14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57" name="Google Shape;1257;p14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8" name="Google Shape;1258;p141"/>
          <p:cNvSpPr txBox="1"/>
          <p:nvPr>
            <p:ph idx="1" type="subTitle"/>
          </p:nvPr>
        </p:nvSpPr>
        <p:spPr>
          <a:xfrm>
            <a:off x="308700" y="672050"/>
            <a:ext cx="80643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We can provide mechanism through enumeration that allow use to select the state of the player</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pic>
        <p:nvPicPr>
          <p:cNvPr id="1259" name="Google Shape;1259;p141"/>
          <p:cNvPicPr preferRelativeResize="0"/>
          <p:nvPr/>
        </p:nvPicPr>
        <p:blipFill>
          <a:blip r:embed="rId3">
            <a:alphaModFix/>
          </a:blip>
          <a:stretch>
            <a:fillRect/>
          </a:stretch>
        </p:blipFill>
        <p:spPr>
          <a:xfrm>
            <a:off x="688825" y="2492800"/>
            <a:ext cx="4107550" cy="197162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14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Solution</a:t>
            </a:r>
            <a:endParaRPr b="1" sz="3600">
              <a:solidFill>
                <a:srgbClr val="404040"/>
              </a:solidFill>
              <a:latin typeface="Comic Sans MS"/>
              <a:ea typeface="Comic Sans MS"/>
              <a:cs typeface="Comic Sans MS"/>
              <a:sym typeface="Comic Sans MS"/>
            </a:endParaRPr>
          </a:p>
        </p:txBody>
      </p:sp>
      <p:cxnSp>
        <p:nvCxnSpPr>
          <p:cNvPr id="1265" name="Google Shape;1265;p14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66" name="Google Shape;1266;p14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67" name="Google Shape;1267;p14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8" name="Google Shape;1268;p142"/>
          <p:cNvSpPr txBox="1"/>
          <p:nvPr>
            <p:ph idx="1" type="subTitle"/>
          </p:nvPr>
        </p:nvSpPr>
        <p:spPr>
          <a:xfrm>
            <a:off x="308700" y="672050"/>
            <a:ext cx="80643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Now, we can extend the game object constructor and ask user to provide  both state an type along with picturebox</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pic>
        <p:nvPicPr>
          <p:cNvPr id="1269" name="Google Shape;1269;p142"/>
          <p:cNvPicPr preferRelativeResize="0"/>
          <p:nvPr/>
        </p:nvPicPr>
        <p:blipFill>
          <a:blip r:embed="rId3">
            <a:alphaModFix/>
          </a:blip>
          <a:stretch>
            <a:fillRect/>
          </a:stretch>
        </p:blipFill>
        <p:spPr>
          <a:xfrm>
            <a:off x="-60425" y="2836975"/>
            <a:ext cx="8959346" cy="148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Problems</a:t>
            </a:r>
            <a:endParaRPr b="1" sz="3600">
              <a:solidFill>
                <a:srgbClr val="404040"/>
              </a:solidFill>
              <a:latin typeface="Comic Sans MS"/>
              <a:ea typeface="Comic Sans MS"/>
              <a:cs typeface="Comic Sans MS"/>
              <a:sym typeface="Comic Sans MS"/>
            </a:endParaRPr>
          </a:p>
        </p:txBody>
      </p:sp>
      <p:sp>
        <p:nvSpPr>
          <p:cNvPr id="172" name="Google Shape;172;p26"/>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We have implemented the player ship movement but there are two problems in it</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Picture box showing filled area</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Game is jittering.</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73" name="Google Shape;173;p2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74" name="Google Shape;174;p2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75" name="Google Shape;175;p2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4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Solution</a:t>
            </a:r>
            <a:endParaRPr b="1" sz="3600">
              <a:solidFill>
                <a:srgbClr val="404040"/>
              </a:solidFill>
              <a:latin typeface="Comic Sans MS"/>
              <a:ea typeface="Comic Sans MS"/>
              <a:cs typeface="Comic Sans MS"/>
              <a:sym typeface="Comic Sans MS"/>
            </a:endParaRPr>
          </a:p>
        </p:txBody>
      </p:sp>
      <p:cxnSp>
        <p:nvCxnSpPr>
          <p:cNvPr id="1275" name="Google Shape;1275;p14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76" name="Google Shape;1276;p14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77" name="Google Shape;1277;p14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8" name="Google Shape;1278;p143"/>
          <p:cNvSpPr txBox="1"/>
          <p:nvPr>
            <p:ph idx="1" type="subTitle"/>
          </p:nvPr>
        </p:nvSpPr>
        <p:spPr>
          <a:xfrm>
            <a:off x="308700" y="824450"/>
            <a:ext cx="80643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Finally, to keep track of created game objects we need to give this responsibility to </a:t>
            </a:r>
            <a:r>
              <a:rPr b="1" lang="en" sz="3000">
                <a:solidFill>
                  <a:srgbClr val="404040"/>
                </a:solidFill>
                <a:latin typeface="Raleway"/>
                <a:ea typeface="Raleway"/>
                <a:cs typeface="Raleway"/>
                <a:sym typeface="Raleway"/>
              </a:rPr>
              <a:t>game object</a:t>
            </a:r>
            <a:r>
              <a:rPr b="1" lang="en" sz="3000">
                <a:solidFill>
                  <a:srgbClr val="404040"/>
                </a:solidFill>
                <a:latin typeface="Raleway"/>
                <a:ea typeface="Raleway"/>
                <a:cs typeface="Raleway"/>
                <a:sym typeface="Raleway"/>
              </a:rPr>
              <a:t>.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rPr b="1" lang="en" sz="3000">
                <a:solidFill>
                  <a:srgbClr val="404040"/>
                </a:solidFill>
                <a:latin typeface="Raleway"/>
                <a:ea typeface="Raleway"/>
                <a:cs typeface="Raleway"/>
                <a:sym typeface="Raleway"/>
              </a:rPr>
              <a:t>Means now we are converting aggregation relation to composition relation between game objects and game class. </a:t>
            </a:r>
            <a:endParaRPr b="1" sz="3000">
              <a:solidFill>
                <a:srgbClr val="404040"/>
              </a:solidFill>
              <a:latin typeface="Raleway"/>
              <a:ea typeface="Raleway"/>
              <a:cs typeface="Raleway"/>
              <a:sym typeface="Raleway"/>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144"/>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Solution</a:t>
            </a:r>
            <a:endParaRPr b="1" sz="3600">
              <a:solidFill>
                <a:srgbClr val="404040"/>
              </a:solidFill>
              <a:latin typeface="Comic Sans MS"/>
              <a:ea typeface="Comic Sans MS"/>
              <a:cs typeface="Comic Sans MS"/>
              <a:sym typeface="Comic Sans MS"/>
            </a:endParaRPr>
          </a:p>
        </p:txBody>
      </p:sp>
      <p:cxnSp>
        <p:nvCxnSpPr>
          <p:cNvPr id="1284" name="Google Shape;1284;p14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85" name="Google Shape;1285;p14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86" name="Google Shape;1286;p14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7" name="Google Shape;1287;p144"/>
          <p:cNvSpPr txBox="1"/>
          <p:nvPr>
            <p:ph idx="1" type="subTitle"/>
          </p:nvPr>
        </p:nvSpPr>
        <p:spPr>
          <a:xfrm>
            <a:off x="308700" y="824450"/>
            <a:ext cx="80643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In Game class we shall create the function create game object.</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pic>
        <p:nvPicPr>
          <p:cNvPr id="1288" name="Google Shape;1288;p144"/>
          <p:cNvPicPr preferRelativeResize="0"/>
          <p:nvPr/>
        </p:nvPicPr>
        <p:blipFill>
          <a:blip r:embed="rId3">
            <a:alphaModFix/>
          </a:blip>
          <a:stretch>
            <a:fillRect/>
          </a:stretch>
        </p:blipFill>
        <p:spPr>
          <a:xfrm>
            <a:off x="152400" y="2458550"/>
            <a:ext cx="8839200" cy="132987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14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Solution</a:t>
            </a:r>
            <a:endParaRPr b="1" sz="3600">
              <a:solidFill>
                <a:srgbClr val="404040"/>
              </a:solidFill>
              <a:latin typeface="Comic Sans MS"/>
              <a:ea typeface="Comic Sans MS"/>
              <a:cs typeface="Comic Sans MS"/>
              <a:sym typeface="Comic Sans MS"/>
            </a:endParaRPr>
          </a:p>
        </p:txBody>
      </p:sp>
      <p:cxnSp>
        <p:nvCxnSpPr>
          <p:cNvPr id="1294" name="Google Shape;1294;p14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95" name="Google Shape;1295;p14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96" name="Google Shape;1296;p14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7" name="Google Shape;1297;p145"/>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Also, we need to change the load method of form now the game object will be created through main game object</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4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03</a:t>
            </a:r>
            <a:r>
              <a:rPr b="1" lang="en" sz="3600">
                <a:solidFill>
                  <a:srgbClr val="404040"/>
                </a:solidFill>
                <a:latin typeface="Comic Sans MS"/>
                <a:ea typeface="Comic Sans MS"/>
                <a:cs typeface="Comic Sans MS"/>
                <a:sym typeface="Comic Sans MS"/>
              </a:rPr>
              <a:t>: Solution</a:t>
            </a:r>
            <a:endParaRPr b="1" sz="3600">
              <a:solidFill>
                <a:srgbClr val="404040"/>
              </a:solidFill>
              <a:latin typeface="Comic Sans MS"/>
              <a:ea typeface="Comic Sans MS"/>
              <a:cs typeface="Comic Sans MS"/>
              <a:sym typeface="Comic Sans MS"/>
            </a:endParaRPr>
          </a:p>
        </p:txBody>
      </p:sp>
      <p:cxnSp>
        <p:nvCxnSpPr>
          <p:cNvPr id="1303" name="Google Shape;1303;p14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04" name="Google Shape;1304;p14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05" name="Google Shape;1305;p14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6" name="Google Shape;1306;p146"/>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pic>
        <p:nvPicPr>
          <p:cNvPr id="1307" name="Google Shape;1307;p146"/>
          <p:cNvPicPr preferRelativeResize="0"/>
          <p:nvPr/>
        </p:nvPicPr>
        <p:blipFill>
          <a:blip r:embed="rId3">
            <a:alphaModFix/>
          </a:blip>
          <a:stretch>
            <a:fillRect/>
          </a:stretch>
        </p:blipFill>
        <p:spPr>
          <a:xfrm>
            <a:off x="152400" y="1218858"/>
            <a:ext cx="8839201" cy="2909919"/>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1" name="Shape 1311"/>
        <p:cNvGrpSpPr/>
        <p:nvPr/>
      </p:nvGrpSpPr>
      <p:grpSpPr>
        <a:xfrm>
          <a:off x="0" y="0"/>
          <a:ext cx="0" cy="0"/>
          <a:chOff x="0" y="0"/>
          <a:chExt cx="0" cy="0"/>
        </a:xfrm>
      </p:grpSpPr>
      <p:sp>
        <p:nvSpPr>
          <p:cNvPr id="1312" name="Google Shape;1312;p147"/>
          <p:cNvSpPr txBox="1"/>
          <p:nvPr>
            <p:ph type="ctrTitle"/>
          </p:nvPr>
        </p:nvSpPr>
        <p:spPr>
          <a:xfrm>
            <a:off x="1758800" y="1559850"/>
            <a:ext cx="6554100" cy="13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900">
                <a:solidFill>
                  <a:srgbClr val="D15A12"/>
                </a:solidFill>
                <a:latin typeface="Comic Sans MS"/>
                <a:ea typeface="Comic Sans MS"/>
                <a:cs typeface="Comic Sans MS"/>
                <a:sym typeface="Comic Sans MS"/>
              </a:rPr>
              <a:t>Framework Task 04</a:t>
            </a:r>
            <a:endParaRPr b="1" sz="3800">
              <a:solidFill>
                <a:srgbClr val="0097A7"/>
              </a:solidFill>
              <a:latin typeface="Comic Sans MS"/>
              <a:ea typeface="Comic Sans MS"/>
              <a:cs typeface="Comic Sans MS"/>
              <a:sym typeface="Comic Sans MS"/>
            </a:endParaRPr>
          </a:p>
        </p:txBody>
      </p:sp>
      <p:sp>
        <p:nvSpPr>
          <p:cNvPr id="1313" name="Google Shape;1313;p147"/>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4" name="Google Shape;1314;p147"/>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5" name="Google Shape;1315;p147"/>
          <p:cNvSpPr txBox="1"/>
          <p:nvPr>
            <p:ph type="ctrTitle"/>
          </p:nvPr>
        </p:nvSpPr>
        <p:spPr>
          <a:xfrm>
            <a:off x="1476775" y="2873850"/>
            <a:ext cx="6331500" cy="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5"/>
                </a:solidFill>
                <a:latin typeface="Comic Sans MS"/>
                <a:ea typeface="Comic Sans MS"/>
                <a:cs typeface="Comic Sans MS"/>
                <a:sym typeface="Comic Sans MS"/>
              </a:rPr>
              <a:t>Class Library</a:t>
            </a:r>
            <a:endParaRPr b="1" sz="2000">
              <a:solidFill>
                <a:schemeClr val="accent5"/>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2"/>
                                        </p:tgtEl>
                                        <p:attrNameLst>
                                          <p:attrName>style.visibility</p:attrName>
                                        </p:attrNameLst>
                                      </p:cBhvr>
                                      <p:to>
                                        <p:strVal val="visible"/>
                                      </p:to>
                                    </p:set>
                                    <p:animEffect filter="fade" transition="in">
                                      <p:cBhvr>
                                        <p:cTn dur="1000"/>
                                        <p:tgtEl>
                                          <p:spTgt spid="1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14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Problem with Factory</a:t>
            </a:r>
            <a:endParaRPr b="1" sz="3600">
              <a:solidFill>
                <a:srgbClr val="404040"/>
              </a:solidFill>
              <a:latin typeface="Comic Sans MS"/>
              <a:ea typeface="Comic Sans MS"/>
              <a:cs typeface="Comic Sans MS"/>
              <a:sym typeface="Comic Sans MS"/>
            </a:endParaRPr>
          </a:p>
        </p:txBody>
      </p:sp>
      <p:cxnSp>
        <p:nvCxnSpPr>
          <p:cNvPr id="1321" name="Google Shape;1321;p14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22" name="Google Shape;1322;p14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23" name="Google Shape;1323;p14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4" name="Google Shape;1324;p148"/>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We made the factory pattern so it keep count of the GameObjects that has been created.</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14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Problem with Factory</a:t>
            </a:r>
            <a:endParaRPr b="1" sz="3600">
              <a:solidFill>
                <a:srgbClr val="404040"/>
              </a:solidFill>
              <a:latin typeface="Comic Sans MS"/>
              <a:ea typeface="Comic Sans MS"/>
              <a:cs typeface="Comic Sans MS"/>
              <a:sym typeface="Comic Sans MS"/>
            </a:endParaRPr>
          </a:p>
        </p:txBody>
      </p:sp>
      <p:cxnSp>
        <p:nvCxnSpPr>
          <p:cNvPr id="1330" name="Google Shape;1330;p14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31" name="Google Shape;1331;p14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32" name="Google Shape;1332;p14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3" name="Google Shape;1333;p149"/>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But problem is that the Game Develop who is using the framework can create the game object without calling the factory pattern and it can add that game object to the game </a:t>
            </a:r>
            <a:r>
              <a:rPr b="1" lang="en" sz="3000">
                <a:solidFill>
                  <a:srgbClr val="404040"/>
                </a:solidFill>
                <a:latin typeface="Raleway"/>
                <a:ea typeface="Raleway"/>
                <a:cs typeface="Raleway"/>
                <a:sym typeface="Raleway"/>
              </a:rPr>
              <a:t>.</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rPr b="1" lang="en" sz="3000">
                <a:solidFill>
                  <a:srgbClr val="404040"/>
                </a:solidFill>
                <a:latin typeface="Raleway"/>
                <a:ea typeface="Raleway"/>
                <a:cs typeface="Raleway"/>
                <a:sym typeface="Raleway"/>
              </a:rPr>
              <a:t>Therefore in this case Factory pattern will be failed.</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15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Problem with Factory</a:t>
            </a:r>
            <a:endParaRPr b="1" sz="3600">
              <a:solidFill>
                <a:srgbClr val="404040"/>
              </a:solidFill>
              <a:latin typeface="Comic Sans MS"/>
              <a:ea typeface="Comic Sans MS"/>
              <a:cs typeface="Comic Sans MS"/>
              <a:sym typeface="Comic Sans MS"/>
            </a:endParaRPr>
          </a:p>
        </p:txBody>
      </p:sp>
      <p:cxnSp>
        <p:nvCxnSpPr>
          <p:cNvPr id="1339" name="Google Shape;1339;p15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40" name="Google Shape;1340;p15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41" name="Google Shape;1341;p15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42" name="Google Shape;1342;p150"/>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Any Solution</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15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Problem with Factory</a:t>
            </a:r>
            <a:endParaRPr b="1" sz="3600">
              <a:solidFill>
                <a:srgbClr val="404040"/>
              </a:solidFill>
              <a:latin typeface="Comic Sans MS"/>
              <a:ea typeface="Comic Sans MS"/>
              <a:cs typeface="Comic Sans MS"/>
              <a:sym typeface="Comic Sans MS"/>
            </a:endParaRPr>
          </a:p>
        </p:txBody>
      </p:sp>
      <p:cxnSp>
        <p:nvCxnSpPr>
          <p:cNvPr id="1348" name="Google Shape;1348;p15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49" name="Google Shape;1349;p15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50" name="Google Shape;1350;p15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1" name="Google Shape;1351;p151"/>
          <p:cNvSpPr txBox="1"/>
          <p:nvPr>
            <p:ph idx="1" type="subTitle"/>
          </p:nvPr>
        </p:nvSpPr>
        <p:spPr>
          <a:xfrm>
            <a:off x="473325" y="824450"/>
            <a:ext cx="8518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One solution is you can  Extend the Factory class from GamebObject Class and make the constructor of the GameObject protected</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rPr b="1" lang="en" sz="3000">
                <a:solidFill>
                  <a:srgbClr val="404040"/>
                </a:solidFill>
                <a:latin typeface="Raleway"/>
                <a:ea typeface="Raleway"/>
                <a:cs typeface="Raleway"/>
                <a:sym typeface="Raleway"/>
              </a:rPr>
              <a:t>So only </a:t>
            </a:r>
            <a:r>
              <a:rPr b="1" lang="en" sz="3000">
                <a:solidFill>
                  <a:srgbClr val="404040"/>
                </a:solidFill>
                <a:latin typeface="Raleway"/>
                <a:ea typeface="Raleway"/>
                <a:cs typeface="Raleway"/>
                <a:sym typeface="Raleway"/>
              </a:rPr>
              <a:t>factory</a:t>
            </a:r>
            <a:r>
              <a:rPr b="1" lang="en" sz="3000">
                <a:solidFill>
                  <a:srgbClr val="404040"/>
                </a:solidFill>
                <a:latin typeface="Raleway"/>
                <a:ea typeface="Raleway"/>
                <a:cs typeface="Raleway"/>
                <a:sym typeface="Raleway"/>
              </a:rPr>
              <a:t> class can create the </a:t>
            </a:r>
            <a:r>
              <a:rPr b="1" lang="en" sz="3000">
                <a:solidFill>
                  <a:srgbClr val="404040"/>
                </a:solidFill>
                <a:latin typeface="Raleway"/>
                <a:ea typeface="Raleway"/>
                <a:cs typeface="Raleway"/>
                <a:sym typeface="Raleway"/>
              </a:rPr>
              <a:t>object</a:t>
            </a:r>
            <a:r>
              <a:rPr b="1" lang="en" sz="3000">
                <a:solidFill>
                  <a:srgbClr val="404040"/>
                </a:solidFill>
                <a:latin typeface="Raleway"/>
                <a:ea typeface="Raleway"/>
                <a:cs typeface="Raleway"/>
                <a:sym typeface="Raleway"/>
              </a:rPr>
              <a:t> of GameObject</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Problem with Factory</a:t>
            </a:r>
            <a:endParaRPr b="1" sz="3600">
              <a:solidFill>
                <a:srgbClr val="404040"/>
              </a:solidFill>
              <a:latin typeface="Comic Sans MS"/>
              <a:ea typeface="Comic Sans MS"/>
              <a:cs typeface="Comic Sans MS"/>
              <a:sym typeface="Comic Sans MS"/>
            </a:endParaRPr>
          </a:p>
        </p:txBody>
      </p:sp>
      <p:cxnSp>
        <p:nvCxnSpPr>
          <p:cNvPr id="1357" name="Google Shape;1357;p15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58" name="Google Shape;1358;p15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59" name="Google Shape;1359;p15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0" name="Google Shape;1360;p152"/>
          <p:cNvSpPr txBox="1"/>
          <p:nvPr>
            <p:ph idx="1" type="subTitle"/>
          </p:nvPr>
        </p:nvSpPr>
        <p:spPr>
          <a:xfrm>
            <a:off x="473325" y="824450"/>
            <a:ext cx="8518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This solution is not ideal forr two reasons</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Factory is not Game Object but we are making it </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Secondly again if the game developer create a new Class and Extend that class from GameObject then he can create the obect</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 Transparent Background</a:t>
            </a:r>
            <a:endParaRPr b="1" sz="3600">
              <a:solidFill>
                <a:srgbClr val="404040"/>
              </a:solidFill>
              <a:latin typeface="Comic Sans MS"/>
              <a:ea typeface="Comic Sans MS"/>
              <a:cs typeface="Comic Sans MS"/>
              <a:sym typeface="Comic Sans MS"/>
            </a:endParaRPr>
          </a:p>
        </p:txBody>
      </p:sp>
      <p:sp>
        <p:nvSpPr>
          <p:cNvPr id="181" name="Google Shape;181;p27"/>
          <p:cNvSpPr txBox="1"/>
          <p:nvPr>
            <p:ph idx="1" type="subTitle"/>
          </p:nvPr>
        </p:nvSpPr>
        <p:spPr>
          <a:xfrm>
            <a:off x="215500" y="1013513"/>
            <a:ext cx="2614800" cy="3375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Set the background property of image box to </a:t>
            </a:r>
            <a:r>
              <a:rPr b="1" lang="en" sz="3000">
                <a:solidFill>
                  <a:srgbClr val="D15A12"/>
                </a:solidFill>
                <a:latin typeface="Raleway"/>
                <a:ea typeface="Raleway"/>
                <a:cs typeface="Raleway"/>
                <a:sym typeface="Raleway"/>
              </a:rPr>
              <a:t>Transparent</a:t>
            </a:r>
            <a:endParaRPr b="1" sz="3000">
              <a:solidFill>
                <a:srgbClr val="D15A12"/>
              </a:solidFill>
              <a:latin typeface="Raleway"/>
              <a:ea typeface="Raleway"/>
              <a:cs typeface="Raleway"/>
              <a:sym typeface="Raleway"/>
            </a:endParaRPr>
          </a:p>
        </p:txBody>
      </p:sp>
      <p:cxnSp>
        <p:nvCxnSpPr>
          <p:cNvPr id="182" name="Google Shape;182;p2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83" name="Google Shape;183;p2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84" name="Google Shape;184;p2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5" name="Google Shape;185;p27"/>
          <p:cNvPicPr preferRelativeResize="0"/>
          <p:nvPr/>
        </p:nvPicPr>
        <p:blipFill rotWithShape="1">
          <a:blip r:embed="rId3">
            <a:alphaModFix/>
          </a:blip>
          <a:srcRect b="-3829" l="-1439" r="1440" t="3830"/>
          <a:stretch/>
        </p:blipFill>
        <p:spPr>
          <a:xfrm>
            <a:off x="2945300" y="1013486"/>
            <a:ext cx="6003051" cy="3375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5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Problem with Factory</a:t>
            </a:r>
            <a:endParaRPr b="1" sz="3600">
              <a:solidFill>
                <a:srgbClr val="404040"/>
              </a:solidFill>
              <a:latin typeface="Comic Sans MS"/>
              <a:ea typeface="Comic Sans MS"/>
              <a:cs typeface="Comic Sans MS"/>
              <a:sym typeface="Comic Sans MS"/>
            </a:endParaRPr>
          </a:p>
        </p:txBody>
      </p:sp>
      <p:cxnSp>
        <p:nvCxnSpPr>
          <p:cNvPr id="1366" name="Google Shape;1366;p15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67" name="Google Shape;1367;p15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68" name="Google Shape;1368;p15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9" name="Google Shape;1369;p153"/>
          <p:cNvSpPr txBox="1"/>
          <p:nvPr>
            <p:ph idx="1" type="subTitle"/>
          </p:nvPr>
        </p:nvSpPr>
        <p:spPr>
          <a:xfrm>
            <a:off x="473325" y="824450"/>
            <a:ext cx="8518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So we need more robust solution.</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54"/>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Problem with Factory</a:t>
            </a:r>
            <a:endParaRPr b="1" sz="3600">
              <a:solidFill>
                <a:srgbClr val="404040"/>
              </a:solidFill>
              <a:latin typeface="Comic Sans MS"/>
              <a:ea typeface="Comic Sans MS"/>
              <a:cs typeface="Comic Sans MS"/>
              <a:sym typeface="Comic Sans MS"/>
            </a:endParaRPr>
          </a:p>
        </p:txBody>
      </p:sp>
      <p:cxnSp>
        <p:nvCxnSpPr>
          <p:cNvPr id="1375" name="Google Shape;1375;p15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76" name="Google Shape;1376;p15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77" name="Google Shape;1377;p15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8" name="Google Shape;1378;p154"/>
          <p:cNvSpPr txBox="1"/>
          <p:nvPr>
            <p:ph idx="1" type="subTitle"/>
          </p:nvPr>
        </p:nvSpPr>
        <p:spPr>
          <a:xfrm>
            <a:off x="473325" y="824450"/>
            <a:ext cx="8518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If we want to allow the access of some classes, constructors, functions or attributes to some sepecific classes than we can set their access modifier to </a:t>
            </a:r>
            <a:r>
              <a:rPr b="1" lang="en" sz="3000">
                <a:solidFill>
                  <a:srgbClr val="0000FF"/>
                </a:solidFill>
                <a:latin typeface="Raleway"/>
                <a:ea typeface="Raleway"/>
                <a:cs typeface="Raleway"/>
                <a:sym typeface="Raleway"/>
              </a:rPr>
              <a:t>internal </a:t>
            </a:r>
            <a:r>
              <a:rPr b="1" lang="en" sz="3000">
                <a:solidFill>
                  <a:srgbClr val="404040"/>
                </a:solidFill>
                <a:latin typeface="Raleway"/>
                <a:ea typeface="Raleway"/>
                <a:cs typeface="Raleway"/>
                <a:sym typeface="Raleway"/>
              </a:rPr>
              <a:t>and put the classes into same assembly.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rPr b="1" lang="en" sz="3000">
                <a:solidFill>
                  <a:srgbClr val="404040"/>
                </a:solidFill>
                <a:latin typeface="Raleway"/>
                <a:ea typeface="Raleway"/>
                <a:cs typeface="Raleway"/>
                <a:sym typeface="Raleway"/>
              </a:rPr>
              <a:t>All other classes those are not within the assembly can not access this class if it interneal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5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400">
                <a:solidFill>
                  <a:srgbClr val="404040"/>
                </a:solidFill>
                <a:latin typeface="Comic Sans MS"/>
                <a:ea typeface="Comic Sans MS"/>
                <a:cs typeface="Comic Sans MS"/>
                <a:sym typeface="Comic Sans MS"/>
              </a:rPr>
              <a:t> </a:t>
            </a:r>
            <a:r>
              <a:rPr b="1" lang="en" sz="3400">
                <a:solidFill>
                  <a:srgbClr val="D15A12"/>
                </a:solidFill>
                <a:latin typeface="Comic Sans MS"/>
                <a:ea typeface="Comic Sans MS"/>
                <a:cs typeface="Comic Sans MS"/>
                <a:sym typeface="Comic Sans MS"/>
              </a:rPr>
              <a:t>Framework 04</a:t>
            </a:r>
            <a:r>
              <a:rPr b="1" lang="en" sz="3400">
                <a:solidFill>
                  <a:srgbClr val="404040"/>
                </a:solidFill>
                <a:latin typeface="Comic Sans MS"/>
                <a:ea typeface="Comic Sans MS"/>
                <a:cs typeface="Comic Sans MS"/>
                <a:sym typeface="Comic Sans MS"/>
              </a:rPr>
              <a:t>: Separation of Projects</a:t>
            </a:r>
            <a:endParaRPr b="1" sz="3300">
              <a:solidFill>
                <a:srgbClr val="404040"/>
              </a:solidFill>
              <a:latin typeface="Comic Sans MS"/>
              <a:ea typeface="Comic Sans MS"/>
              <a:cs typeface="Comic Sans MS"/>
              <a:sym typeface="Comic Sans MS"/>
            </a:endParaRPr>
          </a:p>
        </p:txBody>
      </p:sp>
      <p:cxnSp>
        <p:nvCxnSpPr>
          <p:cNvPr id="1384" name="Google Shape;1384;p15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85" name="Google Shape;1385;p15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86" name="Google Shape;1386;p15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7" name="Google Shape;1387;p155"/>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Also, </a:t>
            </a:r>
            <a:r>
              <a:rPr b="1" lang="en" sz="3000">
                <a:solidFill>
                  <a:srgbClr val="404040"/>
                </a:solidFill>
                <a:latin typeface="Raleway"/>
                <a:ea typeface="Raleway"/>
                <a:cs typeface="Raleway"/>
                <a:sym typeface="Raleway"/>
              </a:rPr>
              <a:t>It's</a:t>
            </a:r>
            <a:r>
              <a:rPr b="1" lang="en" sz="3000">
                <a:solidFill>
                  <a:srgbClr val="404040"/>
                </a:solidFill>
                <a:latin typeface="Raleway"/>
                <a:ea typeface="Raleway"/>
                <a:cs typeface="Raleway"/>
                <a:sym typeface="Raleway"/>
              </a:rPr>
              <a:t> time to make your framework independent from the Game.  You need to put all classes related to game framework into a dll file and then add that dll file into the game project.</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5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Class Library</a:t>
            </a:r>
            <a:endParaRPr b="1" sz="3600">
              <a:solidFill>
                <a:srgbClr val="404040"/>
              </a:solidFill>
              <a:latin typeface="Comic Sans MS"/>
              <a:ea typeface="Comic Sans MS"/>
              <a:cs typeface="Comic Sans MS"/>
              <a:sym typeface="Comic Sans MS"/>
            </a:endParaRPr>
          </a:p>
        </p:txBody>
      </p:sp>
      <p:cxnSp>
        <p:nvCxnSpPr>
          <p:cNvPr id="1393" name="Google Shape;1393;p15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94" name="Google Shape;1394;p15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95" name="Google Shape;1395;p15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6" name="Google Shape;1396;p156"/>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For this you have to create two project.</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One Project will be of Type Class Libary. This project package all of the class related to the framework</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Another Project will be of type GUI windows form and it shall contain your game. This game project shall add the Class project as reference.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15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Class Library</a:t>
            </a:r>
            <a:endParaRPr b="1" sz="3600">
              <a:solidFill>
                <a:srgbClr val="404040"/>
              </a:solidFill>
              <a:latin typeface="Comic Sans MS"/>
              <a:ea typeface="Comic Sans MS"/>
              <a:cs typeface="Comic Sans MS"/>
              <a:sym typeface="Comic Sans MS"/>
            </a:endParaRPr>
          </a:p>
        </p:txBody>
      </p:sp>
      <p:cxnSp>
        <p:nvCxnSpPr>
          <p:cNvPr id="1402" name="Google Shape;1402;p15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03" name="Google Shape;1403;p15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04" name="Google Shape;1404;p15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5" name="Google Shape;1405;p157"/>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Your task is to separate the Game from the GameFramework so in future it can be shipped to Game Developers.</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15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Class Library</a:t>
            </a:r>
            <a:endParaRPr b="1" sz="3600">
              <a:solidFill>
                <a:srgbClr val="404040"/>
              </a:solidFill>
              <a:latin typeface="Comic Sans MS"/>
              <a:ea typeface="Comic Sans MS"/>
              <a:cs typeface="Comic Sans MS"/>
              <a:sym typeface="Comic Sans MS"/>
            </a:endParaRPr>
          </a:p>
        </p:txBody>
      </p:sp>
      <p:cxnSp>
        <p:nvCxnSpPr>
          <p:cNvPr id="1411" name="Google Shape;1411;p15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12" name="Google Shape;1412;p15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13" name="Google Shape;1413;p15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4" name="Google Shape;1414;p158"/>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Your task is to separate the Game from the GameFramework so in future it can be shipped to Game Developers.</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15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04</a:t>
            </a:r>
            <a:r>
              <a:rPr b="1" lang="en" sz="3600">
                <a:solidFill>
                  <a:srgbClr val="404040"/>
                </a:solidFill>
                <a:latin typeface="Comic Sans MS"/>
                <a:ea typeface="Comic Sans MS"/>
                <a:cs typeface="Comic Sans MS"/>
                <a:sym typeface="Comic Sans MS"/>
              </a:rPr>
              <a:t>: Class Library</a:t>
            </a:r>
            <a:endParaRPr b="1" sz="3600">
              <a:solidFill>
                <a:srgbClr val="404040"/>
              </a:solidFill>
              <a:latin typeface="Comic Sans MS"/>
              <a:ea typeface="Comic Sans MS"/>
              <a:cs typeface="Comic Sans MS"/>
              <a:sym typeface="Comic Sans MS"/>
            </a:endParaRPr>
          </a:p>
        </p:txBody>
      </p:sp>
      <p:cxnSp>
        <p:nvCxnSpPr>
          <p:cNvPr id="1420" name="Google Shape;1420;p15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21" name="Google Shape;1421;p15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22" name="Google Shape;1422;p15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3" name="Google Shape;1423;p159"/>
          <p:cNvSpPr txBox="1"/>
          <p:nvPr>
            <p:ph idx="1" type="subTitle"/>
          </p:nvPr>
        </p:nvSpPr>
        <p:spPr>
          <a:xfrm>
            <a:off x="152400" y="824450"/>
            <a:ext cx="8839200" cy="14817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Also, Make the GameObject class such that its object can not be created outside of the DLL (Assembly) and Problem of counting that we raise in factory pattern is solved.</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7" name="Shape 1427"/>
        <p:cNvGrpSpPr/>
        <p:nvPr/>
      </p:nvGrpSpPr>
      <p:grpSpPr>
        <a:xfrm>
          <a:off x="0" y="0"/>
          <a:ext cx="0" cy="0"/>
          <a:chOff x="0" y="0"/>
          <a:chExt cx="0" cy="0"/>
        </a:xfrm>
      </p:grpSpPr>
      <p:sp>
        <p:nvSpPr>
          <p:cNvPr id="1428" name="Google Shape;1428;p160"/>
          <p:cNvSpPr txBox="1"/>
          <p:nvPr>
            <p:ph type="ctrTitle"/>
          </p:nvPr>
        </p:nvSpPr>
        <p:spPr>
          <a:xfrm>
            <a:off x="1758800" y="1559850"/>
            <a:ext cx="6554100" cy="13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900">
                <a:solidFill>
                  <a:srgbClr val="D15A12"/>
                </a:solidFill>
                <a:latin typeface="Comic Sans MS"/>
                <a:ea typeface="Comic Sans MS"/>
                <a:cs typeface="Comic Sans MS"/>
                <a:sym typeface="Comic Sans MS"/>
              </a:rPr>
              <a:t>Framework Task 05</a:t>
            </a:r>
            <a:endParaRPr b="1" sz="3800">
              <a:solidFill>
                <a:srgbClr val="0097A7"/>
              </a:solidFill>
              <a:latin typeface="Comic Sans MS"/>
              <a:ea typeface="Comic Sans MS"/>
              <a:cs typeface="Comic Sans MS"/>
              <a:sym typeface="Comic Sans MS"/>
            </a:endParaRPr>
          </a:p>
        </p:txBody>
      </p:sp>
      <p:sp>
        <p:nvSpPr>
          <p:cNvPr id="1429" name="Google Shape;1429;p160"/>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0" name="Google Shape;1430;p160"/>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1" name="Google Shape;1431;p160"/>
          <p:cNvSpPr txBox="1"/>
          <p:nvPr>
            <p:ph type="ctrTitle"/>
          </p:nvPr>
        </p:nvSpPr>
        <p:spPr>
          <a:xfrm>
            <a:off x="1476775" y="2873850"/>
            <a:ext cx="6331500" cy="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5"/>
                </a:solidFill>
                <a:latin typeface="Comic Sans MS"/>
                <a:ea typeface="Comic Sans MS"/>
                <a:cs typeface="Comic Sans MS"/>
                <a:sym typeface="Comic Sans MS"/>
              </a:rPr>
              <a:t>Collision Detection</a:t>
            </a:r>
            <a:endParaRPr b="1" sz="2000">
              <a:solidFill>
                <a:schemeClr val="accent5"/>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8"/>
                                        </p:tgtEl>
                                        <p:attrNameLst>
                                          <p:attrName>style.visibility</p:attrName>
                                        </p:attrNameLst>
                                      </p:cBhvr>
                                      <p:to>
                                        <p:strVal val="visible"/>
                                      </p:to>
                                    </p:set>
                                    <p:animEffect filter="fade" transition="in">
                                      <p:cBhvr>
                                        <p:cTn dur="1000"/>
                                        <p:tgtEl>
                                          <p:spTgt spid="1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6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Framework Task 04</a:t>
            </a:r>
            <a:endParaRPr b="1" sz="3600">
              <a:solidFill>
                <a:srgbClr val="404040"/>
              </a:solidFill>
              <a:latin typeface="Comic Sans MS"/>
              <a:ea typeface="Comic Sans MS"/>
              <a:cs typeface="Comic Sans MS"/>
              <a:sym typeface="Comic Sans MS"/>
            </a:endParaRPr>
          </a:p>
        </p:txBody>
      </p:sp>
      <p:sp>
        <p:nvSpPr>
          <p:cNvPr id="1437" name="Google Shape;1437;p161"/>
          <p:cNvSpPr txBox="1"/>
          <p:nvPr>
            <p:ph idx="1" type="subTitle"/>
          </p:nvPr>
        </p:nvSpPr>
        <p:spPr>
          <a:xfrm>
            <a:off x="94000" y="693950"/>
            <a:ext cx="8739900" cy="12534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Now, we need to detect the collision between any two types of the objects and on </a:t>
            </a:r>
            <a:r>
              <a:rPr b="1" lang="en" sz="3000">
                <a:solidFill>
                  <a:srgbClr val="404040"/>
                </a:solidFill>
                <a:latin typeface="Raleway"/>
                <a:ea typeface="Raleway"/>
                <a:cs typeface="Raleway"/>
                <a:sym typeface="Raleway"/>
              </a:rPr>
              <a:t>collision</a:t>
            </a:r>
            <a:r>
              <a:rPr b="1" lang="en" sz="3000">
                <a:solidFill>
                  <a:srgbClr val="404040"/>
                </a:solidFill>
                <a:latin typeface="Raleway"/>
                <a:ea typeface="Raleway"/>
                <a:cs typeface="Raleway"/>
                <a:sym typeface="Raleway"/>
              </a:rPr>
              <a:t> we want to attach the behaviour.</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For example, we want when a collision occur between player and ground the player shows stop </a:t>
            </a:r>
            <a:r>
              <a:rPr b="1" lang="en" sz="3000">
                <a:solidFill>
                  <a:srgbClr val="404040"/>
                </a:solidFill>
                <a:latin typeface="Raleway"/>
                <a:ea typeface="Raleway"/>
                <a:cs typeface="Raleway"/>
                <a:sym typeface="Raleway"/>
              </a:rPr>
              <a:t>behaviour</a:t>
            </a:r>
            <a:r>
              <a:rPr b="1" lang="en" sz="3000">
                <a:solidFill>
                  <a:srgbClr val="404040"/>
                </a:solidFill>
                <a:latin typeface="Raleway"/>
                <a:ea typeface="Raleway"/>
                <a:cs typeface="Raleway"/>
                <a:sym typeface="Raleway"/>
              </a:rPr>
              <a:t> means it stop falling.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438" name="Google Shape;1438;p16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39" name="Google Shape;1439;p16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40" name="Google Shape;1440;p16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7"/>
                                        </p:tgtEl>
                                        <p:attrNameLst>
                                          <p:attrName>style.visibility</p:attrName>
                                        </p:attrNameLst>
                                      </p:cBhvr>
                                      <p:to>
                                        <p:strVal val="visible"/>
                                      </p:to>
                                    </p:set>
                                    <p:animEffect filter="fade" transition="in">
                                      <p:cBhvr>
                                        <p:cTn dur="1000"/>
                                        <p:tgtEl>
                                          <p:spTgt spid="1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16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Framework Task 04</a:t>
            </a:r>
            <a:endParaRPr b="1" sz="3600">
              <a:solidFill>
                <a:srgbClr val="404040"/>
              </a:solidFill>
              <a:latin typeface="Comic Sans MS"/>
              <a:ea typeface="Comic Sans MS"/>
              <a:cs typeface="Comic Sans MS"/>
              <a:sym typeface="Comic Sans MS"/>
            </a:endParaRPr>
          </a:p>
        </p:txBody>
      </p:sp>
      <p:sp>
        <p:nvSpPr>
          <p:cNvPr id="1446" name="Google Shape;1446;p162"/>
          <p:cNvSpPr txBox="1"/>
          <p:nvPr>
            <p:ph idx="1" type="subTitle"/>
          </p:nvPr>
        </p:nvSpPr>
        <p:spPr>
          <a:xfrm>
            <a:off x="94000" y="846350"/>
            <a:ext cx="8739900" cy="12534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Another example is when the </a:t>
            </a:r>
            <a:r>
              <a:rPr b="1" lang="en" sz="3000">
                <a:solidFill>
                  <a:srgbClr val="404040"/>
                </a:solidFill>
                <a:latin typeface="Raleway"/>
                <a:ea typeface="Raleway"/>
                <a:cs typeface="Raleway"/>
                <a:sym typeface="Raleway"/>
              </a:rPr>
              <a:t>enemy</a:t>
            </a:r>
            <a:r>
              <a:rPr b="1" lang="en" sz="3000">
                <a:solidFill>
                  <a:srgbClr val="404040"/>
                </a:solidFill>
                <a:latin typeface="Raleway"/>
                <a:ea typeface="Raleway"/>
                <a:cs typeface="Raleway"/>
                <a:sym typeface="Raleway"/>
              </a:rPr>
              <a:t> touch with the ground we want that it shows moving toward left behaviour.</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447" name="Google Shape;1447;p16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48" name="Google Shape;1448;p16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49" name="Google Shape;1449;p16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6"/>
                                        </p:tgtEl>
                                        <p:attrNameLst>
                                          <p:attrName>style.visibility</p:attrName>
                                        </p:attrNameLst>
                                      </p:cBhvr>
                                      <p:to>
                                        <p:strVal val="visible"/>
                                      </p:to>
                                    </p:set>
                                    <p:animEffect filter="fade" transition="in">
                                      <p:cBhvr>
                                        <p:cTn dur="1000"/>
                                        <p:tgtEl>
                                          <p:spTgt spid="1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 Game Jitter</a:t>
            </a:r>
            <a:endParaRPr b="1" sz="3600">
              <a:solidFill>
                <a:srgbClr val="404040"/>
              </a:solidFill>
              <a:latin typeface="Comic Sans MS"/>
              <a:ea typeface="Comic Sans MS"/>
              <a:cs typeface="Comic Sans MS"/>
              <a:sym typeface="Comic Sans MS"/>
            </a:endParaRPr>
          </a:p>
        </p:txBody>
      </p:sp>
      <p:sp>
        <p:nvSpPr>
          <p:cNvPr id="191" name="Google Shape;191;p28"/>
          <p:cNvSpPr txBox="1"/>
          <p:nvPr>
            <p:ph idx="1" type="subTitle"/>
          </p:nvPr>
        </p:nvSpPr>
        <p:spPr>
          <a:xfrm>
            <a:off x="215500" y="1013513"/>
            <a:ext cx="2614800" cy="3375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Set the form doubleBuffer true to improve the rendering of the game.</a:t>
            </a:r>
            <a:endParaRPr b="1" sz="3000">
              <a:solidFill>
                <a:srgbClr val="D15A12"/>
              </a:solidFill>
              <a:latin typeface="Raleway"/>
              <a:ea typeface="Raleway"/>
              <a:cs typeface="Raleway"/>
              <a:sym typeface="Raleway"/>
            </a:endParaRPr>
          </a:p>
        </p:txBody>
      </p:sp>
      <p:cxnSp>
        <p:nvCxnSpPr>
          <p:cNvPr id="192" name="Google Shape;192;p2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93" name="Google Shape;193;p2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94" name="Google Shape;194;p2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95" name="Google Shape;195;p28"/>
          <p:cNvPicPr preferRelativeResize="0"/>
          <p:nvPr/>
        </p:nvPicPr>
        <p:blipFill>
          <a:blip r:embed="rId3">
            <a:alphaModFix/>
          </a:blip>
          <a:stretch>
            <a:fillRect/>
          </a:stretch>
        </p:blipFill>
        <p:spPr>
          <a:xfrm>
            <a:off x="2982700" y="942600"/>
            <a:ext cx="6008901" cy="36083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16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Framework Task 04</a:t>
            </a:r>
            <a:endParaRPr b="1" sz="3600">
              <a:solidFill>
                <a:srgbClr val="404040"/>
              </a:solidFill>
              <a:latin typeface="Comic Sans MS"/>
              <a:ea typeface="Comic Sans MS"/>
              <a:cs typeface="Comic Sans MS"/>
              <a:sym typeface="Comic Sans MS"/>
            </a:endParaRPr>
          </a:p>
        </p:txBody>
      </p:sp>
      <p:sp>
        <p:nvSpPr>
          <p:cNvPr id="1455" name="Google Shape;1455;p163"/>
          <p:cNvSpPr txBox="1"/>
          <p:nvPr>
            <p:ph idx="1" type="subTitle"/>
          </p:nvPr>
        </p:nvSpPr>
        <p:spPr>
          <a:xfrm>
            <a:off x="94000" y="846350"/>
            <a:ext cx="8739900" cy="12534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We want the </a:t>
            </a:r>
            <a:r>
              <a:rPr b="1" lang="en" sz="3000">
                <a:solidFill>
                  <a:srgbClr val="D15A12"/>
                </a:solidFill>
                <a:latin typeface="Raleway"/>
                <a:ea typeface="Raleway"/>
                <a:cs typeface="Raleway"/>
                <a:sym typeface="Raleway"/>
              </a:rPr>
              <a:t>framework</a:t>
            </a:r>
            <a:r>
              <a:rPr b="1" lang="en" sz="3000">
                <a:solidFill>
                  <a:srgbClr val="404040"/>
                </a:solidFill>
                <a:latin typeface="Raleway"/>
                <a:ea typeface="Raleway"/>
                <a:cs typeface="Raleway"/>
                <a:sym typeface="Raleway"/>
              </a:rPr>
              <a:t> should be </a:t>
            </a:r>
            <a:r>
              <a:rPr b="1" lang="en" sz="3000">
                <a:solidFill>
                  <a:srgbClr val="D15A12"/>
                </a:solidFill>
                <a:latin typeface="Raleway"/>
                <a:ea typeface="Raleway"/>
                <a:cs typeface="Raleway"/>
                <a:sym typeface="Raleway"/>
              </a:rPr>
              <a:t>extendable </a:t>
            </a:r>
            <a:r>
              <a:rPr b="1" lang="en" sz="3000">
                <a:solidFill>
                  <a:srgbClr val="404040"/>
                </a:solidFill>
                <a:latin typeface="Raleway"/>
                <a:ea typeface="Raleway"/>
                <a:cs typeface="Raleway"/>
                <a:sym typeface="Raleway"/>
              </a:rPr>
              <a:t>such that the junior developer can add collision between any two types and also can create its own behaviours and add to the game. </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At the moment, we are interesting to give to </a:t>
            </a:r>
            <a:r>
              <a:rPr b="1" lang="en" sz="3000">
                <a:solidFill>
                  <a:srgbClr val="404040"/>
                </a:solidFill>
                <a:latin typeface="Raleway"/>
                <a:ea typeface="Raleway"/>
                <a:cs typeface="Raleway"/>
                <a:sym typeface="Raleway"/>
              </a:rPr>
              <a:t>behaviour</a:t>
            </a:r>
            <a:r>
              <a:rPr b="1" lang="en" sz="3000">
                <a:solidFill>
                  <a:srgbClr val="404040"/>
                </a:solidFill>
                <a:latin typeface="Raleway"/>
                <a:ea typeface="Raleway"/>
                <a:cs typeface="Raleway"/>
                <a:sym typeface="Raleway"/>
              </a:rPr>
              <a:t> </a:t>
            </a:r>
            <a:r>
              <a:rPr b="1" lang="en" sz="3000">
                <a:solidFill>
                  <a:srgbClr val="D15A12"/>
                </a:solidFill>
                <a:latin typeface="Raleway"/>
                <a:ea typeface="Raleway"/>
                <a:cs typeface="Raleway"/>
                <a:sym typeface="Raleway"/>
              </a:rPr>
              <a:t>StopWhenHitOnGround</a:t>
            </a:r>
            <a:r>
              <a:rPr b="1" lang="en" sz="3000">
                <a:solidFill>
                  <a:srgbClr val="404040"/>
                </a:solidFill>
                <a:latin typeface="Raleway"/>
                <a:ea typeface="Raleway"/>
                <a:cs typeface="Raleway"/>
                <a:sym typeface="Raleway"/>
              </a:rPr>
              <a:t>, and </a:t>
            </a:r>
            <a:r>
              <a:rPr b="1" lang="en" sz="3000">
                <a:solidFill>
                  <a:srgbClr val="D15A12"/>
                </a:solidFill>
                <a:latin typeface="Raleway"/>
                <a:ea typeface="Raleway"/>
                <a:cs typeface="Raleway"/>
                <a:sym typeface="Raleway"/>
              </a:rPr>
              <a:t>MoveLeftWhenHitOnGround</a:t>
            </a:r>
            <a:endParaRPr b="1" sz="3000">
              <a:solidFill>
                <a:srgbClr val="D15A12"/>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456" name="Google Shape;1456;p16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57" name="Google Shape;1457;p16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58" name="Google Shape;1458;p16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55"/>
                                        </p:tgtEl>
                                        <p:attrNameLst>
                                          <p:attrName>style.visibility</p:attrName>
                                        </p:attrNameLst>
                                      </p:cBhvr>
                                      <p:to>
                                        <p:strVal val="visible"/>
                                      </p:to>
                                    </p:set>
                                    <p:animEffect filter="fade" transition="in">
                                      <p:cBhvr>
                                        <p:cTn dur="1000"/>
                                        <p:tgtEl>
                                          <p:spTgt spid="1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2" name="Shape 1462"/>
        <p:cNvGrpSpPr/>
        <p:nvPr/>
      </p:nvGrpSpPr>
      <p:grpSpPr>
        <a:xfrm>
          <a:off x="0" y="0"/>
          <a:ext cx="0" cy="0"/>
          <a:chOff x="0" y="0"/>
          <a:chExt cx="0" cy="0"/>
        </a:xfrm>
      </p:grpSpPr>
      <p:sp>
        <p:nvSpPr>
          <p:cNvPr id="1463" name="Google Shape;1463;p164"/>
          <p:cNvSpPr txBox="1"/>
          <p:nvPr>
            <p:ph type="ctrTitle"/>
          </p:nvPr>
        </p:nvSpPr>
        <p:spPr>
          <a:xfrm>
            <a:off x="1758800" y="1559850"/>
            <a:ext cx="6554100" cy="13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900">
                <a:solidFill>
                  <a:srgbClr val="D15A12"/>
                </a:solidFill>
                <a:latin typeface="Comic Sans MS"/>
                <a:ea typeface="Comic Sans MS"/>
                <a:cs typeface="Comic Sans MS"/>
                <a:sym typeface="Comic Sans MS"/>
              </a:rPr>
              <a:t>Framework Task 05</a:t>
            </a:r>
            <a:endParaRPr b="1" sz="3800">
              <a:solidFill>
                <a:srgbClr val="0097A7"/>
              </a:solidFill>
              <a:latin typeface="Comic Sans MS"/>
              <a:ea typeface="Comic Sans MS"/>
              <a:cs typeface="Comic Sans MS"/>
              <a:sym typeface="Comic Sans MS"/>
            </a:endParaRPr>
          </a:p>
        </p:txBody>
      </p:sp>
      <p:sp>
        <p:nvSpPr>
          <p:cNvPr id="1464" name="Google Shape;1464;p164"/>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65" name="Google Shape;1465;p164"/>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66" name="Google Shape;1466;p164"/>
          <p:cNvSpPr txBox="1"/>
          <p:nvPr>
            <p:ph type="ctrTitle"/>
          </p:nvPr>
        </p:nvSpPr>
        <p:spPr>
          <a:xfrm>
            <a:off x="1476775" y="2873850"/>
            <a:ext cx="6331500" cy="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2000">
              <a:solidFill>
                <a:schemeClr val="accent5"/>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3"/>
                                        </p:tgtEl>
                                        <p:attrNameLst>
                                          <p:attrName>style.visibility</p:attrName>
                                        </p:attrNameLst>
                                      </p:cBhvr>
                                      <p:to>
                                        <p:strVal val="visible"/>
                                      </p:to>
                                    </p:set>
                                    <p:animEffect filter="fade" transition="in">
                                      <p:cBhvr>
                                        <p:cTn dur="1000"/>
                                        <p:tgtEl>
                                          <p:spTgt spid="1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16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sp>
        <p:nvSpPr>
          <p:cNvPr id="1472" name="Google Shape;1472;p165"/>
          <p:cNvSpPr txBox="1"/>
          <p:nvPr>
            <p:ph idx="1" type="subTitle"/>
          </p:nvPr>
        </p:nvSpPr>
        <p:spPr>
          <a:xfrm>
            <a:off x="589000" y="693950"/>
            <a:ext cx="8244900" cy="980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Now, we need our player to stop following when it land on the ground.</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473" name="Google Shape;1473;p16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74" name="Google Shape;1474;p16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75" name="Google Shape;1475;p16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6" name="Google Shape;1476;p165"/>
          <p:cNvSpPr txBox="1"/>
          <p:nvPr/>
        </p:nvSpPr>
        <p:spPr>
          <a:xfrm>
            <a:off x="375500" y="1880100"/>
            <a:ext cx="8112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        private void timeMainGameLoop_Tick(object sender, EventArgs 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if (!isOnGround)</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pbPlayer.Top = pbPlayer.Top + gravity;</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isOnGround = false;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if (pbPlayer.Bounds.IntersectsWith(pbGroundZero.Bounds))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isOnGround = true;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457200" lvl="0" marL="45720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2"/>
                                        </p:tgtEl>
                                        <p:attrNameLst>
                                          <p:attrName>style.visibility</p:attrName>
                                        </p:attrNameLst>
                                      </p:cBhvr>
                                      <p:to>
                                        <p:strVal val="visible"/>
                                      </p:to>
                                    </p:set>
                                    <p:animEffect filter="fade" transition="in">
                                      <p:cBhvr>
                                        <p:cTn dur="1000"/>
                                        <p:tgtEl>
                                          <p:spTgt spid="1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16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a:t>
            </a:r>
            <a:endParaRPr b="1" sz="3600">
              <a:solidFill>
                <a:srgbClr val="404040"/>
              </a:solidFill>
              <a:latin typeface="Comic Sans MS"/>
              <a:ea typeface="Comic Sans MS"/>
              <a:cs typeface="Comic Sans MS"/>
              <a:sym typeface="Comic Sans MS"/>
            </a:endParaRPr>
          </a:p>
        </p:txBody>
      </p:sp>
      <p:sp>
        <p:nvSpPr>
          <p:cNvPr id="1482" name="Google Shape;1482;p166"/>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Again next </a:t>
            </a:r>
            <a:r>
              <a:rPr b="1" lang="en" sz="3000">
                <a:solidFill>
                  <a:srgbClr val="404040"/>
                </a:solidFill>
                <a:latin typeface="Raleway"/>
                <a:ea typeface="Raleway"/>
                <a:cs typeface="Raleway"/>
                <a:sym typeface="Raleway"/>
              </a:rPr>
              <a:t>scenario</a:t>
            </a:r>
            <a:r>
              <a:rPr b="1" lang="en" sz="3000">
                <a:solidFill>
                  <a:srgbClr val="404040"/>
                </a:solidFill>
                <a:latin typeface="Raleway"/>
                <a:ea typeface="Raleway"/>
                <a:cs typeface="Raleway"/>
                <a:sym typeface="Raleway"/>
              </a:rPr>
              <a:t> will have different option, In this way the loop will keep executing and the game will end in failure or success.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483" name="Google Shape;1483;p16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84" name="Google Shape;1484;p16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85" name="Google Shape;1485;p16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1000"/>
                                        <p:tgtEl>
                                          <p:spTgt spid="1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16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a:t>
            </a:r>
            <a:endParaRPr b="1" sz="3600">
              <a:solidFill>
                <a:srgbClr val="404040"/>
              </a:solidFill>
              <a:latin typeface="Comic Sans MS"/>
              <a:ea typeface="Comic Sans MS"/>
              <a:cs typeface="Comic Sans MS"/>
              <a:sym typeface="Comic Sans MS"/>
            </a:endParaRPr>
          </a:p>
        </p:txBody>
      </p:sp>
      <p:sp>
        <p:nvSpPr>
          <p:cNvPr id="1491" name="Google Shape;1491;p167"/>
          <p:cNvSpPr txBox="1"/>
          <p:nvPr>
            <p:ph idx="1" type="subTitle"/>
          </p:nvPr>
        </p:nvSpPr>
        <p:spPr>
          <a:xfrm>
            <a:off x="629275" y="790200"/>
            <a:ext cx="8244900" cy="3114000"/>
          </a:xfrm>
          <a:prstGeom prst="rect">
            <a:avLst/>
          </a:prstGeom>
          <a:ln cap="flat" cmpd="sng" w="9525">
            <a:solidFill>
              <a:srgbClr val="D15A1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The task is not to develop a game. Instead the task is to develop a Framework (set of a class or multiple classes) that allow other developers to easily develop the game.</a:t>
            </a:r>
            <a:endParaRPr b="1" sz="3000">
              <a:solidFill>
                <a:srgbClr val="404040"/>
              </a:solidFill>
              <a:latin typeface="Raleway"/>
              <a:ea typeface="Raleway"/>
              <a:cs typeface="Raleway"/>
              <a:sym typeface="Raleway"/>
            </a:endParaRPr>
          </a:p>
        </p:txBody>
      </p:sp>
      <p:cxnSp>
        <p:nvCxnSpPr>
          <p:cNvPr id="1492" name="Google Shape;1492;p16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493" name="Google Shape;1493;p16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494" name="Google Shape;1494;p16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1"/>
                                        </p:tgtEl>
                                        <p:attrNameLst>
                                          <p:attrName>style.visibility</p:attrName>
                                        </p:attrNameLst>
                                      </p:cBhvr>
                                      <p:to>
                                        <p:strVal val="visible"/>
                                      </p:to>
                                    </p:set>
                                    <p:animEffect filter="fade" transition="in">
                                      <p:cBhvr>
                                        <p:cTn dur="1000"/>
                                        <p:tgtEl>
                                          <p:spTgt spid="1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16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a:t>
            </a:r>
            <a:endParaRPr b="1" sz="3600">
              <a:solidFill>
                <a:srgbClr val="404040"/>
              </a:solidFill>
              <a:latin typeface="Comic Sans MS"/>
              <a:ea typeface="Comic Sans MS"/>
              <a:cs typeface="Comic Sans MS"/>
              <a:sym typeface="Comic Sans MS"/>
            </a:endParaRPr>
          </a:p>
        </p:txBody>
      </p:sp>
      <p:sp>
        <p:nvSpPr>
          <p:cNvPr id="1500" name="Google Shape;1500;p168"/>
          <p:cNvSpPr txBox="1"/>
          <p:nvPr>
            <p:ph idx="1" type="subTitle"/>
          </p:nvPr>
        </p:nvSpPr>
        <p:spPr>
          <a:xfrm>
            <a:off x="629275" y="790200"/>
            <a:ext cx="8244900" cy="3114000"/>
          </a:xfrm>
          <a:prstGeom prst="rect">
            <a:avLst/>
          </a:prstGeom>
          <a:ln cap="flat" cmpd="sng" w="9525">
            <a:solidFill>
              <a:srgbClr val="D15A1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Easy may have many means you can come up with you own ease that you want to give to other fellow </a:t>
            </a:r>
            <a:r>
              <a:rPr b="1" lang="en" sz="3000">
                <a:solidFill>
                  <a:srgbClr val="404040"/>
                </a:solidFill>
                <a:latin typeface="Raleway"/>
                <a:ea typeface="Raleway"/>
                <a:cs typeface="Raleway"/>
                <a:sym typeface="Raleway"/>
              </a:rPr>
              <a:t>developers</a:t>
            </a:r>
            <a:r>
              <a:rPr b="1" lang="en" sz="3000">
                <a:solidFill>
                  <a:srgbClr val="404040"/>
                </a:solidFill>
                <a:latin typeface="Raleway"/>
                <a:ea typeface="Raleway"/>
                <a:cs typeface="Raleway"/>
                <a:sym typeface="Raleway"/>
              </a:rPr>
              <a:t>.</a:t>
            </a:r>
            <a:endParaRPr b="1" sz="3000">
              <a:solidFill>
                <a:srgbClr val="404040"/>
              </a:solidFill>
              <a:latin typeface="Raleway"/>
              <a:ea typeface="Raleway"/>
              <a:cs typeface="Raleway"/>
              <a:sym typeface="Raleway"/>
            </a:endParaRPr>
          </a:p>
        </p:txBody>
      </p:sp>
      <p:cxnSp>
        <p:nvCxnSpPr>
          <p:cNvPr id="1501" name="Google Shape;1501;p16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502" name="Google Shape;1502;p16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503" name="Google Shape;1503;p16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00"/>
                                        </p:tgtEl>
                                        <p:attrNameLst>
                                          <p:attrName>style.visibility</p:attrName>
                                        </p:attrNameLst>
                                      </p:cBhvr>
                                      <p:to>
                                        <p:strVal val="visible"/>
                                      </p:to>
                                    </p:set>
                                    <p:animEffect filter="fade" transition="in">
                                      <p:cBhvr>
                                        <p:cTn dur="1000"/>
                                        <p:tgtEl>
                                          <p:spTgt spid="1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16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a:t>
            </a:r>
            <a:endParaRPr b="1" sz="3600">
              <a:solidFill>
                <a:srgbClr val="404040"/>
              </a:solidFill>
              <a:latin typeface="Comic Sans MS"/>
              <a:ea typeface="Comic Sans MS"/>
              <a:cs typeface="Comic Sans MS"/>
              <a:sym typeface="Comic Sans MS"/>
            </a:endParaRPr>
          </a:p>
        </p:txBody>
      </p:sp>
      <p:sp>
        <p:nvSpPr>
          <p:cNvPr id="1509" name="Google Shape;1509;p169"/>
          <p:cNvSpPr txBox="1"/>
          <p:nvPr>
            <p:ph idx="1" type="subTitle"/>
          </p:nvPr>
        </p:nvSpPr>
        <p:spPr>
          <a:xfrm>
            <a:off x="629275" y="790200"/>
            <a:ext cx="8244900" cy="3114000"/>
          </a:xfrm>
          <a:prstGeom prst="rect">
            <a:avLst/>
          </a:prstGeom>
          <a:ln cap="flat" cmpd="sng" w="9525">
            <a:solidFill>
              <a:srgbClr val="D15A1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The minimum requirement is developer only define the </a:t>
            </a:r>
            <a:r>
              <a:rPr b="1" lang="en" sz="3000">
                <a:solidFill>
                  <a:srgbClr val="404040"/>
                </a:solidFill>
                <a:latin typeface="Raleway"/>
                <a:ea typeface="Raleway"/>
                <a:cs typeface="Raleway"/>
                <a:sym typeface="Raleway"/>
              </a:rPr>
              <a:t>scenarios, options to scenarios and link multiple scenarios with each other.</a:t>
            </a:r>
            <a:endParaRPr b="1" sz="3000">
              <a:solidFill>
                <a:srgbClr val="404040"/>
              </a:solidFill>
              <a:latin typeface="Raleway"/>
              <a:ea typeface="Raleway"/>
              <a:cs typeface="Raleway"/>
              <a:sym typeface="Raleway"/>
            </a:endParaRPr>
          </a:p>
        </p:txBody>
      </p:sp>
      <p:cxnSp>
        <p:nvCxnSpPr>
          <p:cNvPr id="1510" name="Google Shape;1510;p16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511" name="Google Shape;1511;p16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512" name="Google Shape;1512;p16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09"/>
                                        </p:tgtEl>
                                        <p:attrNameLst>
                                          <p:attrName>style.visibility</p:attrName>
                                        </p:attrNameLst>
                                      </p:cBhvr>
                                      <p:to>
                                        <p:strVal val="visible"/>
                                      </p:to>
                                    </p:set>
                                    <p:animEffect filter="fade" transition="in">
                                      <p:cBhvr>
                                        <p:cTn dur="1000"/>
                                        <p:tgtEl>
                                          <p:spTgt spid="1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17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a:t>
            </a:r>
            <a:endParaRPr b="1" sz="3600">
              <a:solidFill>
                <a:srgbClr val="404040"/>
              </a:solidFill>
              <a:latin typeface="Comic Sans MS"/>
              <a:ea typeface="Comic Sans MS"/>
              <a:cs typeface="Comic Sans MS"/>
              <a:sym typeface="Comic Sans MS"/>
            </a:endParaRPr>
          </a:p>
        </p:txBody>
      </p:sp>
      <p:sp>
        <p:nvSpPr>
          <p:cNvPr id="1518" name="Google Shape;1518;p170"/>
          <p:cNvSpPr txBox="1"/>
          <p:nvPr>
            <p:ph idx="1" type="subTitle"/>
          </p:nvPr>
        </p:nvSpPr>
        <p:spPr>
          <a:xfrm>
            <a:off x="629275" y="790200"/>
            <a:ext cx="8244900" cy="3114000"/>
          </a:xfrm>
          <a:prstGeom prst="rect">
            <a:avLst/>
          </a:prstGeom>
          <a:ln cap="flat" cmpd="sng" w="9525">
            <a:solidFill>
              <a:srgbClr val="D15A1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Use the OOP principles to make things more </a:t>
            </a:r>
            <a:r>
              <a:rPr b="1" lang="en" sz="3000">
                <a:solidFill>
                  <a:srgbClr val="404040"/>
                </a:solidFill>
                <a:latin typeface="Raleway"/>
                <a:ea typeface="Raleway"/>
                <a:cs typeface="Raleway"/>
                <a:sym typeface="Raleway"/>
              </a:rPr>
              <a:t>extensible</a:t>
            </a:r>
            <a:r>
              <a:rPr b="1" lang="en" sz="3000">
                <a:solidFill>
                  <a:srgbClr val="404040"/>
                </a:solidFill>
                <a:latin typeface="Raleway"/>
                <a:ea typeface="Raleway"/>
                <a:cs typeface="Raleway"/>
                <a:sym typeface="Raleway"/>
              </a:rPr>
              <a:t> and maintainable.</a:t>
            </a:r>
            <a:endParaRPr b="1" sz="3000">
              <a:solidFill>
                <a:srgbClr val="404040"/>
              </a:solidFill>
              <a:latin typeface="Raleway"/>
              <a:ea typeface="Raleway"/>
              <a:cs typeface="Raleway"/>
              <a:sym typeface="Raleway"/>
            </a:endParaRPr>
          </a:p>
        </p:txBody>
      </p:sp>
      <p:cxnSp>
        <p:nvCxnSpPr>
          <p:cNvPr id="1519" name="Google Shape;1519;p17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520" name="Google Shape;1520;p17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521" name="Google Shape;1521;p17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8"/>
                                        </p:tgtEl>
                                        <p:attrNameLst>
                                          <p:attrName>style.visibility</p:attrName>
                                        </p:attrNameLst>
                                      </p:cBhvr>
                                      <p:to>
                                        <p:strVal val="visible"/>
                                      </p:to>
                                    </p:set>
                                    <p:animEffect filter="fade" transition="in">
                                      <p:cBhvr>
                                        <p:cTn dur="1000"/>
                                        <p:tgtEl>
                                          <p:spTgt spid="1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17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Submission Requirement</a:t>
            </a:r>
            <a:endParaRPr b="1" sz="3600">
              <a:solidFill>
                <a:srgbClr val="404040"/>
              </a:solidFill>
              <a:latin typeface="Comic Sans MS"/>
              <a:ea typeface="Comic Sans MS"/>
              <a:cs typeface="Comic Sans MS"/>
              <a:sym typeface="Comic Sans MS"/>
            </a:endParaRPr>
          </a:p>
        </p:txBody>
      </p:sp>
      <p:sp>
        <p:nvSpPr>
          <p:cNvPr id="1527" name="Google Shape;1527;p171"/>
          <p:cNvSpPr txBox="1"/>
          <p:nvPr>
            <p:ph idx="1" type="subTitle"/>
          </p:nvPr>
        </p:nvSpPr>
        <p:spPr>
          <a:xfrm>
            <a:off x="629275" y="790200"/>
            <a:ext cx="8244900" cy="3114000"/>
          </a:xfrm>
          <a:prstGeom prst="rect">
            <a:avLst/>
          </a:prstGeom>
          <a:ln cap="flat" cmpd="sng" w="9525">
            <a:solidFill>
              <a:srgbClr val="D15A12"/>
            </a:solidFill>
            <a:prstDash val="solid"/>
            <a:round/>
            <a:headEnd len="sm" w="sm" type="none"/>
            <a:tailEnd len="sm" w="sm" type="none"/>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Class Diagram.</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The Framework Code.</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The Example Adventure Game using the Framework.</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A written document which clear mention which object oriented programming concepts you have used to implement the Framework and WHY</a:t>
            </a:r>
            <a:endParaRPr b="1" sz="3000">
              <a:solidFill>
                <a:srgbClr val="404040"/>
              </a:solidFill>
              <a:latin typeface="Raleway"/>
              <a:ea typeface="Raleway"/>
              <a:cs typeface="Raleway"/>
              <a:sym typeface="Raleway"/>
            </a:endParaRPr>
          </a:p>
        </p:txBody>
      </p:sp>
      <p:cxnSp>
        <p:nvCxnSpPr>
          <p:cNvPr id="1528" name="Google Shape;1528;p17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529" name="Google Shape;1529;p17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530" name="Google Shape;1530;p17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7"/>
                                        </p:tgtEl>
                                        <p:attrNameLst>
                                          <p:attrName>style.visibility</p:attrName>
                                        </p:attrNameLst>
                                      </p:cBhvr>
                                      <p:to>
                                        <p:strVal val="visible"/>
                                      </p:to>
                                    </p:set>
                                    <p:animEffect filter="fade" transition="in">
                                      <p:cBhvr>
                                        <p:cTn dur="1000"/>
                                        <p:tgtEl>
                                          <p:spTgt spid="1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17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Some story links</a:t>
            </a:r>
            <a:endParaRPr b="1" sz="3600">
              <a:solidFill>
                <a:srgbClr val="404040"/>
              </a:solidFill>
              <a:latin typeface="Comic Sans MS"/>
              <a:ea typeface="Comic Sans MS"/>
              <a:cs typeface="Comic Sans MS"/>
              <a:sym typeface="Comic Sans MS"/>
            </a:endParaRPr>
          </a:p>
        </p:txBody>
      </p:sp>
      <p:sp>
        <p:nvSpPr>
          <p:cNvPr id="1536" name="Google Shape;1536;p172"/>
          <p:cNvSpPr txBox="1"/>
          <p:nvPr>
            <p:ph idx="1" type="subTitle"/>
          </p:nvPr>
        </p:nvSpPr>
        <p:spPr>
          <a:xfrm>
            <a:off x="629275" y="790200"/>
            <a:ext cx="8244900" cy="3114000"/>
          </a:xfrm>
          <a:prstGeom prst="rect">
            <a:avLst/>
          </a:prstGeom>
          <a:ln cap="flat" cmpd="sng" w="9525">
            <a:solidFill>
              <a:srgbClr val="D15A12"/>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rPr b="1" lang="en" sz="3000" u="sng">
                <a:solidFill>
                  <a:schemeClr val="hlink"/>
                </a:solidFill>
                <a:latin typeface="Raleway"/>
                <a:ea typeface="Raleway"/>
                <a:cs typeface="Raleway"/>
                <a:sym typeface="Raleway"/>
                <a:hlinkClick r:id="rId3"/>
              </a:rPr>
              <a:t>https://www.choiceofgames.com/dragon/scenes/queenpolitics.txt</a:t>
            </a:r>
            <a:endParaRPr b="1" sz="3000">
              <a:solidFill>
                <a:srgbClr val="404040"/>
              </a:solidFill>
              <a:latin typeface="Raleway"/>
              <a:ea typeface="Raleway"/>
              <a:cs typeface="Raleway"/>
              <a:sym typeface="Raleway"/>
            </a:endParaRPr>
          </a:p>
          <a:p>
            <a:pPr indent="0" lvl="0" marL="45720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457200" rtl="0" algn="just">
              <a:spcBef>
                <a:spcPts val="0"/>
              </a:spcBef>
              <a:spcAft>
                <a:spcPts val="0"/>
              </a:spcAft>
              <a:buNone/>
            </a:pPr>
            <a:r>
              <a:rPr b="1" lang="en" sz="3000" u="sng">
                <a:solidFill>
                  <a:schemeClr val="hlink"/>
                </a:solidFill>
                <a:latin typeface="Raleway"/>
                <a:ea typeface="Raleway"/>
                <a:cs typeface="Raleway"/>
                <a:sym typeface="Raleway"/>
                <a:hlinkClick r:id="rId4"/>
              </a:rPr>
              <a:t>https://www.choiceofgames.com/dragon/scenes/startup.txt</a:t>
            </a:r>
            <a:endParaRPr b="1" sz="3000">
              <a:solidFill>
                <a:srgbClr val="404040"/>
              </a:solidFill>
              <a:latin typeface="Raleway"/>
              <a:ea typeface="Raleway"/>
              <a:cs typeface="Raleway"/>
              <a:sym typeface="Raleway"/>
            </a:endParaRPr>
          </a:p>
          <a:p>
            <a:pPr indent="0" lvl="0" marL="457200" rtl="0" algn="just">
              <a:spcBef>
                <a:spcPts val="0"/>
              </a:spcBef>
              <a:spcAft>
                <a:spcPts val="0"/>
              </a:spcAft>
              <a:buNone/>
            </a:pPr>
            <a:r>
              <a:t/>
            </a:r>
            <a:endParaRPr b="1" sz="3000">
              <a:solidFill>
                <a:srgbClr val="404040"/>
              </a:solidFill>
              <a:latin typeface="Raleway"/>
              <a:ea typeface="Raleway"/>
              <a:cs typeface="Raleway"/>
              <a:sym typeface="Raleway"/>
            </a:endParaRPr>
          </a:p>
        </p:txBody>
      </p:sp>
      <p:cxnSp>
        <p:nvCxnSpPr>
          <p:cNvPr id="1537" name="Google Shape;1537;p17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538" name="Google Shape;1538;p17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539" name="Google Shape;1539;p17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6"/>
                                        </p:tgtEl>
                                        <p:attrNameLst>
                                          <p:attrName>style.visibility</p:attrName>
                                        </p:attrNameLst>
                                      </p:cBhvr>
                                      <p:to>
                                        <p:strVal val="visible"/>
                                      </p:to>
                                    </p:set>
                                    <p:animEffect filter="fade" transition="in">
                                      <p:cBhvr>
                                        <p:cTn dur="1000"/>
                                        <p:tgtEl>
                                          <p:spTgt spid="1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Add Firing Behaviour.</a:t>
            </a:r>
            <a:endParaRPr b="1" sz="3600">
              <a:solidFill>
                <a:srgbClr val="404040"/>
              </a:solidFill>
              <a:latin typeface="Comic Sans MS"/>
              <a:ea typeface="Comic Sans MS"/>
              <a:cs typeface="Comic Sans MS"/>
              <a:sym typeface="Comic Sans MS"/>
            </a:endParaRPr>
          </a:p>
        </p:txBody>
      </p:sp>
      <p:sp>
        <p:nvSpPr>
          <p:cNvPr id="201" name="Google Shape;201;p29"/>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How to add fire behaviour for the playership.</a:t>
            </a:r>
            <a:endParaRPr b="1" sz="3000">
              <a:solidFill>
                <a:srgbClr val="404040"/>
              </a:solidFill>
              <a:latin typeface="Raleway"/>
              <a:ea typeface="Raleway"/>
              <a:cs typeface="Raleway"/>
              <a:sym typeface="Raleway"/>
            </a:endParaRPr>
          </a:p>
        </p:txBody>
      </p:sp>
      <p:cxnSp>
        <p:nvCxnSpPr>
          <p:cNvPr id="202" name="Google Shape;202;p2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03" name="Google Shape;203;p2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04" name="Google Shape;204;p2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Add Firing Behaviour.</a:t>
            </a:r>
            <a:endParaRPr b="1" sz="3600">
              <a:solidFill>
                <a:srgbClr val="404040"/>
              </a:solidFill>
              <a:latin typeface="Comic Sans MS"/>
              <a:ea typeface="Comic Sans MS"/>
              <a:cs typeface="Comic Sans MS"/>
              <a:sym typeface="Comic Sans MS"/>
            </a:endParaRPr>
          </a:p>
        </p:txBody>
      </p:sp>
      <p:sp>
        <p:nvSpPr>
          <p:cNvPr id="210" name="Google Shape;210;p30"/>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On spacebar press, we can create a pictureBox at runtime setup it location to the exactly the middle of the player ship and add into the list of fires so later on these fires may start moving.</a:t>
            </a:r>
            <a:endParaRPr b="1" sz="3000">
              <a:solidFill>
                <a:srgbClr val="404040"/>
              </a:solidFill>
              <a:latin typeface="Raleway"/>
              <a:ea typeface="Raleway"/>
              <a:cs typeface="Raleway"/>
              <a:sym typeface="Raleway"/>
            </a:endParaRPr>
          </a:p>
        </p:txBody>
      </p:sp>
      <p:cxnSp>
        <p:nvCxnSpPr>
          <p:cNvPr id="211" name="Google Shape;211;p3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12" name="Google Shape;212;p3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13" name="Google Shape;213;p3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Setting up Fires.</a:t>
            </a:r>
            <a:endParaRPr b="1" sz="3600">
              <a:solidFill>
                <a:srgbClr val="404040"/>
              </a:solidFill>
              <a:latin typeface="Comic Sans MS"/>
              <a:ea typeface="Comic Sans MS"/>
              <a:cs typeface="Comic Sans MS"/>
              <a:sym typeface="Comic Sans MS"/>
            </a:endParaRPr>
          </a:p>
        </p:txBody>
      </p:sp>
      <p:sp>
        <p:nvSpPr>
          <p:cNvPr id="219" name="Google Shape;219;p31"/>
          <p:cNvSpPr txBox="1"/>
          <p:nvPr>
            <p:ph idx="1" type="subTitle"/>
          </p:nvPr>
        </p:nvSpPr>
        <p:spPr>
          <a:xfrm>
            <a:off x="575200" y="541550"/>
            <a:ext cx="8431500" cy="570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2900">
                <a:solidFill>
                  <a:srgbClr val="404040"/>
                </a:solidFill>
                <a:latin typeface="Raleway"/>
                <a:ea typeface="Raleway"/>
                <a:cs typeface="Raleway"/>
                <a:sym typeface="Raleway"/>
              </a:rPr>
              <a:t>In main </a:t>
            </a:r>
            <a:r>
              <a:rPr b="1" lang="en" sz="2900">
                <a:solidFill>
                  <a:srgbClr val="D15A12"/>
                </a:solidFill>
                <a:latin typeface="Raleway"/>
                <a:ea typeface="Raleway"/>
                <a:cs typeface="Raleway"/>
                <a:sym typeface="Raleway"/>
              </a:rPr>
              <a:t>gameLoop</a:t>
            </a:r>
            <a:r>
              <a:rPr b="1" lang="en" sz="2900">
                <a:solidFill>
                  <a:srgbClr val="404040"/>
                </a:solidFill>
                <a:latin typeface="Raleway"/>
                <a:ea typeface="Raleway"/>
                <a:cs typeface="Raleway"/>
                <a:sym typeface="Raleway"/>
              </a:rPr>
              <a:t>, add following code.</a:t>
            </a:r>
            <a:endParaRPr b="1" sz="29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220" name="Google Shape;220;p3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21" name="Google Shape;221;p3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22" name="Google Shape;222;p3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3" name="Google Shape;223;p31"/>
          <p:cNvPicPr preferRelativeResize="0"/>
          <p:nvPr/>
        </p:nvPicPr>
        <p:blipFill>
          <a:blip r:embed="rId3">
            <a:alphaModFix/>
          </a:blip>
          <a:stretch>
            <a:fillRect/>
          </a:stretch>
        </p:blipFill>
        <p:spPr>
          <a:xfrm>
            <a:off x="1254125" y="1111550"/>
            <a:ext cx="7372350" cy="361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457200" lvl="0" marL="0" rtl="0" algn="just">
              <a:spcBef>
                <a:spcPts val="0"/>
              </a:spcBef>
              <a:spcAft>
                <a:spcPts val="0"/>
              </a:spcAft>
              <a:buClr>
                <a:schemeClr val="dk2"/>
              </a:buClr>
              <a:buSzPts val="1100"/>
              <a:buFont typeface="Arial"/>
              <a:buNone/>
            </a:pPr>
            <a:r>
              <a:rPr b="1" lang="en" sz="3200">
                <a:solidFill>
                  <a:srgbClr val="404040"/>
                </a:solidFill>
                <a:latin typeface="Raleway"/>
                <a:ea typeface="Raleway"/>
                <a:cs typeface="Raleway"/>
                <a:sym typeface="Raleway"/>
              </a:rPr>
              <a:t>Moving fire Behaviour</a:t>
            </a:r>
            <a:endParaRPr b="1" sz="3600">
              <a:solidFill>
                <a:srgbClr val="404040"/>
              </a:solidFill>
              <a:latin typeface="Comic Sans MS"/>
              <a:ea typeface="Comic Sans MS"/>
              <a:cs typeface="Comic Sans MS"/>
              <a:sym typeface="Comic Sans MS"/>
            </a:endParaRPr>
          </a:p>
        </p:txBody>
      </p:sp>
      <p:cxnSp>
        <p:nvCxnSpPr>
          <p:cNvPr id="229" name="Google Shape;229;p3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30" name="Google Shape;230;p3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31" name="Google Shape;231;p3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32" name="Google Shape;232;p32"/>
          <p:cNvPicPr preferRelativeResize="0"/>
          <p:nvPr/>
        </p:nvPicPr>
        <p:blipFill>
          <a:blip r:embed="rId3">
            <a:alphaModFix/>
          </a:blip>
          <a:stretch>
            <a:fillRect/>
          </a:stretch>
        </p:blipFill>
        <p:spPr>
          <a:xfrm>
            <a:off x="1645350" y="1265475"/>
            <a:ext cx="4076700" cy="98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404040"/>
                </a:solidFill>
                <a:latin typeface="Comic Sans MS"/>
                <a:ea typeface="Comic Sans MS"/>
                <a:cs typeface="Comic Sans MS"/>
                <a:sym typeface="Comic Sans MS"/>
              </a:rPr>
              <a:t>Learning Objective</a:t>
            </a:r>
            <a:endParaRPr b="1" sz="3600">
              <a:solidFill>
                <a:srgbClr val="404040"/>
              </a:solidFill>
              <a:latin typeface="Comic Sans MS"/>
              <a:ea typeface="Comic Sans MS"/>
              <a:cs typeface="Comic Sans MS"/>
              <a:sym typeface="Comic Sans MS"/>
            </a:endParaRPr>
          </a:p>
        </p:txBody>
      </p:sp>
      <p:sp>
        <p:nvSpPr>
          <p:cNvPr id="71" name="Google Shape;71;p15"/>
          <p:cNvSpPr txBox="1"/>
          <p:nvPr>
            <p:ph idx="1" type="subTitle"/>
          </p:nvPr>
        </p:nvSpPr>
        <p:spPr>
          <a:xfrm>
            <a:off x="629275" y="1351875"/>
            <a:ext cx="6632700" cy="214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Develop a platformer game using win form and Object Oriented Programming.</a:t>
            </a:r>
            <a:endParaRPr b="1" sz="3000">
              <a:solidFill>
                <a:srgbClr val="D15A12"/>
              </a:solidFill>
              <a:latin typeface="Raleway"/>
              <a:ea typeface="Raleway"/>
              <a:cs typeface="Raleway"/>
              <a:sym typeface="Raleway"/>
            </a:endParaRPr>
          </a:p>
        </p:txBody>
      </p:sp>
      <p:pic>
        <p:nvPicPr>
          <p:cNvPr id="72" name="Google Shape;72;p15"/>
          <p:cNvPicPr preferRelativeResize="0"/>
          <p:nvPr/>
        </p:nvPicPr>
        <p:blipFill>
          <a:blip r:embed="rId3">
            <a:alphaModFix/>
          </a:blip>
          <a:stretch>
            <a:fillRect/>
          </a:stretch>
        </p:blipFill>
        <p:spPr>
          <a:xfrm>
            <a:off x="7261975" y="718825"/>
            <a:ext cx="1792300" cy="3885750"/>
          </a:xfrm>
          <a:prstGeom prst="rect">
            <a:avLst/>
          </a:prstGeom>
          <a:noFill/>
          <a:ln>
            <a:noFill/>
          </a:ln>
        </p:spPr>
      </p:pic>
      <p:cxnSp>
        <p:nvCxnSpPr>
          <p:cNvPr id="73" name="Google Shape;73;p1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4" name="Google Shape;74;p1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5" name="Google Shape;75;p1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Can you Highlight problem.</a:t>
            </a:r>
            <a:endParaRPr b="1" sz="3600">
              <a:solidFill>
                <a:srgbClr val="404040"/>
              </a:solidFill>
              <a:latin typeface="Comic Sans MS"/>
              <a:ea typeface="Comic Sans MS"/>
              <a:cs typeface="Comic Sans MS"/>
              <a:sym typeface="Comic Sans MS"/>
            </a:endParaRPr>
          </a:p>
        </p:txBody>
      </p:sp>
      <p:cxnSp>
        <p:nvCxnSpPr>
          <p:cNvPr id="238" name="Google Shape;238;p3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39" name="Google Shape;239;p3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40" name="Google Shape;240;p3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41" name="Google Shape;241;p33"/>
          <p:cNvPicPr preferRelativeResize="0"/>
          <p:nvPr/>
        </p:nvPicPr>
        <p:blipFill>
          <a:blip r:embed="rId3">
            <a:alphaModFix/>
          </a:blip>
          <a:stretch>
            <a:fillRect/>
          </a:stretch>
        </p:blipFill>
        <p:spPr>
          <a:xfrm>
            <a:off x="299300" y="1169275"/>
            <a:ext cx="7372350" cy="3619500"/>
          </a:xfrm>
          <a:prstGeom prst="rect">
            <a:avLst/>
          </a:prstGeom>
          <a:noFill/>
          <a:ln>
            <a:noFill/>
          </a:ln>
        </p:spPr>
      </p:pic>
      <p:pic>
        <p:nvPicPr>
          <p:cNvPr id="242" name="Google Shape;242;p33"/>
          <p:cNvPicPr preferRelativeResize="0"/>
          <p:nvPr/>
        </p:nvPicPr>
        <p:blipFill>
          <a:blip r:embed="rId4">
            <a:alphaModFix/>
          </a:blip>
          <a:stretch>
            <a:fillRect/>
          </a:stretch>
        </p:blipFill>
        <p:spPr>
          <a:xfrm>
            <a:off x="5067300" y="884075"/>
            <a:ext cx="4076700" cy="981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404040"/>
                </a:solidFill>
                <a:latin typeface="Comic Sans MS"/>
                <a:ea typeface="Comic Sans MS"/>
                <a:cs typeface="Comic Sans MS"/>
                <a:sym typeface="Comic Sans MS"/>
              </a:rPr>
              <a:t>Can you Highlight problem.</a:t>
            </a:r>
            <a:endParaRPr b="1" sz="3600">
              <a:solidFill>
                <a:srgbClr val="404040"/>
              </a:solidFill>
              <a:latin typeface="Comic Sans MS"/>
              <a:ea typeface="Comic Sans MS"/>
              <a:cs typeface="Comic Sans MS"/>
              <a:sym typeface="Comic Sans MS"/>
            </a:endParaRPr>
          </a:p>
        </p:txBody>
      </p:sp>
      <p:sp>
        <p:nvSpPr>
          <p:cNvPr id="248" name="Google Shape;248;p34"/>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Here, we are adding fires and moving even if they are </a:t>
            </a:r>
            <a:r>
              <a:rPr b="1" lang="en" sz="3000">
                <a:solidFill>
                  <a:srgbClr val="D15A12"/>
                </a:solidFill>
                <a:latin typeface="Raleway"/>
                <a:ea typeface="Raleway"/>
                <a:cs typeface="Raleway"/>
                <a:sym typeface="Raleway"/>
              </a:rPr>
              <a:t>out of context </a:t>
            </a:r>
            <a:r>
              <a:rPr b="1" lang="en" sz="3000">
                <a:solidFill>
                  <a:srgbClr val="404040"/>
                </a:solidFill>
                <a:latin typeface="Raleway"/>
                <a:ea typeface="Raleway"/>
                <a:cs typeface="Raleway"/>
                <a:sym typeface="Raleway"/>
              </a:rPr>
              <a:t>(screen), they live in memory and game loop keep processing it.  Therefore, we need to remove them from list so they will be collected by gc.</a:t>
            </a:r>
            <a:endParaRPr b="1" sz="3000">
              <a:solidFill>
                <a:srgbClr val="404040"/>
              </a:solidFill>
              <a:latin typeface="Raleway"/>
              <a:ea typeface="Raleway"/>
              <a:cs typeface="Raleway"/>
              <a:sym typeface="Raleway"/>
            </a:endParaRPr>
          </a:p>
        </p:txBody>
      </p:sp>
      <p:cxnSp>
        <p:nvCxnSpPr>
          <p:cNvPr id="249" name="Google Shape;249;p3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50" name="Google Shape;250;p3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51" name="Google Shape;251;p3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Removing Unnecessary Bullets</a:t>
            </a:r>
            <a:endParaRPr b="1" sz="3600">
              <a:solidFill>
                <a:srgbClr val="404040"/>
              </a:solidFill>
              <a:latin typeface="Comic Sans MS"/>
              <a:ea typeface="Comic Sans MS"/>
              <a:cs typeface="Comic Sans MS"/>
              <a:sym typeface="Comic Sans MS"/>
            </a:endParaRPr>
          </a:p>
        </p:txBody>
      </p:sp>
      <p:sp>
        <p:nvSpPr>
          <p:cNvPr id="257" name="Google Shape;257;p35"/>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We can not use the foreach loop to remove from the current list. So we have to do it with traditional loop.</a:t>
            </a:r>
            <a:endParaRPr b="1" sz="3000">
              <a:solidFill>
                <a:srgbClr val="404040"/>
              </a:solidFill>
              <a:latin typeface="Raleway"/>
              <a:ea typeface="Raleway"/>
              <a:cs typeface="Raleway"/>
              <a:sym typeface="Raleway"/>
            </a:endParaRPr>
          </a:p>
        </p:txBody>
      </p:sp>
      <p:cxnSp>
        <p:nvCxnSpPr>
          <p:cNvPr id="258" name="Google Shape;258;p3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59" name="Google Shape;259;p3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60" name="Google Shape;260;p3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61" name="Google Shape;261;p35"/>
          <p:cNvPicPr preferRelativeResize="0"/>
          <p:nvPr/>
        </p:nvPicPr>
        <p:blipFill>
          <a:blip r:embed="rId3">
            <a:alphaModFix/>
          </a:blip>
          <a:stretch>
            <a:fillRect/>
          </a:stretch>
        </p:blipFill>
        <p:spPr>
          <a:xfrm>
            <a:off x="1595150" y="2422750"/>
            <a:ext cx="5860301" cy="203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Creating Enemies:</a:t>
            </a:r>
            <a:endParaRPr b="1" sz="3600">
              <a:solidFill>
                <a:srgbClr val="404040"/>
              </a:solidFill>
              <a:latin typeface="Comic Sans MS"/>
              <a:ea typeface="Comic Sans MS"/>
              <a:cs typeface="Comic Sans MS"/>
              <a:sym typeface="Comic Sans MS"/>
            </a:endParaRPr>
          </a:p>
        </p:txBody>
      </p:sp>
      <p:sp>
        <p:nvSpPr>
          <p:cNvPr id="267" name="Google Shape;267;p36"/>
          <p:cNvSpPr txBox="1"/>
          <p:nvPr>
            <p:ph idx="1" type="subTitle"/>
          </p:nvPr>
        </p:nvSpPr>
        <p:spPr>
          <a:xfrm>
            <a:off x="629275" y="790200"/>
            <a:ext cx="8244900" cy="957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2700">
                <a:solidFill>
                  <a:srgbClr val="404040"/>
                </a:solidFill>
                <a:latin typeface="Raleway"/>
                <a:ea typeface="Raleway"/>
                <a:cs typeface="Raleway"/>
                <a:sym typeface="Raleway"/>
              </a:rPr>
              <a:t>We have to create multiple enemies therefore we can make </a:t>
            </a:r>
            <a:r>
              <a:rPr b="1" lang="en" sz="2700">
                <a:solidFill>
                  <a:srgbClr val="404040"/>
                </a:solidFill>
                <a:latin typeface="Raleway"/>
                <a:ea typeface="Raleway"/>
                <a:cs typeface="Raleway"/>
                <a:sym typeface="Raleway"/>
              </a:rPr>
              <a:t>create Enemy</a:t>
            </a:r>
            <a:r>
              <a:rPr b="1" lang="en" sz="2700">
                <a:solidFill>
                  <a:srgbClr val="404040"/>
                </a:solidFill>
                <a:latin typeface="Raleway"/>
                <a:ea typeface="Raleway"/>
                <a:cs typeface="Raleway"/>
                <a:sym typeface="Raleway"/>
              </a:rPr>
              <a:t> Function</a:t>
            </a:r>
            <a:endParaRPr b="1" sz="2700">
              <a:solidFill>
                <a:srgbClr val="404040"/>
              </a:solidFill>
              <a:latin typeface="Raleway"/>
              <a:ea typeface="Raleway"/>
              <a:cs typeface="Raleway"/>
              <a:sym typeface="Raleway"/>
            </a:endParaRPr>
          </a:p>
        </p:txBody>
      </p:sp>
      <p:cxnSp>
        <p:nvCxnSpPr>
          <p:cNvPr id="268" name="Google Shape;268;p3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69" name="Google Shape;269;p3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70" name="Google Shape;270;p3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71" name="Google Shape;271;p36"/>
          <p:cNvPicPr preferRelativeResize="0"/>
          <p:nvPr/>
        </p:nvPicPr>
        <p:blipFill>
          <a:blip r:embed="rId3">
            <a:alphaModFix/>
          </a:blip>
          <a:stretch>
            <a:fillRect/>
          </a:stretch>
        </p:blipFill>
        <p:spPr>
          <a:xfrm>
            <a:off x="2402025" y="1847700"/>
            <a:ext cx="3980800" cy="2812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Adding Enemies:</a:t>
            </a:r>
            <a:endParaRPr b="1" sz="3600">
              <a:solidFill>
                <a:srgbClr val="404040"/>
              </a:solidFill>
              <a:latin typeface="Comic Sans MS"/>
              <a:ea typeface="Comic Sans MS"/>
              <a:cs typeface="Comic Sans MS"/>
              <a:sym typeface="Comic Sans MS"/>
            </a:endParaRPr>
          </a:p>
        </p:txBody>
      </p:sp>
      <p:sp>
        <p:nvSpPr>
          <p:cNvPr id="277" name="Google Shape;277;p37"/>
          <p:cNvSpPr txBox="1"/>
          <p:nvPr>
            <p:ph idx="1" type="subTitle"/>
          </p:nvPr>
        </p:nvSpPr>
        <p:spPr>
          <a:xfrm>
            <a:off x="629275" y="790200"/>
            <a:ext cx="8244900" cy="957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2700">
                <a:solidFill>
                  <a:srgbClr val="404040"/>
                </a:solidFill>
                <a:latin typeface="Raleway"/>
                <a:ea typeface="Raleway"/>
                <a:cs typeface="Raleway"/>
                <a:sym typeface="Raleway"/>
              </a:rPr>
              <a:t>At the moment, we call the function from load form event to create two </a:t>
            </a:r>
            <a:r>
              <a:rPr b="1" lang="en" sz="2700">
                <a:solidFill>
                  <a:srgbClr val="404040"/>
                </a:solidFill>
                <a:latin typeface="Raleway"/>
                <a:ea typeface="Raleway"/>
                <a:cs typeface="Raleway"/>
                <a:sym typeface="Raleway"/>
              </a:rPr>
              <a:t>enemies</a:t>
            </a:r>
            <a:r>
              <a:rPr b="1" lang="en" sz="2700">
                <a:solidFill>
                  <a:srgbClr val="404040"/>
                </a:solidFill>
                <a:latin typeface="Raleway"/>
                <a:ea typeface="Raleway"/>
                <a:cs typeface="Raleway"/>
                <a:sym typeface="Raleway"/>
              </a:rPr>
              <a:t>.</a:t>
            </a:r>
            <a:endParaRPr b="1" sz="2700">
              <a:solidFill>
                <a:srgbClr val="404040"/>
              </a:solidFill>
              <a:latin typeface="Raleway"/>
              <a:ea typeface="Raleway"/>
              <a:cs typeface="Raleway"/>
              <a:sym typeface="Raleway"/>
            </a:endParaRPr>
          </a:p>
        </p:txBody>
      </p:sp>
      <p:cxnSp>
        <p:nvCxnSpPr>
          <p:cNvPr id="278" name="Google Shape;278;p3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79" name="Google Shape;279;p3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80" name="Google Shape;280;p3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81" name="Google Shape;281;p37"/>
          <p:cNvPicPr preferRelativeResize="0"/>
          <p:nvPr/>
        </p:nvPicPr>
        <p:blipFill>
          <a:blip r:embed="rId3">
            <a:alphaModFix/>
          </a:blip>
          <a:stretch>
            <a:fillRect/>
          </a:stretch>
        </p:blipFill>
        <p:spPr>
          <a:xfrm>
            <a:off x="1271925" y="1826575"/>
            <a:ext cx="6275298" cy="2812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Moving Enemy</a:t>
            </a:r>
            <a:endParaRPr b="1" sz="3600">
              <a:solidFill>
                <a:srgbClr val="404040"/>
              </a:solidFill>
              <a:latin typeface="Comic Sans MS"/>
              <a:ea typeface="Comic Sans MS"/>
              <a:cs typeface="Comic Sans MS"/>
              <a:sym typeface="Comic Sans MS"/>
            </a:endParaRPr>
          </a:p>
        </p:txBody>
      </p:sp>
      <p:sp>
        <p:nvSpPr>
          <p:cNvPr id="287" name="Google Shape;287;p38"/>
          <p:cNvSpPr txBox="1"/>
          <p:nvPr>
            <p:ph idx="1" type="subTitle"/>
          </p:nvPr>
        </p:nvSpPr>
        <p:spPr>
          <a:xfrm>
            <a:off x="629275" y="790200"/>
            <a:ext cx="2559300" cy="3492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2700">
                <a:solidFill>
                  <a:srgbClr val="404040"/>
                </a:solidFill>
                <a:latin typeface="Raleway"/>
                <a:ea typeface="Raleway"/>
                <a:cs typeface="Raleway"/>
                <a:sym typeface="Raleway"/>
              </a:rPr>
              <a:t>We want to move enemy from left to right and then right to left automatically. Let’s write the code</a:t>
            </a:r>
            <a:endParaRPr b="1" sz="2700">
              <a:solidFill>
                <a:srgbClr val="404040"/>
              </a:solidFill>
              <a:latin typeface="Raleway"/>
              <a:ea typeface="Raleway"/>
              <a:cs typeface="Raleway"/>
              <a:sym typeface="Raleway"/>
            </a:endParaRPr>
          </a:p>
        </p:txBody>
      </p:sp>
      <p:cxnSp>
        <p:nvCxnSpPr>
          <p:cNvPr id="288" name="Google Shape;288;p3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89" name="Google Shape;289;p3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290" name="Google Shape;290;p3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91" name="Google Shape;291;p38"/>
          <p:cNvPicPr preferRelativeResize="0"/>
          <p:nvPr/>
        </p:nvPicPr>
        <p:blipFill>
          <a:blip r:embed="rId3">
            <a:alphaModFix/>
          </a:blip>
          <a:stretch>
            <a:fillRect/>
          </a:stretch>
        </p:blipFill>
        <p:spPr>
          <a:xfrm>
            <a:off x="3875100" y="307875"/>
            <a:ext cx="5220850" cy="449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Moving Enemy</a:t>
            </a:r>
            <a:endParaRPr b="1" sz="3600">
              <a:solidFill>
                <a:srgbClr val="404040"/>
              </a:solidFill>
              <a:latin typeface="Comic Sans MS"/>
              <a:ea typeface="Comic Sans MS"/>
              <a:cs typeface="Comic Sans MS"/>
              <a:sym typeface="Comic Sans MS"/>
            </a:endParaRPr>
          </a:p>
        </p:txBody>
      </p:sp>
      <p:sp>
        <p:nvSpPr>
          <p:cNvPr id="297" name="Google Shape;297;p39"/>
          <p:cNvSpPr txBox="1"/>
          <p:nvPr>
            <p:ph idx="1" type="subTitle"/>
          </p:nvPr>
        </p:nvSpPr>
        <p:spPr>
          <a:xfrm>
            <a:off x="629275" y="790200"/>
            <a:ext cx="2559300" cy="3492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2700">
                <a:solidFill>
                  <a:srgbClr val="404040"/>
                </a:solidFill>
                <a:latin typeface="Raleway"/>
                <a:ea typeface="Raleway"/>
                <a:cs typeface="Raleway"/>
                <a:sym typeface="Raleway"/>
              </a:rPr>
              <a:t>The code is for one enemy how to make it for two enemy but at the moment we do not want to use the classes ?</a:t>
            </a:r>
            <a:endParaRPr b="1" sz="2700">
              <a:solidFill>
                <a:srgbClr val="404040"/>
              </a:solidFill>
              <a:latin typeface="Raleway"/>
              <a:ea typeface="Raleway"/>
              <a:cs typeface="Raleway"/>
              <a:sym typeface="Raleway"/>
            </a:endParaRPr>
          </a:p>
        </p:txBody>
      </p:sp>
      <p:cxnSp>
        <p:nvCxnSpPr>
          <p:cNvPr id="298" name="Google Shape;298;p3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299" name="Google Shape;299;p3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00" name="Google Shape;300;p3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1" name="Google Shape;301;p39"/>
          <p:cNvPicPr preferRelativeResize="0"/>
          <p:nvPr/>
        </p:nvPicPr>
        <p:blipFill>
          <a:blip r:embed="rId3">
            <a:alphaModFix/>
          </a:blip>
          <a:stretch>
            <a:fillRect/>
          </a:stretch>
        </p:blipFill>
        <p:spPr>
          <a:xfrm>
            <a:off x="3875100" y="307875"/>
            <a:ext cx="5220850" cy="449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ctrTitle"/>
          </p:nvPr>
        </p:nvSpPr>
        <p:spPr>
          <a:xfrm>
            <a:off x="0" y="0"/>
            <a:ext cx="35628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Moving Enemy</a:t>
            </a:r>
            <a:endParaRPr b="1" sz="3200">
              <a:solidFill>
                <a:srgbClr val="404040"/>
              </a:solidFill>
              <a:latin typeface="Comic Sans MS"/>
              <a:ea typeface="Comic Sans MS"/>
              <a:cs typeface="Comic Sans MS"/>
              <a:sym typeface="Comic Sans MS"/>
            </a:endParaRPr>
          </a:p>
        </p:txBody>
      </p:sp>
      <p:sp>
        <p:nvSpPr>
          <p:cNvPr id="307" name="Google Shape;307;p40"/>
          <p:cNvSpPr txBox="1"/>
          <p:nvPr>
            <p:ph idx="1" type="subTitle"/>
          </p:nvPr>
        </p:nvSpPr>
        <p:spPr>
          <a:xfrm>
            <a:off x="629275" y="790200"/>
            <a:ext cx="2559300" cy="3492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2300">
                <a:solidFill>
                  <a:srgbClr val="404040"/>
                </a:solidFill>
                <a:latin typeface="Raleway"/>
                <a:ea typeface="Raleway"/>
                <a:cs typeface="Raleway"/>
                <a:sym typeface="Raleway"/>
              </a:rPr>
              <a:t>We can create a function that will modify enemy generically.</a:t>
            </a:r>
            <a:endParaRPr b="1" sz="2300">
              <a:solidFill>
                <a:srgbClr val="404040"/>
              </a:solidFill>
              <a:latin typeface="Raleway"/>
              <a:ea typeface="Raleway"/>
              <a:cs typeface="Raleway"/>
              <a:sym typeface="Raleway"/>
            </a:endParaRPr>
          </a:p>
        </p:txBody>
      </p:sp>
      <p:cxnSp>
        <p:nvCxnSpPr>
          <p:cNvPr id="308" name="Google Shape;308;p4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09" name="Google Shape;309;p4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10" name="Google Shape;310;p4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1" name="Google Shape;311;p40"/>
          <p:cNvPicPr preferRelativeResize="0"/>
          <p:nvPr/>
        </p:nvPicPr>
        <p:blipFill>
          <a:blip r:embed="rId3">
            <a:alphaModFix/>
          </a:blip>
          <a:stretch>
            <a:fillRect/>
          </a:stretch>
        </p:blipFill>
        <p:spPr>
          <a:xfrm>
            <a:off x="3486575" y="352550"/>
            <a:ext cx="5650625" cy="3605469"/>
          </a:xfrm>
          <a:prstGeom prst="rect">
            <a:avLst/>
          </a:prstGeom>
          <a:noFill/>
          <a:ln>
            <a:noFill/>
          </a:ln>
        </p:spPr>
      </p:pic>
      <p:pic>
        <p:nvPicPr>
          <p:cNvPr id="312" name="Google Shape;312;p40"/>
          <p:cNvPicPr preferRelativeResize="0"/>
          <p:nvPr/>
        </p:nvPicPr>
        <p:blipFill>
          <a:blip r:embed="rId4">
            <a:alphaModFix/>
          </a:blip>
          <a:stretch>
            <a:fillRect/>
          </a:stretch>
        </p:blipFill>
        <p:spPr>
          <a:xfrm>
            <a:off x="179013" y="3958025"/>
            <a:ext cx="4295775" cy="93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Making Fire </a:t>
            </a:r>
            <a:r>
              <a:rPr b="1" lang="en" sz="3200">
                <a:solidFill>
                  <a:srgbClr val="404040"/>
                </a:solidFill>
                <a:latin typeface="Comic Sans MS"/>
                <a:ea typeface="Comic Sans MS"/>
                <a:cs typeface="Comic Sans MS"/>
                <a:sym typeface="Comic Sans MS"/>
              </a:rPr>
              <a:t>Reusable</a:t>
            </a:r>
            <a:endParaRPr b="1" sz="3200">
              <a:solidFill>
                <a:srgbClr val="404040"/>
              </a:solidFill>
              <a:latin typeface="Comic Sans MS"/>
              <a:ea typeface="Comic Sans MS"/>
              <a:cs typeface="Comic Sans MS"/>
              <a:sym typeface="Comic Sans MS"/>
            </a:endParaRPr>
          </a:p>
        </p:txBody>
      </p:sp>
      <p:sp>
        <p:nvSpPr>
          <p:cNvPr id="318" name="Google Shape;318;p41"/>
          <p:cNvSpPr txBox="1"/>
          <p:nvPr>
            <p:ph idx="1" type="subTitle"/>
          </p:nvPr>
        </p:nvSpPr>
        <p:spPr>
          <a:xfrm>
            <a:off x="629275" y="790200"/>
            <a:ext cx="2559300" cy="2187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We need fire </a:t>
            </a:r>
            <a:r>
              <a:rPr b="1" lang="en" sz="1900">
                <a:solidFill>
                  <a:srgbClr val="404040"/>
                </a:solidFill>
                <a:latin typeface="Raleway"/>
                <a:ea typeface="Raleway"/>
                <a:cs typeface="Raleway"/>
                <a:sym typeface="Raleway"/>
              </a:rPr>
              <a:t>functionality</a:t>
            </a:r>
            <a:r>
              <a:rPr b="1" lang="en" sz="1900">
                <a:solidFill>
                  <a:srgbClr val="404040"/>
                </a:solidFill>
                <a:latin typeface="Raleway"/>
                <a:ea typeface="Raleway"/>
                <a:cs typeface="Raleway"/>
                <a:sym typeface="Raleway"/>
              </a:rPr>
              <a:t> for enemy as well therefore we have to make a separate function to create fire to reuse it.</a:t>
            </a:r>
            <a:endParaRPr b="1" sz="1900">
              <a:solidFill>
                <a:srgbClr val="404040"/>
              </a:solidFill>
              <a:latin typeface="Raleway"/>
              <a:ea typeface="Raleway"/>
              <a:cs typeface="Raleway"/>
              <a:sym typeface="Raleway"/>
            </a:endParaRPr>
          </a:p>
        </p:txBody>
      </p:sp>
      <p:cxnSp>
        <p:nvCxnSpPr>
          <p:cNvPr id="319" name="Google Shape;319;p4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20" name="Google Shape;320;p4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21" name="Google Shape;321;p4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22" name="Google Shape;322;p41"/>
          <p:cNvPicPr preferRelativeResize="0"/>
          <p:nvPr/>
        </p:nvPicPr>
        <p:blipFill>
          <a:blip r:embed="rId3">
            <a:alphaModFix/>
          </a:blip>
          <a:stretch>
            <a:fillRect/>
          </a:stretch>
        </p:blipFill>
        <p:spPr>
          <a:xfrm>
            <a:off x="582413" y="2977138"/>
            <a:ext cx="7134225" cy="1724025"/>
          </a:xfrm>
          <a:prstGeom prst="rect">
            <a:avLst/>
          </a:prstGeom>
          <a:noFill/>
          <a:ln>
            <a:noFill/>
          </a:ln>
        </p:spPr>
      </p:pic>
      <p:pic>
        <p:nvPicPr>
          <p:cNvPr id="323" name="Google Shape;323;p41"/>
          <p:cNvPicPr preferRelativeResize="0"/>
          <p:nvPr/>
        </p:nvPicPr>
        <p:blipFill>
          <a:blip r:embed="rId4">
            <a:alphaModFix/>
          </a:blip>
          <a:stretch>
            <a:fillRect/>
          </a:stretch>
        </p:blipFill>
        <p:spPr>
          <a:xfrm>
            <a:off x="4161850" y="723525"/>
            <a:ext cx="4829675" cy="2320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Creating Enemy Fire</a:t>
            </a:r>
            <a:endParaRPr b="1" sz="3200">
              <a:solidFill>
                <a:srgbClr val="404040"/>
              </a:solidFill>
              <a:latin typeface="Comic Sans MS"/>
              <a:ea typeface="Comic Sans MS"/>
              <a:cs typeface="Comic Sans MS"/>
              <a:sym typeface="Comic Sans MS"/>
            </a:endParaRPr>
          </a:p>
        </p:txBody>
      </p:sp>
      <p:cxnSp>
        <p:nvCxnSpPr>
          <p:cNvPr id="329" name="Google Shape;329;p4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30" name="Google Shape;330;p4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31" name="Google Shape;331;p4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32" name="Google Shape;332;p42"/>
          <p:cNvPicPr preferRelativeResize="0"/>
          <p:nvPr/>
        </p:nvPicPr>
        <p:blipFill>
          <a:blip r:embed="rId3">
            <a:alphaModFix/>
          </a:blip>
          <a:stretch>
            <a:fillRect/>
          </a:stretch>
        </p:blipFill>
        <p:spPr>
          <a:xfrm>
            <a:off x="838900" y="836975"/>
            <a:ext cx="6833576" cy="37699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Assessment</a:t>
            </a:r>
            <a:endParaRPr b="1" sz="3600">
              <a:solidFill>
                <a:srgbClr val="404040"/>
              </a:solidFill>
              <a:latin typeface="Comic Sans MS"/>
              <a:ea typeface="Comic Sans MS"/>
              <a:cs typeface="Comic Sans MS"/>
              <a:sym typeface="Comic Sans MS"/>
            </a:endParaRPr>
          </a:p>
        </p:txBody>
      </p:sp>
      <p:sp>
        <p:nvSpPr>
          <p:cNvPr id="81" name="Google Shape;81;p16"/>
          <p:cNvSpPr txBox="1"/>
          <p:nvPr>
            <p:ph idx="1" type="subTitle"/>
          </p:nvPr>
        </p:nvSpPr>
        <p:spPr>
          <a:xfrm>
            <a:off x="629275" y="1351875"/>
            <a:ext cx="6632700" cy="214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This project carry 20% marks toward the Theory Course. 40% marks toward the Lab Cours.</a:t>
            </a:r>
            <a:endParaRPr b="1" sz="3000">
              <a:solidFill>
                <a:srgbClr val="D15A12"/>
              </a:solidFill>
              <a:latin typeface="Raleway"/>
              <a:ea typeface="Raleway"/>
              <a:cs typeface="Raleway"/>
              <a:sym typeface="Raleway"/>
            </a:endParaRPr>
          </a:p>
        </p:txBody>
      </p:sp>
      <p:pic>
        <p:nvPicPr>
          <p:cNvPr id="82" name="Google Shape;82;p16"/>
          <p:cNvPicPr preferRelativeResize="0"/>
          <p:nvPr/>
        </p:nvPicPr>
        <p:blipFill>
          <a:blip r:embed="rId3">
            <a:alphaModFix/>
          </a:blip>
          <a:stretch>
            <a:fillRect/>
          </a:stretch>
        </p:blipFill>
        <p:spPr>
          <a:xfrm>
            <a:off x="7261975" y="718825"/>
            <a:ext cx="1792300" cy="3885750"/>
          </a:xfrm>
          <a:prstGeom prst="rect">
            <a:avLst/>
          </a:prstGeom>
          <a:noFill/>
          <a:ln>
            <a:noFill/>
          </a:ln>
        </p:spPr>
      </p:pic>
      <p:cxnSp>
        <p:nvCxnSpPr>
          <p:cNvPr id="83" name="Google Shape;83;p1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4" name="Google Shape;84;p1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5" name="Google Shape;85;p1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Removing the Fires from the List</a:t>
            </a:r>
            <a:endParaRPr b="1" sz="3200">
              <a:solidFill>
                <a:srgbClr val="404040"/>
              </a:solidFill>
              <a:latin typeface="Comic Sans MS"/>
              <a:ea typeface="Comic Sans MS"/>
              <a:cs typeface="Comic Sans MS"/>
              <a:sym typeface="Comic Sans MS"/>
            </a:endParaRPr>
          </a:p>
        </p:txBody>
      </p:sp>
      <p:cxnSp>
        <p:nvCxnSpPr>
          <p:cNvPr id="338" name="Google Shape;338;p4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39" name="Google Shape;339;p4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40" name="Google Shape;340;p4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1" name="Google Shape;341;p43"/>
          <p:cNvPicPr preferRelativeResize="0"/>
          <p:nvPr/>
        </p:nvPicPr>
        <p:blipFill>
          <a:blip r:embed="rId3">
            <a:alphaModFix/>
          </a:blip>
          <a:stretch>
            <a:fillRect/>
          </a:stretch>
        </p:blipFill>
        <p:spPr>
          <a:xfrm>
            <a:off x="1193450" y="1291150"/>
            <a:ext cx="6346400" cy="2051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Moving Enemy Fires</a:t>
            </a:r>
            <a:endParaRPr b="1" sz="3200">
              <a:solidFill>
                <a:srgbClr val="404040"/>
              </a:solidFill>
              <a:latin typeface="Comic Sans MS"/>
              <a:ea typeface="Comic Sans MS"/>
              <a:cs typeface="Comic Sans MS"/>
              <a:sym typeface="Comic Sans MS"/>
            </a:endParaRPr>
          </a:p>
        </p:txBody>
      </p:sp>
      <p:cxnSp>
        <p:nvCxnSpPr>
          <p:cNvPr id="347" name="Google Shape;347;p4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48" name="Google Shape;348;p4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49" name="Google Shape;349;p4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0" name="Google Shape;350;p44"/>
          <p:cNvPicPr preferRelativeResize="0"/>
          <p:nvPr/>
        </p:nvPicPr>
        <p:blipFill>
          <a:blip r:embed="rId3">
            <a:alphaModFix/>
          </a:blip>
          <a:stretch>
            <a:fillRect/>
          </a:stretch>
        </p:blipFill>
        <p:spPr>
          <a:xfrm>
            <a:off x="2266388" y="1417875"/>
            <a:ext cx="4200525" cy="981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Identify the Collision</a:t>
            </a:r>
            <a:endParaRPr b="1" sz="3200">
              <a:solidFill>
                <a:srgbClr val="404040"/>
              </a:solidFill>
              <a:latin typeface="Comic Sans MS"/>
              <a:ea typeface="Comic Sans MS"/>
              <a:cs typeface="Comic Sans MS"/>
              <a:sym typeface="Comic Sans MS"/>
            </a:endParaRPr>
          </a:p>
        </p:txBody>
      </p:sp>
      <p:cxnSp>
        <p:nvCxnSpPr>
          <p:cNvPr id="356" name="Google Shape;356;p4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57" name="Google Shape;357;p4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58" name="Google Shape;358;p4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9" name="Google Shape;359;p45"/>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Now, we need to write the code that </a:t>
            </a:r>
            <a:r>
              <a:rPr b="1" lang="en" sz="1900">
                <a:solidFill>
                  <a:srgbClr val="D15A12"/>
                </a:solidFill>
                <a:latin typeface="Raleway"/>
                <a:ea typeface="Raleway"/>
                <a:cs typeface="Raleway"/>
                <a:sym typeface="Raleway"/>
              </a:rPr>
              <a:t>identify the collision</a:t>
            </a:r>
            <a:r>
              <a:rPr b="1" lang="en" sz="1900">
                <a:solidFill>
                  <a:srgbClr val="404040"/>
                </a:solidFill>
                <a:latin typeface="Raleway"/>
                <a:ea typeface="Raleway"/>
                <a:cs typeface="Raleway"/>
                <a:sym typeface="Raleway"/>
              </a:rPr>
              <a:t> between the enemy bullets and the player ship</a:t>
            </a:r>
            <a:r>
              <a:rPr b="1" lang="en" sz="1900">
                <a:solidFill>
                  <a:srgbClr val="404040"/>
                </a:solidFill>
                <a:latin typeface="Raleway"/>
                <a:ea typeface="Raleway"/>
                <a:cs typeface="Raleway"/>
                <a:sym typeface="Raleway"/>
              </a:rPr>
              <a:t>. How to  do that ?</a:t>
            </a:r>
            <a:endParaRPr b="1" sz="1900">
              <a:solidFill>
                <a:srgbClr val="404040"/>
              </a:solidFill>
              <a:latin typeface="Raleway"/>
              <a:ea typeface="Raleway"/>
              <a:cs typeface="Raleway"/>
              <a:sym typeface="Raleway"/>
            </a:endParaRPr>
          </a:p>
        </p:txBody>
      </p:sp>
      <p:pic>
        <p:nvPicPr>
          <p:cNvPr id="360" name="Google Shape;360;p45"/>
          <p:cNvPicPr preferRelativeResize="0"/>
          <p:nvPr/>
        </p:nvPicPr>
        <p:blipFill>
          <a:blip r:embed="rId3">
            <a:alphaModFix/>
          </a:blip>
          <a:stretch>
            <a:fillRect/>
          </a:stretch>
        </p:blipFill>
        <p:spPr>
          <a:xfrm>
            <a:off x="838900" y="1847638"/>
            <a:ext cx="7166524" cy="1959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Player Health</a:t>
            </a:r>
            <a:endParaRPr b="1" sz="3200">
              <a:solidFill>
                <a:srgbClr val="404040"/>
              </a:solidFill>
              <a:latin typeface="Comic Sans MS"/>
              <a:ea typeface="Comic Sans MS"/>
              <a:cs typeface="Comic Sans MS"/>
              <a:sym typeface="Comic Sans MS"/>
            </a:endParaRPr>
          </a:p>
        </p:txBody>
      </p:sp>
      <p:cxnSp>
        <p:nvCxnSpPr>
          <p:cNvPr id="366" name="Google Shape;366;p4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67" name="Google Shape;367;p4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68" name="Google Shape;368;p4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46"/>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We can show health to user with help of the progress bar control. We add the control right under the ship and move it with the playership</a:t>
            </a:r>
            <a:endParaRPr b="1" sz="1900">
              <a:solidFill>
                <a:srgbClr val="404040"/>
              </a:solidFill>
              <a:latin typeface="Raleway"/>
              <a:ea typeface="Raleway"/>
              <a:cs typeface="Raleway"/>
              <a:sym typeface="Raleway"/>
            </a:endParaRPr>
          </a:p>
        </p:txBody>
      </p:sp>
      <p:pic>
        <p:nvPicPr>
          <p:cNvPr id="370" name="Google Shape;370;p46"/>
          <p:cNvPicPr preferRelativeResize="0"/>
          <p:nvPr/>
        </p:nvPicPr>
        <p:blipFill>
          <a:blip r:embed="rId3">
            <a:alphaModFix/>
          </a:blip>
          <a:stretch>
            <a:fillRect/>
          </a:stretch>
        </p:blipFill>
        <p:spPr>
          <a:xfrm>
            <a:off x="3329113" y="1985050"/>
            <a:ext cx="2075075" cy="1803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Player Health</a:t>
            </a:r>
            <a:endParaRPr b="1" sz="3200">
              <a:solidFill>
                <a:srgbClr val="404040"/>
              </a:solidFill>
              <a:latin typeface="Comic Sans MS"/>
              <a:ea typeface="Comic Sans MS"/>
              <a:cs typeface="Comic Sans MS"/>
              <a:sym typeface="Comic Sans MS"/>
            </a:endParaRPr>
          </a:p>
        </p:txBody>
      </p:sp>
      <p:cxnSp>
        <p:nvCxnSpPr>
          <p:cNvPr id="376" name="Google Shape;376;p4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77" name="Google Shape;377;p4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78" name="Google Shape;378;p4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9" name="Google Shape;379;p47"/>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There is an attribute of progress bar name value which shows how much progress bar should be filled</a:t>
            </a:r>
            <a:endParaRPr b="1" sz="1900">
              <a:solidFill>
                <a:srgbClr val="404040"/>
              </a:solidFill>
              <a:latin typeface="Raleway"/>
              <a:ea typeface="Raleway"/>
              <a:cs typeface="Raleway"/>
              <a:sym typeface="Raleway"/>
            </a:endParaRPr>
          </a:p>
        </p:txBody>
      </p:sp>
      <p:pic>
        <p:nvPicPr>
          <p:cNvPr id="380" name="Google Shape;380;p47"/>
          <p:cNvPicPr preferRelativeResize="0"/>
          <p:nvPr/>
        </p:nvPicPr>
        <p:blipFill>
          <a:blip r:embed="rId3">
            <a:alphaModFix/>
          </a:blip>
          <a:stretch>
            <a:fillRect/>
          </a:stretch>
        </p:blipFill>
        <p:spPr>
          <a:xfrm>
            <a:off x="1029000" y="1752675"/>
            <a:ext cx="7219950" cy="2247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Player Health</a:t>
            </a:r>
            <a:endParaRPr b="1" sz="3200">
              <a:solidFill>
                <a:srgbClr val="404040"/>
              </a:solidFill>
              <a:latin typeface="Comic Sans MS"/>
              <a:ea typeface="Comic Sans MS"/>
              <a:cs typeface="Comic Sans MS"/>
              <a:sym typeface="Comic Sans MS"/>
            </a:endParaRPr>
          </a:p>
        </p:txBody>
      </p:sp>
      <p:cxnSp>
        <p:nvCxnSpPr>
          <p:cNvPr id="386" name="Google Shape;386;p4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87" name="Google Shape;387;p4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88" name="Google Shape;388;p4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9" name="Google Shape;389;p48"/>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So on collision, we shall </a:t>
            </a:r>
            <a:r>
              <a:rPr b="1" lang="en" sz="1900">
                <a:solidFill>
                  <a:srgbClr val="D15A12"/>
                </a:solidFill>
                <a:latin typeface="Raleway"/>
                <a:ea typeface="Raleway"/>
                <a:cs typeface="Raleway"/>
                <a:sym typeface="Raleway"/>
              </a:rPr>
              <a:t>decrease the player health</a:t>
            </a:r>
            <a:r>
              <a:rPr b="1" lang="en" sz="1900">
                <a:solidFill>
                  <a:srgbClr val="404040"/>
                </a:solidFill>
                <a:latin typeface="Raleway"/>
                <a:ea typeface="Raleway"/>
                <a:cs typeface="Raleway"/>
                <a:sym typeface="Raleway"/>
              </a:rPr>
              <a:t> by 10 points till the value of the progress bar is not zero</a:t>
            </a:r>
            <a:endParaRPr b="1" sz="1900">
              <a:solidFill>
                <a:srgbClr val="404040"/>
              </a:solidFill>
              <a:latin typeface="Raleway"/>
              <a:ea typeface="Raleway"/>
              <a:cs typeface="Raleway"/>
              <a:sym typeface="Raleway"/>
            </a:endParaRPr>
          </a:p>
        </p:txBody>
      </p:sp>
      <p:pic>
        <p:nvPicPr>
          <p:cNvPr id="390" name="Google Shape;390;p48"/>
          <p:cNvPicPr preferRelativeResize="0"/>
          <p:nvPr/>
        </p:nvPicPr>
        <p:blipFill>
          <a:blip r:embed="rId3">
            <a:alphaModFix/>
          </a:blip>
          <a:stretch>
            <a:fillRect/>
          </a:stretch>
        </p:blipFill>
        <p:spPr>
          <a:xfrm>
            <a:off x="1467025" y="1752675"/>
            <a:ext cx="5919176" cy="2379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9"/>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Player Health: Game Over</a:t>
            </a:r>
            <a:endParaRPr b="1" sz="3200">
              <a:solidFill>
                <a:srgbClr val="404040"/>
              </a:solidFill>
              <a:latin typeface="Comic Sans MS"/>
              <a:ea typeface="Comic Sans MS"/>
              <a:cs typeface="Comic Sans MS"/>
              <a:sym typeface="Comic Sans MS"/>
            </a:endParaRPr>
          </a:p>
        </p:txBody>
      </p:sp>
      <p:cxnSp>
        <p:nvCxnSpPr>
          <p:cNvPr id="396" name="Google Shape;396;p4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397" name="Google Shape;397;p4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398" name="Google Shape;398;p4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49"/>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We need to game over when the health of the player get zero</a:t>
            </a:r>
            <a:endParaRPr b="1" sz="1900">
              <a:solidFill>
                <a:srgbClr val="404040"/>
              </a:solidFill>
              <a:latin typeface="Raleway"/>
              <a:ea typeface="Raleway"/>
              <a:cs typeface="Raleway"/>
              <a:sym typeface="Raleway"/>
            </a:endParaRPr>
          </a:p>
        </p:txBody>
      </p:sp>
      <p:pic>
        <p:nvPicPr>
          <p:cNvPr id="400" name="Google Shape;400;p49"/>
          <p:cNvPicPr preferRelativeResize="0"/>
          <p:nvPr/>
        </p:nvPicPr>
        <p:blipFill>
          <a:blip r:embed="rId3">
            <a:alphaModFix/>
          </a:blip>
          <a:stretch>
            <a:fillRect/>
          </a:stretch>
        </p:blipFill>
        <p:spPr>
          <a:xfrm>
            <a:off x="1467025" y="1752675"/>
            <a:ext cx="5919176" cy="2379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Destroy Enemy:</a:t>
            </a:r>
            <a:endParaRPr b="1" sz="3200">
              <a:solidFill>
                <a:srgbClr val="404040"/>
              </a:solidFill>
              <a:latin typeface="Comic Sans MS"/>
              <a:ea typeface="Comic Sans MS"/>
              <a:cs typeface="Comic Sans MS"/>
              <a:sym typeface="Comic Sans MS"/>
            </a:endParaRPr>
          </a:p>
        </p:txBody>
      </p:sp>
      <p:cxnSp>
        <p:nvCxnSpPr>
          <p:cNvPr id="406" name="Google Shape;406;p5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07" name="Google Shape;407;p5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08" name="Google Shape;408;p5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9" name="Google Shape;409;p50"/>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Similarly, we can destroy enemy when player bullet hit it. For simplicity we are destroying enemy at single bullet.</a:t>
            </a:r>
            <a:endParaRPr b="1" sz="1900">
              <a:solidFill>
                <a:srgbClr val="404040"/>
              </a:solidFill>
              <a:latin typeface="Raleway"/>
              <a:ea typeface="Raleway"/>
              <a:cs typeface="Raleway"/>
              <a:sym typeface="Raleway"/>
            </a:endParaRPr>
          </a:p>
        </p:txBody>
      </p:sp>
      <p:pic>
        <p:nvPicPr>
          <p:cNvPr id="410" name="Google Shape;410;p50"/>
          <p:cNvPicPr preferRelativeResize="0"/>
          <p:nvPr/>
        </p:nvPicPr>
        <p:blipFill>
          <a:blip r:embed="rId3">
            <a:alphaModFix/>
          </a:blip>
          <a:stretch>
            <a:fillRect/>
          </a:stretch>
        </p:blipFill>
        <p:spPr>
          <a:xfrm>
            <a:off x="1472600" y="1589725"/>
            <a:ext cx="5087651" cy="30760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1"/>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Destroy Enemy: Game Win</a:t>
            </a:r>
            <a:endParaRPr b="1" sz="3200">
              <a:solidFill>
                <a:srgbClr val="404040"/>
              </a:solidFill>
              <a:latin typeface="Comic Sans MS"/>
              <a:ea typeface="Comic Sans MS"/>
              <a:cs typeface="Comic Sans MS"/>
              <a:sym typeface="Comic Sans MS"/>
            </a:endParaRPr>
          </a:p>
        </p:txBody>
      </p:sp>
      <p:cxnSp>
        <p:nvCxnSpPr>
          <p:cNvPr id="416" name="Google Shape;416;p5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17" name="Google Shape;417;p5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18" name="Google Shape;418;p5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 name="Google Shape;419;p51"/>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When all enemies are destroyed game should be won by the user. For that we can write the code.</a:t>
            </a:r>
            <a:endParaRPr b="1" sz="1900">
              <a:solidFill>
                <a:srgbClr val="404040"/>
              </a:solidFill>
              <a:latin typeface="Raleway"/>
              <a:ea typeface="Raleway"/>
              <a:cs typeface="Raleway"/>
              <a:sym typeface="Raleway"/>
            </a:endParaRPr>
          </a:p>
        </p:txBody>
      </p:sp>
      <p:pic>
        <p:nvPicPr>
          <p:cNvPr id="420" name="Google Shape;420;p51"/>
          <p:cNvPicPr preferRelativeResize="0"/>
          <p:nvPr/>
        </p:nvPicPr>
        <p:blipFill>
          <a:blip r:embed="rId3">
            <a:alphaModFix/>
          </a:blip>
          <a:stretch>
            <a:fillRect/>
          </a:stretch>
        </p:blipFill>
        <p:spPr>
          <a:xfrm>
            <a:off x="1066800" y="1636500"/>
            <a:ext cx="6648450" cy="2000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2"/>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Adding Falling Meteoroid</a:t>
            </a:r>
            <a:endParaRPr b="1" sz="3200">
              <a:solidFill>
                <a:srgbClr val="404040"/>
              </a:solidFill>
              <a:latin typeface="Comic Sans MS"/>
              <a:ea typeface="Comic Sans MS"/>
              <a:cs typeface="Comic Sans MS"/>
              <a:sym typeface="Comic Sans MS"/>
            </a:endParaRPr>
          </a:p>
        </p:txBody>
      </p:sp>
      <p:cxnSp>
        <p:nvCxnSpPr>
          <p:cNvPr id="426" name="Google Shape;426;p5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27" name="Google Shape;427;p5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28" name="Google Shape;428;p5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9" name="Google Shape;429;p52"/>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Now we make our game a bit more interesting to add falling meteoroid. </a:t>
            </a:r>
            <a:endParaRPr b="1" sz="1900">
              <a:solidFill>
                <a:srgbClr val="404040"/>
              </a:solidFill>
              <a:latin typeface="Raleway"/>
              <a:ea typeface="Raleway"/>
              <a:cs typeface="Raleway"/>
              <a:sym typeface="Raleway"/>
            </a:endParaRPr>
          </a:p>
        </p:txBody>
      </p:sp>
      <p:pic>
        <p:nvPicPr>
          <p:cNvPr id="430" name="Google Shape;430;p52"/>
          <p:cNvPicPr preferRelativeResize="0"/>
          <p:nvPr/>
        </p:nvPicPr>
        <p:blipFill>
          <a:blip r:embed="rId3">
            <a:alphaModFix/>
          </a:blip>
          <a:stretch>
            <a:fillRect/>
          </a:stretch>
        </p:blipFill>
        <p:spPr>
          <a:xfrm>
            <a:off x="2011250" y="1547475"/>
            <a:ext cx="4930719" cy="30760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How to Pass the Project:CODING</a:t>
            </a:r>
            <a:endParaRPr b="1" sz="3600">
              <a:solidFill>
                <a:srgbClr val="404040"/>
              </a:solidFill>
              <a:latin typeface="Comic Sans MS"/>
              <a:ea typeface="Comic Sans MS"/>
              <a:cs typeface="Comic Sans MS"/>
              <a:sym typeface="Comic Sans MS"/>
            </a:endParaRPr>
          </a:p>
        </p:txBody>
      </p:sp>
      <p:sp>
        <p:nvSpPr>
          <p:cNvPr id="91" name="Google Shape;91;p17"/>
          <p:cNvSpPr txBox="1"/>
          <p:nvPr>
            <p:ph idx="1" type="subTitle"/>
          </p:nvPr>
        </p:nvSpPr>
        <p:spPr>
          <a:xfrm>
            <a:off x="629275" y="637800"/>
            <a:ext cx="8364000" cy="40746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D15A12"/>
              </a:buClr>
              <a:buSzPts val="3000"/>
              <a:buFont typeface="Raleway"/>
              <a:buAutoNum type="arabicPeriod"/>
            </a:pPr>
            <a:r>
              <a:rPr b="1" lang="en" sz="3000">
                <a:solidFill>
                  <a:srgbClr val="404040"/>
                </a:solidFill>
                <a:latin typeface="Raleway"/>
                <a:ea typeface="Raleway"/>
                <a:cs typeface="Raleway"/>
                <a:sym typeface="Raleway"/>
              </a:rPr>
              <a:t>Project Task shall be assigned daily basis. You need to complete the task using git hub repository and through daily commits.</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cxnSp>
        <p:nvCxnSpPr>
          <p:cNvPr id="92" name="Google Shape;92;p1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3" name="Google Shape;93;p1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4" name="Google Shape;94;p1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3"/>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Adding Falling Meteoroid</a:t>
            </a:r>
            <a:endParaRPr b="1" sz="3200">
              <a:solidFill>
                <a:srgbClr val="404040"/>
              </a:solidFill>
              <a:latin typeface="Comic Sans MS"/>
              <a:ea typeface="Comic Sans MS"/>
              <a:cs typeface="Comic Sans MS"/>
              <a:sym typeface="Comic Sans MS"/>
            </a:endParaRPr>
          </a:p>
        </p:txBody>
      </p:sp>
      <p:cxnSp>
        <p:nvCxnSpPr>
          <p:cNvPr id="436" name="Google Shape;436;p5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37" name="Google Shape;437;p5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38" name="Google Shape;438;p5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9" name="Google Shape;439;p53"/>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We want to generate </a:t>
            </a:r>
            <a:r>
              <a:rPr b="1" lang="en" sz="1900">
                <a:solidFill>
                  <a:srgbClr val="404040"/>
                </a:solidFill>
                <a:latin typeface="Raleway"/>
                <a:ea typeface="Raleway"/>
                <a:cs typeface="Raleway"/>
                <a:sym typeface="Raleway"/>
              </a:rPr>
              <a:t>meteorite</a:t>
            </a:r>
            <a:r>
              <a:rPr b="1" lang="en" sz="1900">
                <a:solidFill>
                  <a:srgbClr val="404040"/>
                </a:solidFill>
                <a:latin typeface="Raleway"/>
                <a:ea typeface="Raleway"/>
                <a:cs typeface="Raleway"/>
                <a:sym typeface="Raleway"/>
              </a:rPr>
              <a:t> after some time and want to generate these randomly.</a:t>
            </a:r>
            <a:endParaRPr b="1" sz="1900">
              <a:solidFill>
                <a:srgbClr val="404040"/>
              </a:solidFill>
              <a:latin typeface="Raleway"/>
              <a:ea typeface="Raleway"/>
              <a:cs typeface="Raleway"/>
              <a:sym typeface="Raleway"/>
            </a:endParaRPr>
          </a:p>
        </p:txBody>
      </p:sp>
      <p:pic>
        <p:nvPicPr>
          <p:cNvPr id="440" name="Google Shape;440;p53"/>
          <p:cNvPicPr preferRelativeResize="0"/>
          <p:nvPr/>
        </p:nvPicPr>
        <p:blipFill>
          <a:blip r:embed="rId3">
            <a:alphaModFix/>
          </a:blip>
          <a:stretch>
            <a:fillRect/>
          </a:stretch>
        </p:blipFill>
        <p:spPr>
          <a:xfrm>
            <a:off x="2011250" y="1547475"/>
            <a:ext cx="4930719" cy="307604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4"/>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Adding Falling Meteoroid</a:t>
            </a:r>
            <a:endParaRPr b="1" sz="3200">
              <a:solidFill>
                <a:srgbClr val="404040"/>
              </a:solidFill>
              <a:latin typeface="Comic Sans MS"/>
              <a:ea typeface="Comic Sans MS"/>
              <a:cs typeface="Comic Sans MS"/>
              <a:sym typeface="Comic Sans MS"/>
            </a:endParaRPr>
          </a:p>
        </p:txBody>
      </p:sp>
      <p:cxnSp>
        <p:nvCxnSpPr>
          <p:cNvPr id="446" name="Google Shape;446;p5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47" name="Google Shape;447;p5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48" name="Google Shape;448;p5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9" name="Google Shape;449;p54"/>
          <p:cNvSpPr txBox="1"/>
          <p:nvPr>
            <p:ph idx="1" type="subTitle"/>
          </p:nvPr>
        </p:nvSpPr>
        <p:spPr>
          <a:xfrm>
            <a:off x="629275" y="790200"/>
            <a:ext cx="8347200" cy="6939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We want to generate meteorite after some time and want to generate these randomly.</a:t>
            </a:r>
            <a:endParaRPr b="1" sz="1900">
              <a:solidFill>
                <a:srgbClr val="404040"/>
              </a:solidFill>
              <a:latin typeface="Raleway"/>
              <a:ea typeface="Raleway"/>
              <a:cs typeface="Raleway"/>
              <a:sym typeface="Raleway"/>
            </a:endParaRPr>
          </a:p>
        </p:txBody>
      </p:sp>
      <p:pic>
        <p:nvPicPr>
          <p:cNvPr id="450" name="Google Shape;450;p54"/>
          <p:cNvPicPr preferRelativeResize="0"/>
          <p:nvPr/>
        </p:nvPicPr>
        <p:blipFill>
          <a:blip r:embed="rId3">
            <a:alphaModFix/>
          </a:blip>
          <a:stretch>
            <a:fillRect/>
          </a:stretch>
        </p:blipFill>
        <p:spPr>
          <a:xfrm>
            <a:off x="967250" y="1541475"/>
            <a:ext cx="6698734" cy="307604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Adding Scoring Behaviour</a:t>
            </a:r>
            <a:endParaRPr b="1" sz="3200">
              <a:solidFill>
                <a:srgbClr val="404040"/>
              </a:solidFill>
              <a:latin typeface="Comic Sans MS"/>
              <a:ea typeface="Comic Sans MS"/>
              <a:cs typeface="Comic Sans MS"/>
              <a:sym typeface="Comic Sans MS"/>
            </a:endParaRPr>
          </a:p>
        </p:txBody>
      </p:sp>
      <p:cxnSp>
        <p:nvCxnSpPr>
          <p:cNvPr id="456" name="Google Shape;456;p5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57" name="Google Shape;457;p5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58" name="Google Shape;458;p5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55"/>
          <p:cNvSpPr txBox="1"/>
          <p:nvPr>
            <p:ph idx="1" type="subTitle"/>
          </p:nvPr>
        </p:nvSpPr>
        <p:spPr>
          <a:xfrm>
            <a:off x="629275" y="790200"/>
            <a:ext cx="2643900" cy="3324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Now, if the player’s bullet hit the meteoroid, we want to add 5 to  score. Also, once bullet is hit to meteoroid it should be hide and removed from the list.</a:t>
            </a:r>
            <a:endParaRPr b="1" sz="19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1900">
              <a:solidFill>
                <a:srgbClr val="404040"/>
              </a:solidFill>
              <a:latin typeface="Raleway"/>
              <a:ea typeface="Raleway"/>
              <a:cs typeface="Raleway"/>
              <a:sym typeface="Raleway"/>
            </a:endParaRPr>
          </a:p>
        </p:txBody>
      </p:sp>
      <p:pic>
        <p:nvPicPr>
          <p:cNvPr id="460" name="Google Shape;460;p55"/>
          <p:cNvPicPr preferRelativeResize="0"/>
          <p:nvPr/>
        </p:nvPicPr>
        <p:blipFill>
          <a:blip r:embed="rId3">
            <a:alphaModFix/>
          </a:blip>
          <a:stretch>
            <a:fillRect/>
          </a:stretch>
        </p:blipFill>
        <p:spPr>
          <a:xfrm>
            <a:off x="3647375" y="693950"/>
            <a:ext cx="5236884" cy="3934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6"/>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Now, we add the Game End Screen </a:t>
            </a:r>
            <a:endParaRPr b="1" sz="3200">
              <a:solidFill>
                <a:srgbClr val="404040"/>
              </a:solidFill>
              <a:latin typeface="Comic Sans MS"/>
              <a:ea typeface="Comic Sans MS"/>
              <a:cs typeface="Comic Sans MS"/>
              <a:sym typeface="Comic Sans MS"/>
            </a:endParaRPr>
          </a:p>
        </p:txBody>
      </p:sp>
      <p:cxnSp>
        <p:nvCxnSpPr>
          <p:cNvPr id="466" name="Google Shape;466;p5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67" name="Google Shape;467;p5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68" name="Google Shape;468;p5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69" name="Google Shape;469;p56"/>
          <p:cNvPicPr preferRelativeResize="0"/>
          <p:nvPr/>
        </p:nvPicPr>
        <p:blipFill>
          <a:blip r:embed="rId3">
            <a:alphaModFix/>
          </a:blip>
          <a:stretch>
            <a:fillRect/>
          </a:stretch>
        </p:blipFill>
        <p:spPr>
          <a:xfrm>
            <a:off x="1833188" y="790200"/>
            <a:ext cx="5341534" cy="376994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7"/>
          <p:cNvSpPr txBox="1"/>
          <p:nvPr>
            <p:ph type="ctrTitle"/>
          </p:nvPr>
        </p:nvSpPr>
        <p:spPr>
          <a:xfrm>
            <a:off x="0" y="0"/>
            <a:ext cx="8733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solidFill>
                  <a:srgbClr val="404040"/>
                </a:solidFill>
                <a:latin typeface="Comic Sans MS"/>
                <a:ea typeface="Comic Sans MS"/>
                <a:cs typeface="Comic Sans MS"/>
                <a:sym typeface="Comic Sans MS"/>
              </a:rPr>
              <a:t>   Show Game End Screen</a:t>
            </a:r>
            <a:endParaRPr b="1" sz="3200">
              <a:solidFill>
                <a:srgbClr val="404040"/>
              </a:solidFill>
              <a:latin typeface="Comic Sans MS"/>
              <a:ea typeface="Comic Sans MS"/>
              <a:cs typeface="Comic Sans MS"/>
              <a:sym typeface="Comic Sans MS"/>
            </a:endParaRPr>
          </a:p>
        </p:txBody>
      </p:sp>
      <p:cxnSp>
        <p:nvCxnSpPr>
          <p:cNvPr id="475" name="Google Shape;475;p5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76" name="Google Shape;476;p5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77" name="Google Shape;477;p5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8" name="Google Shape;478;p57"/>
          <p:cNvSpPr txBox="1"/>
          <p:nvPr>
            <p:ph idx="1" type="subTitle"/>
          </p:nvPr>
        </p:nvSpPr>
        <p:spPr>
          <a:xfrm>
            <a:off x="629275" y="790200"/>
            <a:ext cx="8103900" cy="683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1900">
                <a:solidFill>
                  <a:srgbClr val="404040"/>
                </a:solidFill>
                <a:latin typeface="Raleway"/>
                <a:ea typeface="Raleway"/>
                <a:cs typeface="Raleway"/>
                <a:sym typeface="Raleway"/>
              </a:rPr>
              <a:t>We use dialogue box to show the game screen and use the DialogResult to decide what option user has </a:t>
            </a:r>
            <a:r>
              <a:rPr b="1" lang="en" sz="1900">
                <a:solidFill>
                  <a:srgbClr val="404040"/>
                </a:solidFill>
                <a:latin typeface="Raleway"/>
                <a:ea typeface="Raleway"/>
                <a:cs typeface="Raleway"/>
                <a:sym typeface="Raleway"/>
              </a:rPr>
              <a:t>chosen</a:t>
            </a:r>
            <a:endParaRPr b="1" sz="19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1900">
              <a:solidFill>
                <a:srgbClr val="404040"/>
              </a:solidFill>
              <a:latin typeface="Raleway"/>
              <a:ea typeface="Raleway"/>
              <a:cs typeface="Raleway"/>
              <a:sym typeface="Raleway"/>
            </a:endParaRPr>
          </a:p>
        </p:txBody>
      </p:sp>
      <p:pic>
        <p:nvPicPr>
          <p:cNvPr id="479" name="Google Shape;479;p57"/>
          <p:cNvPicPr preferRelativeResize="0"/>
          <p:nvPr/>
        </p:nvPicPr>
        <p:blipFill>
          <a:blip r:embed="rId3">
            <a:alphaModFix/>
          </a:blip>
          <a:stretch>
            <a:fillRect/>
          </a:stretch>
        </p:blipFill>
        <p:spPr>
          <a:xfrm>
            <a:off x="205200" y="1555975"/>
            <a:ext cx="4610100" cy="2543175"/>
          </a:xfrm>
          <a:prstGeom prst="rect">
            <a:avLst/>
          </a:prstGeom>
          <a:noFill/>
          <a:ln>
            <a:noFill/>
          </a:ln>
        </p:spPr>
      </p:pic>
      <p:pic>
        <p:nvPicPr>
          <p:cNvPr id="480" name="Google Shape;480;p57"/>
          <p:cNvPicPr preferRelativeResize="0"/>
          <p:nvPr/>
        </p:nvPicPr>
        <p:blipFill>
          <a:blip r:embed="rId4">
            <a:alphaModFix/>
          </a:blip>
          <a:stretch>
            <a:fillRect/>
          </a:stretch>
        </p:blipFill>
        <p:spPr>
          <a:xfrm>
            <a:off x="4815299" y="1473600"/>
            <a:ext cx="4120950" cy="1150825"/>
          </a:xfrm>
          <a:prstGeom prst="rect">
            <a:avLst/>
          </a:prstGeom>
          <a:noFill/>
          <a:ln>
            <a:noFill/>
          </a:ln>
        </p:spPr>
      </p:pic>
      <p:pic>
        <p:nvPicPr>
          <p:cNvPr id="481" name="Google Shape;481;p57"/>
          <p:cNvPicPr preferRelativeResize="0"/>
          <p:nvPr/>
        </p:nvPicPr>
        <p:blipFill>
          <a:blip r:embed="rId5">
            <a:alphaModFix/>
          </a:blip>
          <a:stretch>
            <a:fillRect/>
          </a:stretch>
        </p:blipFill>
        <p:spPr>
          <a:xfrm>
            <a:off x="4815300" y="2901863"/>
            <a:ext cx="4330375" cy="1685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Creating Playership Dynamically.</a:t>
            </a:r>
            <a:endParaRPr b="1" sz="3600">
              <a:solidFill>
                <a:srgbClr val="404040"/>
              </a:solidFill>
              <a:latin typeface="Comic Sans MS"/>
              <a:ea typeface="Comic Sans MS"/>
              <a:cs typeface="Comic Sans MS"/>
              <a:sym typeface="Comic Sans MS"/>
            </a:endParaRPr>
          </a:p>
        </p:txBody>
      </p:sp>
      <p:sp>
        <p:nvSpPr>
          <p:cNvPr id="487" name="Google Shape;487;p58"/>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B</a:t>
            </a:r>
            <a:r>
              <a:rPr b="1" lang="en" sz="3000">
                <a:solidFill>
                  <a:srgbClr val="404040"/>
                </a:solidFill>
                <a:latin typeface="Raleway"/>
                <a:ea typeface="Raleway"/>
                <a:cs typeface="Raleway"/>
                <a:sym typeface="Raleway"/>
              </a:rPr>
              <a:t>efore</a:t>
            </a:r>
            <a:r>
              <a:rPr b="1" lang="en" sz="3000">
                <a:solidFill>
                  <a:srgbClr val="404040"/>
                </a:solidFill>
                <a:latin typeface="Raleway"/>
                <a:ea typeface="Raleway"/>
                <a:cs typeface="Raleway"/>
                <a:sym typeface="Raleway"/>
              </a:rPr>
              <a:t>, looking into the code how to restart the game, we need to create player dynamically.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At the moment the player ship is created at design time but we have to create player ship through code so game can be restarted.</a:t>
            </a:r>
            <a:endParaRPr b="1" sz="3000">
              <a:solidFill>
                <a:srgbClr val="404040"/>
              </a:solidFill>
              <a:latin typeface="Raleway"/>
              <a:ea typeface="Raleway"/>
              <a:cs typeface="Raleway"/>
              <a:sym typeface="Raleway"/>
            </a:endParaRPr>
          </a:p>
        </p:txBody>
      </p:sp>
      <p:cxnSp>
        <p:nvCxnSpPr>
          <p:cNvPr id="488" name="Google Shape;488;p5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89" name="Google Shape;489;p5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90" name="Google Shape;490;p5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Creating Playership Dynamically.</a:t>
            </a:r>
            <a:endParaRPr b="1" sz="3600">
              <a:solidFill>
                <a:srgbClr val="404040"/>
              </a:solidFill>
              <a:latin typeface="Comic Sans MS"/>
              <a:ea typeface="Comic Sans MS"/>
              <a:cs typeface="Comic Sans MS"/>
              <a:sym typeface="Comic Sans MS"/>
            </a:endParaRPr>
          </a:p>
        </p:txBody>
      </p:sp>
      <p:cxnSp>
        <p:nvCxnSpPr>
          <p:cNvPr id="496" name="Google Shape;496;p5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497" name="Google Shape;497;p5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498" name="Google Shape;498;p5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9" name="Google Shape;499;p59"/>
          <p:cNvPicPr preferRelativeResize="0"/>
          <p:nvPr/>
        </p:nvPicPr>
        <p:blipFill>
          <a:blip r:embed="rId3">
            <a:alphaModFix/>
          </a:blip>
          <a:stretch>
            <a:fillRect/>
          </a:stretch>
        </p:blipFill>
        <p:spPr>
          <a:xfrm>
            <a:off x="860050" y="790200"/>
            <a:ext cx="6864806" cy="376994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Implementing Restart.</a:t>
            </a:r>
            <a:endParaRPr b="1" sz="3600">
              <a:solidFill>
                <a:srgbClr val="404040"/>
              </a:solidFill>
              <a:latin typeface="Comic Sans MS"/>
              <a:ea typeface="Comic Sans MS"/>
              <a:cs typeface="Comic Sans MS"/>
              <a:sym typeface="Comic Sans MS"/>
            </a:endParaRPr>
          </a:p>
        </p:txBody>
      </p:sp>
      <p:cxnSp>
        <p:nvCxnSpPr>
          <p:cNvPr id="505" name="Google Shape;505;p6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06" name="Google Shape;506;p6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07" name="Google Shape;507;p6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08" name="Google Shape;508;p60"/>
          <p:cNvPicPr preferRelativeResize="0"/>
          <p:nvPr/>
        </p:nvPicPr>
        <p:blipFill>
          <a:blip r:embed="rId3">
            <a:alphaModFix/>
          </a:blip>
          <a:stretch>
            <a:fillRect/>
          </a:stretch>
        </p:blipFill>
        <p:spPr>
          <a:xfrm>
            <a:off x="19675" y="695325"/>
            <a:ext cx="3924300" cy="3752850"/>
          </a:xfrm>
          <a:prstGeom prst="rect">
            <a:avLst/>
          </a:prstGeom>
          <a:noFill/>
          <a:ln>
            <a:noFill/>
          </a:ln>
        </p:spPr>
      </p:pic>
      <p:pic>
        <p:nvPicPr>
          <p:cNvPr id="509" name="Google Shape;509;p60"/>
          <p:cNvPicPr preferRelativeResize="0"/>
          <p:nvPr/>
        </p:nvPicPr>
        <p:blipFill>
          <a:blip r:embed="rId4">
            <a:alphaModFix/>
          </a:blip>
          <a:stretch>
            <a:fillRect/>
          </a:stretch>
        </p:blipFill>
        <p:spPr>
          <a:xfrm>
            <a:off x="3841350" y="780575"/>
            <a:ext cx="5322124" cy="1550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3" name="Shape 513"/>
        <p:cNvGrpSpPr/>
        <p:nvPr/>
      </p:nvGrpSpPr>
      <p:grpSpPr>
        <a:xfrm>
          <a:off x="0" y="0"/>
          <a:ext cx="0" cy="0"/>
          <a:chOff x="0" y="0"/>
          <a:chExt cx="0" cy="0"/>
        </a:xfrm>
      </p:grpSpPr>
      <p:sp>
        <p:nvSpPr>
          <p:cNvPr id="514" name="Google Shape;514;p61"/>
          <p:cNvSpPr txBox="1"/>
          <p:nvPr>
            <p:ph type="ctrTitle"/>
          </p:nvPr>
        </p:nvSpPr>
        <p:spPr>
          <a:xfrm>
            <a:off x="1316100" y="1574025"/>
            <a:ext cx="6714900" cy="13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900">
                <a:solidFill>
                  <a:srgbClr val="D15A12"/>
                </a:solidFill>
                <a:latin typeface="Comic Sans MS"/>
                <a:ea typeface="Comic Sans MS"/>
                <a:cs typeface="Comic Sans MS"/>
                <a:sym typeface="Comic Sans MS"/>
              </a:rPr>
              <a:t>Developing a Framework </a:t>
            </a:r>
            <a:endParaRPr b="1" sz="3800">
              <a:solidFill>
                <a:srgbClr val="0097A7"/>
              </a:solidFill>
              <a:latin typeface="Comic Sans MS"/>
              <a:ea typeface="Comic Sans MS"/>
              <a:cs typeface="Comic Sans MS"/>
              <a:sym typeface="Comic Sans MS"/>
            </a:endParaRPr>
          </a:p>
        </p:txBody>
      </p:sp>
      <p:sp>
        <p:nvSpPr>
          <p:cNvPr id="515" name="Google Shape;515;p61"/>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516" name="Google Shape;516;p61"/>
          <p:cNvPicPr preferRelativeResize="0"/>
          <p:nvPr/>
        </p:nvPicPr>
        <p:blipFill>
          <a:blip r:embed="rId3">
            <a:alphaModFix/>
          </a:blip>
          <a:stretch>
            <a:fillRect/>
          </a:stretch>
        </p:blipFill>
        <p:spPr>
          <a:xfrm>
            <a:off x="7798825" y="1039140"/>
            <a:ext cx="1549400" cy="4104370"/>
          </a:xfrm>
          <a:prstGeom prst="rect">
            <a:avLst/>
          </a:prstGeom>
          <a:noFill/>
          <a:ln>
            <a:noFill/>
          </a:ln>
        </p:spPr>
      </p:pic>
      <p:sp>
        <p:nvSpPr>
          <p:cNvPr id="517" name="Google Shape;517;p61"/>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518" name="Google Shape;518;p61"/>
          <p:cNvPicPr preferRelativeResize="0"/>
          <p:nvPr/>
        </p:nvPicPr>
        <p:blipFill>
          <a:blip r:embed="rId4">
            <a:alphaModFix/>
          </a:blip>
          <a:stretch>
            <a:fillRect/>
          </a:stretch>
        </p:blipFill>
        <p:spPr>
          <a:xfrm>
            <a:off x="-35050" y="1040975"/>
            <a:ext cx="1421136" cy="4104350"/>
          </a:xfrm>
          <a:prstGeom prst="rect">
            <a:avLst/>
          </a:prstGeom>
          <a:noFill/>
          <a:ln>
            <a:noFill/>
          </a:ln>
        </p:spPr>
      </p:pic>
      <p:sp>
        <p:nvSpPr>
          <p:cNvPr id="519" name="Google Shape;519;p61"/>
          <p:cNvSpPr txBox="1"/>
          <p:nvPr>
            <p:ph type="ctrTitle"/>
          </p:nvPr>
        </p:nvSpPr>
        <p:spPr>
          <a:xfrm>
            <a:off x="1476775" y="2873850"/>
            <a:ext cx="6331500" cy="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5"/>
                </a:solidFill>
                <a:latin typeface="Comic Sans MS"/>
                <a:ea typeface="Comic Sans MS"/>
                <a:cs typeface="Comic Sans MS"/>
                <a:sym typeface="Comic Sans MS"/>
              </a:rPr>
              <a:t>Using C# and WinForms</a:t>
            </a:r>
            <a:endParaRPr b="1" sz="2000">
              <a:solidFill>
                <a:schemeClr val="accent5"/>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What is Framework.</a:t>
            </a:r>
            <a:endParaRPr b="1" sz="3600">
              <a:solidFill>
                <a:srgbClr val="404040"/>
              </a:solidFill>
              <a:latin typeface="Comic Sans MS"/>
              <a:ea typeface="Comic Sans MS"/>
              <a:cs typeface="Comic Sans MS"/>
              <a:sym typeface="Comic Sans MS"/>
            </a:endParaRPr>
          </a:p>
        </p:txBody>
      </p:sp>
      <p:sp>
        <p:nvSpPr>
          <p:cNvPr id="525" name="Google Shape;525;p62"/>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Here, In this context, framework is a line of code that has been written independently and can be re-used at multiple locations.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526" name="Google Shape;526;p6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27" name="Google Shape;527;p6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28" name="Google Shape;528;p6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300">
                <a:solidFill>
                  <a:srgbClr val="404040"/>
                </a:solidFill>
                <a:latin typeface="Comic Sans MS"/>
                <a:ea typeface="Comic Sans MS"/>
                <a:cs typeface="Comic Sans MS"/>
                <a:sym typeface="Comic Sans MS"/>
              </a:rPr>
              <a:t>   How to Pass the Project:Documentation</a:t>
            </a:r>
            <a:endParaRPr b="1" sz="3300">
              <a:solidFill>
                <a:srgbClr val="404040"/>
              </a:solidFill>
              <a:latin typeface="Comic Sans MS"/>
              <a:ea typeface="Comic Sans MS"/>
              <a:cs typeface="Comic Sans MS"/>
              <a:sym typeface="Comic Sans MS"/>
            </a:endParaRPr>
          </a:p>
        </p:txBody>
      </p:sp>
      <p:sp>
        <p:nvSpPr>
          <p:cNvPr id="100" name="Google Shape;100;p18"/>
          <p:cNvSpPr txBox="1"/>
          <p:nvPr>
            <p:ph idx="1" type="subTitle"/>
          </p:nvPr>
        </p:nvSpPr>
        <p:spPr>
          <a:xfrm>
            <a:off x="629275" y="637800"/>
            <a:ext cx="8364000" cy="4074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400">
                <a:solidFill>
                  <a:srgbClr val="404040"/>
                </a:solidFill>
                <a:latin typeface="Raleway"/>
                <a:ea typeface="Raleway"/>
                <a:cs typeface="Raleway"/>
                <a:sym typeface="Raleway"/>
              </a:rPr>
              <a:t>2. </a:t>
            </a:r>
            <a:r>
              <a:rPr b="1" lang="en" sz="2400">
                <a:solidFill>
                  <a:srgbClr val="404040"/>
                </a:solidFill>
                <a:latin typeface="Raleway"/>
                <a:ea typeface="Raleway"/>
                <a:cs typeface="Raleway"/>
                <a:sym typeface="Raleway"/>
              </a:rPr>
              <a:t>Every step require a documentation that include </a:t>
            </a:r>
            <a:endParaRPr b="1" sz="2400">
              <a:solidFill>
                <a:srgbClr val="404040"/>
              </a:solidFill>
              <a:latin typeface="Raleway"/>
              <a:ea typeface="Raleway"/>
              <a:cs typeface="Raleway"/>
              <a:sym typeface="Raleway"/>
            </a:endParaRPr>
          </a:p>
          <a:p>
            <a:pPr indent="-381000" lvl="0" marL="4572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Clearly mentioned Problem statement.</a:t>
            </a:r>
            <a:endParaRPr b="1" sz="2400">
              <a:solidFill>
                <a:srgbClr val="404040"/>
              </a:solidFill>
              <a:latin typeface="Raleway"/>
              <a:ea typeface="Raleway"/>
              <a:cs typeface="Raleway"/>
              <a:sym typeface="Raleway"/>
            </a:endParaRPr>
          </a:p>
          <a:p>
            <a:pPr indent="-381000" lvl="0" marL="4572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Procedural Solution</a:t>
            </a:r>
            <a:endParaRPr b="1" sz="2400">
              <a:solidFill>
                <a:srgbClr val="404040"/>
              </a:solidFill>
              <a:latin typeface="Raleway"/>
              <a:ea typeface="Raleway"/>
              <a:cs typeface="Raleway"/>
              <a:sym typeface="Raleway"/>
            </a:endParaRPr>
          </a:p>
          <a:p>
            <a:pPr indent="-381000" lvl="0" marL="13716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Its sudo code/Algorithm</a:t>
            </a:r>
            <a:endParaRPr b="1" sz="2400">
              <a:solidFill>
                <a:srgbClr val="404040"/>
              </a:solidFill>
              <a:latin typeface="Raleway"/>
              <a:ea typeface="Raleway"/>
              <a:cs typeface="Raleway"/>
              <a:sym typeface="Raleway"/>
            </a:endParaRPr>
          </a:p>
          <a:p>
            <a:pPr indent="-381000" lvl="0" marL="13716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Demerit of the Solution </a:t>
            </a:r>
            <a:endParaRPr b="1" sz="2400">
              <a:solidFill>
                <a:srgbClr val="404040"/>
              </a:solidFill>
              <a:latin typeface="Raleway"/>
              <a:ea typeface="Raleway"/>
              <a:cs typeface="Raleway"/>
              <a:sym typeface="Raleway"/>
            </a:endParaRPr>
          </a:p>
          <a:p>
            <a:pPr indent="-381000" lvl="0" marL="13716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code</a:t>
            </a:r>
            <a:endParaRPr b="1" sz="2400">
              <a:solidFill>
                <a:srgbClr val="404040"/>
              </a:solidFill>
              <a:latin typeface="Raleway"/>
              <a:ea typeface="Raleway"/>
              <a:cs typeface="Raleway"/>
              <a:sym typeface="Raleway"/>
            </a:endParaRPr>
          </a:p>
          <a:p>
            <a:pPr indent="-381000" lvl="0" marL="4572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OOP. </a:t>
            </a:r>
            <a:endParaRPr b="1" sz="2400">
              <a:solidFill>
                <a:srgbClr val="404040"/>
              </a:solidFill>
              <a:latin typeface="Raleway"/>
              <a:ea typeface="Raleway"/>
              <a:cs typeface="Raleway"/>
              <a:sym typeface="Raleway"/>
            </a:endParaRPr>
          </a:p>
          <a:p>
            <a:pPr indent="-381000" lvl="1" marL="18288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Design Decision if multiple OOP Way exist</a:t>
            </a:r>
            <a:endParaRPr b="1" sz="2400">
              <a:solidFill>
                <a:srgbClr val="404040"/>
              </a:solidFill>
              <a:latin typeface="Raleway"/>
              <a:ea typeface="Raleway"/>
              <a:cs typeface="Raleway"/>
              <a:sym typeface="Raleway"/>
            </a:endParaRPr>
          </a:p>
          <a:p>
            <a:pPr indent="-381000" lvl="1" marL="18288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UML Diagram</a:t>
            </a:r>
            <a:endParaRPr b="1" sz="2400">
              <a:solidFill>
                <a:srgbClr val="404040"/>
              </a:solidFill>
              <a:latin typeface="Raleway"/>
              <a:ea typeface="Raleway"/>
              <a:cs typeface="Raleway"/>
              <a:sym typeface="Raleway"/>
            </a:endParaRPr>
          </a:p>
          <a:p>
            <a:pPr indent="-381000" lvl="1" marL="18288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Merit/DeMerit</a:t>
            </a:r>
            <a:endParaRPr b="1" sz="2400">
              <a:solidFill>
                <a:srgbClr val="404040"/>
              </a:solidFill>
              <a:latin typeface="Raleway"/>
              <a:ea typeface="Raleway"/>
              <a:cs typeface="Raleway"/>
              <a:sym typeface="Raleway"/>
            </a:endParaRPr>
          </a:p>
          <a:p>
            <a:pPr indent="-381000" lvl="1" marL="1828800" rtl="0" algn="just">
              <a:spcBef>
                <a:spcPts val="0"/>
              </a:spcBef>
              <a:spcAft>
                <a:spcPts val="0"/>
              </a:spcAft>
              <a:buClr>
                <a:srgbClr val="404040"/>
              </a:buClr>
              <a:buSzPts val="2400"/>
              <a:buFont typeface="Raleway"/>
              <a:buChar char="○"/>
            </a:pPr>
            <a:r>
              <a:rPr b="1" lang="en" sz="2400">
                <a:solidFill>
                  <a:srgbClr val="404040"/>
                </a:solidFill>
                <a:latin typeface="Raleway"/>
                <a:ea typeface="Raleway"/>
                <a:cs typeface="Raleway"/>
                <a:sym typeface="Raleway"/>
              </a:rPr>
              <a:t>Code.</a:t>
            </a:r>
            <a:endParaRPr b="1" sz="2400">
              <a:solidFill>
                <a:srgbClr val="404040"/>
              </a:solidFill>
              <a:latin typeface="Raleway"/>
              <a:ea typeface="Raleway"/>
              <a:cs typeface="Raleway"/>
              <a:sym typeface="Raleway"/>
            </a:endParaRPr>
          </a:p>
          <a:p>
            <a:pPr indent="0" lvl="0" marL="457200" rtl="0" algn="just">
              <a:spcBef>
                <a:spcPts val="0"/>
              </a:spcBef>
              <a:spcAft>
                <a:spcPts val="0"/>
              </a:spcAft>
              <a:buNone/>
            </a:pPr>
            <a:r>
              <a:t/>
            </a:r>
            <a:endParaRPr b="1" sz="24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400">
              <a:solidFill>
                <a:srgbClr val="404040"/>
              </a:solidFill>
              <a:latin typeface="Raleway"/>
              <a:ea typeface="Raleway"/>
              <a:cs typeface="Raleway"/>
              <a:sym typeface="Raleway"/>
            </a:endParaRPr>
          </a:p>
        </p:txBody>
      </p:sp>
      <p:cxnSp>
        <p:nvCxnSpPr>
          <p:cNvPr id="101" name="Google Shape;101;p1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02" name="Google Shape;102;p1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03" name="Google Shape;103;p1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What is Framework.</a:t>
            </a:r>
            <a:endParaRPr b="1" sz="3600">
              <a:solidFill>
                <a:srgbClr val="404040"/>
              </a:solidFill>
              <a:latin typeface="Comic Sans MS"/>
              <a:ea typeface="Comic Sans MS"/>
              <a:cs typeface="Comic Sans MS"/>
              <a:sym typeface="Comic Sans MS"/>
            </a:endParaRPr>
          </a:p>
        </p:txBody>
      </p:sp>
      <p:sp>
        <p:nvSpPr>
          <p:cNvPr id="534" name="Google Shape;534;p63"/>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For example, in every game, we write down code to </a:t>
            </a:r>
            <a:r>
              <a:rPr b="1" lang="en" sz="3000">
                <a:solidFill>
                  <a:srgbClr val="D15A12"/>
                </a:solidFill>
                <a:latin typeface="Raleway"/>
                <a:ea typeface="Raleway"/>
                <a:cs typeface="Raleway"/>
                <a:sym typeface="Raleway"/>
              </a:rPr>
              <a:t>move objects</a:t>
            </a:r>
            <a:r>
              <a:rPr b="1" lang="en" sz="3000">
                <a:solidFill>
                  <a:srgbClr val="404040"/>
                </a:solidFill>
                <a:latin typeface="Raleway"/>
                <a:ea typeface="Raleway"/>
                <a:cs typeface="Raleway"/>
                <a:sym typeface="Raleway"/>
              </a:rPr>
              <a:t> (</a:t>
            </a:r>
            <a:r>
              <a:rPr b="1" lang="en" sz="2500">
                <a:solidFill>
                  <a:srgbClr val="404040"/>
                </a:solidFill>
                <a:latin typeface="Raleway"/>
                <a:ea typeface="Raleway"/>
                <a:cs typeface="Raleway"/>
                <a:sym typeface="Raleway"/>
              </a:rPr>
              <a:t>some time </a:t>
            </a:r>
            <a:r>
              <a:rPr b="1" lang="en" sz="2500">
                <a:solidFill>
                  <a:srgbClr val="404040"/>
                </a:solidFill>
                <a:latin typeface="Raleway"/>
                <a:ea typeface="Raleway"/>
                <a:cs typeface="Raleway"/>
                <a:sym typeface="Raleway"/>
              </a:rPr>
              <a:t>with</a:t>
            </a:r>
            <a:r>
              <a:rPr b="1" lang="en" sz="2500">
                <a:solidFill>
                  <a:srgbClr val="404040"/>
                </a:solidFill>
                <a:latin typeface="Raleway"/>
                <a:ea typeface="Raleway"/>
                <a:cs typeface="Raleway"/>
                <a:sym typeface="Raleway"/>
              </a:rPr>
              <a:t> keyboard, some time move vertically, some time move </a:t>
            </a:r>
            <a:r>
              <a:rPr b="1" lang="en" sz="2500">
                <a:solidFill>
                  <a:srgbClr val="404040"/>
                </a:solidFill>
                <a:latin typeface="Raleway"/>
                <a:ea typeface="Raleway"/>
                <a:cs typeface="Raleway"/>
                <a:sym typeface="Raleway"/>
              </a:rPr>
              <a:t>right</a:t>
            </a:r>
            <a:r>
              <a:rPr b="1" lang="en" sz="2500">
                <a:solidFill>
                  <a:srgbClr val="404040"/>
                </a:solidFill>
                <a:latin typeface="Raleway"/>
                <a:ea typeface="Raleway"/>
                <a:cs typeface="Raleway"/>
                <a:sym typeface="Raleway"/>
              </a:rPr>
              <a:t> to left and then left to right</a:t>
            </a:r>
            <a:r>
              <a:rPr b="1" lang="en" sz="3000">
                <a:solidFill>
                  <a:srgbClr val="404040"/>
                </a:solidFill>
                <a:latin typeface="Raleway"/>
                <a:ea typeface="Raleway"/>
                <a:cs typeface="Raleway"/>
                <a:sym typeface="Raleway"/>
              </a:rPr>
              <a:t>).</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If we write down this code to move objects once and then allow every other developer to reuse that code in his/her game without exposing the details of the code this is called framework..</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535" name="Google Shape;535;p6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36" name="Google Shape;536;p6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37" name="Google Shape;537;p6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4"/>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What is Framework.</a:t>
            </a:r>
            <a:endParaRPr b="1" sz="3600">
              <a:solidFill>
                <a:srgbClr val="404040"/>
              </a:solidFill>
              <a:latin typeface="Comic Sans MS"/>
              <a:ea typeface="Comic Sans MS"/>
              <a:cs typeface="Comic Sans MS"/>
              <a:sym typeface="Comic Sans MS"/>
            </a:endParaRPr>
          </a:p>
        </p:txBody>
      </p:sp>
      <p:sp>
        <p:nvSpPr>
          <p:cNvPr id="543" name="Google Shape;543;p64"/>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However, one may argue, this can we done through the simple OOP. Yes, </a:t>
            </a:r>
            <a:r>
              <a:rPr b="1" lang="en" sz="3000">
                <a:solidFill>
                  <a:srgbClr val="D15A12"/>
                </a:solidFill>
                <a:latin typeface="Raleway"/>
                <a:ea typeface="Raleway"/>
                <a:cs typeface="Raleway"/>
                <a:sym typeface="Raleway"/>
              </a:rPr>
              <a:t>framework </a:t>
            </a:r>
            <a:r>
              <a:rPr b="1" lang="en" sz="3000">
                <a:solidFill>
                  <a:srgbClr val="404040"/>
                </a:solidFill>
                <a:latin typeface="Raleway"/>
                <a:ea typeface="Raleway"/>
                <a:cs typeface="Raleway"/>
                <a:sym typeface="Raleway"/>
              </a:rPr>
              <a:t>is </a:t>
            </a:r>
            <a:r>
              <a:rPr b="1" lang="en" sz="3000">
                <a:solidFill>
                  <a:srgbClr val="D15A12"/>
                </a:solidFill>
                <a:latin typeface="Raleway"/>
                <a:ea typeface="Raleway"/>
                <a:cs typeface="Raleway"/>
                <a:sym typeface="Raleway"/>
              </a:rPr>
              <a:t>manifestation </a:t>
            </a:r>
            <a:r>
              <a:rPr b="1" lang="en" sz="3000">
                <a:solidFill>
                  <a:srgbClr val="404040"/>
                </a:solidFill>
                <a:latin typeface="Raleway"/>
                <a:ea typeface="Raleway"/>
                <a:cs typeface="Raleway"/>
                <a:sym typeface="Raleway"/>
              </a:rPr>
              <a:t>of OOP programming.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544" name="Google Shape;544;p6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45" name="Google Shape;545;p6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46" name="Google Shape;546;p6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What is Framework.</a:t>
            </a:r>
            <a:endParaRPr b="1" sz="3600">
              <a:solidFill>
                <a:srgbClr val="404040"/>
              </a:solidFill>
              <a:latin typeface="Comic Sans MS"/>
              <a:ea typeface="Comic Sans MS"/>
              <a:cs typeface="Comic Sans MS"/>
              <a:sym typeface="Comic Sans MS"/>
            </a:endParaRPr>
          </a:p>
        </p:txBody>
      </p:sp>
      <p:sp>
        <p:nvSpPr>
          <p:cNvPr id="552" name="Google Shape;552;p65"/>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Framework not only offers the </a:t>
            </a:r>
            <a:r>
              <a:rPr b="1" lang="en" sz="3000">
                <a:solidFill>
                  <a:srgbClr val="404040"/>
                </a:solidFill>
                <a:latin typeface="Raleway"/>
                <a:ea typeface="Raleway"/>
                <a:cs typeface="Raleway"/>
                <a:sym typeface="Raleway"/>
              </a:rPr>
              <a:t>re-usability</a:t>
            </a:r>
            <a:r>
              <a:rPr b="1" lang="en" sz="3000">
                <a:solidFill>
                  <a:srgbClr val="404040"/>
                </a:solidFill>
                <a:latin typeface="Raleway"/>
                <a:ea typeface="Raleway"/>
                <a:cs typeface="Raleway"/>
                <a:sym typeface="Raleway"/>
              </a:rPr>
              <a:t> but it should also offers two fundamental constructs</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D15A12"/>
                </a:solidFill>
                <a:latin typeface="Raleway"/>
                <a:ea typeface="Raleway"/>
                <a:cs typeface="Raleway"/>
                <a:sym typeface="Raleway"/>
              </a:rPr>
              <a:t>Constraints </a:t>
            </a:r>
            <a:r>
              <a:rPr b="1" lang="en" sz="3000">
                <a:solidFill>
                  <a:srgbClr val="404040"/>
                </a:solidFill>
                <a:latin typeface="Raleway"/>
                <a:ea typeface="Raleway"/>
                <a:cs typeface="Raleway"/>
                <a:sym typeface="Raleway"/>
              </a:rPr>
              <a:t>on the Development Side.</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D15A12"/>
                </a:solidFill>
                <a:latin typeface="Raleway"/>
                <a:ea typeface="Raleway"/>
                <a:cs typeface="Raleway"/>
                <a:sym typeface="Raleway"/>
              </a:rPr>
              <a:t>Extendability</a:t>
            </a:r>
            <a:r>
              <a:rPr b="1" lang="en" sz="3000">
                <a:solidFill>
                  <a:srgbClr val="404040"/>
                </a:solidFill>
                <a:latin typeface="Raleway"/>
                <a:ea typeface="Raleway"/>
                <a:cs typeface="Raleway"/>
                <a:sym typeface="Raleway"/>
              </a:rPr>
              <a:t>.</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553" name="Google Shape;553;p6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54" name="Google Shape;554;p6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55" name="Google Shape;555;p6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FrameWork Task 01</a:t>
            </a:r>
            <a:endParaRPr b="1" sz="3600">
              <a:solidFill>
                <a:srgbClr val="404040"/>
              </a:solidFill>
              <a:latin typeface="Comic Sans MS"/>
              <a:ea typeface="Comic Sans MS"/>
              <a:cs typeface="Comic Sans MS"/>
              <a:sym typeface="Comic Sans MS"/>
            </a:endParaRPr>
          </a:p>
        </p:txBody>
      </p:sp>
      <p:sp>
        <p:nvSpPr>
          <p:cNvPr id="561" name="Google Shape;561;p66"/>
          <p:cNvSpPr txBox="1"/>
          <p:nvPr>
            <p:ph idx="1" type="subTitle"/>
          </p:nvPr>
        </p:nvSpPr>
        <p:spPr>
          <a:xfrm>
            <a:off x="629275" y="790200"/>
            <a:ext cx="8244900" cy="39468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D15A12"/>
                </a:solidFill>
                <a:latin typeface="Raleway"/>
                <a:ea typeface="Raleway"/>
                <a:cs typeface="Raleway"/>
                <a:sym typeface="Raleway"/>
              </a:rPr>
              <a:t>Problem:</a:t>
            </a:r>
            <a:r>
              <a:rPr b="1" lang="en" sz="2300">
                <a:solidFill>
                  <a:srgbClr val="404040"/>
                </a:solidFill>
                <a:latin typeface="Raleway"/>
                <a:ea typeface="Raleway"/>
                <a:cs typeface="Raleway"/>
                <a:sym typeface="Raleway"/>
              </a:rPr>
              <a:t> Let we need to add falling functionality for   different objects (picture box) such as enemies and other players. </a:t>
            </a:r>
            <a:endParaRPr b="1" sz="23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300">
              <a:solidFill>
                <a:srgbClr val="404040"/>
              </a:solidFill>
              <a:latin typeface="Raleway"/>
              <a:ea typeface="Raleway"/>
              <a:cs typeface="Raleway"/>
              <a:sym typeface="Raleway"/>
            </a:endParaRPr>
          </a:p>
          <a:p>
            <a:pPr indent="0" lvl="0" marL="0" rtl="0" algn="just">
              <a:spcBef>
                <a:spcPts val="0"/>
              </a:spcBef>
              <a:spcAft>
                <a:spcPts val="0"/>
              </a:spcAft>
              <a:buNone/>
            </a:pPr>
            <a:r>
              <a:rPr b="1" lang="en" sz="2300">
                <a:solidFill>
                  <a:srgbClr val="D15A12"/>
                </a:solidFill>
                <a:latin typeface="Raleway"/>
                <a:ea typeface="Raleway"/>
                <a:cs typeface="Raleway"/>
                <a:sym typeface="Raleway"/>
              </a:rPr>
              <a:t>Solution Requirements:</a:t>
            </a:r>
            <a:endParaRPr b="1" sz="2300">
              <a:solidFill>
                <a:srgbClr val="D15A12"/>
              </a:solidFill>
              <a:latin typeface="Raleway"/>
              <a:ea typeface="Raleway"/>
              <a:cs typeface="Raleway"/>
              <a:sym typeface="Raleway"/>
            </a:endParaRPr>
          </a:p>
          <a:p>
            <a:pPr indent="0" lvl="0" marL="0" rtl="0" algn="just">
              <a:spcBef>
                <a:spcPts val="0"/>
              </a:spcBef>
              <a:spcAft>
                <a:spcPts val="0"/>
              </a:spcAft>
              <a:buNone/>
            </a:pPr>
            <a:r>
              <a:rPr b="1" lang="en" sz="2300">
                <a:solidFill>
                  <a:srgbClr val="404040"/>
                </a:solidFill>
                <a:latin typeface="Raleway"/>
                <a:ea typeface="Raleway"/>
                <a:cs typeface="Raleway"/>
                <a:sym typeface="Raleway"/>
              </a:rPr>
              <a:t>We need to create a independent game framework that can be used by the other developer to make their picturbox fall under gravity. </a:t>
            </a:r>
            <a:endParaRPr b="1" sz="2300">
              <a:solidFill>
                <a:srgbClr val="404040"/>
              </a:solidFill>
              <a:latin typeface="Raleway"/>
              <a:ea typeface="Raleway"/>
              <a:cs typeface="Raleway"/>
              <a:sym typeface="Raleway"/>
            </a:endParaRPr>
          </a:p>
          <a:p>
            <a:pPr indent="0" lvl="0" marL="0" rtl="0" algn="just">
              <a:spcBef>
                <a:spcPts val="0"/>
              </a:spcBef>
              <a:spcAft>
                <a:spcPts val="0"/>
              </a:spcAft>
              <a:buNone/>
            </a:pPr>
            <a:r>
              <a:rPr b="1" lang="en" sz="2300">
                <a:solidFill>
                  <a:srgbClr val="404040"/>
                </a:solidFill>
                <a:latin typeface="Raleway"/>
                <a:ea typeface="Raleway"/>
                <a:cs typeface="Raleway"/>
                <a:sym typeface="Raleway"/>
              </a:rPr>
              <a:t>T</a:t>
            </a:r>
            <a:r>
              <a:rPr b="1" lang="en" sz="2300">
                <a:solidFill>
                  <a:srgbClr val="404040"/>
                </a:solidFill>
                <a:latin typeface="Raleway"/>
                <a:ea typeface="Raleway"/>
                <a:cs typeface="Raleway"/>
                <a:sym typeface="Raleway"/>
              </a:rPr>
              <a:t>he user of framework only decide the images of objects and  type of motion for the object. All other code should be inside the framework as separate DLL file</a:t>
            </a:r>
            <a:endParaRPr b="1" sz="2500">
              <a:solidFill>
                <a:srgbClr val="404040"/>
              </a:solidFill>
              <a:latin typeface="Raleway"/>
              <a:ea typeface="Raleway"/>
              <a:cs typeface="Raleway"/>
              <a:sym typeface="Raleway"/>
            </a:endParaRPr>
          </a:p>
        </p:txBody>
      </p:sp>
      <p:cxnSp>
        <p:nvCxnSpPr>
          <p:cNvPr id="562" name="Google Shape;562;p6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63" name="Google Shape;563;p6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64" name="Google Shape;564;p6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7"/>
          <p:cNvSpPr txBox="1"/>
          <p:nvPr>
            <p:ph type="ctrTitle"/>
          </p:nvPr>
        </p:nvSpPr>
        <p:spPr>
          <a:xfrm>
            <a:off x="0" y="0"/>
            <a:ext cx="9261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570" name="Google Shape;570;p6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71" name="Google Shape;571;p6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72" name="Google Shape;572;p6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3" name="Google Shape;573;p67"/>
          <p:cNvSpPr txBox="1"/>
          <p:nvPr>
            <p:ph idx="1" type="subTitle"/>
          </p:nvPr>
        </p:nvSpPr>
        <p:spPr>
          <a:xfrm>
            <a:off x="629275" y="790200"/>
            <a:ext cx="8244900" cy="38328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D15A12"/>
                </a:solidFill>
                <a:latin typeface="Raleway"/>
                <a:ea typeface="Raleway"/>
                <a:cs typeface="Raleway"/>
                <a:sym typeface="Raleway"/>
              </a:rPr>
              <a:t>Solution Requirements:</a:t>
            </a:r>
            <a:endParaRPr b="1" sz="3000">
              <a:solidFill>
                <a:srgbClr val="D15A12"/>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The game design (picture boxes) should be separated.</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There should be separated business logic from the form.</a:t>
            </a:r>
            <a:endParaRPr b="1" sz="3000">
              <a:solidFill>
                <a:srgbClr val="404040"/>
              </a:solidFill>
              <a:latin typeface="Raleway"/>
              <a:ea typeface="Raleway"/>
              <a:cs typeface="Raleway"/>
              <a:sym typeface="Ralewa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579" name="Google Shape;579;p6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80" name="Google Shape;580;p6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81" name="Google Shape;581;p6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2" name="Google Shape;582;p68"/>
          <p:cNvSpPr txBox="1"/>
          <p:nvPr>
            <p:ph idx="1" type="subTitle"/>
          </p:nvPr>
        </p:nvSpPr>
        <p:spPr>
          <a:xfrm>
            <a:off x="629275" y="790200"/>
            <a:ext cx="8048400" cy="2996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How to do that ?</a:t>
            </a:r>
            <a:endParaRPr b="1" sz="3000">
              <a:solidFill>
                <a:srgbClr val="404040"/>
              </a:solidFill>
              <a:latin typeface="Raleway"/>
              <a:ea typeface="Raleway"/>
              <a:cs typeface="Raleway"/>
              <a:sym typeface="Raleway"/>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588" name="Google Shape;588;p6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89" name="Google Shape;589;p6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90" name="Google Shape;590;p6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1" name="Google Shape;591;p69"/>
          <p:cNvSpPr txBox="1"/>
          <p:nvPr>
            <p:ph idx="1" type="subTitle"/>
          </p:nvPr>
        </p:nvSpPr>
        <p:spPr>
          <a:xfrm>
            <a:off x="629275" y="790200"/>
            <a:ext cx="8048400" cy="2996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First thing is to visualize if you are user of the framework and how will you want to use it ?</a:t>
            </a:r>
            <a:endParaRPr b="1" sz="3000">
              <a:solidFill>
                <a:srgbClr val="404040"/>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597" name="Google Shape;597;p7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598" name="Google Shape;598;p7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599" name="Google Shape;599;p7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0" name="Google Shape;600;p70"/>
          <p:cNvSpPr txBox="1"/>
          <p:nvPr>
            <p:ph idx="1" type="subTitle"/>
          </p:nvPr>
        </p:nvSpPr>
        <p:spPr>
          <a:xfrm>
            <a:off x="629275" y="790200"/>
            <a:ext cx="8048400" cy="36591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There should be some way that the developer tell the framework that the specific picture shall act as falling object.</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Also, there should be a way to repeatedly update the position of the all the falling objects.</a:t>
            </a:r>
            <a:endParaRPr b="1" sz="3000">
              <a:solidFill>
                <a:srgbClr val="404040"/>
              </a:solidFill>
              <a:latin typeface="Raleway"/>
              <a:ea typeface="Raleway"/>
              <a:cs typeface="Raleway"/>
              <a:sym typeface="Raleway"/>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000">
                <a:solidFill>
                  <a:srgbClr val="D15A12"/>
                </a:solidFill>
                <a:latin typeface="Comic Sans MS"/>
                <a:ea typeface="Comic Sans MS"/>
                <a:cs typeface="Comic Sans MS"/>
                <a:sym typeface="Comic Sans MS"/>
              </a:rPr>
              <a:t>Framework 01</a:t>
            </a:r>
            <a:r>
              <a:rPr b="1" lang="en" sz="3000">
                <a:solidFill>
                  <a:srgbClr val="404040"/>
                </a:solidFill>
                <a:latin typeface="Comic Sans MS"/>
                <a:ea typeface="Comic Sans MS"/>
                <a:cs typeface="Comic Sans MS"/>
                <a:sym typeface="Comic Sans MS"/>
              </a:rPr>
              <a:t>: Create an Empty Project</a:t>
            </a:r>
            <a:endParaRPr b="1" sz="3000">
              <a:solidFill>
                <a:srgbClr val="404040"/>
              </a:solidFill>
              <a:latin typeface="Comic Sans MS"/>
              <a:ea typeface="Comic Sans MS"/>
              <a:cs typeface="Comic Sans MS"/>
              <a:sym typeface="Comic Sans MS"/>
            </a:endParaRPr>
          </a:p>
        </p:txBody>
      </p:sp>
      <p:cxnSp>
        <p:nvCxnSpPr>
          <p:cNvPr id="606" name="Google Shape;606;p7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07" name="Google Shape;607;p7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08" name="Google Shape;608;p7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9" name="Google Shape;609;p71"/>
          <p:cNvPicPr preferRelativeResize="0"/>
          <p:nvPr/>
        </p:nvPicPr>
        <p:blipFill>
          <a:blip r:embed="rId3">
            <a:alphaModFix/>
          </a:blip>
          <a:stretch>
            <a:fillRect/>
          </a:stretch>
        </p:blipFill>
        <p:spPr>
          <a:xfrm>
            <a:off x="1007875" y="942625"/>
            <a:ext cx="7023456" cy="358196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404040"/>
                </a:solidFill>
                <a:latin typeface="Comic Sans MS"/>
                <a:ea typeface="Comic Sans MS"/>
                <a:cs typeface="Comic Sans MS"/>
                <a:sym typeface="Comic Sans MS"/>
              </a:rPr>
              <a:t>    </a:t>
            </a:r>
            <a:r>
              <a:rPr b="1" lang="en" sz="3000">
                <a:solidFill>
                  <a:srgbClr val="D15A12"/>
                </a:solidFill>
                <a:latin typeface="Comic Sans MS"/>
                <a:ea typeface="Comic Sans MS"/>
                <a:cs typeface="Comic Sans MS"/>
                <a:sym typeface="Comic Sans MS"/>
              </a:rPr>
              <a:t>Framework 01</a:t>
            </a:r>
            <a:r>
              <a:rPr b="1" lang="en" sz="3000">
                <a:solidFill>
                  <a:srgbClr val="404040"/>
                </a:solidFill>
                <a:latin typeface="Comic Sans MS"/>
                <a:ea typeface="Comic Sans MS"/>
                <a:cs typeface="Comic Sans MS"/>
                <a:sym typeface="Comic Sans MS"/>
              </a:rPr>
              <a:t>: Add Project for FrameWork </a:t>
            </a:r>
            <a:endParaRPr b="1" sz="3000">
              <a:solidFill>
                <a:srgbClr val="404040"/>
              </a:solidFill>
              <a:latin typeface="Comic Sans MS"/>
              <a:ea typeface="Comic Sans MS"/>
              <a:cs typeface="Comic Sans MS"/>
              <a:sym typeface="Comic Sans MS"/>
            </a:endParaRPr>
          </a:p>
        </p:txBody>
      </p:sp>
      <p:cxnSp>
        <p:nvCxnSpPr>
          <p:cNvPr id="615" name="Google Shape;615;p7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16" name="Google Shape;616;p7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17" name="Google Shape;617;p7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8" name="Google Shape;618;p72"/>
          <p:cNvSpPr txBox="1"/>
          <p:nvPr>
            <p:ph idx="1" type="subTitle"/>
          </p:nvPr>
        </p:nvSpPr>
        <p:spPr>
          <a:xfrm>
            <a:off x="629275" y="790200"/>
            <a:ext cx="8048400" cy="790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404040"/>
                </a:solidFill>
                <a:latin typeface="Comic Sans MS"/>
                <a:ea typeface="Comic Sans MS"/>
                <a:cs typeface="Comic Sans MS"/>
                <a:sym typeface="Comic Sans MS"/>
              </a:rPr>
              <a:t>We have to use some graphical control such as picture box therefore the type is easier for reference management</a:t>
            </a:r>
            <a:endParaRPr b="1" sz="2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000">
              <a:solidFill>
                <a:srgbClr val="404040"/>
              </a:solidFill>
              <a:latin typeface="Raleway"/>
              <a:ea typeface="Raleway"/>
              <a:cs typeface="Raleway"/>
              <a:sym typeface="Raleway"/>
            </a:endParaRPr>
          </a:p>
          <a:p>
            <a:pPr indent="0" lvl="0" marL="0" rtl="0" algn="ctr">
              <a:spcBef>
                <a:spcPts val="0"/>
              </a:spcBef>
              <a:spcAft>
                <a:spcPts val="0"/>
              </a:spcAft>
              <a:buNone/>
            </a:pPr>
            <a:r>
              <a:t/>
            </a:r>
            <a:endParaRPr b="1" sz="2000">
              <a:solidFill>
                <a:srgbClr val="404040"/>
              </a:solidFill>
              <a:latin typeface="Raleway"/>
              <a:ea typeface="Raleway"/>
              <a:cs typeface="Raleway"/>
              <a:sym typeface="Raleway"/>
            </a:endParaRPr>
          </a:p>
        </p:txBody>
      </p:sp>
      <p:pic>
        <p:nvPicPr>
          <p:cNvPr id="619" name="Google Shape;619;p72"/>
          <p:cNvPicPr preferRelativeResize="0"/>
          <p:nvPr/>
        </p:nvPicPr>
        <p:blipFill>
          <a:blip r:embed="rId3">
            <a:alphaModFix/>
          </a:blip>
          <a:stretch>
            <a:fillRect/>
          </a:stretch>
        </p:blipFill>
        <p:spPr>
          <a:xfrm>
            <a:off x="1167325" y="1635975"/>
            <a:ext cx="6972300" cy="322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Setting up Environment.</a:t>
            </a:r>
            <a:endParaRPr b="1" sz="3600">
              <a:solidFill>
                <a:srgbClr val="404040"/>
              </a:solidFill>
              <a:latin typeface="Comic Sans MS"/>
              <a:ea typeface="Comic Sans MS"/>
              <a:cs typeface="Comic Sans MS"/>
              <a:sym typeface="Comic Sans MS"/>
            </a:endParaRPr>
          </a:p>
        </p:txBody>
      </p:sp>
      <p:sp>
        <p:nvSpPr>
          <p:cNvPr id="109" name="Google Shape;109;p19"/>
          <p:cNvSpPr txBox="1"/>
          <p:nvPr>
            <p:ph idx="1" type="subTitle"/>
          </p:nvPr>
        </p:nvSpPr>
        <p:spPr>
          <a:xfrm>
            <a:off x="629275" y="790200"/>
            <a:ext cx="8244900" cy="3816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Let make our view bit attractive.</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Setup the background of the form. </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Add picture Box that shows the main player</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rPr b="1" lang="en" sz="3000">
                <a:solidFill>
                  <a:srgbClr val="404040"/>
                </a:solidFill>
                <a:latin typeface="Raleway"/>
                <a:ea typeface="Raleway"/>
                <a:cs typeface="Raleway"/>
                <a:sym typeface="Raleway"/>
              </a:rPr>
              <a:t>Note: you need to have png for the background and main player.</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10" name="Google Shape;110;p1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1" name="Google Shape;111;p1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12" name="Google Shape;112;p1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GameObject class</a:t>
            </a:r>
            <a:endParaRPr b="1" sz="3600">
              <a:solidFill>
                <a:srgbClr val="404040"/>
              </a:solidFill>
              <a:latin typeface="Comic Sans MS"/>
              <a:ea typeface="Comic Sans MS"/>
              <a:cs typeface="Comic Sans MS"/>
              <a:sym typeface="Comic Sans MS"/>
            </a:endParaRPr>
          </a:p>
        </p:txBody>
      </p:sp>
      <p:cxnSp>
        <p:nvCxnSpPr>
          <p:cNvPr id="625" name="Google Shape;625;p7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26" name="Google Shape;626;p7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27" name="Google Shape;627;p7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8" name="Google Shape;628;p73"/>
          <p:cNvSpPr txBox="1"/>
          <p:nvPr>
            <p:ph idx="1" type="subTitle"/>
          </p:nvPr>
        </p:nvSpPr>
        <p:spPr>
          <a:xfrm>
            <a:off x="629275" y="790200"/>
            <a:ext cx="8048400" cy="36591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we need to create a class that allows game objects to define </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D15A12"/>
                </a:solidFill>
                <a:latin typeface="Raleway"/>
                <a:ea typeface="Raleway"/>
                <a:cs typeface="Raleway"/>
                <a:sym typeface="Raleway"/>
              </a:rPr>
              <a:t>Attributes </a:t>
            </a:r>
            <a:r>
              <a:rPr b="1" lang="en" sz="3000">
                <a:solidFill>
                  <a:srgbClr val="404040"/>
                </a:solidFill>
                <a:latin typeface="Raleway"/>
                <a:ea typeface="Raleway"/>
                <a:cs typeface="Raleway"/>
                <a:sym typeface="Raleway"/>
              </a:rPr>
              <a:t>(such as pictureBox, Movement Speed)</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D15A12"/>
                </a:solidFill>
                <a:latin typeface="Raleway"/>
                <a:ea typeface="Raleway"/>
                <a:cs typeface="Raleway"/>
                <a:sym typeface="Raleway"/>
              </a:rPr>
              <a:t>Behavior </a:t>
            </a:r>
            <a:r>
              <a:rPr b="1" lang="en" sz="3000">
                <a:solidFill>
                  <a:srgbClr val="404040"/>
                </a:solidFill>
                <a:latin typeface="Raleway"/>
                <a:ea typeface="Raleway"/>
                <a:cs typeface="Raleway"/>
                <a:sym typeface="Raleway"/>
              </a:rPr>
              <a:t>of the game object (Movement Direction Etc).</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An </a:t>
            </a:r>
            <a:r>
              <a:rPr b="1" lang="en" sz="3000">
                <a:solidFill>
                  <a:srgbClr val="D15A12"/>
                </a:solidFill>
                <a:latin typeface="Raleway"/>
                <a:ea typeface="Raleway"/>
                <a:cs typeface="Raleway"/>
                <a:sym typeface="Raleway"/>
              </a:rPr>
              <a:t>Update </a:t>
            </a:r>
            <a:r>
              <a:rPr b="1" lang="en" sz="3000">
                <a:solidFill>
                  <a:srgbClr val="404040"/>
                </a:solidFill>
                <a:latin typeface="Raleway"/>
                <a:ea typeface="Raleway"/>
                <a:cs typeface="Raleway"/>
                <a:sym typeface="Raleway"/>
              </a:rPr>
              <a:t>method that will update the game object at every tick. </a:t>
            </a:r>
            <a:endParaRPr b="1" sz="3000">
              <a:solidFill>
                <a:srgbClr val="404040"/>
              </a:solidFill>
              <a:latin typeface="Raleway"/>
              <a:ea typeface="Raleway"/>
              <a:cs typeface="Raleway"/>
              <a:sym typeface="Raleway"/>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4"/>
          <p:cNvSpPr txBox="1"/>
          <p:nvPr>
            <p:ph type="ctrTitle"/>
          </p:nvPr>
        </p:nvSpPr>
        <p:spPr>
          <a:xfrm>
            <a:off x="0" y="0"/>
            <a:ext cx="3643200" cy="245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GameObject class</a:t>
            </a:r>
            <a:endParaRPr b="1" sz="3600">
              <a:solidFill>
                <a:srgbClr val="404040"/>
              </a:solidFill>
              <a:latin typeface="Comic Sans MS"/>
              <a:ea typeface="Comic Sans MS"/>
              <a:cs typeface="Comic Sans MS"/>
              <a:sym typeface="Comic Sans MS"/>
            </a:endParaRPr>
          </a:p>
        </p:txBody>
      </p:sp>
      <p:cxnSp>
        <p:nvCxnSpPr>
          <p:cNvPr id="634" name="Google Shape;634;p7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35" name="Google Shape;635;p7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36" name="Google Shape;636;p7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7" name="Google Shape;637;p74"/>
          <p:cNvSpPr txBox="1"/>
          <p:nvPr>
            <p:ph idx="1" type="subTitle"/>
          </p:nvPr>
        </p:nvSpPr>
        <p:spPr>
          <a:xfrm>
            <a:off x="629275" y="790200"/>
            <a:ext cx="8048400" cy="36591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p:txBody>
      </p:sp>
      <p:pic>
        <p:nvPicPr>
          <p:cNvPr id="638" name="Google Shape;638;p74"/>
          <p:cNvPicPr preferRelativeResize="0"/>
          <p:nvPr/>
        </p:nvPicPr>
        <p:blipFill>
          <a:blip r:embed="rId3">
            <a:alphaModFix/>
          </a:blip>
          <a:stretch>
            <a:fillRect/>
          </a:stretch>
        </p:blipFill>
        <p:spPr>
          <a:xfrm>
            <a:off x="3643200" y="0"/>
            <a:ext cx="5446600" cy="483211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Game class</a:t>
            </a:r>
            <a:endParaRPr b="1" sz="3600">
              <a:solidFill>
                <a:srgbClr val="404040"/>
              </a:solidFill>
              <a:latin typeface="Comic Sans MS"/>
              <a:ea typeface="Comic Sans MS"/>
              <a:cs typeface="Comic Sans MS"/>
              <a:sym typeface="Comic Sans MS"/>
            </a:endParaRPr>
          </a:p>
        </p:txBody>
      </p:sp>
      <p:cxnSp>
        <p:nvCxnSpPr>
          <p:cNvPr id="644" name="Google Shape;644;p7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45" name="Google Shape;645;p7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46" name="Google Shape;646;p7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7" name="Google Shape;647;p75"/>
          <p:cNvSpPr txBox="1"/>
          <p:nvPr>
            <p:ph idx="1" type="subTitle"/>
          </p:nvPr>
        </p:nvSpPr>
        <p:spPr>
          <a:xfrm>
            <a:off x="629275" y="790200"/>
            <a:ext cx="8048400" cy="570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Now, we shall create a game class which will provide two services</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SzPts val="3000"/>
              <a:buFont typeface="Raleway"/>
              <a:buChar char="●"/>
            </a:pPr>
            <a:r>
              <a:rPr b="1" lang="en" sz="3000">
                <a:solidFill>
                  <a:srgbClr val="404040"/>
                </a:solidFill>
                <a:latin typeface="Raleway"/>
                <a:ea typeface="Raleway"/>
                <a:cs typeface="Raleway"/>
                <a:sym typeface="Raleway"/>
              </a:rPr>
              <a:t> </a:t>
            </a:r>
            <a:r>
              <a:rPr b="1" lang="en" sz="3000">
                <a:solidFill>
                  <a:srgbClr val="D15A12"/>
                </a:solidFill>
                <a:latin typeface="Raleway"/>
                <a:ea typeface="Raleway"/>
                <a:cs typeface="Raleway"/>
                <a:sym typeface="Raleway"/>
              </a:rPr>
              <a:t>keep track of all the game objects</a:t>
            </a:r>
            <a:endParaRPr b="1" sz="3000">
              <a:solidFill>
                <a:srgbClr val="D15A12"/>
              </a:solidFill>
              <a:latin typeface="Raleway"/>
              <a:ea typeface="Raleway"/>
              <a:cs typeface="Raleway"/>
              <a:sym typeface="Raleway"/>
            </a:endParaRPr>
          </a:p>
          <a:p>
            <a:pPr indent="-419100" lvl="0" marL="457200" rtl="0" algn="just">
              <a:spcBef>
                <a:spcPts val="0"/>
              </a:spcBef>
              <a:spcAft>
                <a:spcPts val="0"/>
              </a:spcAft>
              <a:buSzPts val="3000"/>
              <a:buFont typeface="Raleway"/>
              <a:buChar char="●"/>
            </a:pPr>
            <a:r>
              <a:rPr b="1" lang="en" sz="3000">
                <a:solidFill>
                  <a:srgbClr val="404040"/>
                </a:solidFill>
                <a:latin typeface="Raleway"/>
                <a:ea typeface="Raleway"/>
                <a:cs typeface="Raleway"/>
                <a:sym typeface="Raleway"/>
              </a:rPr>
              <a:t>Call </a:t>
            </a:r>
            <a:r>
              <a:rPr b="1" lang="en" sz="3000">
                <a:solidFill>
                  <a:srgbClr val="D15A12"/>
                </a:solidFill>
                <a:latin typeface="Raleway"/>
                <a:ea typeface="Raleway"/>
                <a:cs typeface="Raleway"/>
                <a:sym typeface="Raleway"/>
              </a:rPr>
              <a:t>update </a:t>
            </a:r>
            <a:r>
              <a:rPr b="1" lang="en" sz="3000">
                <a:solidFill>
                  <a:srgbClr val="404040"/>
                </a:solidFill>
                <a:latin typeface="Raleway"/>
                <a:ea typeface="Raleway"/>
                <a:cs typeface="Raleway"/>
                <a:sym typeface="Raleway"/>
              </a:rPr>
              <a:t>method of each game object.</a:t>
            </a:r>
            <a:endParaRPr b="1" sz="3000">
              <a:solidFill>
                <a:srgbClr val="404040"/>
              </a:solidFill>
              <a:latin typeface="Raleway"/>
              <a:ea typeface="Raleway"/>
              <a:cs typeface="Raleway"/>
              <a:sym typeface="Raleway"/>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6"/>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Game class</a:t>
            </a:r>
            <a:endParaRPr b="1" sz="3600">
              <a:solidFill>
                <a:srgbClr val="404040"/>
              </a:solidFill>
              <a:latin typeface="Comic Sans MS"/>
              <a:ea typeface="Comic Sans MS"/>
              <a:cs typeface="Comic Sans MS"/>
              <a:sym typeface="Comic Sans MS"/>
            </a:endParaRPr>
          </a:p>
        </p:txBody>
      </p:sp>
      <p:cxnSp>
        <p:nvCxnSpPr>
          <p:cNvPr id="653" name="Google Shape;653;p7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54" name="Google Shape;654;p7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55" name="Google Shape;655;p7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56" name="Google Shape;656;p76"/>
          <p:cNvPicPr preferRelativeResize="0"/>
          <p:nvPr/>
        </p:nvPicPr>
        <p:blipFill>
          <a:blip r:embed="rId3">
            <a:alphaModFix/>
          </a:blip>
          <a:stretch>
            <a:fillRect/>
          </a:stretch>
        </p:blipFill>
        <p:spPr>
          <a:xfrm>
            <a:off x="976200" y="922500"/>
            <a:ext cx="6324691" cy="383229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7"/>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Game class</a:t>
            </a:r>
            <a:endParaRPr b="1" sz="3600">
              <a:solidFill>
                <a:srgbClr val="404040"/>
              </a:solidFill>
              <a:latin typeface="Comic Sans MS"/>
              <a:ea typeface="Comic Sans MS"/>
              <a:cs typeface="Comic Sans MS"/>
              <a:sym typeface="Comic Sans MS"/>
            </a:endParaRPr>
          </a:p>
        </p:txBody>
      </p:sp>
      <p:cxnSp>
        <p:nvCxnSpPr>
          <p:cNvPr id="662" name="Google Shape;662;p7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63" name="Google Shape;663;p7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64" name="Google Shape;664;p7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5" name="Google Shape;665;p77"/>
          <p:cNvSpPr txBox="1"/>
          <p:nvPr>
            <p:ph idx="1" type="subTitle"/>
          </p:nvPr>
        </p:nvSpPr>
        <p:spPr>
          <a:xfrm>
            <a:off x="451700" y="562675"/>
            <a:ext cx="8463300" cy="790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Way to provide Update all game objects. Add update function in game class that subsequently call update function of </a:t>
            </a:r>
            <a:r>
              <a:rPr b="1" lang="en" sz="2200">
                <a:solidFill>
                  <a:srgbClr val="404040"/>
                </a:solidFill>
                <a:latin typeface="Raleway"/>
                <a:ea typeface="Raleway"/>
                <a:cs typeface="Raleway"/>
                <a:sym typeface="Raleway"/>
              </a:rPr>
              <a:t>all</a:t>
            </a:r>
            <a:r>
              <a:rPr b="1" lang="en" sz="2200">
                <a:solidFill>
                  <a:srgbClr val="404040"/>
                </a:solidFill>
                <a:latin typeface="Raleway"/>
                <a:ea typeface="Raleway"/>
                <a:cs typeface="Raleway"/>
                <a:sym typeface="Raleway"/>
              </a:rPr>
              <a:t> of it s game objects</a:t>
            </a:r>
            <a:endParaRPr b="1" sz="2200">
              <a:solidFill>
                <a:srgbClr val="404040"/>
              </a:solidFill>
              <a:latin typeface="Raleway"/>
              <a:ea typeface="Raleway"/>
              <a:cs typeface="Raleway"/>
              <a:sym typeface="Raleway"/>
            </a:endParaRPr>
          </a:p>
        </p:txBody>
      </p:sp>
      <p:pic>
        <p:nvPicPr>
          <p:cNvPr id="666" name="Google Shape;666;p77"/>
          <p:cNvPicPr preferRelativeResize="0"/>
          <p:nvPr/>
        </p:nvPicPr>
        <p:blipFill>
          <a:blip r:embed="rId3">
            <a:alphaModFix/>
          </a:blip>
          <a:stretch>
            <a:fillRect/>
          </a:stretch>
        </p:blipFill>
        <p:spPr>
          <a:xfrm>
            <a:off x="1136775" y="1853825"/>
            <a:ext cx="7286075" cy="25980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8"/>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Game class</a:t>
            </a:r>
            <a:endParaRPr b="1" sz="3600">
              <a:solidFill>
                <a:srgbClr val="404040"/>
              </a:solidFill>
              <a:latin typeface="Comic Sans MS"/>
              <a:ea typeface="Comic Sans MS"/>
              <a:cs typeface="Comic Sans MS"/>
              <a:sym typeface="Comic Sans MS"/>
            </a:endParaRPr>
          </a:p>
        </p:txBody>
      </p:sp>
      <p:cxnSp>
        <p:nvCxnSpPr>
          <p:cNvPr id="672" name="Google Shape;672;p7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73" name="Google Shape;673;p7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74" name="Google Shape;674;p7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5" name="Google Shape;675;p78"/>
          <p:cNvSpPr txBox="1"/>
          <p:nvPr>
            <p:ph idx="1" type="subTitle"/>
          </p:nvPr>
        </p:nvSpPr>
        <p:spPr>
          <a:xfrm>
            <a:off x="451700" y="562675"/>
            <a:ext cx="8463300" cy="790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Now, one more thing is left in our game framework that these game Objects are in ram but they are not </a:t>
            </a:r>
            <a:r>
              <a:rPr b="1" lang="en" sz="2200">
                <a:solidFill>
                  <a:srgbClr val="404040"/>
                </a:solidFill>
                <a:latin typeface="Raleway"/>
                <a:ea typeface="Raleway"/>
                <a:cs typeface="Raleway"/>
                <a:sym typeface="Raleway"/>
              </a:rPr>
              <a:t>graphically</a:t>
            </a:r>
            <a:r>
              <a:rPr b="1" lang="en" sz="2200">
                <a:solidFill>
                  <a:srgbClr val="404040"/>
                </a:solidFill>
                <a:latin typeface="Raleway"/>
                <a:ea typeface="Raleway"/>
                <a:cs typeface="Raleway"/>
                <a:sym typeface="Raleway"/>
              </a:rPr>
              <a:t> shown on the form.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rPr b="1" lang="en" sz="2200">
                <a:solidFill>
                  <a:srgbClr val="404040"/>
                </a:solidFill>
                <a:latin typeface="Raleway"/>
                <a:ea typeface="Raleway"/>
                <a:cs typeface="Raleway"/>
                <a:sym typeface="Raleway"/>
              </a:rPr>
              <a:t>How can Game class can show/add these objects on the form ?</a:t>
            </a:r>
            <a:endParaRPr b="1" sz="2200">
              <a:solidFill>
                <a:srgbClr val="404040"/>
              </a:solidFill>
              <a:latin typeface="Raleway"/>
              <a:ea typeface="Raleway"/>
              <a:cs typeface="Raleway"/>
              <a:sym typeface="Raleway"/>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9"/>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First Approach</a:t>
            </a:r>
            <a:endParaRPr b="1" sz="3600">
              <a:solidFill>
                <a:srgbClr val="404040"/>
              </a:solidFill>
              <a:latin typeface="Comic Sans MS"/>
              <a:ea typeface="Comic Sans MS"/>
              <a:cs typeface="Comic Sans MS"/>
              <a:sym typeface="Comic Sans MS"/>
            </a:endParaRPr>
          </a:p>
        </p:txBody>
      </p:sp>
      <p:cxnSp>
        <p:nvCxnSpPr>
          <p:cNvPr id="681" name="Google Shape;681;p7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82" name="Google Shape;682;p7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83" name="Google Shape;683;p7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4" name="Google Shape;684;p79"/>
          <p:cNvSpPr txBox="1"/>
          <p:nvPr>
            <p:ph idx="1" type="subTitle"/>
          </p:nvPr>
        </p:nvSpPr>
        <p:spPr>
          <a:xfrm>
            <a:off x="375500" y="562675"/>
            <a:ext cx="8674800" cy="41403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How can Game class can show/add these objects on the form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rPr b="1" lang="en" sz="2200">
                <a:solidFill>
                  <a:srgbClr val="404040"/>
                </a:solidFill>
                <a:latin typeface="Raleway"/>
                <a:ea typeface="Raleway"/>
                <a:cs typeface="Raleway"/>
                <a:sym typeface="Raleway"/>
              </a:rPr>
              <a:t>1. Pass form object reference to Game so when it will create gameObject all add that into the form</a:t>
            </a:r>
            <a:endParaRPr b="1" sz="2200">
              <a:solidFill>
                <a:srgbClr val="404040"/>
              </a:solidFill>
              <a:latin typeface="Raleway"/>
              <a:ea typeface="Raleway"/>
              <a:cs typeface="Raleway"/>
              <a:sym typeface="Raleway"/>
            </a:endParaRPr>
          </a:p>
          <a:p>
            <a:pPr indent="0" lvl="0" marL="1371600" rtl="0" algn="l">
              <a:spcBef>
                <a:spcPts val="0"/>
              </a:spcBef>
              <a:spcAft>
                <a:spcPts val="0"/>
              </a:spcAft>
              <a:buNone/>
            </a:pPr>
            <a:r>
              <a:rPr b="1" lang="en" sz="2000">
                <a:solidFill>
                  <a:srgbClr val="0B5394"/>
                </a:solidFill>
                <a:latin typeface="Comic Sans MS"/>
                <a:ea typeface="Comic Sans MS"/>
                <a:cs typeface="Comic Sans MS"/>
                <a:sym typeface="Comic Sans MS"/>
              </a:rPr>
              <a:t>Game</a:t>
            </a:r>
            <a:r>
              <a:rPr b="1" lang="en" sz="2000">
                <a:solidFill>
                  <a:srgbClr val="404040"/>
                </a:solidFill>
                <a:latin typeface="Comic Sans MS"/>
                <a:ea typeface="Comic Sans MS"/>
                <a:cs typeface="Comic Sans MS"/>
                <a:sym typeface="Comic Sans MS"/>
              </a:rPr>
              <a:t> g = new </a:t>
            </a:r>
            <a:r>
              <a:rPr b="1" lang="en" sz="2000">
                <a:solidFill>
                  <a:srgbClr val="1155CC"/>
                </a:solidFill>
                <a:latin typeface="Comic Sans MS"/>
                <a:ea typeface="Comic Sans MS"/>
                <a:cs typeface="Comic Sans MS"/>
                <a:sym typeface="Comic Sans MS"/>
              </a:rPr>
              <a:t>Game</a:t>
            </a:r>
            <a:r>
              <a:rPr b="1" lang="en" sz="2000">
                <a:solidFill>
                  <a:srgbClr val="404040"/>
                </a:solidFill>
                <a:latin typeface="Comic Sans MS"/>
                <a:ea typeface="Comic Sans MS"/>
                <a:cs typeface="Comic Sans MS"/>
                <a:sym typeface="Comic Sans MS"/>
              </a:rPr>
              <a:t>(10, this);</a:t>
            </a:r>
            <a:endParaRPr b="1" sz="2000">
              <a:solidFill>
                <a:srgbClr val="404040"/>
              </a:solidFill>
              <a:latin typeface="Comic Sans MS"/>
              <a:ea typeface="Comic Sans MS"/>
              <a:cs typeface="Comic Sans MS"/>
              <a:sym typeface="Comic Sans MS"/>
            </a:endParaRPr>
          </a:p>
          <a:p>
            <a:pPr indent="0" lvl="0" marL="1371600" rtl="0" algn="l">
              <a:spcBef>
                <a:spcPts val="0"/>
              </a:spcBef>
              <a:spcAft>
                <a:spcPts val="0"/>
              </a:spcAft>
              <a:buNone/>
            </a:pPr>
            <a:r>
              <a:rPr b="1" lang="en" sz="2000">
                <a:solidFill>
                  <a:srgbClr val="404040"/>
                </a:solidFill>
                <a:latin typeface="Comic Sans MS"/>
                <a:ea typeface="Comic Sans MS"/>
                <a:cs typeface="Comic Sans MS"/>
                <a:sym typeface="Comic Sans MS"/>
              </a:rPr>
              <a:t>g.addGameObject (meteoroid,10,20);</a:t>
            </a:r>
            <a:endParaRPr b="1" sz="20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t/>
            </a:r>
            <a:endParaRPr b="1" sz="20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rPr b="1" lang="en" sz="2000">
                <a:solidFill>
                  <a:srgbClr val="404040"/>
                </a:solidFill>
                <a:latin typeface="Comic Sans MS"/>
                <a:ea typeface="Comic Sans MS"/>
                <a:cs typeface="Comic Sans MS"/>
                <a:sym typeface="Comic Sans MS"/>
              </a:rPr>
              <a:t>Inside the addGameO</a:t>
            </a:r>
            <a:r>
              <a:rPr b="1" lang="en" sz="2000">
                <a:solidFill>
                  <a:srgbClr val="404040"/>
                </a:solidFill>
                <a:latin typeface="Comic Sans MS"/>
                <a:ea typeface="Comic Sans MS"/>
                <a:cs typeface="Comic Sans MS"/>
                <a:sym typeface="Comic Sans MS"/>
              </a:rPr>
              <a:t>bject</a:t>
            </a:r>
            <a:endParaRPr b="1" sz="2000">
              <a:solidFill>
                <a:srgbClr val="404040"/>
              </a:solidFill>
              <a:latin typeface="Comic Sans MS"/>
              <a:ea typeface="Comic Sans MS"/>
              <a:cs typeface="Comic Sans MS"/>
              <a:sym typeface="Comic Sans MS"/>
            </a:endParaRPr>
          </a:p>
          <a:p>
            <a:pPr indent="0" lvl="0" marL="1371600" rtl="0" algn="l">
              <a:spcBef>
                <a:spcPts val="0"/>
              </a:spcBef>
              <a:spcAft>
                <a:spcPts val="0"/>
              </a:spcAft>
              <a:buNone/>
            </a:pPr>
            <a:r>
              <a:rPr b="1" lang="en" sz="2000">
                <a:solidFill>
                  <a:srgbClr val="404040"/>
                </a:solidFill>
                <a:latin typeface="Comic Sans MS"/>
                <a:ea typeface="Comic Sans MS"/>
                <a:cs typeface="Comic Sans MS"/>
                <a:sym typeface="Comic Sans MS"/>
              </a:rPr>
              <a:t>//code to add game object</a:t>
            </a:r>
            <a:endParaRPr b="1" sz="2000">
              <a:solidFill>
                <a:srgbClr val="404040"/>
              </a:solidFill>
              <a:latin typeface="Comic Sans MS"/>
              <a:ea typeface="Comic Sans MS"/>
              <a:cs typeface="Comic Sans MS"/>
              <a:sym typeface="Comic Sans MS"/>
            </a:endParaRPr>
          </a:p>
          <a:p>
            <a:pPr indent="0" lvl="0" marL="1371600" rtl="0" algn="l">
              <a:spcBef>
                <a:spcPts val="0"/>
              </a:spcBef>
              <a:spcAft>
                <a:spcPts val="0"/>
              </a:spcAft>
              <a:buNone/>
            </a:pPr>
            <a:r>
              <a:rPr b="1" lang="en" sz="2000">
                <a:solidFill>
                  <a:srgbClr val="1155CC"/>
                </a:solidFill>
                <a:latin typeface="Comic Sans MS"/>
                <a:ea typeface="Comic Sans MS"/>
                <a:cs typeface="Comic Sans MS"/>
                <a:sym typeface="Comic Sans MS"/>
              </a:rPr>
              <a:t>container</a:t>
            </a:r>
            <a:r>
              <a:rPr b="1" lang="en" sz="2000">
                <a:solidFill>
                  <a:srgbClr val="404040"/>
                </a:solidFill>
                <a:latin typeface="Comic Sans MS"/>
                <a:ea typeface="Comic Sans MS"/>
                <a:cs typeface="Comic Sans MS"/>
                <a:sym typeface="Comic Sans MS"/>
              </a:rPr>
              <a:t>.Controls.Add(g.getPictureBox())</a:t>
            </a:r>
            <a:endParaRPr b="1" sz="2000">
              <a:solidFill>
                <a:srgbClr val="404040"/>
              </a:solidFill>
              <a:latin typeface="Comic Sans MS"/>
              <a:ea typeface="Comic Sans MS"/>
              <a:cs typeface="Comic Sans MS"/>
              <a:sym typeface="Comic Sans MS"/>
            </a:endParaRPr>
          </a:p>
          <a:p>
            <a:pPr indent="0" lvl="0" marL="1371600" rtl="0" algn="l">
              <a:spcBef>
                <a:spcPts val="0"/>
              </a:spcBef>
              <a:spcAft>
                <a:spcPts val="0"/>
              </a:spcAft>
              <a:buNone/>
            </a:pPr>
            <a:r>
              <a:t/>
            </a:r>
            <a:endParaRPr b="1" sz="2000">
              <a:solidFill>
                <a:srgbClr val="404040"/>
              </a:solidFill>
              <a:latin typeface="Comic Sans MS"/>
              <a:ea typeface="Comic Sans MS"/>
              <a:cs typeface="Comic Sans MS"/>
              <a:sym typeface="Comic Sans MS"/>
            </a:endParaRPr>
          </a:p>
          <a:p>
            <a:pPr indent="0" lvl="0" marL="0" rtl="0" algn="l">
              <a:spcBef>
                <a:spcPts val="0"/>
              </a:spcBef>
              <a:spcAft>
                <a:spcPts val="0"/>
              </a:spcAft>
              <a:buNone/>
            </a:pPr>
            <a:r>
              <a:rPr b="1" lang="en" sz="2500">
                <a:solidFill>
                  <a:srgbClr val="D15A12"/>
                </a:solidFill>
                <a:latin typeface="Comic Sans MS"/>
                <a:ea typeface="Comic Sans MS"/>
                <a:cs typeface="Comic Sans MS"/>
                <a:sym typeface="Comic Sans MS"/>
              </a:rPr>
              <a:t>ANY PROBLEM ?</a:t>
            </a:r>
            <a:endParaRPr b="1" sz="2500">
              <a:solidFill>
                <a:srgbClr val="D15A12"/>
              </a:solidFill>
              <a:latin typeface="Comic Sans MS"/>
              <a:ea typeface="Comic Sans MS"/>
              <a:cs typeface="Comic Sans MS"/>
              <a:sym typeface="Comic Sans MS"/>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0"/>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Second One</a:t>
            </a:r>
            <a:endParaRPr b="1" sz="3600">
              <a:solidFill>
                <a:srgbClr val="404040"/>
              </a:solidFill>
              <a:latin typeface="Comic Sans MS"/>
              <a:ea typeface="Comic Sans MS"/>
              <a:cs typeface="Comic Sans MS"/>
              <a:sym typeface="Comic Sans MS"/>
            </a:endParaRPr>
          </a:p>
        </p:txBody>
      </p:sp>
      <p:cxnSp>
        <p:nvCxnSpPr>
          <p:cNvPr id="690" name="Google Shape;690;p8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691" name="Google Shape;691;p8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692" name="Google Shape;692;p8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3" name="Google Shape;693;p80"/>
          <p:cNvSpPr txBox="1"/>
          <p:nvPr>
            <p:ph idx="1" type="subTitle"/>
          </p:nvPr>
        </p:nvSpPr>
        <p:spPr>
          <a:xfrm>
            <a:off x="375500" y="562675"/>
            <a:ext cx="8674800" cy="790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How can Game class can show/add these objects on the form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rPr b="1" lang="en" sz="2200">
                <a:solidFill>
                  <a:srgbClr val="404040"/>
                </a:solidFill>
                <a:latin typeface="Raleway"/>
                <a:ea typeface="Raleway"/>
                <a:cs typeface="Raleway"/>
                <a:sym typeface="Raleway"/>
              </a:rPr>
              <a:t>2. Create </a:t>
            </a:r>
            <a:r>
              <a:rPr b="1" lang="en" sz="2200">
                <a:solidFill>
                  <a:srgbClr val="404040"/>
                </a:solidFill>
                <a:latin typeface="Raleway"/>
                <a:ea typeface="Raleway"/>
                <a:cs typeface="Raleway"/>
                <a:sym typeface="Raleway"/>
              </a:rPr>
              <a:t>Gameobject</a:t>
            </a:r>
            <a:r>
              <a:rPr b="1" lang="en" sz="2200">
                <a:solidFill>
                  <a:srgbClr val="404040"/>
                </a:solidFill>
                <a:latin typeface="Raleway"/>
                <a:ea typeface="Raleway"/>
                <a:cs typeface="Raleway"/>
                <a:sym typeface="Raleway"/>
              </a:rPr>
              <a:t> from the Form and also add the picture box of the game Object into the Form. The could will look like this</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1371600" rtl="0" algn="l">
              <a:spcBef>
                <a:spcPts val="0"/>
              </a:spcBef>
              <a:spcAft>
                <a:spcPts val="0"/>
              </a:spcAft>
              <a:buNone/>
            </a:pPr>
            <a:r>
              <a:rPr b="1" lang="en" sz="2000">
                <a:solidFill>
                  <a:srgbClr val="404040"/>
                </a:solidFill>
                <a:latin typeface="Comic Sans MS"/>
                <a:ea typeface="Comic Sans MS"/>
                <a:cs typeface="Comic Sans MS"/>
                <a:sym typeface="Comic Sans MS"/>
              </a:rPr>
              <a:t>Game g = new Game(10);</a:t>
            </a:r>
            <a:endParaRPr b="1" sz="2000">
              <a:solidFill>
                <a:srgbClr val="404040"/>
              </a:solidFill>
              <a:latin typeface="Comic Sans MS"/>
              <a:ea typeface="Comic Sans MS"/>
              <a:cs typeface="Comic Sans MS"/>
              <a:sym typeface="Comic Sans MS"/>
            </a:endParaRPr>
          </a:p>
          <a:p>
            <a:pPr indent="0" lvl="0" marL="1371600" rtl="0" algn="l">
              <a:spcBef>
                <a:spcPts val="0"/>
              </a:spcBef>
              <a:spcAft>
                <a:spcPts val="0"/>
              </a:spcAft>
              <a:buNone/>
            </a:pPr>
            <a:r>
              <a:rPr b="1" lang="en" sz="2000">
                <a:solidFill>
                  <a:srgbClr val="404040"/>
                </a:solidFill>
                <a:latin typeface="Comic Sans MS"/>
                <a:ea typeface="Comic Sans MS"/>
                <a:cs typeface="Comic Sans MS"/>
                <a:sym typeface="Comic Sans MS"/>
              </a:rPr>
              <a:t>GameObject go1 = new GameObject (</a:t>
            </a:r>
            <a:r>
              <a:rPr b="1" lang="en" sz="2000">
                <a:solidFill>
                  <a:srgbClr val="404040"/>
                </a:solidFill>
                <a:latin typeface="Comic Sans MS"/>
                <a:ea typeface="Comic Sans MS"/>
                <a:cs typeface="Comic Sans MS"/>
                <a:sym typeface="Comic Sans MS"/>
              </a:rPr>
              <a:t>meteoroid</a:t>
            </a:r>
            <a:r>
              <a:rPr b="1" lang="en" sz="2000">
                <a:solidFill>
                  <a:srgbClr val="404040"/>
                </a:solidFill>
                <a:latin typeface="Comic Sans MS"/>
                <a:ea typeface="Comic Sans MS"/>
                <a:cs typeface="Comic Sans MS"/>
                <a:sym typeface="Comic Sans MS"/>
              </a:rPr>
              <a:t>,10,20)</a:t>
            </a:r>
            <a:endParaRPr b="1" sz="2000">
              <a:solidFill>
                <a:srgbClr val="404040"/>
              </a:solidFill>
              <a:latin typeface="Comic Sans MS"/>
              <a:ea typeface="Comic Sans MS"/>
              <a:cs typeface="Comic Sans MS"/>
              <a:sym typeface="Comic Sans MS"/>
            </a:endParaRPr>
          </a:p>
          <a:p>
            <a:pPr indent="0" lvl="0" marL="1371600" rtl="0" algn="l">
              <a:spcBef>
                <a:spcPts val="0"/>
              </a:spcBef>
              <a:spcAft>
                <a:spcPts val="0"/>
              </a:spcAft>
              <a:buNone/>
            </a:pPr>
            <a:r>
              <a:rPr b="1" lang="en" sz="2000">
                <a:solidFill>
                  <a:srgbClr val="404040"/>
                </a:solidFill>
                <a:latin typeface="Comic Sans MS"/>
                <a:ea typeface="Comic Sans MS"/>
                <a:cs typeface="Comic Sans MS"/>
                <a:sym typeface="Comic Sans MS"/>
              </a:rPr>
              <a:t>g.addGameObject(go1);</a:t>
            </a:r>
            <a:endParaRPr b="1" sz="2000">
              <a:solidFill>
                <a:srgbClr val="404040"/>
              </a:solidFill>
              <a:latin typeface="Comic Sans MS"/>
              <a:ea typeface="Comic Sans MS"/>
              <a:cs typeface="Comic Sans MS"/>
              <a:sym typeface="Comic Sans MS"/>
            </a:endParaRPr>
          </a:p>
          <a:p>
            <a:pPr indent="0" lvl="0" marL="1371600" rtl="0" algn="l">
              <a:spcBef>
                <a:spcPts val="0"/>
              </a:spcBef>
              <a:spcAft>
                <a:spcPts val="0"/>
              </a:spcAft>
              <a:buNone/>
            </a:pPr>
            <a:r>
              <a:rPr b="1" lang="en" sz="2000">
                <a:solidFill>
                  <a:srgbClr val="404040"/>
                </a:solidFill>
                <a:latin typeface="Comic Sans MS"/>
                <a:ea typeface="Comic Sans MS"/>
                <a:cs typeface="Comic Sans MS"/>
                <a:sym typeface="Comic Sans MS"/>
              </a:rPr>
              <a:t>this.Controls.Add(g.getPictureBox())</a:t>
            </a:r>
            <a:endParaRPr b="1" sz="2000">
              <a:solidFill>
                <a:srgbClr val="404040"/>
              </a:solidFill>
              <a:latin typeface="Comic Sans MS"/>
              <a:ea typeface="Comic Sans MS"/>
              <a:cs typeface="Comic Sans MS"/>
              <a:sym typeface="Comic Sans MS"/>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1"/>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What we want</a:t>
            </a:r>
            <a:endParaRPr b="1" sz="3600">
              <a:solidFill>
                <a:srgbClr val="404040"/>
              </a:solidFill>
              <a:latin typeface="Comic Sans MS"/>
              <a:ea typeface="Comic Sans MS"/>
              <a:cs typeface="Comic Sans MS"/>
              <a:sym typeface="Comic Sans MS"/>
            </a:endParaRPr>
          </a:p>
        </p:txBody>
      </p:sp>
      <p:cxnSp>
        <p:nvCxnSpPr>
          <p:cNvPr id="699" name="Google Shape;699;p8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00" name="Google Shape;700;p8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01" name="Google Shape;701;p8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2" name="Google Shape;702;p81"/>
          <p:cNvSpPr txBox="1"/>
          <p:nvPr>
            <p:ph idx="1" type="subTitle"/>
          </p:nvPr>
        </p:nvSpPr>
        <p:spPr>
          <a:xfrm>
            <a:off x="375500" y="562675"/>
            <a:ext cx="8674800" cy="790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How can Game class can show/add these objects on the form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rPr b="1" lang="en" sz="2200">
                <a:solidFill>
                  <a:srgbClr val="404040"/>
                </a:solidFill>
                <a:latin typeface="Raleway"/>
                <a:ea typeface="Raleway"/>
                <a:cs typeface="Raleway"/>
                <a:sym typeface="Raleway"/>
              </a:rPr>
              <a:t>The problem with the second approach is sometimes we need to create the objects from </a:t>
            </a:r>
            <a:r>
              <a:rPr b="1" lang="en" sz="2200">
                <a:solidFill>
                  <a:srgbClr val="D15A12"/>
                </a:solidFill>
                <a:latin typeface="Raleway"/>
                <a:ea typeface="Raleway"/>
                <a:cs typeface="Raleway"/>
                <a:sym typeface="Raleway"/>
              </a:rPr>
              <a:t>within the framework</a:t>
            </a:r>
            <a:r>
              <a:rPr b="1" lang="en" sz="2200">
                <a:solidFill>
                  <a:srgbClr val="404040"/>
                </a:solidFill>
                <a:latin typeface="Raleway"/>
                <a:ea typeface="Raleway"/>
                <a:cs typeface="Raleway"/>
                <a:sym typeface="Raleway"/>
              </a:rPr>
              <a:t> and it is not always necessary that the main form has that object.</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rPr b="1" lang="en" sz="2200">
                <a:solidFill>
                  <a:srgbClr val="404040"/>
                </a:solidFill>
                <a:latin typeface="Raleway"/>
                <a:ea typeface="Raleway"/>
                <a:cs typeface="Raleway"/>
                <a:sym typeface="Raleway"/>
              </a:rPr>
              <a:t>Also we do not want to pass the GUI (Form) reference to framework.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rPr b="1" lang="en" sz="2200">
                <a:solidFill>
                  <a:srgbClr val="404040"/>
                </a:solidFill>
                <a:latin typeface="Raleway"/>
                <a:ea typeface="Raleway"/>
                <a:cs typeface="Raleway"/>
                <a:sym typeface="Raleway"/>
              </a:rPr>
              <a:t>So how to combine these two approaches to get the required result ?</a:t>
            </a:r>
            <a:endParaRPr b="1" sz="2200">
              <a:solidFill>
                <a:srgbClr val="404040"/>
              </a:solidFill>
              <a:latin typeface="Raleway"/>
              <a:ea typeface="Raleway"/>
              <a:cs typeface="Raleway"/>
              <a:sym typeface="Raleway"/>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2"/>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Event Based</a:t>
            </a:r>
            <a:endParaRPr b="1" sz="3600">
              <a:solidFill>
                <a:srgbClr val="404040"/>
              </a:solidFill>
              <a:latin typeface="Comic Sans MS"/>
              <a:ea typeface="Comic Sans MS"/>
              <a:cs typeface="Comic Sans MS"/>
              <a:sym typeface="Comic Sans MS"/>
            </a:endParaRPr>
          </a:p>
        </p:txBody>
      </p:sp>
      <p:cxnSp>
        <p:nvCxnSpPr>
          <p:cNvPr id="708" name="Google Shape;708;p8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09" name="Google Shape;709;p8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10" name="Google Shape;710;p8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1" name="Google Shape;711;p82"/>
          <p:cNvSpPr txBox="1"/>
          <p:nvPr>
            <p:ph idx="1" type="subTitle"/>
          </p:nvPr>
        </p:nvSpPr>
        <p:spPr>
          <a:xfrm>
            <a:off x="375500" y="562675"/>
            <a:ext cx="8674800" cy="790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How can Game class can show/add these objects on the form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rPr b="1" lang="en" sz="2200">
                <a:solidFill>
                  <a:srgbClr val="404040"/>
                </a:solidFill>
                <a:latin typeface="Raleway"/>
                <a:ea typeface="Raleway"/>
                <a:cs typeface="Raleway"/>
                <a:sym typeface="Raleway"/>
              </a:rPr>
              <a:t>Third approach  is to </a:t>
            </a:r>
            <a:r>
              <a:rPr b="1" lang="en" sz="2200">
                <a:solidFill>
                  <a:srgbClr val="D15A12"/>
                </a:solidFill>
                <a:latin typeface="Raleway"/>
                <a:ea typeface="Raleway"/>
                <a:cs typeface="Raleway"/>
                <a:sym typeface="Raleway"/>
              </a:rPr>
              <a:t>add an event</a:t>
            </a:r>
            <a:r>
              <a:rPr b="1" lang="en" sz="2200">
                <a:solidFill>
                  <a:srgbClr val="404040"/>
                </a:solidFill>
                <a:latin typeface="Raleway"/>
                <a:ea typeface="Raleway"/>
                <a:cs typeface="Raleway"/>
                <a:sym typeface="Raleway"/>
              </a:rPr>
              <a:t> in the game class and when any game object is added, the </a:t>
            </a:r>
            <a:r>
              <a:rPr b="1" lang="en" sz="2200">
                <a:solidFill>
                  <a:srgbClr val="D15A12"/>
                </a:solidFill>
                <a:latin typeface="Raleway"/>
                <a:ea typeface="Raleway"/>
                <a:cs typeface="Raleway"/>
                <a:sym typeface="Raleway"/>
              </a:rPr>
              <a:t>event should raised</a:t>
            </a:r>
            <a:r>
              <a:rPr b="1" lang="en" sz="2200">
                <a:solidFill>
                  <a:srgbClr val="404040"/>
                </a:solidFill>
                <a:latin typeface="Raleway"/>
                <a:ea typeface="Raleway"/>
                <a:cs typeface="Raleway"/>
                <a:sym typeface="Raleway"/>
              </a:rPr>
              <a:t> and the form will </a:t>
            </a:r>
            <a:r>
              <a:rPr b="1" lang="en" sz="2200">
                <a:solidFill>
                  <a:srgbClr val="D15A12"/>
                </a:solidFill>
                <a:latin typeface="Raleway"/>
                <a:ea typeface="Raleway"/>
                <a:cs typeface="Raleway"/>
                <a:sym typeface="Raleway"/>
              </a:rPr>
              <a:t>handle</a:t>
            </a:r>
            <a:r>
              <a:rPr b="1" lang="en" sz="2200">
                <a:solidFill>
                  <a:srgbClr val="404040"/>
                </a:solidFill>
                <a:latin typeface="Raleway"/>
                <a:ea typeface="Raleway"/>
                <a:cs typeface="Raleway"/>
                <a:sym typeface="Raleway"/>
              </a:rPr>
              <a:t> this event to  add the newly added object into the </a:t>
            </a:r>
            <a:r>
              <a:rPr b="1" lang="en" sz="2200">
                <a:solidFill>
                  <a:srgbClr val="D15A12"/>
                </a:solidFill>
                <a:latin typeface="Raleway"/>
                <a:ea typeface="Raleway"/>
                <a:cs typeface="Raleway"/>
                <a:sym typeface="Raleway"/>
              </a:rPr>
              <a:t>forms control</a:t>
            </a:r>
            <a:r>
              <a:rPr b="1" lang="en" sz="2200">
                <a:solidFill>
                  <a:srgbClr val="404040"/>
                </a:solidFill>
                <a:latin typeface="Raleway"/>
                <a:ea typeface="Raleway"/>
                <a:cs typeface="Raleway"/>
                <a:sym typeface="Raleway"/>
              </a:rPr>
              <a:t>.</a:t>
            </a:r>
            <a:endParaRPr b="1" sz="2200">
              <a:solidFill>
                <a:srgbClr val="404040"/>
              </a:solidFill>
              <a:latin typeface="Raleway"/>
              <a:ea typeface="Raleway"/>
              <a:cs typeface="Raleway"/>
              <a:sym typeface="Raleway"/>
            </a:endParaRPr>
          </a:p>
          <a:p>
            <a:pPr indent="0" lvl="0" marL="1371600" rtl="0" algn="l">
              <a:spcBef>
                <a:spcPts val="0"/>
              </a:spcBef>
              <a:spcAft>
                <a:spcPts val="0"/>
              </a:spcAft>
              <a:buNone/>
            </a:pPr>
            <a:r>
              <a:t/>
            </a:r>
            <a:endParaRPr b="1" sz="2000">
              <a:solidFill>
                <a:srgbClr val="404040"/>
              </a:solidFill>
              <a:latin typeface="Comic Sans MS"/>
              <a:ea typeface="Comic Sans MS"/>
              <a:cs typeface="Comic Sans MS"/>
              <a:sym typeface="Comic Sans MS"/>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Setting up Environment.</a:t>
            </a:r>
            <a:endParaRPr b="1" sz="3600">
              <a:solidFill>
                <a:srgbClr val="404040"/>
              </a:solidFill>
              <a:latin typeface="Comic Sans MS"/>
              <a:ea typeface="Comic Sans MS"/>
              <a:cs typeface="Comic Sans MS"/>
              <a:sym typeface="Comic Sans MS"/>
            </a:endParaRPr>
          </a:p>
        </p:txBody>
      </p:sp>
      <p:cxnSp>
        <p:nvCxnSpPr>
          <p:cNvPr id="118" name="Google Shape;118;p2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19" name="Google Shape;119;p2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20" name="Google Shape;120;p2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21" name="Google Shape;121;p20"/>
          <p:cNvPicPr preferRelativeResize="0"/>
          <p:nvPr/>
        </p:nvPicPr>
        <p:blipFill>
          <a:blip r:embed="rId3">
            <a:alphaModFix/>
          </a:blip>
          <a:stretch>
            <a:fillRect/>
          </a:stretch>
        </p:blipFill>
        <p:spPr>
          <a:xfrm>
            <a:off x="1256425" y="790200"/>
            <a:ext cx="6200155" cy="376994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3"/>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Event Based</a:t>
            </a:r>
            <a:endParaRPr b="1" sz="3600">
              <a:solidFill>
                <a:srgbClr val="404040"/>
              </a:solidFill>
              <a:latin typeface="Comic Sans MS"/>
              <a:ea typeface="Comic Sans MS"/>
              <a:cs typeface="Comic Sans MS"/>
              <a:sym typeface="Comic Sans MS"/>
            </a:endParaRPr>
          </a:p>
        </p:txBody>
      </p:sp>
      <p:cxnSp>
        <p:nvCxnSpPr>
          <p:cNvPr id="717" name="Google Shape;717;p8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18" name="Google Shape;718;p8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19" name="Google Shape;719;p8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20" name="Google Shape;720;p83"/>
          <p:cNvPicPr preferRelativeResize="0"/>
          <p:nvPr/>
        </p:nvPicPr>
        <p:blipFill>
          <a:blip r:embed="rId3">
            <a:alphaModFix/>
          </a:blip>
          <a:stretch>
            <a:fillRect/>
          </a:stretch>
        </p:blipFill>
        <p:spPr>
          <a:xfrm>
            <a:off x="1170600" y="617750"/>
            <a:ext cx="6802800" cy="415277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4"/>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Consumer Game</a:t>
            </a:r>
            <a:endParaRPr b="1" sz="3600">
              <a:solidFill>
                <a:srgbClr val="404040"/>
              </a:solidFill>
              <a:latin typeface="Comic Sans MS"/>
              <a:ea typeface="Comic Sans MS"/>
              <a:cs typeface="Comic Sans MS"/>
              <a:sym typeface="Comic Sans MS"/>
            </a:endParaRPr>
          </a:p>
        </p:txBody>
      </p:sp>
      <p:cxnSp>
        <p:nvCxnSpPr>
          <p:cNvPr id="726" name="Google Shape;726;p8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27" name="Google Shape;727;p8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28" name="Google Shape;728;p8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9" name="Google Shape;729;p84"/>
          <p:cNvSpPr txBox="1"/>
          <p:nvPr>
            <p:ph idx="1" type="subTitle"/>
          </p:nvPr>
        </p:nvSpPr>
        <p:spPr>
          <a:xfrm>
            <a:off x="375500" y="562675"/>
            <a:ext cx="8674800" cy="790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Now, </a:t>
            </a:r>
            <a:r>
              <a:rPr b="1" lang="en" sz="2200">
                <a:solidFill>
                  <a:srgbClr val="404040"/>
                </a:solidFill>
                <a:latin typeface="Raleway"/>
                <a:ea typeface="Raleway"/>
                <a:cs typeface="Raleway"/>
                <a:sym typeface="Raleway"/>
              </a:rPr>
              <a:t>let's</a:t>
            </a:r>
            <a:r>
              <a:rPr b="1" lang="en" sz="2200">
                <a:solidFill>
                  <a:srgbClr val="404040"/>
                </a:solidFill>
                <a:latin typeface="Raleway"/>
                <a:ea typeface="Raleway"/>
                <a:cs typeface="Raleway"/>
                <a:sym typeface="Raleway"/>
              </a:rPr>
              <a:t> consume this framework and see how easier the things are for developer.</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368300" lvl="0" marL="457200" rtl="0" algn="just">
              <a:spcBef>
                <a:spcPts val="0"/>
              </a:spcBef>
              <a:spcAft>
                <a:spcPts val="0"/>
              </a:spcAft>
              <a:buClr>
                <a:srgbClr val="404040"/>
              </a:buClr>
              <a:buSzPts val="2200"/>
              <a:buFont typeface="Raleway"/>
              <a:buChar char="-"/>
            </a:pPr>
            <a:r>
              <a:rPr b="1" lang="en" sz="2200">
                <a:solidFill>
                  <a:srgbClr val="404040"/>
                </a:solidFill>
                <a:latin typeface="Raleway"/>
                <a:ea typeface="Raleway"/>
                <a:cs typeface="Raleway"/>
                <a:sym typeface="Raleway"/>
              </a:rPr>
              <a:t>What will be the steps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5"/>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Consumer Game</a:t>
            </a:r>
            <a:endParaRPr b="1" sz="3600">
              <a:solidFill>
                <a:srgbClr val="404040"/>
              </a:solidFill>
              <a:latin typeface="Comic Sans MS"/>
              <a:ea typeface="Comic Sans MS"/>
              <a:cs typeface="Comic Sans MS"/>
              <a:sym typeface="Comic Sans MS"/>
            </a:endParaRPr>
          </a:p>
        </p:txBody>
      </p:sp>
      <p:cxnSp>
        <p:nvCxnSpPr>
          <p:cNvPr id="735" name="Google Shape;735;p8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36" name="Google Shape;736;p8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37" name="Google Shape;737;p8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8" name="Google Shape;738;p85"/>
          <p:cNvSpPr txBox="1"/>
          <p:nvPr>
            <p:ph idx="1" type="subTitle"/>
          </p:nvPr>
        </p:nvSpPr>
        <p:spPr>
          <a:xfrm>
            <a:off x="375500" y="562675"/>
            <a:ext cx="8674800" cy="4142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To consume the framework follow these steps: </a:t>
            </a:r>
            <a:endParaRPr b="1" sz="2200">
              <a:solidFill>
                <a:srgbClr val="404040"/>
              </a:solidFill>
              <a:latin typeface="Raleway"/>
              <a:ea typeface="Raleway"/>
              <a:cs typeface="Raleway"/>
              <a:sym typeface="Raleway"/>
            </a:endParaRPr>
          </a:p>
          <a:p>
            <a:pPr indent="-368300" lvl="0" marL="457200" rtl="0" algn="just">
              <a:spcBef>
                <a:spcPts val="0"/>
              </a:spcBef>
              <a:spcAft>
                <a:spcPts val="0"/>
              </a:spcAft>
              <a:buClr>
                <a:srgbClr val="404040"/>
              </a:buClr>
              <a:buSzPts val="2200"/>
              <a:buFont typeface="Raleway"/>
              <a:buChar char="-"/>
            </a:pPr>
            <a:r>
              <a:rPr b="1" lang="en" sz="2200">
                <a:solidFill>
                  <a:srgbClr val="404040"/>
                </a:solidFill>
                <a:latin typeface="Raleway"/>
                <a:ea typeface="Raleway"/>
                <a:cs typeface="Raleway"/>
                <a:sym typeface="Raleway"/>
              </a:rPr>
              <a:t>Create a windows form project and add reference to framework</a:t>
            </a:r>
            <a:endParaRPr b="1" sz="2200">
              <a:solidFill>
                <a:srgbClr val="404040"/>
              </a:solidFill>
              <a:latin typeface="Raleway"/>
              <a:ea typeface="Raleway"/>
              <a:cs typeface="Raleway"/>
              <a:sym typeface="Raleway"/>
            </a:endParaRPr>
          </a:p>
          <a:p>
            <a:pPr indent="-368300" lvl="0" marL="457200" rtl="0" algn="just">
              <a:spcBef>
                <a:spcPts val="0"/>
              </a:spcBef>
              <a:spcAft>
                <a:spcPts val="0"/>
              </a:spcAft>
              <a:buClr>
                <a:srgbClr val="404040"/>
              </a:buClr>
              <a:buSzPts val="2200"/>
              <a:buFont typeface="Raleway"/>
              <a:buChar char="-"/>
            </a:pPr>
            <a:r>
              <a:rPr b="1" lang="en" sz="2200">
                <a:solidFill>
                  <a:srgbClr val="404040"/>
                </a:solidFill>
                <a:latin typeface="Raleway"/>
                <a:ea typeface="Raleway"/>
                <a:cs typeface="Raleway"/>
                <a:sym typeface="Raleway"/>
              </a:rPr>
              <a:t>In Consumer Project add Images into the Resources.</a:t>
            </a:r>
            <a:endParaRPr b="1" sz="2200">
              <a:solidFill>
                <a:srgbClr val="404040"/>
              </a:solidFill>
              <a:latin typeface="Raleway"/>
              <a:ea typeface="Raleway"/>
              <a:cs typeface="Raleway"/>
              <a:sym typeface="Raleway"/>
            </a:endParaRPr>
          </a:p>
          <a:p>
            <a:pPr indent="-368300" lvl="0" marL="457200" rtl="0" algn="just">
              <a:spcBef>
                <a:spcPts val="0"/>
              </a:spcBef>
              <a:spcAft>
                <a:spcPts val="0"/>
              </a:spcAft>
              <a:buClr>
                <a:srgbClr val="404040"/>
              </a:buClr>
              <a:buSzPts val="2200"/>
              <a:buFont typeface="Raleway"/>
              <a:buChar char="-"/>
            </a:pPr>
            <a:r>
              <a:rPr b="1" lang="en" sz="2200">
                <a:solidFill>
                  <a:srgbClr val="404040"/>
                </a:solidFill>
                <a:latin typeface="Raleway"/>
                <a:ea typeface="Raleway"/>
                <a:cs typeface="Raleway"/>
                <a:sym typeface="Raleway"/>
              </a:rPr>
              <a:t>Set the background color of the form.</a:t>
            </a:r>
            <a:endParaRPr b="1" sz="2200">
              <a:solidFill>
                <a:srgbClr val="404040"/>
              </a:solidFill>
              <a:latin typeface="Raleway"/>
              <a:ea typeface="Raleway"/>
              <a:cs typeface="Raleway"/>
              <a:sym typeface="Raleway"/>
            </a:endParaRPr>
          </a:p>
          <a:p>
            <a:pPr indent="-368300" lvl="0" marL="457200" rtl="0" algn="just">
              <a:spcBef>
                <a:spcPts val="0"/>
              </a:spcBef>
              <a:spcAft>
                <a:spcPts val="0"/>
              </a:spcAft>
              <a:buClr>
                <a:srgbClr val="404040"/>
              </a:buClr>
              <a:buSzPts val="2200"/>
              <a:buFont typeface="Raleway"/>
              <a:buChar char="-"/>
            </a:pPr>
            <a:r>
              <a:rPr b="1" lang="en" sz="2200">
                <a:solidFill>
                  <a:srgbClr val="404040"/>
                </a:solidFill>
                <a:latin typeface="Raleway"/>
                <a:ea typeface="Raleway"/>
                <a:cs typeface="Raleway"/>
                <a:sym typeface="Raleway"/>
              </a:rPr>
              <a:t>Make the form’s project as startup project</a:t>
            </a:r>
            <a:endParaRPr b="1" sz="2200">
              <a:solidFill>
                <a:srgbClr val="404040"/>
              </a:solidFill>
              <a:latin typeface="Raleway"/>
              <a:ea typeface="Raleway"/>
              <a:cs typeface="Raleway"/>
              <a:sym typeface="Raleway"/>
            </a:endParaRPr>
          </a:p>
          <a:p>
            <a:pPr indent="-368300" lvl="0" marL="457200" rtl="0" algn="just">
              <a:spcBef>
                <a:spcPts val="0"/>
              </a:spcBef>
              <a:spcAft>
                <a:spcPts val="0"/>
              </a:spcAft>
              <a:buClr>
                <a:srgbClr val="404040"/>
              </a:buClr>
              <a:buSzPts val="2200"/>
              <a:buFont typeface="Raleway"/>
              <a:buChar char="-"/>
            </a:pPr>
            <a:r>
              <a:rPr b="1" lang="en" sz="2200">
                <a:solidFill>
                  <a:srgbClr val="404040"/>
                </a:solidFill>
                <a:latin typeface="Raleway"/>
                <a:ea typeface="Raleway"/>
                <a:cs typeface="Raleway"/>
                <a:sym typeface="Raleway"/>
              </a:rPr>
              <a:t>Add timer on the form</a:t>
            </a:r>
            <a:endParaRPr b="1" sz="2200">
              <a:solidFill>
                <a:srgbClr val="404040"/>
              </a:solidFill>
              <a:latin typeface="Raleway"/>
              <a:ea typeface="Raleway"/>
              <a:cs typeface="Raleway"/>
              <a:sym typeface="Raleway"/>
            </a:endParaRPr>
          </a:p>
          <a:p>
            <a:pPr indent="-368300" lvl="0" marL="457200" rtl="0" algn="just">
              <a:spcBef>
                <a:spcPts val="0"/>
              </a:spcBef>
              <a:spcAft>
                <a:spcPts val="0"/>
              </a:spcAft>
              <a:buClr>
                <a:srgbClr val="404040"/>
              </a:buClr>
              <a:buSzPts val="2200"/>
              <a:buFont typeface="Raleway"/>
              <a:buChar char="-"/>
            </a:pPr>
            <a:r>
              <a:rPr b="1" lang="en" sz="2200">
                <a:solidFill>
                  <a:srgbClr val="404040"/>
                </a:solidFill>
                <a:latin typeface="Raleway"/>
                <a:ea typeface="Raleway"/>
                <a:cs typeface="Raleway"/>
                <a:sym typeface="Raleway"/>
              </a:rPr>
              <a:t>In Main Load Event create main instance of game  and add different game objects.</a:t>
            </a:r>
            <a:endParaRPr b="1" sz="2200">
              <a:solidFill>
                <a:srgbClr val="404040"/>
              </a:solidFill>
              <a:latin typeface="Raleway"/>
              <a:ea typeface="Raleway"/>
              <a:cs typeface="Raleway"/>
              <a:sym typeface="Raleway"/>
            </a:endParaRPr>
          </a:p>
          <a:p>
            <a:pPr indent="-368300" lvl="0" marL="457200" rtl="0" algn="just">
              <a:spcBef>
                <a:spcPts val="0"/>
              </a:spcBef>
              <a:spcAft>
                <a:spcPts val="0"/>
              </a:spcAft>
              <a:buClr>
                <a:srgbClr val="404040"/>
              </a:buClr>
              <a:buSzPts val="2200"/>
              <a:buFont typeface="Raleway"/>
              <a:buChar char="-"/>
            </a:pPr>
            <a:r>
              <a:rPr b="1" lang="en" sz="2200">
                <a:solidFill>
                  <a:srgbClr val="404040"/>
                </a:solidFill>
                <a:latin typeface="Raleway"/>
                <a:ea typeface="Raleway"/>
                <a:cs typeface="Raleway"/>
                <a:sym typeface="Raleway"/>
              </a:rPr>
              <a:t>Handle OnAddGameObject event of the game to add pictureBox of the gameObject into the form controls .</a:t>
            </a:r>
            <a:endParaRPr b="1" sz="2200">
              <a:solidFill>
                <a:srgbClr val="404040"/>
              </a:solidFill>
              <a:latin typeface="Raleway"/>
              <a:ea typeface="Raleway"/>
              <a:cs typeface="Raleway"/>
              <a:sym typeface="Raleway"/>
            </a:endParaRPr>
          </a:p>
          <a:p>
            <a:pPr indent="-368300" lvl="0" marL="457200" rtl="0" algn="just">
              <a:spcBef>
                <a:spcPts val="0"/>
              </a:spcBef>
              <a:spcAft>
                <a:spcPts val="0"/>
              </a:spcAft>
              <a:buClr>
                <a:srgbClr val="404040"/>
              </a:buClr>
              <a:buSzPts val="2200"/>
              <a:buFont typeface="Raleway"/>
              <a:buChar char="-"/>
            </a:pPr>
            <a:r>
              <a:rPr b="1" lang="en" sz="2200">
                <a:solidFill>
                  <a:srgbClr val="404040"/>
                </a:solidFill>
                <a:latin typeface="Raleway"/>
                <a:ea typeface="Raleway"/>
                <a:cs typeface="Raleway"/>
                <a:sym typeface="Raleway"/>
              </a:rPr>
              <a:t>In time Update call the </a:t>
            </a:r>
            <a:r>
              <a:rPr b="1" lang="en" sz="2200">
                <a:solidFill>
                  <a:srgbClr val="404040"/>
                </a:solidFill>
                <a:latin typeface="Raleway"/>
                <a:ea typeface="Raleway"/>
                <a:cs typeface="Raleway"/>
                <a:sym typeface="Raleway"/>
              </a:rPr>
              <a:t>update</a:t>
            </a:r>
            <a:r>
              <a:rPr b="1" lang="en" sz="2200">
                <a:solidFill>
                  <a:srgbClr val="404040"/>
                </a:solidFill>
                <a:latin typeface="Raleway"/>
                <a:ea typeface="Raleway"/>
                <a:cs typeface="Raleway"/>
                <a:sym typeface="Raleway"/>
              </a:rPr>
              <a:t> method of game,</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0" st="0"/>
                                            </p:txEl>
                                          </p:spTgt>
                                        </p:tgtEl>
                                        <p:attrNameLst>
                                          <p:attrName>style.visibility</p:attrName>
                                        </p:attrNameLst>
                                      </p:cBhvr>
                                      <p:to>
                                        <p:strVal val="visible"/>
                                      </p:to>
                                    </p:set>
                                    <p:animEffect filter="fade" transition="in">
                                      <p:cBhvr>
                                        <p:cTn dur="1000"/>
                                        <p:tgtEl>
                                          <p:spTgt spid="7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1" st="1"/>
                                            </p:txEl>
                                          </p:spTgt>
                                        </p:tgtEl>
                                        <p:attrNameLst>
                                          <p:attrName>style.visibility</p:attrName>
                                        </p:attrNameLst>
                                      </p:cBhvr>
                                      <p:to>
                                        <p:strVal val="visible"/>
                                      </p:to>
                                    </p:set>
                                    <p:animEffect filter="fade" transition="in">
                                      <p:cBhvr>
                                        <p:cTn dur="1000"/>
                                        <p:tgtEl>
                                          <p:spTgt spid="7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2" st="2"/>
                                            </p:txEl>
                                          </p:spTgt>
                                        </p:tgtEl>
                                        <p:attrNameLst>
                                          <p:attrName>style.visibility</p:attrName>
                                        </p:attrNameLst>
                                      </p:cBhvr>
                                      <p:to>
                                        <p:strVal val="visible"/>
                                      </p:to>
                                    </p:set>
                                    <p:animEffect filter="fade" transition="in">
                                      <p:cBhvr>
                                        <p:cTn dur="1000"/>
                                        <p:tgtEl>
                                          <p:spTgt spid="7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3" st="3"/>
                                            </p:txEl>
                                          </p:spTgt>
                                        </p:tgtEl>
                                        <p:attrNameLst>
                                          <p:attrName>style.visibility</p:attrName>
                                        </p:attrNameLst>
                                      </p:cBhvr>
                                      <p:to>
                                        <p:strVal val="visible"/>
                                      </p:to>
                                    </p:set>
                                    <p:animEffect filter="fade" transition="in">
                                      <p:cBhvr>
                                        <p:cTn dur="1000"/>
                                        <p:tgtEl>
                                          <p:spTgt spid="7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4" st="4"/>
                                            </p:txEl>
                                          </p:spTgt>
                                        </p:tgtEl>
                                        <p:attrNameLst>
                                          <p:attrName>style.visibility</p:attrName>
                                        </p:attrNameLst>
                                      </p:cBhvr>
                                      <p:to>
                                        <p:strVal val="visible"/>
                                      </p:to>
                                    </p:set>
                                    <p:animEffect filter="fade" transition="in">
                                      <p:cBhvr>
                                        <p:cTn dur="1000"/>
                                        <p:tgtEl>
                                          <p:spTgt spid="7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5" st="5"/>
                                            </p:txEl>
                                          </p:spTgt>
                                        </p:tgtEl>
                                        <p:attrNameLst>
                                          <p:attrName>style.visibility</p:attrName>
                                        </p:attrNameLst>
                                      </p:cBhvr>
                                      <p:to>
                                        <p:strVal val="visible"/>
                                      </p:to>
                                    </p:set>
                                    <p:animEffect filter="fade" transition="in">
                                      <p:cBhvr>
                                        <p:cTn dur="1000"/>
                                        <p:tgtEl>
                                          <p:spTgt spid="7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6" st="6"/>
                                            </p:txEl>
                                          </p:spTgt>
                                        </p:tgtEl>
                                        <p:attrNameLst>
                                          <p:attrName>style.visibility</p:attrName>
                                        </p:attrNameLst>
                                      </p:cBhvr>
                                      <p:to>
                                        <p:strVal val="visible"/>
                                      </p:to>
                                    </p:set>
                                    <p:animEffect filter="fade" transition="in">
                                      <p:cBhvr>
                                        <p:cTn dur="1000"/>
                                        <p:tgtEl>
                                          <p:spTgt spid="7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7" st="7"/>
                                            </p:txEl>
                                          </p:spTgt>
                                        </p:tgtEl>
                                        <p:attrNameLst>
                                          <p:attrName>style.visibility</p:attrName>
                                        </p:attrNameLst>
                                      </p:cBhvr>
                                      <p:to>
                                        <p:strVal val="visible"/>
                                      </p:to>
                                    </p:set>
                                    <p:animEffect filter="fade" transition="in">
                                      <p:cBhvr>
                                        <p:cTn dur="1000"/>
                                        <p:tgtEl>
                                          <p:spTgt spid="7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8" st="8"/>
                                            </p:txEl>
                                          </p:spTgt>
                                        </p:tgtEl>
                                        <p:attrNameLst>
                                          <p:attrName>style.visibility</p:attrName>
                                        </p:attrNameLst>
                                      </p:cBhvr>
                                      <p:to>
                                        <p:strVal val="visible"/>
                                      </p:to>
                                    </p:set>
                                    <p:animEffect filter="fade" transition="in">
                                      <p:cBhvr>
                                        <p:cTn dur="1000"/>
                                        <p:tgtEl>
                                          <p:spTgt spid="7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xEl>
                                              <p:pRg end="9" st="9"/>
                                            </p:txEl>
                                          </p:spTgt>
                                        </p:tgtEl>
                                        <p:attrNameLst>
                                          <p:attrName>style.visibility</p:attrName>
                                        </p:attrNameLst>
                                      </p:cBhvr>
                                      <p:to>
                                        <p:strVal val="visible"/>
                                      </p:to>
                                    </p:set>
                                    <p:animEffect filter="fade" transition="in">
                                      <p:cBhvr>
                                        <p:cTn dur="1000"/>
                                        <p:tgtEl>
                                          <p:spTgt spid="73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6"/>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Consumer Game</a:t>
            </a:r>
            <a:endParaRPr b="1" sz="3600">
              <a:solidFill>
                <a:srgbClr val="404040"/>
              </a:solidFill>
              <a:latin typeface="Comic Sans MS"/>
              <a:ea typeface="Comic Sans MS"/>
              <a:cs typeface="Comic Sans MS"/>
              <a:sym typeface="Comic Sans MS"/>
            </a:endParaRPr>
          </a:p>
        </p:txBody>
      </p:sp>
      <p:cxnSp>
        <p:nvCxnSpPr>
          <p:cNvPr id="744" name="Google Shape;744;p8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45" name="Google Shape;745;p8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46" name="Google Shape;746;p8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7" name="Google Shape;747;p86"/>
          <p:cNvSpPr txBox="1"/>
          <p:nvPr>
            <p:ph idx="1" type="subTitle"/>
          </p:nvPr>
        </p:nvSpPr>
        <p:spPr>
          <a:xfrm>
            <a:off x="375500" y="562675"/>
            <a:ext cx="8674800" cy="790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Create a windows form project and add reference to framework.</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p:txBody>
      </p:sp>
      <p:pic>
        <p:nvPicPr>
          <p:cNvPr id="748" name="Google Shape;748;p86"/>
          <p:cNvPicPr preferRelativeResize="0"/>
          <p:nvPr/>
        </p:nvPicPr>
        <p:blipFill>
          <a:blip r:embed="rId3">
            <a:alphaModFix/>
          </a:blip>
          <a:stretch>
            <a:fillRect/>
          </a:stretch>
        </p:blipFill>
        <p:spPr>
          <a:xfrm>
            <a:off x="6717125" y="1192763"/>
            <a:ext cx="2228000" cy="3207269"/>
          </a:xfrm>
          <a:prstGeom prst="rect">
            <a:avLst/>
          </a:prstGeom>
          <a:noFill/>
          <a:ln>
            <a:noFill/>
          </a:ln>
        </p:spPr>
      </p:pic>
      <p:pic>
        <p:nvPicPr>
          <p:cNvPr id="749" name="Google Shape;749;p86"/>
          <p:cNvPicPr preferRelativeResize="0"/>
          <p:nvPr/>
        </p:nvPicPr>
        <p:blipFill>
          <a:blip r:embed="rId4">
            <a:alphaModFix/>
          </a:blip>
          <a:stretch>
            <a:fillRect/>
          </a:stretch>
        </p:blipFill>
        <p:spPr>
          <a:xfrm>
            <a:off x="1411225" y="1352875"/>
            <a:ext cx="4701632" cy="320726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87"/>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Consumer Game</a:t>
            </a:r>
            <a:endParaRPr b="1" sz="3600">
              <a:solidFill>
                <a:srgbClr val="404040"/>
              </a:solidFill>
              <a:latin typeface="Comic Sans MS"/>
              <a:ea typeface="Comic Sans MS"/>
              <a:cs typeface="Comic Sans MS"/>
              <a:sym typeface="Comic Sans MS"/>
            </a:endParaRPr>
          </a:p>
        </p:txBody>
      </p:sp>
      <p:cxnSp>
        <p:nvCxnSpPr>
          <p:cNvPr id="755" name="Google Shape;755;p8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56" name="Google Shape;756;p8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57" name="Google Shape;757;p8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8" name="Google Shape;758;p87"/>
          <p:cNvSpPr txBox="1"/>
          <p:nvPr>
            <p:ph idx="1" type="subTitle"/>
          </p:nvPr>
        </p:nvSpPr>
        <p:spPr>
          <a:xfrm>
            <a:off x="375500" y="562675"/>
            <a:ext cx="8674800" cy="435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Form Load will look like following</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p:txBody>
      </p:sp>
      <p:pic>
        <p:nvPicPr>
          <p:cNvPr id="759" name="Google Shape;759;p87"/>
          <p:cNvPicPr preferRelativeResize="0"/>
          <p:nvPr/>
        </p:nvPicPr>
        <p:blipFill>
          <a:blip r:embed="rId3">
            <a:alphaModFix/>
          </a:blip>
          <a:stretch>
            <a:fillRect/>
          </a:stretch>
        </p:blipFill>
        <p:spPr>
          <a:xfrm>
            <a:off x="299300" y="1217825"/>
            <a:ext cx="8463526" cy="314021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765" name="Google Shape;765;p8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66" name="Google Shape;766;p8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67" name="Google Shape;767;p8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8" name="Google Shape;768;p88"/>
          <p:cNvSpPr txBox="1"/>
          <p:nvPr>
            <p:ph idx="1" type="subTitle"/>
          </p:nvPr>
        </p:nvSpPr>
        <p:spPr>
          <a:xfrm>
            <a:off x="629275" y="790200"/>
            <a:ext cx="8421600" cy="36591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Within Timer Tick, we need to call the update method of our game object. May be like following..</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rPr b="1" lang="en" sz="3000">
                <a:solidFill>
                  <a:srgbClr val="404040"/>
                </a:solidFill>
                <a:latin typeface="Raleway"/>
                <a:ea typeface="Raleway"/>
                <a:cs typeface="Raleway"/>
                <a:sym typeface="Raleway"/>
              </a:rPr>
              <a:t>game.update()</a:t>
            </a:r>
            <a:endParaRPr b="1" sz="3000">
              <a:solidFill>
                <a:srgbClr val="404040"/>
              </a:solidFill>
              <a:latin typeface="Raleway"/>
              <a:ea typeface="Raleway"/>
              <a:cs typeface="Raleway"/>
              <a:sym typeface="Raleway"/>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9"/>
          <p:cNvSpPr txBox="1"/>
          <p:nvPr>
            <p:ph type="ctrTitle"/>
          </p:nvPr>
        </p:nvSpPr>
        <p:spPr>
          <a:xfrm>
            <a:off x="76200" y="-6235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Consumer Game</a:t>
            </a:r>
            <a:endParaRPr b="1" sz="3600">
              <a:solidFill>
                <a:srgbClr val="404040"/>
              </a:solidFill>
              <a:latin typeface="Comic Sans MS"/>
              <a:ea typeface="Comic Sans MS"/>
              <a:cs typeface="Comic Sans MS"/>
              <a:sym typeface="Comic Sans MS"/>
            </a:endParaRPr>
          </a:p>
        </p:txBody>
      </p:sp>
      <p:cxnSp>
        <p:nvCxnSpPr>
          <p:cNvPr id="774" name="Google Shape;774;p8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75" name="Google Shape;775;p8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76" name="Google Shape;776;p8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7" name="Google Shape;777;p89"/>
          <p:cNvSpPr txBox="1"/>
          <p:nvPr>
            <p:ph idx="1" type="subTitle"/>
          </p:nvPr>
        </p:nvSpPr>
        <p:spPr>
          <a:xfrm>
            <a:off x="375500" y="562675"/>
            <a:ext cx="8674800" cy="435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200">
                <a:solidFill>
                  <a:srgbClr val="404040"/>
                </a:solidFill>
                <a:latin typeface="Raleway"/>
                <a:ea typeface="Raleway"/>
                <a:cs typeface="Raleway"/>
                <a:sym typeface="Raleway"/>
              </a:rPr>
              <a:t> On Tick Event of main game loop and onGameObjectAdded</a:t>
            </a:r>
            <a:endParaRPr b="1" sz="22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2200">
              <a:solidFill>
                <a:srgbClr val="404040"/>
              </a:solidFill>
              <a:latin typeface="Raleway"/>
              <a:ea typeface="Raleway"/>
              <a:cs typeface="Raleway"/>
              <a:sym typeface="Raleway"/>
            </a:endParaRPr>
          </a:p>
        </p:txBody>
      </p:sp>
      <p:pic>
        <p:nvPicPr>
          <p:cNvPr id="778" name="Google Shape;778;p89"/>
          <p:cNvPicPr preferRelativeResize="0"/>
          <p:nvPr/>
        </p:nvPicPr>
        <p:blipFill>
          <a:blip r:embed="rId3">
            <a:alphaModFix/>
          </a:blip>
          <a:stretch>
            <a:fillRect/>
          </a:stretch>
        </p:blipFill>
        <p:spPr>
          <a:xfrm>
            <a:off x="622800" y="1305813"/>
            <a:ext cx="7898391" cy="32516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9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FrameWork Task 02 (Take Home)</a:t>
            </a:r>
            <a:endParaRPr b="1" sz="3600">
              <a:solidFill>
                <a:srgbClr val="404040"/>
              </a:solidFill>
              <a:latin typeface="Comic Sans MS"/>
              <a:ea typeface="Comic Sans MS"/>
              <a:cs typeface="Comic Sans MS"/>
              <a:sym typeface="Comic Sans MS"/>
            </a:endParaRPr>
          </a:p>
        </p:txBody>
      </p:sp>
      <p:sp>
        <p:nvSpPr>
          <p:cNvPr id="784" name="Google Shape;784;p90"/>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387350" lvl="0" marL="457200" rtl="0" algn="just">
              <a:spcBef>
                <a:spcPts val="0"/>
              </a:spcBef>
              <a:spcAft>
                <a:spcPts val="0"/>
              </a:spcAft>
              <a:buClr>
                <a:srgbClr val="404040"/>
              </a:buClr>
              <a:buSzPts val="2500"/>
              <a:buFont typeface="Raleway"/>
              <a:buAutoNum type="arabicPeriod"/>
            </a:pPr>
            <a:r>
              <a:rPr b="1" lang="en" sz="2500">
                <a:solidFill>
                  <a:srgbClr val="404040"/>
                </a:solidFill>
                <a:latin typeface="Raleway"/>
                <a:ea typeface="Raleway"/>
                <a:cs typeface="Raleway"/>
                <a:sym typeface="Raleway"/>
              </a:rPr>
              <a:t>Now extend the framework such that it allows developer to move any object using three types of motions</a:t>
            </a:r>
            <a:endParaRPr b="1" sz="2500">
              <a:solidFill>
                <a:srgbClr val="404040"/>
              </a:solidFill>
              <a:latin typeface="Raleway"/>
              <a:ea typeface="Raleway"/>
              <a:cs typeface="Raleway"/>
              <a:sym typeface="Raleway"/>
            </a:endParaRPr>
          </a:p>
          <a:p>
            <a:pPr indent="-387350" lvl="1" marL="914400" rtl="0" algn="just">
              <a:spcBef>
                <a:spcPts val="0"/>
              </a:spcBef>
              <a:spcAft>
                <a:spcPts val="0"/>
              </a:spcAft>
              <a:buClr>
                <a:srgbClr val="404040"/>
              </a:buClr>
              <a:buSzPts val="2500"/>
              <a:buFont typeface="Raleway"/>
              <a:buAutoNum type="alphaLcPeriod"/>
            </a:pPr>
            <a:r>
              <a:rPr b="1" lang="en" sz="2500">
                <a:solidFill>
                  <a:srgbClr val="404040"/>
                </a:solidFill>
                <a:latin typeface="Raleway"/>
                <a:ea typeface="Raleway"/>
                <a:cs typeface="Raleway"/>
                <a:sym typeface="Raleway"/>
              </a:rPr>
              <a:t>Move Vertically (Falling)</a:t>
            </a:r>
            <a:endParaRPr b="1" sz="2500">
              <a:solidFill>
                <a:srgbClr val="404040"/>
              </a:solidFill>
              <a:latin typeface="Raleway"/>
              <a:ea typeface="Raleway"/>
              <a:cs typeface="Raleway"/>
              <a:sym typeface="Raleway"/>
            </a:endParaRPr>
          </a:p>
          <a:p>
            <a:pPr indent="-387350" lvl="1" marL="914400" rtl="0" algn="just">
              <a:spcBef>
                <a:spcPts val="0"/>
              </a:spcBef>
              <a:spcAft>
                <a:spcPts val="0"/>
              </a:spcAft>
              <a:buClr>
                <a:srgbClr val="404040"/>
              </a:buClr>
              <a:buSzPts val="2500"/>
              <a:buFont typeface="Raleway"/>
              <a:buAutoNum type="alphaLcPeriod"/>
            </a:pPr>
            <a:r>
              <a:rPr b="1" lang="en" sz="2500">
                <a:solidFill>
                  <a:srgbClr val="404040"/>
                </a:solidFill>
                <a:latin typeface="Raleway"/>
                <a:ea typeface="Raleway"/>
                <a:cs typeface="Raleway"/>
                <a:sym typeface="Raleway"/>
              </a:rPr>
              <a:t>Periodically Move Left Right</a:t>
            </a:r>
            <a:endParaRPr b="1" sz="2500">
              <a:solidFill>
                <a:srgbClr val="404040"/>
              </a:solidFill>
              <a:latin typeface="Raleway"/>
              <a:ea typeface="Raleway"/>
              <a:cs typeface="Raleway"/>
              <a:sym typeface="Raleway"/>
            </a:endParaRPr>
          </a:p>
          <a:p>
            <a:pPr indent="-387350" lvl="1" marL="914400" rtl="0" algn="just">
              <a:spcBef>
                <a:spcPts val="0"/>
              </a:spcBef>
              <a:spcAft>
                <a:spcPts val="0"/>
              </a:spcAft>
              <a:buClr>
                <a:srgbClr val="404040"/>
              </a:buClr>
              <a:buSzPts val="2500"/>
              <a:buFont typeface="Raleway"/>
              <a:buAutoNum type="alphaLcPeriod"/>
            </a:pPr>
            <a:r>
              <a:rPr b="1" lang="en" sz="2500">
                <a:solidFill>
                  <a:srgbClr val="404040"/>
                </a:solidFill>
                <a:latin typeface="Raleway"/>
                <a:ea typeface="Raleway"/>
                <a:cs typeface="Raleway"/>
                <a:sym typeface="Raleway"/>
              </a:rPr>
              <a:t>Move through KeyBoard</a:t>
            </a:r>
            <a:endParaRPr b="1" sz="2500">
              <a:solidFill>
                <a:srgbClr val="404040"/>
              </a:solidFill>
              <a:latin typeface="Raleway"/>
              <a:ea typeface="Raleway"/>
              <a:cs typeface="Raleway"/>
              <a:sym typeface="Raleway"/>
            </a:endParaRPr>
          </a:p>
          <a:p>
            <a:pPr indent="0" lvl="0" marL="0" rtl="0" algn="just">
              <a:spcBef>
                <a:spcPts val="0"/>
              </a:spcBef>
              <a:spcAft>
                <a:spcPts val="0"/>
              </a:spcAft>
              <a:buNone/>
            </a:pPr>
            <a:r>
              <a:rPr b="1" lang="en" sz="2500">
                <a:solidFill>
                  <a:srgbClr val="404040"/>
                </a:solidFill>
                <a:latin typeface="Raleway"/>
                <a:ea typeface="Raleway"/>
                <a:cs typeface="Raleway"/>
                <a:sym typeface="Raleway"/>
              </a:rPr>
              <a:t>Note: we want the user of framework only decide the images of objects and  type of motion for an object only. All other code should be inside the framework as separate DLL file</a:t>
            </a:r>
            <a:endParaRPr b="1" sz="25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2500">
              <a:solidFill>
                <a:srgbClr val="404040"/>
              </a:solidFill>
              <a:latin typeface="Raleway"/>
              <a:ea typeface="Raleway"/>
              <a:cs typeface="Raleway"/>
              <a:sym typeface="Raleway"/>
            </a:endParaRPr>
          </a:p>
        </p:txBody>
      </p:sp>
      <p:cxnSp>
        <p:nvCxnSpPr>
          <p:cNvPr id="785" name="Google Shape;785;p9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86" name="Google Shape;786;p9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87" name="Google Shape;787;p9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FrameWork Task 03 (Take Home)</a:t>
            </a:r>
            <a:endParaRPr b="1" sz="3600">
              <a:solidFill>
                <a:srgbClr val="404040"/>
              </a:solidFill>
              <a:latin typeface="Comic Sans MS"/>
              <a:ea typeface="Comic Sans MS"/>
              <a:cs typeface="Comic Sans MS"/>
              <a:sym typeface="Comic Sans MS"/>
            </a:endParaRPr>
          </a:p>
        </p:txBody>
      </p:sp>
      <p:sp>
        <p:nvSpPr>
          <p:cNvPr id="793" name="Google Shape;793;p91"/>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500">
                <a:solidFill>
                  <a:srgbClr val="404040"/>
                </a:solidFill>
                <a:latin typeface="Raleway"/>
                <a:ea typeface="Raleway"/>
                <a:cs typeface="Raleway"/>
                <a:sym typeface="Raleway"/>
              </a:rPr>
              <a:t>Your framework should be developed in a way that if user of your framework want to </a:t>
            </a:r>
            <a:r>
              <a:rPr b="1" lang="en" sz="2500">
                <a:solidFill>
                  <a:srgbClr val="D15A12"/>
                </a:solidFill>
                <a:latin typeface="Raleway"/>
                <a:ea typeface="Raleway"/>
                <a:cs typeface="Raleway"/>
                <a:sym typeface="Raleway"/>
              </a:rPr>
              <a:t>extend the behaviour</a:t>
            </a:r>
            <a:r>
              <a:rPr b="1" lang="en" sz="2500">
                <a:solidFill>
                  <a:srgbClr val="404040"/>
                </a:solidFill>
                <a:latin typeface="Raleway"/>
                <a:ea typeface="Raleway"/>
                <a:cs typeface="Raleway"/>
                <a:sym typeface="Raleway"/>
              </a:rPr>
              <a:t> of the motion then it could do that easily </a:t>
            </a:r>
            <a:r>
              <a:rPr b="1" lang="en" sz="2500">
                <a:solidFill>
                  <a:srgbClr val="D15A12"/>
                </a:solidFill>
                <a:latin typeface="Raleway"/>
                <a:ea typeface="Raleway"/>
                <a:cs typeface="Raleway"/>
                <a:sym typeface="Raleway"/>
              </a:rPr>
              <a:t>without opening the code </a:t>
            </a:r>
            <a:r>
              <a:rPr b="1" lang="en" sz="2500">
                <a:solidFill>
                  <a:srgbClr val="404040"/>
                </a:solidFill>
                <a:latin typeface="Raleway"/>
                <a:ea typeface="Raleway"/>
                <a:cs typeface="Raleway"/>
                <a:sym typeface="Raleway"/>
              </a:rPr>
              <a:t>of the framework</a:t>
            </a:r>
            <a:endParaRPr b="1" sz="2500">
              <a:solidFill>
                <a:srgbClr val="404040"/>
              </a:solidFill>
              <a:latin typeface="Raleway"/>
              <a:ea typeface="Raleway"/>
              <a:cs typeface="Raleway"/>
              <a:sym typeface="Raleway"/>
            </a:endParaRPr>
          </a:p>
          <a:p>
            <a:pPr indent="0" lvl="0" marL="0" rtl="0" algn="just">
              <a:spcBef>
                <a:spcPts val="0"/>
              </a:spcBef>
              <a:spcAft>
                <a:spcPts val="0"/>
              </a:spcAft>
              <a:buNone/>
            </a:pPr>
            <a:r>
              <a:rPr b="1" lang="en" sz="2500">
                <a:solidFill>
                  <a:srgbClr val="404040"/>
                </a:solidFill>
                <a:latin typeface="Raleway"/>
                <a:ea typeface="Raleway"/>
                <a:cs typeface="Raleway"/>
                <a:sym typeface="Raleway"/>
              </a:rPr>
              <a:t>For example user of the framework want to move an object zig zag or diagonally then it only need to write the code for this movement and then inject into your framework so now framework allow gameobjects to move diagonally. (Note this change will only for the user) </a:t>
            </a:r>
            <a:endParaRPr b="1" sz="25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2500">
              <a:solidFill>
                <a:srgbClr val="404040"/>
              </a:solidFill>
              <a:latin typeface="Raleway"/>
              <a:ea typeface="Raleway"/>
              <a:cs typeface="Raleway"/>
              <a:sym typeface="Raleway"/>
            </a:endParaRPr>
          </a:p>
        </p:txBody>
      </p:sp>
      <p:cxnSp>
        <p:nvCxnSpPr>
          <p:cNvPr id="794" name="Google Shape;794;p9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795" name="Google Shape;795;p9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796" name="Google Shape;796;p9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0" name="Shape 800"/>
        <p:cNvGrpSpPr/>
        <p:nvPr/>
      </p:nvGrpSpPr>
      <p:grpSpPr>
        <a:xfrm>
          <a:off x="0" y="0"/>
          <a:ext cx="0" cy="0"/>
          <a:chOff x="0" y="0"/>
          <a:chExt cx="0" cy="0"/>
        </a:xfrm>
      </p:grpSpPr>
      <p:sp>
        <p:nvSpPr>
          <p:cNvPr id="801" name="Google Shape;801;p92"/>
          <p:cNvSpPr txBox="1"/>
          <p:nvPr>
            <p:ph type="ctrTitle"/>
          </p:nvPr>
        </p:nvSpPr>
        <p:spPr>
          <a:xfrm>
            <a:off x="1316100" y="1574025"/>
            <a:ext cx="6714900" cy="13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900">
                <a:solidFill>
                  <a:srgbClr val="D15A12"/>
                </a:solidFill>
                <a:latin typeface="Comic Sans MS"/>
                <a:ea typeface="Comic Sans MS"/>
                <a:cs typeface="Comic Sans MS"/>
                <a:sym typeface="Comic Sans MS"/>
              </a:rPr>
              <a:t>Spring 2021 Code</a:t>
            </a:r>
            <a:endParaRPr b="1" sz="3800">
              <a:solidFill>
                <a:srgbClr val="0097A7"/>
              </a:solidFill>
              <a:latin typeface="Comic Sans MS"/>
              <a:ea typeface="Comic Sans MS"/>
              <a:cs typeface="Comic Sans MS"/>
              <a:sym typeface="Comic Sans MS"/>
            </a:endParaRPr>
          </a:p>
        </p:txBody>
      </p:sp>
      <p:sp>
        <p:nvSpPr>
          <p:cNvPr id="802" name="Google Shape;802;p92"/>
          <p:cNvSpPr/>
          <p:nvPr/>
        </p:nvSpPr>
        <p:spPr>
          <a:xfrm rot="10800000">
            <a:off x="8513292"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03" name="Google Shape;803;p92"/>
          <p:cNvPicPr preferRelativeResize="0"/>
          <p:nvPr/>
        </p:nvPicPr>
        <p:blipFill>
          <a:blip r:embed="rId3">
            <a:alphaModFix/>
          </a:blip>
          <a:stretch>
            <a:fillRect/>
          </a:stretch>
        </p:blipFill>
        <p:spPr>
          <a:xfrm>
            <a:off x="7798825" y="1039140"/>
            <a:ext cx="1549400" cy="4104370"/>
          </a:xfrm>
          <a:prstGeom prst="rect">
            <a:avLst/>
          </a:prstGeom>
          <a:noFill/>
          <a:ln>
            <a:noFill/>
          </a:ln>
        </p:spPr>
      </p:pic>
      <p:sp>
        <p:nvSpPr>
          <p:cNvPr id="804" name="Google Shape;804;p92"/>
          <p:cNvSpPr/>
          <p:nvPr/>
        </p:nvSpPr>
        <p:spPr>
          <a:xfrm flipH="1" rot="10800000">
            <a:off x="-8" y="86"/>
            <a:ext cx="627300" cy="1995600"/>
          </a:xfrm>
          <a:prstGeom prst="rtTriangle">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05" name="Google Shape;805;p92"/>
          <p:cNvPicPr preferRelativeResize="0"/>
          <p:nvPr/>
        </p:nvPicPr>
        <p:blipFill>
          <a:blip r:embed="rId4">
            <a:alphaModFix/>
          </a:blip>
          <a:stretch>
            <a:fillRect/>
          </a:stretch>
        </p:blipFill>
        <p:spPr>
          <a:xfrm>
            <a:off x="-35050" y="1040975"/>
            <a:ext cx="1421136" cy="4104350"/>
          </a:xfrm>
          <a:prstGeom prst="rect">
            <a:avLst/>
          </a:prstGeom>
          <a:noFill/>
          <a:ln>
            <a:noFill/>
          </a:ln>
        </p:spPr>
      </p:pic>
      <p:sp>
        <p:nvSpPr>
          <p:cNvPr id="806" name="Google Shape;806;p92"/>
          <p:cNvSpPr txBox="1"/>
          <p:nvPr>
            <p:ph type="ctrTitle"/>
          </p:nvPr>
        </p:nvSpPr>
        <p:spPr>
          <a:xfrm>
            <a:off x="1476775" y="2873850"/>
            <a:ext cx="6331500" cy="43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accent5"/>
                </a:solidFill>
                <a:latin typeface="Comic Sans MS"/>
                <a:ea typeface="Comic Sans MS"/>
                <a:cs typeface="Comic Sans MS"/>
                <a:sym typeface="Comic Sans MS"/>
              </a:rPr>
              <a:t>Using C# and WinForms</a:t>
            </a:r>
            <a:endParaRPr b="1" sz="2000">
              <a:solidFill>
                <a:schemeClr val="accent5"/>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par>
                                <p:cTn fill="hold" nodeType="with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1000"/>
                                        <p:tgtEl>
                                          <p:spTgt spid="8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0"/>
                                        <p:tgtEl>
                                          <p:spTgt spid="8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 Taking Asynchronous Input</a:t>
            </a:r>
            <a:endParaRPr b="1" sz="3600">
              <a:solidFill>
                <a:srgbClr val="404040"/>
              </a:solidFill>
              <a:latin typeface="Comic Sans MS"/>
              <a:ea typeface="Comic Sans MS"/>
              <a:cs typeface="Comic Sans MS"/>
              <a:sym typeface="Comic Sans MS"/>
            </a:endParaRPr>
          </a:p>
        </p:txBody>
      </p:sp>
      <p:sp>
        <p:nvSpPr>
          <p:cNvPr id="127" name="Google Shape;127;p21"/>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Now you need to make the playership move with Arrow Keys.</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We have already used EZInput. So You need to install NUGET Package.</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28" name="Google Shape;128;p2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29" name="Google Shape;129;p2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0" name="Google Shape;130;p2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9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sp>
        <p:nvSpPr>
          <p:cNvPr id="812" name="Google Shape;812;p93"/>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First,we need to add timer. This timer tick will serve as main game loop that should be atleast call 50 time within a second.</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To achieve this you can set the timer tick to 100 millisecond (time depend on the complexity of the game).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813" name="Google Shape;813;p9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14" name="Google Shape;814;p9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15" name="Google Shape;815;p9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94"/>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sp>
        <p:nvSpPr>
          <p:cNvPr id="821" name="Google Shape;821;p94"/>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First,we need to add timer. This timer tick will serve as main game loop that should be atleast call 50 time within a second.</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To </a:t>
            </a:r>
            <a:r>
              <a:rPr b="1" lang="en" sz="3000">
                <a:solidFill>
                  <a:srgbClr val="404040"/>
                </a:solidFill>
                <a:latin typeface="Raleway"/>
                <a:ea typeface="Raleway"/>
                <a:cs typeface="Raleway"/>
                <a:sym typeface="Raleway"/>
              </a:rPr>
              <a:t>achieve</a:t>
            </a:r>
            <a:r>
              <a:rPr b="1" lang="en" sz="3000">
                <a:solidFill>
                  <a:srgbClr val="404040"/>
                </a:solidFill>
                <a:latin typeface="Raleway"/>
                <a:ea typeface="Raleway"/>
                <a:cs typeface="Raleway"/>
                <a:sym typeface="Raleway"/>
              </a:rPr>
              <a:t> this you can set the timer tick to 100 </a:t>
            </a:r>
            <a:r>
              <a:rPr b="1" lang="en" sz="3000">
                <a:solidFill>
                  <a:srgbClr val="404040"/>
                </a:solidFill>
                <a:latin typeface="Raleway"/>
                <a:ea typeface="Raleway"/>
                <a:cs typeface="Raleway"/>
                <a:sym typeface="Raleway"/>
              </a:rPr>
              <a:t>millisecond (time depend on the complexity of the game)</a:t>
            </a:r>
            <a:r>
              <a:rPr b="1" lang="en" sz="3000">
                <a:solidFill>
                  <a:srgbClr val="404040"/>
                </a:solidFill>
                <a:latin typeface="Raleway"/>
                <a:ea typeface="Raleway"/>
                <a:cs typeface="Raleway"/>
                <a:sym typeface="Raleway"/>
              </a:rPr>
              <a:t>.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822" name="Google Shape;822;p9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23" name="Google Shape;823;p9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24" name="Google Shape;824;p9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sp>
        <p:nvSpPr>
          <p:cNvPr id="830" name="Google Shape;830;p95"/>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Now, in each timer tick, you can check the input from the keyboard and </a:t>
            </a:r>
            <a:r>
              <a:rPr b="1" lang="en" sz="3000">
                <a:solidFill>
                  <a:srgbClr val="D15A12"/>
                </a:solidFill>
                <a:latin typeface="Raleway"/>
                <a:ea typeface="Raleway"/>
                <a:cs typeface="Raleway"/>
                <a:sym typeface="Raleway"/>
              </a:rPr>
              <a:t>move the player picture box</a:t>
            </a:r>
            <a:r>
              <a:rPr b="1" lang="en" sz="3000">
                <a:solidFill>
                  <a:srgbClr val="404040"/>
                </a:solidFill>
                <a:latin typeface="Raleway"/>
                <a:ea typeface="Raleway"/>
                <a:cs typeface="Raleway"/>
                <a:sym typeface="Raleway"/>
              </a:rPr>
              <a:t> according to the </a:t>
            </a:r>
            <a:r>
              <a:rPr b="1" lang="en" sz="3000">
                <a:solidFill>
                  <a:srgbClr val="404040"/>
                </a:solidFill>
                <a:latin typeface="Raleway"/>
                <a:ea typeface="Raleway"/>
                <a:cs typeface="Raleway"/>
                <a:sym typeface="Raleway"/>
              </a:rPr>
              <a:t>keyboard</a:t>
            </a:r>
            <a:r>
              <a:rPr b="1" lang="en" sz="3000">
                <a:solidFill>
                  <a:srgbClr val="404040"/>
                </a:solidFill>
                <a:latin typeface="Raleway"/>
                <a:ea typeface="Raleway"/>
                <a:cs typeface="Raleway"/>
                <a:sym typeface="Raleway"/>
              </a:rPr>
              <a:t> input.</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831" name="Google Shape;831;p9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32" name="Google Shape;832;p9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33" name="Google Shape;833;p9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9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404040"/>
                </a:solidFill>
                <a:latin typeface="Comic Sans MS"/>
                <a:ea typeface="Comic Sans MS"/>
                <a:cs typeface="Comic Sans MS"/>
                <a:sym typeface="Comic Sans MS"/>
              </a:rPr>
              <a:t>Falling Under Gravity.</a:t>
            </a:r>
            <a:endParaRPr b="1" sz="3600">
              <a:solidFill>
                <a:srgbClr val="404040"/>
              </a:solidFill>
              <a:latin typeface="Comic Sans MS"/>
              <a:ea typeface="Comic Sans MS"/>
              <a:cs typeface="Comic Sans MS"/>
              <a:sym typeface="Comic Sans MS"/>
            </a:endParaRPr>
          </a:p>
        </p:txBody>
      </p:sp>
      <p:cxnSp>
        <p:nvCxnSpPr>
          <p:cNvPr id="839" name="Google Shape;839;p9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40" name="Google Shape;840;p9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41" name="Google Shape;841;p9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2" name="Google Shape;842;p96"/>
          <p:cNvSpPr txBox="1"/>
          <p:nvPr/>
        </p:nvSpPr>
        <p:spPr>
          <a:xfrm>
            <a:off x="617750" y="1316100"/>
            <a:ext cx="8526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155CC"/>
                </a:solidFill>
                <a:latin typeface="Courier New"/>
                <a:ea typeface="Courier New"/>
                <a:cs typeface="Courier New"/>
                <a:sym typeface="Courier New"/>
              </a:rPr>
              <a:t>private void</a:t>
            </a:r>
            <a:r>
              <a:rPr b="1" lang="en" sz="1600">
                <a:latin typeface="Courier New"/>
                <a:ea typeface="Courier New"/>
                <a:cs typeface="Courier New"/>
                <a:sym typeface="Courier New"/>
              </a:rPr>
              <a:t> timeMainGameLoop_Tick(</a:t>
            </a:r>
            <a:r>
              <a:rPr b="1" lang="en" sz="1600">
                <a:solidFill>
                  <a:srgbClr val="1155CC"/>
                </a:solidFill>
                <a:latin typeface="Courier New"/>
                <a:ea typeface="Courier New"/>
                <a:cs typeface="Courier New"/>
                <a:sym typeface="Courier New"/>
              </a:rPr>
              <a:t>object</a:t>
            </a:r>
            <a:r>
              <a:rPr b="1" lang="en" sz="1600">
                <a:latin typeface="Courier New"/>
                <a:ea typeface="Courier New"/>
                <a:cs typeface="Courier New"/>
                <a:sym typeface="Courier New"/>
              </a:rPr>
              <a:t> sender, </a:t>
            </a:r>
            <a:r>
              <a:rPr b="1" lang="en" sz="1600">
                <a:solidFill>
                  <a:srgbClr val="1155CC"/>
                </a:solidFill>
                <a:latin typeface="Courier New"/>
                <a:ea typeface="Courier New"/>
                <a:cs typeface="Courier New"/>
                <a:sym typeface="Courier New"/>
              </a:rPr>
              <a:t>EventArgs</a:t>
            </a:r>
            <a:r>
              <a:rPr b="1" lang="en" sz="1600">
                <a:latin typeface="Courier New"/>
                <a:ea typeface="Courier New"/>
                <a:cs typeface="Courier New"/>
                <a:sym typeface="Courier New"/>
              </a:rPr>
              <a:t> e)</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//gravity is global variable with value 3 you can experiment </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//with different values</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pbPlayer.Top = pbPlayer.Top + gravity;</a:t>
            </a:r>
            <a:endParaRPr b="1" sz="1600">
              <a:latin typeface="Courier New"/>
              <a:ea typeface="Courier New"/>
              <a:cs typeface="Courier New"/>
              <a:sym typeface="Courier New"/>
            </a:endParaRPr>
          </a:p>
          <a:p>
            <a:pPr indent="0" lvl="0" marL="0" rtl="0" algn="l">
              <a:spcBef>
                <a:spcPts val="0"/>
              </a:spcBef>
              <a:spcAft>
                <a:spcPts val="0"/>
              </a:spcAft>
              <a:buNone/>
            </a:pPr>
            <a:r>
              <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      </a:t>
            </a:r>
            <a:endParaRPr b="1" sz="1600">
              <a:latin typeface="Courier New"/>
              <a:ea typeface="Courier New"/>
              <a:cs typeface="Courier New"/>
              <a:sym typeface="Courier New"/>
            </a:endParaRPr>
          </a:p>
          <a:p>
            <a:pPr indent="0" lvl="0" marL="0" rtl="0" algn="l">
              <a:spcBef>
                <a:spcPts val="0"/>
              </a:spcBef>
              <a:spcAft>
                <a:spcPts val="0"/>
              </a:spcAft>
              <a:buNone/>
            </a:pPr>
            <a:r>
              <a:t/>
            </a:r>
            <a:endParaRPr b="1" sz="1600">
              <a:latin typeface="Courier New"/>
              <a:ea typeface="Courier New"/>
              <a:cs typeface="Courier New"/>
              <a:sym typeface="Courier New"/>
            </a:endParaRPr>
          </a:p>
          <a:p>
            <a:pPr indent="0" lvl="0" marL="0" rtl="0" algn="l">
              <a:spcBef>
                <a:spcPts val="0"/>
              </a:spcBef>
              <a:spcAft>
                <a:spcPts val="0"/>
              </a:spcAft>
              <a:buNone/>
            </a:pPr>
            <a:r>
              <a:t/>
            </a:r>
            <a:endParaRPr b="1" sz="1600">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9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848" name="Google Shape;848;p9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49" name="Google Shape;849;p9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50" name="Google Shape;850;p9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1" name="Google Shape;851;p97"/>
          <p:cNvSpPr txBox="1"/>
          <p:nvPr>
            <p:ph idx="1" type="subTitle"/>
          </p:nvPr>
        </p:nvSpPr>
        <p:spPr>
          <a:xfrm>
            <a:off x="629275" y="7902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D15A12"/>
                </a:solidFill>
                <a:latin typeface="Raleway"/>
                <a:ea typeface="Raleway"/>
                <a:cs typeface="Raleway"/>
                <a:sym typeface="Raleway"/>
              </a:rPr>
              <a:t>Problem:</a:t>
            </a:r>
            <a:r>
              <a:rPr b="1" lang="en" sz="3000">
                <a:solidFill>
                  <a:srgbClr val="404040"/>
                </a:solidFill>
                <a:latin typeface="Raleway"/>
                <a:ea typeface="Raleway"/>
                <a:cs typeface="Raleway"/>
                <a:sym typeface="Raleway"/>
              </a:rPr>
              <a:t> Let we need to add falling functionality for   different objects (picture box) such as enemies and other players. </a:t>
            </a:r>
            <a:endParaRPr b="1" sz="3000">
              <a:solidFill>
                <a:srgbClr val="404040"/>
              </a:solidFill>
              <a:latin typeface="Raleway"/>
              <a:ea typeface="Raleway"/>
              <a:cs typeface="Raleway"/>
              <a:sym typeface="Raleway"/>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9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857" name="Google Shape;857;p9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58" name="Google Shape;858;p9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59" name="Google Shape;859;p9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60" name="Google Shape;860;p98"/>
          <p:cNvPicPr preferRelativeResize="0"/>
          <p:nvPr/>
        </p:nvPicPr>
        <p:blipFill>
          <a:blip r:embed="rId3">
            <a:alphaModFix/>
          </a:blip>
          <a:stretch>
            <a:fillRect/>
          </a:stretch>
        </p:blipFill>
        <p:spPr>
          <a:xfrm>
            <a:off x="887327" y="790200"/>
            <a:ext cx="6965773" cy="39866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99"/>
          <p:cNvSpPr txBox="1"/>
          <p:nvPr>
            <p:ph type="ctrTitle"/>
          </p:nvPr>
        </p:nvSpPr>
        <p:spPr>
          <a:xfrm>
            <a:off x="0" y="0"/>
            <a:ext cx="9261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866" name="Google Shape;866;p9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67" name="Google Shape;867;p9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68" name="Google Shape;868;p9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9" name="Google Shape;869;p99"/>
          <p:cNvSpPr txBox="1"/>
          <p:nvPr>
            <p:ph idx="1" type="subTitle"/>
          </p:nvPr>
        </p:nvSpPr>
        <p:spPr>
          <a:xfrm>
            <a:off x="629275" y="790200"/>
            <a:ext cx="8244900" cy="38328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D15A12"/>
                </a:solidFill>
                <a:latin typeface="Raleway"/>
                <a:ea typeface="Raleway"/>
                <a:cs typeface="Raleway"/>
                <a:sym typeface="Raleway"/>
              </a:rPr>
              <a:t>Problem:</a:t>
            </a:r>
            <a:r>
              <a:rPr b="1" lang="en" sz="3000">
                <a:solidFill>
                  <a:srgbClr val="404040"/>
                </a:solidFill>
                <a:latin typeface="Raleway"/>
                <a:ea typeface="Raleway"/>
                <a:cs typeface="Raleway"/>
                <a:sym typeface="Raleway"/>
              </a:rPr>
              <a:t> Let we need to add falling functionality for   different objects (picture box) such as enemies and other players.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b="1" lang="en" sz="3000">
                <a:solidFill>
                  <a:srgbClr val="D15A12"/>
                </a:solidFill>
                <a:latin typeface="Raleway"/>
                <a:ea typeface="Raleway"/>
                <a:cs typeface="Raleway"/>
                <a:sym typeface="Raleway"/>
              </a:rPr>
              <a:t>Solution Requirements:</a:t>
            </a:r>
            <a:endParaRPr b="1" sz="3000">
              <a:solidFill>
                <a:srgbClr val="D15A12"/>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We need to create a game framework that can be used by the other developer to make their picturbox fall under gravity.</a:t>
            </a:r>
            <a:endParaRPr b="1" sz="3000">
              <a:solidFill>
                <a:srgbClr val="D15A12"/>
              </a:solidFill>
              <a:latin typeface="Raleway"/>
              <a:ea typeface="Raleway"/>
              <a:cs typeface="Raleway"/>
              <a:sym typeface="Raleway"/>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00"/>
          <p:cNvSpPr txBox="1"/>
          <p:nvPr>
            <p:ph type="ctrTitle"/>
          </p:nvPr>
        </p:nvSpPr>
        <p:spPr>
          <a:xfrm>
            <a:off x="0" y="0"/>
            <a:ext cx="92613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875" name="Google Shape;875;p10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76" name="Google Shape;876;p10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77" name="Google Shape;877;p10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8" name="Google Shape;878;p100"/>
          <p:cNvSpPr txBox="1"/>
          <p:nvPr>
            <p:ph idx="1" type="subTitle"/>
          </p:nvPr>
        </p:nvSpPr>
        <p:spPr>
          <a:xfrm>
            <a:off x="629275" y="790200"/>
            <a:ext cx="8244900" cy="38328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D15A12"/>
                </a:solidFill>
                <a:latin typeface="Raleway"/>
                <a:ea typeface="Raleway"/>
                <a:cs typeface="Raleway"/>
                <a:sym typeface="Raleway"/>
              </a:rPr>
              <a:t>Solution Requirements:</a:t>
            </a:r>
            <a:endParaRPr b="1" sz="3000">
              <a:solidFill>
                <a:srgbClr val="D15A12"/>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The game design (picture boxes) should be separate.</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Char char="●"/>
            </a:pPr>
            <a:r>
              <a:rPr b="1" lang="en" sz="3000">
                <a:solidFill>
                  <a:srgbClr val="404040"/>
                </a:solidFill>
                <a:latin typeface="Raleway"/>
                <a:ea typeface="Raleway"/>
                <a:cs typeface="Raleway"/>
                <a:sym typeface="Raleway"/>
              </a:rPr>
              <a:t>There should be separate business logic from the form.</a:t>
            </a:r>
            <a:endParaRPr b="1" sz="3000">
              <a:solidFill>
                <a:srgbClr val="404040"/>
              </a:solidFill>
              <a:latin typeface="Raleway"/>
              <a:ea typeface="Raleway"/>
              <a:cs typeface="Raleway"/>
              <a:sym typeface="Raleway"/>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0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884" name="Google Shape;884;p10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85" name="Google Shape;885;p10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86" name="Google Shape;886;p10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7" name="Google Shape;887;p101"/>
          <p:cNvSpPr txBox="1"/>
          <p:nvPr>
            <p:ph idx="1" type="subTitle"/>
          </p:nvPr>
        </p:nvSpPr>
        <p:spPr>
          <a:xfrm>
            <a:off x="629275" y="790200"/>
            <a:ext cx="8048400" cy="2996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How to do that ?</a:t>
            </a:r>
            <a:endParaRPr b="1" sz="3000">
              <a:solidFill>
                <a:srgbClr val="404040"/>
              </a:solidFill>
              <a:latin typeface="Raleway"/>
              <a:ea typeface="Raleway"/>
              <a:cs typeface="Raleway"/>
              <a:sym typeface="Raleway"/>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0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893" name="Google Shape;893;p10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894" name="Google Shape;894;p10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895" name="Google Shape;895;p10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6" name="Google Shape;896;p102"/>
          <p:cNvSpPr txBox="1"/>
          <p:nvPr>
            <p:ph idx="1" type="subTitle"/>
          </p:nvPr>
        </p:nvSpPr>
        <p:spPr>
          <a:xfrm>
            <a:off x="629275" y="790200"/>
            <a:ext cx="8048400" cy="29964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First thing is to visualize if you are user of the framework and how will you want to use it ?</a:t>
            </a:r>
            <a:endParaRPr b="1" sz="3000">
              <a:solidFill>
                <a:srgbClr val="404040"/>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Problem: Game Loop</a:t>
            </a:r>
            <a:endParaRPr b="1" sz="3600">
              <a:solidFill>
                <a:srgbClr val="404040"/>
              </a:solidFill>
              <a:latin typeface="Comic Sans MS"/>
              <a:ea typeface="Comic Sans MS"/>
              <a:cs typeface="Comic Sans MS"/>
              <a:sym typeface="Comic Sans MS"/>
            </a:endParaRPr>
          </a:p>
        </p:txBody>
      </p:sp>
      <p:sp>
        <p:nvSpPr>
          <p:cNvPr id="136" name="Google Shape;136;p22"/>
          <p:cNvSpPr txBox="1"/>
          <p:nvPr>
            <p:ph idx="1" type="subTitle"/>
          </p:nvPr>
        </p:nvSpPr>
        <p:spPr>
          <a:xfrm>
            <a:off x="629275" y="714000"/>
            <a:ext cx="8244900" cy="3114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Where to </a:t>
            </a:r>
            <a:r>
              <a:rPr b="1" lang="en" sz="3000">
                <a:solidFill>
                  <a:srgbClr val="404040"/>
                </a:solidFill>
                <a:latin typeface="Raleway"/>
                <a:ea typeface="Raleway"/>
                <a:cs typeface="Raleway"/>
                <a:sym typeface="Raleway"/>
              </a:rPr>
              <a:t>write</a:t>
            </a:r>
            <a:r>
              <a:rPr b="1" lang="en" sz="3000">
                <a:solidFill>
                  <a:srgbClr val="404040"/>
                </a:solidFill>
                <a:latin typeface="Raleway"/>
                <a:ea typeface="Raleway"/>
                <a:cs typeface="Raleway"/>
                <a:sym typeface="Raleway"/>
              </a:rPr>
              <a:t> code for </a:t>
            </a:r>
            <a:r>
              <a:rPr b="1" lang="en" sz="3000">
                <a:solidFill>
                  <a:srgbClr val="D15A12"/>
                </a:solidFill>
                <a:latin typeface="Raleway"/>
                <a:ea typeface="Raleway"/>
                <a:cs typeface="Raleway"/>
                <a:sym typeface="Raleway"/>
              </a:rPr>
              <a:t>KeyBoard Input</a:t>
            </a:r>
            <a:r>
              <a:rPr b="1" lang="en" sz="3000">
                <a:solidFill>
                  <a:srgbClr val="404040"/>
                </a:solidFill>
                <a:latin typeface="Raleway"/>
                <a:ea typeface="Raleway"/>
                <a:cs typeface="Raleway"/>
                <a:sym typeface="Raleway"/>
              </a:rPr>
              <a:t>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404040"/>
              </a:solidFill>
              <a:latin typeface="Raleway"/>
              <a:ea typeface="Raleway"/>
              <a:cs typeface="Raleway"/>
              <a:sym typeface="Raleway"/>
            </a:endParaRPr>
          </a:p>
        </p:txBody>
      </p:sp>
      <p:cxnSp>
        <p:nvCxnSpPr>
          <p:cNvPr id="137" name="Google Shape;137;p2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138" name="Google Shape;138;p2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139" name="Google Shape;139;p2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03"/>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902" name="Google Shape;902;p103"/>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03" name="Google Shape;903;p103"/>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04" name="Google Shape;904;p103"/>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05" name="Google Shape;905;p103"/>
          <p:cNvSpPr txBox="1"/>
          <p:nvPr>
            <p:ph idx="1" type="subTitle"/>
          </p:nvPr>
        </p:nvSpPr>
        <p:spPr>
          <a:xfrm>
            <a:off x="629275" y="790200"/>
            <a:ext cx="8048400" cy="3659100"/>
          </a:xfrm>
          <a:prstGeom prst="rect">
            <a:avLst/>
          </a:prstGeom>
          <a:ln>
            <a:noFill/>
          </a:ln>
        </p:spPr>
        <p:txBody>
          <a:bodyPr anchorCtr="0" anchor="t" bIns="91425" lIns="91425" spcFirstLastPara="1" rIns="91425" wrap="square" tIns="91425">
            <a:noAutofit/>
          </a:bodyPr>
          <a:lstStyle/>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There should be some way that the developer </a:t>
            </a:r>
            <a:r>
              <a:rPr b="1" lang="en" sz="3000">
                <a:solidFill>
                  <a:srgbClr val="404040"/>
                </a:solidFill>
                <a:latin typeface="Raleway"/>
                <a:ea typeface="Raleway"/>
                <a:cs typeface="Raleway"/>
                <a:sym typeface="Raleway"/>
              </a:rPr>
              <a:t>tell</a:t>
            </a:r>
            <a:r>
              <a:rPr b="1" lang="en" sz="3000">
                <a:solidFill>
                  <a:srgbClr val="404040"/>
                </a:solidFill>
                <a:latin typeface="Raleway"/>
                <a:ea typeface="Raleway"/>
                <a:cs typeface="Raleway"/>
                <a:sym typeface="Raleway"/>
              </a:rPr>
              <a:t> the framework that the </a:t>
            </a:r>
            <a:r>
              <a:rPr b="1" lang="en" sz="3000">
                <a:solidFill>
                  <a:srgbClr val="404040"/>
                </a:solidFill>
                <a:latin typeface="Raleway"/>
                <a:ea typeface="Raleway"/>
                <a:cs typeface="Raleway"/>
                <a:sym typeface="Raleway"/>
              </a:rPr>
              <a:t>specific</a:t>
            </a:r>
            <a:r>
              <a:rPr b="1" lang="en" sz="3000">
                <a:solidFill>
                  <a:srgbClr val="404040"/>
                </a:solidFill>
                <a:latin typeface="Raleway"/>
                <a:ea typeface="Raleway"/>
                <a:cs typeface="Raleway"/>
                <a:sym typeface="Raleway"/>
              </a:rPr>
              <a:t> picture box shall act as falling object.</a:t>
            </a:r>
            <a:endParaRPr b="1" sz="3000">
              <a:solidFill>
                <a:srgbClr val="404040"/>
              </a:solidFill>
              <a:latin typeface="Raleway"/>
              <a:ea typeface="Raleway"/>
              <a:cs typeface="Raleway"/>
              <a:sym typeface="Raleway"/>
            </a:endParaRPr>
          </a:p>
          <a:p>
            <a:pPr indent="-419100" lvl="0" marL="457200" rtl="0" algn="just">
              <a:spcBef>
                <a:spcPts val="0"/>
              </a:spcBef>
              <a:spcAft>
                <a:spcPts val="0"/>
              </a:spcAft>
              <a:buClr>
                <a:srgbClr val="404040"/>
              </a:buClr>
              <a:buSzPts val="3000"/>
              <a:buFont typeface="Raleway"/>
              <a:buAutoNum type="arabicPeriod"/>
            </a:pPr>
            <a:r>
              <a:rPr b="1" lang="en" sz="3000">
                <a:solidFill>
                  <a:srgbClr val="404040"/>
                </a:solidFill>
                <a:latin typeface="Raleway"/>
                <a:ea typeface="Raleway"/>
                <a:cs typeface="Raleway"/>
                <a:sym typeface="Raleway"/>
              </a:rPr>
              <a:t>Also, </a:t>
            </a:r>
            <a:r>
              <a:rPr b="1" lang="en" sz="3000">
                <a:solidFill>
                  <a:srgbClr val="404040"/>
                </a:solidFill>
                <a:latin typeface="Raleway"/>
                <a:ea typeface="Raleway"/>
                <a:cs typeface="Raleway"/>
                <a:sym typeface="Raleway"/>
              </a:rPr>
              <a:t>there</a:t>
            </a:r>
            <a:r>
              <a:rPr b="1" lang="en" sz="3000">
                <a:solidFill>
                  <a:srgbClr val="404040"/>
                </a:solidFill>
                <a:latin typeface="Raleway"/>
                <a:ea typeface="Raleway"/>
                <a:cs typeface="Raleway"/>
                <a:sym typeface="Raleway"/>
              </a:rPr>
              <a:t> should be a way to repeatedly update the position of the all the falling objects.</a:t>
            </a:r>
            <a:endParaRPr b="1" sz="3000">
              <a:solidFill>
                <a:srgbClr val="404040"/>
              </a:solidFill>
              <a:latin typeface="Raleway"/>
              <a:ea typeface="Raleway"/>
              <a:cs typeface="Raleway"/>
              <a:sym typeface="Raleway"/>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04"/>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911" name="Google Shape;911;p104"/>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12" name="Google Shape;912;p104"/>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13" name="Google Shape;913;p104"/>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4" name="Google Shape;914;p104"/>
          <p:cNvSpPr txBox="1"/>
          <p:nvPr>
            <p:ph idx="1" type="subTitle"/>
          </p:nvPr>
        </p:nvSpPr>
        <p:spPr>
          <a:xfrm>
            <a:off x="629275" y="790200"/>
            <a:ext cx="8048400" cy="36591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ctr">
              <a:spcBef>
                <a:spcPts val="0"/>
              </a:spcBef>
              <a:spcAft>
                <a:spcPts val="0"/>
              </a:spcAft>
              <a:buNone/>
            </a:pPr>
            <a:r>
              <a:rPr b="1" lang="en" sz="3000">
                <a:solidFill>
                  <a:srgbClr val="404040"/>
                </a:solidFill>
                <a:latin typeface="Raleway"/>
                <a:ea typeface="Raleway"/>
                <a:cs typeface="Raleway"/>
                <a:sym typeface="Raleway"/>
              </a:rPr>
              <a:t>DO IT YOURSELF</a:t>
            </a:r>
            <a:endParaRPr b="1" sz="3000">
              <a:solidFill>
                <a:srgbClr val="404040"/>
              </a:solidFill>
              <a:latin typeface="Raleway"/>
              <a:ea typeface="Raleway"/>
              <a:cs typeface="Raleway"/>
              <a:sym typeface="Raleway"/>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5"/>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920" name="Google Shape;920;p105"/>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21" name="Google Shape;921;p105"/>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22" name="Google Shape;922;p105"/>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3" name="Google Shape;923;p105"/>
          <p:cNvSpPr txBox="1"/>
          <p:nvPr>
            <p:ph idx="1" type="subTitle"/>
          </p:nvPr>
        </p:nvSpPr>
        <p:spPr>
          <a:xfrm>
            <a:off x="629275" y="790200"/>
            <a:ext cx="3236100" cy="36591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This is load method of form. The Game and GameObject are the classes the frame work. Picture Boxes are drawn at form.</a:t>
            </a:r>
            <a:endParaRPr b="1" sz="3000">
              <a:solidFill>
                <a:srgbClr val="404040"/>
              </a:solidFill>
              <a:latin typeface="Raleway"/>
              <a:ea typeface="Raleway"/>
              <a:cs typeface="Raleway"/>
              <a:sym typeface="Raleway"/>
            </a:endParaRPr>
          </a:p>
        </p:txBody>
      </p:sp>
      <p:pic>
        <p:nvPicPr>
          <p:cNvPr id="924" name="Google Shape;924;p105"/>
          <p:cNvPicPr preferRelativeResize="0"/>
          <p:nvPr/>
        </p:nvPicPr>
        <p:blipFill>
          <a:blip r:embed="rId3">
            <a:alphaModFix/>
          </a:blip>
          <a:stretch>
            <a:fillRect/>
          </a:stretch>
        </p:blipFill>
        <p:spPr>
          <a:xfrm>
            <a:off x="4222900" y="942600"/>
            <a:ext cx="4623057" cy="3769944"/>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06"/>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Falling Under Gravity</a:t>
            </a:r>
            <a:endParaRPr b="1" sz="3600">
              <a:solidFill>
                <a:srgbClr val="404040"/>
              </a:solidFill>
              <a:latin typeface="Comic Sans MS"/>
              <a:ea typeface="Comic Sans MS"/>
              <a:cs typeface="Comic Sans MS"/>
              <a:sym typeface="Comic Sans MS"/>
            </a:endParaRPr>
          </a:p>
        </p:txBody>
      </p:sp>
      <p:cxnSp>
        <p:nvCxnSpPr>
          <p:cNvPr id="930" name="Google Shape;930;p106"/>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31" name="Google Shape;931;p106"/>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32" name="Google Shape;932;p106"/>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3" name="Google Shape;933;p106"/>
          <p:cNvSpPr txBox="1"/>
          <p:nvPr>
            <p:ph idx="1" type="subTitle"/>
          </p:nvPr>
        </p:nvSpPr>
        <p:spPr>
          <a:xfrm>
            <a:off x="629275" y="790200"/>
            <a:ext cx="8421600" cy="36591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3000">
                <a:solidFill>
                  <a:srgbClr val="404040"/>
                </a:solidFill>
                <a:latin typeface="Raleway"/>
                <a:ea typeface="Raleway"/>
                <a:cs typeface="Raleway"/>
                <a:sym typeface="Raleway"/>
              </a:rPr>
              <a:t>Within Timer Tick, we need to call the </a:t>
            </a:r>
            <a:r>
              <a:rPr b="1" lang="en" sz="3000">
                <a:solidFill>
                  <a:srgbClr val="404040"/>
                </a:solidFill>
                <a:latin typeface="Raleway"/>
                <a:ea typeface="Raleway"/>
                <a:cs typeface="Raleway"/>
                <a:sym typeface="Raleway"/>
              </a:rPr>
              <a:t>update method of our game object. May be like following..</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t/>
            </a:r>
            <a:endParaRPr b="1" sz="3000">
              <a:solidFill>
                <a:srgbClr val="404040"/>
              </a:solidFill>
              <a:latin typeface="Raleway"/>
              <a:ea typeface="Raleway"/>
              <a:cs typeface="Raleway"/>
              <a:sym typeface="Raleway"/>
            </a:endParaRPr>
          </a:p>
          <a:p>
            <a:pPr indent="0" lvl="0" marL="0" rtl="0" algn="just">
              <a:spcBef>
                <a:spcPts val="0"/>
              </a:spcBef>
              <a:spcAft>
                <a:spcPts val="0"/>
              </a:spcAft>
              <a:buNone/>
            </a:pPr>
            <a:r>
              <a:rPr b="1" lang="en" sz="3000">
                <a:solidFill>
                  <a:srgbClr val="404040"/>
                </a:solidFill>
                <a:latin typeface="Raleway"/>
                <a:ea typeface="Raleway"/>
                <a:cs typeface="Raleway"/>
                <a:sym typeface="Raleway"/>
              </a:rPr>
              <a:t>game.update()</a:t>
            </a:r>
            <a:endParaRPr b="1" sz="3000">
              <a:solidFill>
                <a:srgbClr val="404040"/>
              </a:solidFill>
              <a:latin typeface="Raleway"/>
              <a:ea typeface="Raleway"/>
              <a:cs typeface="Raleway"/>
              <a:sym typeface="Raleway"/>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07"/>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Discussion on Task 01</a:t>
            </a:r>
            <a:endParaRPr b="1" sz="3600">
              <a:solidFill>
                <a:srgbClr val="404040"/>
              </a:solidFill>
              <a:latin typeface="Comic Sans MS"/>
              <a:ea typeface="Comic Sans MS"/>
              <a:cs typeface="Comic Sans MS"/>
              <a:sym typeface="Comic Sans MS"/>
            </a:endParaRPr>
          </a:p>
        </p:txBody>
      </p:sp>
      <p:sp>
        <p:nvSpPr>
          <p:cNvPr id="939" name="Google Shape;939;p107"/>
          <p:cNvSpPr txBox="1"/>
          <p:nvPr>
            <p:ph idx="1" type="subTitle"/>
          </p:nvPr>
        </p:nvSpPr>
        <p:spPr>
          <a:xfrm>
            <a:off x="629275" y="1351875"/>
            <a:ext cx="7791900" cy="21417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404040"/>
                </a:solidFill>
                <a:latin typeface="Raleway"/>
                <a:ea typeface="Raleway"/>
                <a:cs typeface="Raleway"/>
                <a:sym typeface="Raleway"/>
              </a:rPr>
              <a:t>Let see some attempts and mistakes.</a:t>
            </a:r>
            <a:endParaRPr b="1" sz="3000">
              <a:solidFill>
                <a:srgbClr val="D15A12"/>
              </a:solidFill>
              <a:latin typeface="Raleway"/>
              <a:ea typeface="Raleway"/>
              <a:cs typeface="Raleway"/>
              <a:sym typeface="Raleway"/>
            </a:endParaRPr>
          </a:p>
        </p:txBody>
      </p:sp>
      <p:cxnSp>
        <p:nvCxnSpPr>
          <p:cNvPr id="940" name="Google Shape;940;p107"/>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41" name="Google Shape;941;p107"/>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42" name="Google Shape;942;p107"/>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08"/>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r>
              <a:rPr b="1" lang="en" sz="3300">
                <a:solidFill>
                  <a:srgbClr val="404040"/>
                </a:solidFill>
                <a:latin typeface="Comic Sans MS"/>
                <a:ea typeface="Comic Sans MS"/>
                <a:cs typeface="Comic Sans MS"/>
                <a:sym typeface="Comic Sans MS"/>
              </a:rPr>
              <a:t>Writing Demerits</a:t>
            </a:r>
            <a:endParaRPr b="1" sz="3300">
              <a:solidFill>
                <a:srgbClr val="404040"/>
              </a:solidFill>
              <a:latin typeface="Comic Sans MS"/>
              <a:ea typeface="Comic Sans MS"/>
              <a:cs typeface="Comic Sans MS"/>
              <a:sym typeface="Comic Sans MS"/>
            </a:endParaRPr>
          </a:p>
        </p:txBody>
      </p:sp>
      <p:cxnSp>
        <p:nvCxnSpPr>
          <p:cNvPr id="948" name="Google Shape;948;p108"/>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49" name="Google Shape;949;p108"/>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50" name="Google Shape;950;p108"/>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09"/>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a:t>
            </a:r>
            <a:endParaRPr b="1" sz="3300">
              <a:solidFill>
                <a:srgbClr val="404040"/>
              </a:solidFill>
              <a:latin typeface="Comic Sans MS"/>
              <a:ea typeface="Comic Sans MS"/>
              <a:cs typeface="Comic Sans MS"/>
              <a:sym typeface="Comic Sans MS"/>
            </a:endParaRPr>
          </a:p>
        </p:txBody>
      </p:sp>
      <p:cxnSp>
        <p:nvCxnSpPr>
          <p:cNvPr id="956" name="Google Shape;956;p109"/>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57" name="Google Shape;957;p109"/>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58" name="Google Shape;958;p109"/>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59" name="Google Shape;959;p109"/>
          <p:cNvPicPr preferRelativeResize="0"/>
          <p:nvPr/>
        </p:nvPicPr>
        <p:blipFill>
          <a:blip r:embed="rId3">
            <a:alphaModFix/>
          </a:blip>
          <a:stretch>
            <a:fillRect/>
          </a:stretch>
        </p:blipFill>
        <p:spPr>
          <a:xfrm>
            <a:off x="1077600" y="1021000"/>
            <a:ext cx="7249893" cy="3769944"/>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10"/>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r>
              <a:rPr b="1" lang="en" sz="3300">
                <a:solidFill>
                  <a:srgbClr val="404040"/>
                </a:solidFill>
                <a:latin typeface="Comic Sans MS"/>
                <a:ea typeface="Comic Sans MS"/>
                <a:cs typeface="Comic Sans MS"/>
                <a:sym typeface="Comic Sans MS"/>
              </a:rPr>
              <a:t>Writing Demerits</a:t>
            </a:r>
            <a:endParaRPr b="1" sz="3300">
              <a:solidFill>
                <a:srgbClr val="404040"/>
              </a:solidFill>
              <a:latin typeface="Comic Sans MS"/>
              <a:ea typeface="Comic Sans MS"/>
              <a:cs typeface="Comic Sans MS"/>
              <a:sym typeface="Comic Sans MS"/>
            </a:endParaRPr>
          </a:p>
        </p:txBody>
      </p:sp>
      <p:cxnSp>
        <p:nvCxnSpPr>
          <p:cNvPr id="965" name="Google Shape;965;p110"/>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66" name="Google Shape;966;p110"/>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67" name="Google Shape;967;p110"/>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8" name="Google Shape;968;p110"/>
          <p:cNvSpPr txBox="1"/>
          <p:nvPr>
            <p:ph idx="1" type="subTitle"/>
          </p:nvPr>
        </p:nvSpPr>
        <p:spPr>
          <a:xfrm>
            <a:off x="486400" y="863500"/>
            <a:ext cx="8483700" cy="33246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D15A12"/>
                </a:solidFill>
                <a:latin typeface="Raleway"/>
                <a:ea typeface="Raleway"/>
                <a:cs typeface="Raleway"/>
                <a:sym typeface="Raleway"/>
              </a:rPr>
              <a:t>A good Example (Umair)</a:t>
            </a:r>
            <a:endParaRPr b="1" sz="3000">
              <a:solidFill>
                <a:srgbClr val="D15A12"/>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D15A12"/>
              </a:solidFill>
              <a:latin typeface="Raleway"/>
              <a:ea typeface="Raleway"/>
              <a:cs typeface="Raleway"/>
              <a:sym typeface="Raleway"/>
            </a:endParaRPr>
          </a:p>
          <a:p>
            <a:pPr indent="0" lvl="0" marL="0" rtl="0" algn="just">
              <a:spcBef>
                <a:spcPts val="0"/>
              </a:spcBef>
              <a:spcAft>
                <a:spcPts val="0"/>
              </a:spcAft>
              <a:buClr>
                <a:schemeClr val="dk1"/>
              </a:buClr>
              <a:buSzPts val="1100"/>
              <a:buFont typeface="Arial"/>
              <a:buNone/>
            </a:pPr>
            <a:r>
              <a:rPr lang="en" sz="2300">
                <a:solidFill>
                  <a:srgbClr val="404040"/>
                </a:solidFill>
                <a:latin typeface="Comic Sans MS"/>
                <a:ea typeface="Comic Sans MS"/>
                <a:cs typeface="Comic Sans MS"/>
                <a:sym typeface="Comic Sans MS"/>
              </a:rPr>
              <a:t>Demerits of the procedural solutions are that we need to control the each object of the game individually. It is very hard to control each object location and move it on the screen if our game contain more number of objects it becomes very complex to handle and number of code lines may also increase with this approach.</a:t>
            </a:r>
            <a:endParaRPr sz="2300">
              <a:solidFill>
                <a:srgbClr val="404040"/>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3300">
              <a:solidFill>
                <a:srgbClr val="404040"/>
              </a:solidFill>
              <a:latin typeface="Comic Sans MS"/>
              <a:ea typeface="Comic Sans MS"/>
              <a:cs typeface="Comic Sans MS"/>
              <a:sym typeface="Comic Sans M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11"/>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endParaRPr b="1" sz="3300">
              <a:solidFill>
                <a:srgbClr val="404040"/>
              </a:solidFill>
              <a:latin typeface="Comic Sans MS"/>
              <a:ea typeface="Comic Sans MS"/>
              <a:cs typeface="Comic Sans MS"/>
              <a:sym typeface="Comic Sans MS"/>
            </a:endParaRPr>
          </a:p>
        </p:txBody>
      </p:sp>
      <p:cxnSp>
        <p:nvCxnSpPr>
          <p:cNvPr id="974" name="Google Shape;974;p111"/>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75" name="Google Shape;975;p111"/>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76" name="Google Shape;976;p111"/>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7" name="Google Shape;977;p111"/>
          <p:cNvSpPr txBox="1"/>
          <p:nvPr>
            <p:ph idx="1" type="subTitle"/>
          </p:nvPr>
        </p:nvSpPr>
        <p:spPr>
          <a:xfrm>
            <a:off x="486400" y="863500"/>
            <a:ext cx="8483700" cy="690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595959"/>
                </a:solidFill>
                <a:latin typeface="Raleway"/>
                <a:ea typeface="Raleway"/>
                <a:cs typeface="Raleway"/>
                <a:sym typeface="Raleway"/>
              </a:rPr>
              <a:t>One object represent one real time entity.</a:t>
            </a:r>
            <a:endParaRPr b="1" sz="3000">
              <a:solidFill>
                <a:srgbClr val="595959"/>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D15A12"/>
              </a:solidFill>
              <a:latin typeface="Raleway"/>
              <a:ea typeface="Raleway"/>
              <a:cs typeface="Raleway"/>
              <a:sym typeface="Raleway"/>
            </a:endParaRPr>
          </a:p>
          <a:p>
            <a:pPr indent="0" lvl="0" marL="0" rtl="0" algn="just">
              <a:spcBef>
                <a:spcPts val="0"/>
              </a:spcBef>
              <a:spcAft>
                <a:spcPts val="0"/>
              </a:spcAft>
              <a:buClr>
                <a:schemeClr val="dk1"/>
              </a:buClr>
              <a:buSzPts val="1100"/>
              <a:buFont typeface="Arial"/>
              <a:buNone/>
            </a:pPr>
            <a:r>
              <a:t/>
            </a:r>
            <a:endParaRPr sz="2300">
              <a:solidFill>
                <a:srgbClr val="404040"/>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3300">
              <a:solidFill>
                <a:srgbClr val="404040"/>
              </a:solidFill>
              <a:latin typeface="Comic Sans MS"/>
              <a:ea typeface="Comic Sans MS"/>
              <a:cs typeface="Comic Sans MS"/>
              <a:sym typeface="Comic Sans MS"/>
            </a:endParaRPr>
          </a:p>
        </p:txBody>
      </p:sp>
      <p:pic>
        <p:nvPicPr>
          <p:cNvPr id="978" name="Google Shape;978;p111"/>
          <p:cNvPicPr preferRelativeResize="0"/>
          <p:nvPr/>
        </p:nvPicPr>
        <p:blipFill>
          <a:blip r:embed="rId3">
            <a:alphaModFix/>
          </a:blip>
          <a:stretch>
            <a:fillRect/>
          </a:stretch>
        </p:blipFill>
        <p:spPr>
          <a:xfrm>
            <a:off x="1767600" y="1626800"/>
            <a:ext cx="5171066" cy="3006644"/>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12"/>
          <p:cNvSpPr txBox="1"/>
          <p:nvPr>
            <p:ph type="ctrTitle"/>
          </p:nvPr>
        </p:nvSpPr>
        <p:spPr>
          <a:xfrm>
            <a:off x="0" y="0"/>
            <a:ext cx="9144000" cy="7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404040"/>
                </a:solidFill>
                <a:latin typeface="Comic Sans MS"/>
                <a:ea typeface="Comic Sans MS"/>
                <a:cs typeface="Comic Sans MS"/>
                <a:sym typeface="Comic Sans MS"/>
              </a:rPr>
              <a:t>  </a:t>
            </a:r>
            <a:r>
              <a:rPr b="1" lang="en" sz="3600">
                <a:solidFill>
                  <a:srgbClr val="D15A12"/>
                </a:solidFill>
                <a:latin typeface="Comic Sans MS"/>
                <a:ea typeface="Comic Sans MS"/>
                <a:cs typeface="Comic Sans MS"/>
                <a:sym typeface="Comic Sans MS"/>
              </a:rPr>
              <a:t>Framework 01</a:t>
            </a:r>
            <a:r>
              <a:rPr b="1" lang="en" sz="3600">
                <a:solidFill>
                  <a:srgbClr val="404040"/>
                </a:solidFill>
                <a:latin typeface="Comic Sans MS"/>
                <a:ea typeface="Comic Sans MS"/>
                <a:cs typeface="Comic Sans MS"/>
                <a:sym typeface="Comic Sans MS"/>
              </a:rPr>
              <a:t>: </a:t>
            </a:r>
            <a:endParaRPr b="1" sz="3300">
              <a:solidFill>
                <a:srgbClr val="404040"/>
              </a:solidFill>
              <a:latin typeface="Comic Sans MS"/>
              <a:ea typeface="Comic Sans MS"/>
              <a:cs typeface="Comic Sans MS"/>
              <a:sym typeface="Comic Sans MS"/>
            </a:endParaRPr>
          </a:p>
        </p:txBody>
      </p:sp>
      <p:cxnSp>
        <p:nvCxnSpPr>
          <p:cNvPr id="984" name="Google Shape;984;p112"/>
          <p:cNvCxnSpPr/>
          <p:nvPr/>
        </p:nvCxnSpPr>
        <p:spPr>
          <a:xfrm>
            <a:off x="375500" y="123950"/>
            <a:ext cx="0" cy="570000"/>
          </a:xfrm>
          <a:prstGeom prst="straightConnector1">
            <a:avLst/>
          </a:prstGeom>
          <a:noFill/>
          <a:ln cap="flat" cmpd="sng" w="38100">
            <a:solidFill>
              <a:srgbClr val="D15A12"/>
            </a:solidFill>
            <a:prstDash val="solid"/>
            <a:round/>
            <a:headEnd len="med" w="med" type="none"/>
            <a:tailEnd len="med" w="med" type="none"/>
          </a:ln>
        </p:spPr>
      </p:cxnSp>
      <p:cxnSp>
        <p:nvCxnSpPr>
          <p:cNvPr id="985" name="Google Shape;985;p112"/>
          <p:cNvCxnSpPr/>
          <p:nvPr/>
        </p:nvCxnSpPr>
        <p:spPr>
          <a:xfrm>
            <a:off x="299300" y="47750"/>
            <a:ext cx="0" cy="570000"/>
          </a:xfrm>
          <a:prstGeom prst="straightConnector1">
            <a:avLst/>
          </a:prstGeom>
          <a:noFill/>
          <a:ln cap="flat" cmpd="sng" w="38100">
            <a:solidFill>
              <a:schemeClr val="dk2"/>
            </a:solidFill>
            <a:prstDash val="solid"/>
            <a:round/>
            <a:headEnd len="med" w="med" type="none"/>
            <a:tailEnd len="med" w="med" type="none"/>
          </a:ln>
        </p:spPr>
      </p:cxnSp>
      <p:sp>
        <p:nvSpPr>
          <p:cNvPr id="986" name="Google Shape;986;p112"/>
          <p:cNvSpPr/>
          <p:nvPr/>
        </p:nvSpPr>
        <p:spPr>
          <a:xfrm>
            <a:off x="0" y="4864944"/>
            <a:ext cx="9144000" cy="288000"/>
          </a:xfrm>
          <a:prstGeom prst="rect">
            <a:avLst/>
          </a:prstGeom>
          <a:solidFill>
            <a:srgbClr val="D15A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7" name="Google Shape;987;p112"/>
          <p:cNvSpPr txBox="1"/>
          <p:nvPr>
            <p:ph idx="1" type="subTitle"/>
          </p:nvPr>
        </p:nvSpPr>
        <p:spPr>
          <a:xfrm>
            <a:off x="486400" y="711100"/>
            <a:ext cx="8483700" cy="6900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1" lang="en" sz="3000">
                <a:solidFill>
                  <a:srgbClr val="595959"/>
                </a:solidFill>
                <a:latin typeface="Raleway"/>
                <a:ea typeface="Raleway"/>
                <a:cs typeface="Raleway"/>
                <a:sym typeface="Raleway"/>
              </a:rPr>
              <a:t>No need for extra functionality. Only post what has been given</a:t>
            </a:r>
            <a:endParaRPr b="1" sz="3000">
              <a:solidFill>
                <a:srgbClr val="595959"/>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t/>
            </a:r>
            <a:endParaRPr b="1" sz="3000">
              <a:solidFill>
                <a:srgbClr val="D15A12"/>
              </a:solidFill>
              <a:latin typeface="Raleway"/>
              <a:ea typeface="Raleway"/>
              <a:cs typeface="Raleway"/>
              <a:sym typeface="Raleway"/>
            </a:endParaRPr>
          </a:p>
          <a:p>
            <a:pPr indent="0" lvl="0" marL="0" rtl="0" algn="just">
              <a:spcBef>
                <a:spcPts val="0"/>
              </a:spcBef>
              <a:spcAft>
                <a:spcPts val="0"/>
              </a:spcAft>
              <a:buClr>
                <a:schemeClr val="dk1"/>
              </a:buClr>
              <a:buSzPts val="1100"/>
              <a:buFont typeface="Arial"/>
              <a:buNone/>
            </a:pPr>
            <a:r>
              <a:t/>
            </a:r>
            <a:endParaRPr sz="2300">
              <a:solidFill>
                <a:srgbClr val="404040"/>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3300">
              <a:solidFill>
                <a:srgbClr val="404040"/>
              </a:solidFill>
              <a:latin typeface="Comic Sans MS"/>
              <a:ea typeface="Comic Sans MS"/>
              <a:cs typeface="Comic Sans MS"/>
              <a:sym typeface="Comic Sans MS"/>
            </a:endParaRPr>
          </a:p>
        </p:txBody>
      </p:sp>
      <p:pic>
        <p:nvPicPr>
          <p:cNvPr id="988" name="Google Shape;988;p112"/>
          <p:cNvPicPr preferRelativeResize="0"/>
          <p:nvPr/>
        </p:nvPicPr>
        <p:blipFill>
          <a:blip r:embed="rId3">
            <a:alphaModFix/>
          </a:blip>
          <a:stretch>
            <a:fillRect/>
          </a:stretch>
        </p:blipFill>
        <p:spPr>
          <a:xfrm>
            <a:off x="1767600" y="1855400"/>
            <a:ext cx="5171066" cy="30066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