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43" d="100"/>
          <a:sy n="43" d="100"/>
        </p:scale>
        <p:origin x="122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369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26369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5956042" y="420822"/>
            <a:ext cx="7477601" cy="949206"/>
          </a:xfrm>
          <a:prstGeom prst="rect">
            <a:avLst/>
          </a:prstGeom>
          <a:noFill/>
          <a:ln/>
        </p:spPr>
        <p:txBody>
          <a:bodyPr wrap="square" rtlCol="0" anchor="t"/>
          <a:lstStyle/>
          <a:p>
            <a:pPr marL="0" indent="0">
              <a:lnSpc>
                <a:spcPts val="6561"/>
              </a:lnSpc>
              <a:buNone/>
            </a:pPr>
            <a:r>
              <a:rPr lang="en-US" sz="5249" dirty="0">
                <a:solidFill>
                  <a:srgbClr val="1B1B27"/>
                </a:solidFill>
                <a:latin typeface="Corben" pitchFamily="34" charset="0"/>
                <a:ea typeface="Corben" pitchFamily="34" charset="-122"/>
                <a:cs typeface="Corben" pitchFamily="34" charset="-120"/>
              </a:rPr>
              <a:t>Plan</a:t>
            </a:r>
            <a:endParaRPr lang="en-US" sz="5249" dirty="0"/>
          </a:p>
        </p:txBody>
      </p:sp>
      <p:sp>
        <p:nvSpPr>
          <p:cNvPr id="6" name="Text 2"/>
          <p:cNvSpPr/>
          <p:nvPr/>
        </p:nvSpPr>
        <p:spPr>
          <a:xfrm>
            <a:off x="6279476" y="1685581"/>
            <a:ext cx="7477601" cy="4085649"/>
          </a:xfrm>
          <a:prstGeom prst="rect">
            <a:avLst/>
          </a:prstGeom>
          <a:noFill/>
          <a:ln/>
        </p:spPr>
        <p:txBody>
          <a:bodyPr wrap="square" rtlCol="0" anchor="t"/>
          <a:lstStyle/>
          <a:p>
            <a:pPr marL="457200" indent="-457200">
              <a:lnSpc>
                <a:spcPts val="2799"/>
              </a:lnSpc>
              <a:buFont typeface="Wingdings" panose="05000000000000000000" pitchFamily="2" charset="2"/>
              <a:buChar char="§"/>
            </a:pPr>
            <a:r>
              <a:rPr lang="fr-FR" sz="2800" dirty="0">
                <a:ea typeface="Corben"/>
              </a:rPr>
              <a:t>Introduction</a:t>
            </a:r>
          </a:p>
          <a:p>
            <a:pPr marL="457200" indent="-457200">
              <a:lnSpc>
                <a:spcPts val="2799"/>
              </a:lnSpc>
              <a:buFont typeface="Wingdings" panose="05000000000000000000" pitchFamily="2" charset="2"/>
              <a:buChar char="§"/>
            </a:pPr>
            <a:r>
              <a:rPr lang="en-US" sz="2800" dirty="0">
                <a:ea typeface="Corben"/>
              </a:rPr>
              <a:t>Définition de Pig</a:t>
            </a:r>
          </a:p>
          <a:p>
            <a:pPr marL="457200" indent="-457200">
              <a:lnSpc>
                <a:spcPts val="2799"/>
              </a:lnSpc>
              <a:buFont typeface="Wingdings" panose="05000000000000000000" pitchFamily="2" charset="2"/>
              <a:buChar char="§"/>
            </a:pPr>
            <a:r>
              <a:rPr lang="en-US" sz="2800" dirty="0">
                <a:solidFill>
                  <a:srgbClr val="1B1B27"/>
                </a:solidFill>
                <a:latin typeface="Corben" pitchFamily="34" charset="0"/>
                <a:ea typeface="Corben"/>
                <a:cs typeface="Corben" pitchFamily="34" charset="-120"/>
              </a:rPr>
              <a:t>Avantages de l'utilisation de Pig</a:t>
            </a:r>
          </a:p>
          <a:p>
            <a:pPr marL="457200" indent="-457200">
              <a:lnSpc>
                <a:spcPts val="2799"/>
              </a:lnSpc>
              <a:buFont typeface="Wingdings" panose="05000000000000000000" pitchFamily="2" charset="2"/>
              <a:buChar char="§"/>
            </a:pPr>
            <a:r>
              <a:rPr lang="en-US" sz="2800" dirty="0">
                <a:solidFill>
                  <a:srgbClr val="1B1B27"/>
                </a:solidFill>
                <a:latin typeface="Corben" pitchFamily="34" charset="0"/>
                <a:ea typeface="Corben"/>
                <a:cs typeface="Corben" pitchFamily="34" charset="-120"/>
              </a:rPr>
              <a:t>Principales fonctionnalités de Pig</a:t>
            </a:r>
            <a:endParaRPr lang="en-US" sz="2800" dirty="0">
              <a:ea typeface="Corben"/>
            </a:endParaRPr>
          </a:p>
          <a:p>
            <a:pPr marL="457200" indent="-457200">
              <a:lnSpc>
                <a:spcPts val="2799"/>
              </a:lnSpc>
              <a:buFont typeface="Wingdings" panose="05000000000000000000" pitchFamily="2" charset="2"/>
              <a:buChar char="§"/>
            </a:pPr>
            <a:r>
              <a:rPr lang="en-US" sz="2800" dirty="0">
                <a:solidFill>
                  <a:srgbClr val="1B1B27"/>
                </a:solidFill>
                <a:latin typeface="Corben" pitchFamily="34" charset="0"/>
                <a:ea typeface="Corben"/>
                <a:cs typeface="Corben" pitchFamily="34" charset="-120"/>
              </a:rPr>
              <a:t>Exemples d'utilisation de Pig dans le big data</a:t>
            </a:r>
            <a:endParaRPr lang="en-US" sz="2800" dirty="0">
              <a:ea typeface="Corben"/>
            </a:endParaRPr>
          </a:p>
          <a:p>
            <a:pPr marL="457200" indent="-457200">
              <a:lnSpc>
                <a:spcPts val="2799"/>
              </a:lnSpc>
              <a:buFont typeface="Wingdings" panose="05000000000000000000" pitchFamily="2" charset="2"/>
              <a:buChar char="§"/>
            </a:pPr>
            <a:r>
              <a:rPr lang="en-US" sz="2800" dirty="0">
                <a:solidFill>
                  <a:srgbClr val="1B1B27"/>
                </a:solidFill>
                <a:latin typeface="Corben" pitchFamily="34" charset="0"/>
                <a:ea typeface="Corben"/>
                <a:cs typeface="Corben" pitchFamily="34" charset="-120"/>
              </a:rPr>
              <a:t>Limitations de Pig</a:t>
            </a:r>
          </a:p>
          <a:p>
            <a:pPr marL="457200" indent="-457200">
              <a:lnSpc>
                <a:spcPts val="2799"/>
              </a:lnSpc>
              <a:buFont typeface="Wingdings" panose="05000000000000000000" pitchFamily="2" charset="2"/>
              <a:buChar char="§"/>
            </a:pPr>
            <a:r>
              <a:rPr lang="en-US" sz="2800" dirty="0">
                <a:solidFill>
                  <a:srgbClr val="1B1B27"/>
                </a:solidFill>
                <a:latin typeface="Corben" pitchFamily="34" charset="0"/>
                <a:ea typeface="Corben"/>
                <a:cs typeface="Corben" pitchFamily="34" charset="-120"/>
              </a:rPr>
              <a:t>Comparaison avec d'autres outils de traitement de données</a:t>
            </a:r>
            <a:endParaRPr lang="en-US" sz="2800" dirty="0">
              <a:ea typeface="Corben"/>
            </a:endParaRPr>
          </a:p>
          <a:p>
            <a:pPr marL="457200" indent="-457200">
              <a:lnSpc>
                <a:spcPts val="2799"/>
              </a:lnSpc>
              <a:buFont typeface="Wingdings" panose="05000000000000000000" pitchFamily="2" charset="2"/>
              <a:buChar char="§"/>
            </a:pPr>
            <a:r>
              <a:rPr lang="en-US" sz="2800" dirty="0">
                <a:solidFill>
                  <a:srgbClr val="1B1B27"/>
                </a:solidFill>
                <a:latin typeface="Corben" pitchFamily="34" charset="0"/>
                <a:ea typeface="Corben"/>
                <a:cs typeface="Corben" pitchFamily="34" charset="-120"/>
              </a:rPr>
              <a:t>Conclusion et perspectives</a:t>
            </a:r>
            <a:endParaRPr lang="en-US" sz="2800" dirty="0">
              <a:ea typeface="Corben"/>
            </a:endParaRPr>
          </a:p>
          <a:p>
            <a:pPr>
              <a:lnSpc>
                <a:spcPts val="2799"/>
              </a:lnSpc>
            </a:pPr>
            <a:endParaRPr lang="en-US" sz="1800" dirty="0"/>
          </a:p>
          <a:p>
            <a:pPr>
              <a:lnSpc>
                <a:spcPts val="2799"/>
              </a:lnSpc>
            </a:pPr>
            <a:endParaRPr lang="en-US" sz="1800" dirty="0"/>
          </a:p>
          <a:p>
            <a:pPr marL="0" indent="0">
              <a:lnSpc>
                <a:spcPts val="2799"/>
              </a:lnSpc>
              <a:buNone/>
            </a:pPr>
            <a:endParaRPr lang="en-US" sz="1750" dirty="0"/>
          </a:p>
          <a:p>
            <a:pPr marL="0" indent="0">
              <a:lnSpc>
                <a:spcPts val="2799"/>
              </a:lnSpc>
              <a:buNone/>
            </a:pPr>
            <a:endParaRPr lang="en-US" sz="1750" dirty="0"/>
          </a:p>
        </p:txBody>
      </p:sp>
      <p:sp>
        <p:nvSpPr>
          <p:cNvPr id="7" name="Shape 3"/>
          <p:cNvSpPr/>
          <p:nvPr/>
        </p:nvSpPr>
        <p:spPr>
          <a:xfrm>
            <a:off x="1642668" y="5415828"/>
            <a:ext cx="355402" cy="355402"/>
          </a:xfrm>
          <a:prstGeom prst="roundRect">
            <a:avLst>
              <a:gd name="adj" fmla="val 25726039"/>
            </a:avLst>
          </a:prstGeom>
          <a:solidFill>
            <a:srgbClr val="5ADAAD"/>
          </a:solidFill>
          <a:ln w="7620">
            <a:solidFill>
              <a:srgbClr val="FFFFFF"/>
            </a:solidFill>
            <a:prstDash val="solid"/>
          </a:ln>
        </p:spPr>
      </p:sp>
      <p:sp>
        <p:nvSpPr>
          <p:cNvPr id="9" name="Text 5"/>
          <p:cNvSpPr/>
          <p:nvPr/>
        </p:nvSpPr>
        <p:spPr>
          <a:xfrm>
            <a:off x="2228653" y="5345523"/>
            <a:ext cx="3027164" cy="388858"/>
          </a:xfrm>
          <a:prstGeom prst="rect">
            <a:avLst/>
          </a:prstGeom>
          <a:noFill/>
          <a:ln/>
        </p:spPr>
        <p:txBody>
          <a:bodyPr wrap="none" rtlCol="0" anchor="t"/>
          <a:lstStyle/>
          <a:p>
            <a:pPr marL="0" indent="0" algn="l">
              <a:lnSpc>
                <a:spcPts val="3062"/>
              </a:lnSpc>
              <a:buNone/>
            </a:pPr>
            <a:r>
              <a:rPr lang="en-US" sz="2400" b="1" dirty="0" err="1">
                <a:solidFill>
                  <a:srgbClr val="404155"/>
                </a:solidFill>
                <a:latin typeface="Nobile" pitchFamily="34" charset="0"/>
                <a:ea typeface="Nobile" pitchFamily="34" charset="-122"/>
                <a:cs typeface="Nobile" pitchFamily="34" charset="-120"/>
              </a:rPr>
              <a:t>Khady</a:t>
            </a:r>
            <a:r>
              <a:rPr lang="en-US" sz="2400" b="1" dirty="0">
                <a:solidFill>
                  <a:srgbClr val="404155"/>
                </a:solidFill>
                <a:latin typeface="Nobile" pitchFamily="34" charset="0"/>
                <a:ea typeface="Nobile" pitchFamily="34" charset="-122"/>
                <a:cs typeface="Nobile" pitchFamily="34" charset="-120"/>
              </a:rPr>
              <a:t> M BA</a:t>
            </a:r>
            <a:endParaRPr lang="en-US" sz="2400" dirty="0"/>
          </a:p>
        </p:txBody>
      </p:sp>
      <p:sp>
        <p:nvSpPr>
          <p:cNvPr id="12" name="ZoneTexte 11">
            <a:extLst>
              <a:ext uri="{FF2B5EF4-FFF2-40B4-BE49-F238E27FC236}">
                <a16:creationId xmlns:a16="http://schemas.microsoft.com/office/drawing/2014/main" id="{3317D4C9-99E0-80DE-C024-B941DC381B18}"/>
              </a:ext>
            </a:extLst>
          </p:cNvPr>
          <p:cNvSpPr txBox="1"/>
          <p:nvPr/>
        </p:nvSpPr>
        <p:spPr>
          <a:xfrm>
            <a:off x="2228653" y="6289493"/>
            <a:ext cx="2617470" cy="461665"/>
          </a:xfrm>
          <a:prstGeom prst="rect">
            <a:avLst/>
          </a:prstGeom>
          <a:noFill/>
        </p:spPr>
        <p:txBody>
          <a:bodyPr wrap="square" rtlCol="0">
            <a:spAutoFit/>
          </a:bodyPr>
          <a:lstStyle/>
          <a:p>
            <a:r>
              <a:rPr lang="fr-FR" sz="2400" b="1" dirty="0"/>
              <a:t>Adama DIOUF</a:t>
            </a:r>
            <a:endParaRPr lang="en-US" sz="2400" b="1" dirty="0"/>
          </a:p>
        </p:txBody>
      </p:sp>
      <p:pic>
        <p:nvPicPr>
          <p:cNvPr id="13" name="Image 12">
            <a:extLst>
              <a:ext uri="{FF2B5EF4-FFF2-40B4-BE49-F238E27FC236}">
                <a16:creationId xmlns:a16="http://schemas.microsoft.com/office/drawing/2014/main" id="{98491745-B949-AC58-3F73-278E904E643C}"/>
              </a:ext>
            </a:extLst>
          </p:cNvPr>
          <p:cNvPicPr>
            <a:picLocks noChangeAspect="1"/>
          </p:cNvPicPr>
          <p:nvPr/>
        </p:nvPicPr>
        <p:blipFill>
          <a:blip r:embed="rId5"/>
          <a:stretch>
            <a:fillRect/>
          </a:stretch>
        </p:blipFill>
        <p:spPr>
          <a:xfrm>
            <a:off x="1642668" y="6294421"/>
            <a:ext cx="359695" cy="3657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0" y="0"/>
            <a:ext cx="5486400" cy="8229600"/>
          </a:xfrm>
          <a:prstGeom prst="rect">
            <a:avLst/>
          </a:prstGeom>
        </p:spPr>
      </p:pic>
      <p:sp>
        <p:nvSpPr>
          <p:cNvPr id="5" name="Text 1"/>
          <p:cNvSpPr/>
          <p:nvPr/>
        </p:nvSpPr>
        <p:spPr>
          <a:xfrm>
            <a:off x="6319599" y="1551623"/>
            <a:ext cx="7477601" cy="1666399"/>
          </a:xfrm>
          <a:prstGeom prst="rect">
            <a:avLst/>
          </a:prstGeom>
          <a:noFill/>
          <a:ln/>
        </p:spPr>
        <p:txBody>
          <a:bodyPr wrap="square" rtlCol="0" anchor="t"/>
          <a:lstStyle/>
          <a:p>
            <a:pPr marL="0" indent="0">
              <a:lnSpc>
                <a:spcPts val="6561"/>
              </a:lnSpc>
              <a:buNone/>
            </a:pPr>
            <a:r>
              <a:rPr lang="en-US" sz="5249" dirty="0">
                <a:solidFill>
                  <a:srgbClr val="1B1B27"/>
                </a:solidFill>
                <a:latin typeface="Corben" pitchFamily="34" charset="0"/>
                <a:ea typeface="Corben" pitchFamily="34" charset="-122"/>
                <a:cs typeface="Corben" pitchFamily="34" charset="-120"/>
              </a:rPr>
              <a:t>Introduction à Pig </a:t>
            </a:r>
            <a:r>
              <a:rPr lang="en-US" sz="5249" dirty="0" err="1">
                <a:solidFill>
                  <a:srgbClr val="1B1B27"/>
                </a:solidFill>
                <a:latin typeface="Corben" pitchFamily="34" charset="0"/>
                <a:ea typeface="Corben" pitchFamily="34" charset="-122"/>
                <a:cs typeface="Corben" pitchFamily="34" charset="-120"/>
              </a:rPr>
              <a:t>en</a:t>
            </a:r>
            <a:r>
              <a:rPr lang="en-US" sz="5249" dirty="0">
                <a:solidFill>
                  <a:srgbClr val="1B1B27"/>
                </a:solidFill>
                <a:latin typeface="Corben" pitchFamily="34" charset="0"/>
                <a:ea typeface="Corben" pitchFamily="34" charset="-122"/>
                <a:cs typeface="Corben" pitchFamily="34" charset="-120"/>
              </a:rPr>
              <a:t> big data</a:t>
            </a:r>
            <a:endParaRPr lang="en-US" sz="5249" dirty="0"/>
          </a:p>
        </p:txBody>
      </p:sp>
      <p:sp>
        <p:nvSpPr>
          <p:cNvPr id="6" name="Text 2"/>
          <p:cNvSpPr/>
          <p:nvPr/>
        </p:nvSpPr>
        <p:spPr>
          <a:xfrm>
            <a:off x="6319599" y="3551277"/>
            <a:ext cx="7477601" cy="2487811"/>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Pig est un outil conçu pour effectuer des tâches de traitement de données sur de gros ensembles de données. Il offre une manière simple et puissante de manipuler et analyser de grandes quantités de données. Utilisé principalement dans le contexte du big data, Pig est devenu un pilier essentiel pour les ingénieurs et les scientifiques des données qui cherchent à extraire des informations significatives à partir de données massives.</a:t>
            </a:r>
            <a:endParaRPr lang="en-US" sz="1750" dirty="0"/>
          </a:p>
        </p:txBody>
      </p:sp>
      <p:pic>
        <p:nvPicPr>
          <p:cNvPr id="15" name="Image 14">
            <a:extLst>
              <a:ext uri="{FF2B5EF4-FFF2-40B4-BE49-F238E27FC236}">
                <a16:creationId xmlns:a16="http://schemas.microsoft.com/office/drawing/2014/main" id="{9F598BE8-C3FA-57AE-677D-165585C7D872}"/>
              </a:ext>
            </a:extLst>
          </p:cNvPr>
          <p:cNvPicPr>
            <a:picLocks noChangeAspect="1"/>
          </p:cNvPicPr>
          <p:nvPr/>
        </p:nvPicPr>
        <p:blipFill>
          <a:blip r:embed="rId4"/>
          <a:stretch>
            <a:fillRect/>
          </a:stretch>
        </p:blipFill>
        <p:spPr>
          <a:xfrm>
            <a:off x="-2597" y="6436"/>
            <a:ext cx="5484704" cy="8223164"/>
          </a:xfrm>
          <a:prstGeom prst="rect">
            <a:avLst/>
          </a:prstGeom>
        </p:spPr>
      </p:pic>
    </p:spTree>
    <p:extLst>
      <p:ext uri="{BB962C8B-B14F-4D97-AF65-F5344CB8AC3E}">
        <p14:creationId xmlns:p14="http://schemas.microsoft.com/office/powerpoint/2010/main" val="358925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0169" y="0"/>
            <a:ext cx="14630400" cy="12973526"/>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14630400" cy="2196942"/>
          </a:xfrm>
          <a:prstGeom prst="rect">
            <a:avLst/>
          </a:prstGeom>
        </p:spPr>
      </p:pic>
      <p:sp>
        <p:nvSpPr>
          <p:cNvPr id="5" name="Text 1"/>
          <p:cNvSpPr/>
          <p:nvPr/>
        </p:nvSpPr>
        <p:spPr>
          <a:xfrm>
            <a:off x="3621167" y="2371844"/>
            <a:ext cx="3888462" cy="486013"/>
          </a:xfrm>
          <a:prstGeom prst="rect">
            <a:avLst/>
          </a:prstGeom>
          <a:noFill/>
          <a:ln/>
        </p:spPr>
        <p:txBody>
          <a:bodyPr wrap="none" rtlCol="0" anchor="t"/>
          <a:lstStyle/>
          <a:p>
            <a:pPr marL="0" indent="0">
              <a:lnSpc>
                <a:spcPts val="3827"/>
              </a:lnSpc>
              <a:buNone/>
            </a:pPr>
            <a:r>
              <a:rPr lang="en-US" sz="3062" dirty="0">
                <a:solidFill>
                  <a:srgbClr val="1B1B27"/>
                </a:solidFill>
                <a:latin typeface="Corben" pitchFamily="34" charset="0"/>
                <a:ea typeface="Corben" pitchFamily="34" charset="-122"/>
                <a:cs typeface="Corben" pitchFamily="34" charset="-120"/>
              </a:rPr>
              <a:t>Qu'est-ce que Pig?</a:t>
            </a:r>
            <a:endParaRPr lang="en-US" sz="3062" dirty="0"/>
          </a:p>
        </p:txBody>
      </p:sp>
      <p:sp>
        <p:nvSpPr>
          <p:cNvPr id="6" name="Shape 2"/>
          <p:cNvSpPr/>
          <p:nvPr/>
        </p:nvSpPr>
        <p:spPr>
          <a:xfrm>
            <a:off x="3621167" y="3212544"/>
            <a:ext cx="349925" cy="349925"/>
          </a:xfrm>
          <a:prstGeom prst="roundRect">
            <a:avLst>
              <a:gd name="adj" fmla="val 20002"/>
            </a:avLst>
          </a:prstGeom>
          <a:solidFill>
            <a:srgbClr val="D2D9F9"/>
          </a:solidFill>
          <a:ln w="7620">
            <a:solidFill>
              <a:srgbClr val="B8BFDF"/>
            </a:solidFill>
            <a:prstDash val="solid"/>
          </a:ln>
        </p:spPr>
      </p:sp>
      <p:sp>
        <p:nvSpPr>
          <p:cNvPr id="7" name="Text 3"/>
          <p:cNvSpPr/>
          <p:nvPr/>
        </p:nvSpPr>
        <p:spPr>
          <a:xfrm>
            <a:off x="3761661" y="3241596"/>
            <a:ext cx="68937" cy="291703"/>
          </a:xfrm>
          <a:prstGeom prst="rect">
            <a:avLst/>
          </a:prstGeom>
          <a:noFill/>
          <a:ln/>
        </p:spPr>
        <p:txBody>
          <a:bodyPr wrap="none" rtlCol="0" anchor="t"/>
          <a:lstStyle/>
          <a:p>
            <a:pPr marL="0" indent="0" algn="ctr">
              <a:lnSpc>
                <a:spcPts val="2296"/>
              </a:lnSpc>
              <a:buNone/>
            </a:pPr>
            <a:r>
              <a:rPr lang="en-US" sz="1837" dirty="0">
                <a:solidFill>
                  <a:srgbClr val="404155"/>
                </a:solidFill>
                <a:latin typeface="Corben" pitchFamily="34" charset="0"/>
                <a:ea typeface="Corben" pitchFamily="34" charset="-122"/>
                <a:cs typeface="Corben" pitchFamily="34" charset="-120"/>
              </a:rPr>
              <a:t>1</a:t>
            </a:r>
            <a:endParaRPr lang="en-US" sz="1837" dirty="0"/>
          </a:p>
        </p:txBody>
      </p:sp>
      <p:sp>
        <p:nvSpPr>
          <p:cNvPr id="8" name="Text 4"/>
          <p:cNvSpPr/>
          <p:nvPr/>
        </p:nvSpPr>
        <p:spPr>
          <a:xfrm>
            <a:off x="4126587" y="3266003"/>
            <a:ext cx="1853565" cy="486013"/>
          </a:xfrm>
          <a:prstGeom prst="rect">
            <a:avLst/>
          </a:prstGeom>
          <a:noFill/>
          <a:ln/>
        </p:spPr>
        <p:txBody>
          <a:bodyPr wrap="square" rtlCol="0" anchor="t"/>
          <a:lstStyle/>
          <a:p>
            <a:pPr marL="0" indent="0">
              <a:lnSpc>
                <a:spcPts val="1914"/>
              </a:lnSpc>
              <a:buNone/>
            </a:pPr>
            <a:r>
              <a:rPr lang="en-US" sz="1531" dirty="0">
                <a:solidFill>
                  <a:srgbClr val="404155"/>
                </a:solidFill>
                <a:latin typeface="Corben" pitchFamily="34" charset="0"/>
                <a:ea typeface="Corben" pitchFamily="34" charset="-122"/>
                <a:cs typeface="Corben" pitchFamily="34" charset="-120"/>
              </a:rPr>
              <a:t>Langage de Scripting</a:t>
            </a:r>
            <a:endParaRPr lang="en-US" sz="1531" dirty="0"/>
          </a:p>
        </p:txBody>
      </p:sp>
      <p:sp>
        <p:nvSpPr>
          <p:cNvPr id="9" name="Text 5"/>
          <p:cNvSpPr/>
          <p:nvPr/>
        </p:nvSpPr>
        <p:spPr>
          <a:xfrm>
            <a:off x="4126587" y="3845243"/>
            <a:ext cx="1853565" cy="2984659"/>
          </a:xfrm>
          <a:prstGeom prst="rect">
            <a:avLst/>
          </a:prstGeom>
          <a:noFill/>
          <a:ln/>
        </p:spPr>
        <p:txBody>
          <a:bodyPr wrap="square" rtlCol="0" anchor="t"/>
          <a:lstStyle/>
          <a:p>
            <a:pPr marL="0" indent="0">
              <a:lnSpc>
                <a:spcPts val="1960"/>
              </a:lnSpc>
              <a:buNone/>
            </a:pPr>
            <a:r>
              <a:rPr lang="en-US" sz="1225" dirty="0">
                <a:solidFill>
                  <a:srgbClr val="404155"/>
                </a:solidFill>
                <a:latin typeface="Nobile" pitchFamily="34" charset="0"/>
                <a:ea typeface="Nobile" pitchFamily="34" charset="-122"/>
                <a:cs typeface="Nobile" pitchFamily="34" charset="-120"/>
              </a:rPr>
              <a:t>Pig utilise un langage de scripting appelé Pig Latin, qui permet aux utilisateurs d'écrire des programmes pour l'analyse de données. Ce langage est conçu pour être simple et lisible, ce qui le rend accessible aux personnes travaillant dans le domaine du big data.</a:t>
            </a:r>
            <a:endParaRPr lang="en-US" sz="1225" dirty="0"/>
          </a:p>
        </p:txBody>
      </p:sp>
      <p:sp>
        <p:nvSpPr>
          <p:cNvPr id="10" name="Shape 6"/>
          <p:cNvSpPr/>
          <p:nvPr/>
        </p:nvSpPr>
        <p:spPr>
          <a:xfrm>
            <a:off x="6135648" y="3212544"/>
            <a:ext cx="349925" cy="349925"/>
          </a:xfrm>
          <a:prstGeom prst="roundRect">
            <a:avLst>
              <a:gd name="adj" fmla="val 20002"/>
            </a:avLst>
          </a:prstGeom>
          <a:solidFill>
            <a:srgbClr val="D2D9F9"/>
          </a:solidFill>
          <a:ln w="7620">
            <a:solidFill>
              <a:srgbClr val="B8BFDF"/>
            </a:solidFill>
            <a:prstDash val="solid"/>
          </a:ln>
        </p:spPr>
      </p:sp>
      <p:sp>
        <p:nvSpPr>
          <p:cNvPr id="11" name="Text 7"/>
          <p:cNvSpPr/>
          <p:nvPr/>
        </p:nvSpPr>
        <p:spPr>
          <a:xfrm>
            <a:off x="6249710" y="3241596"/>
            <a:ext cx="121682" cy="291703"/>
          </a:xfrm>
          <a:prstGeom prst="rect">
            <a:avLst/>
          </a:prstGeom>
          <a:noFill/>
          <a:ln/>
        </p:spPr>
        <p:txBody>
          <a:bodyPr wrap="none" rtlCol="0" anchor="t"/>
          <a:lstStyle/>
          <a:p>
            <a:pPr marL="0" indent="0" algn="ctr">
              <a:lnSpc>
                <a:spcPts val="2296"/>
              </a:lnSpc>
              <a:buNone/>
            </a:pPr>
            <a:r>
              <a:rPr lang="en-US" sz="1837" dirty="0">
                <a:solidFill>
                  <a:srgbClr val="404155"/>
                </a:solidFill>
                <a:latin typeface="Corben" pitchFamily="34" charset="0"/>
                <a:ea typeface="Corben" pitchFamily="34" charset="-122"/>
                <a:cs typeface="Corben" pitchFamily="34" charset="-120"/>
              </a:rPr>
              <a:t>2</a:t>
            </a:r>
            <a:endParaRPr lang="en-US" sz="1837" dirty="0"/>
          </a:p>
        </p:txBody>
      </p:sp>
      <p:sp>
        <p:nvSpPr>
          <p:cNvPr id="12" name="Text 8"/>
          <p:cNvSpPr/>
          <p:nvPr/>
        </p:nvSpPr>
        <p:spPr>
          <a:xfrm>
            <a:off x="6641068" y="3266003"/>
            <a:ext cx="1853565" cy="486013"/>
          </a:xfrm>
          <a:prstGeom prst="rect">
            <a:avLst/>
          </a:prstGeom>
          <a:noFill/>
          <a:ln/>
        </p:spPr>
        <p:txBody>
          <a:bodyPr wrap="square" rtlCol="0" anchor="t"/>
          <a:lstStyle/>
          <a:p>
            <a:pPr marL="0" indent="0">
              <a:lnSpc>
                <a:spcPts val="1914"/>
              </a:lnSpc>
              <a:buNone/>
            </a:pPr>
            <a:r>
              <a:rPr lang="en-US" sz="1531" dirty="0">
                <a:solidFill>
                  <a:srgbClr val="404155"/>
                </a:solidFill>
                <a:latin typeface="Corben" pitchFamily="34" charset="0"/>
                <a:ea typeface="Corben" pitchFamily="34" charset="-122"/>
                <a:cs typeface="Corben" pitchFamily="34" charset="-120"/>
              </a:rPr>
              <a:t>Plates-formes Compatibles</a:t>
            </a:r>
            <a:endParaRPr lang="en-US" sz="1531" dirty="0"/>
          </a:p>
        </p:txBody>
      </p:sp>
      <p:sp>
        <p:nvSpPr>
          <p:cNvPr id="13" name="Text 9"/>
          <p:cNvSpPr/>
          <p:nvPr/>
        </p:nvSpPr>
        <p:spPr>
          <a:xfrm>
            <a:off x="6641068" y="3845243"/>
            <a:ext cx="1853565" cy="2487216"/>
          </a:xfrm>
          <a:prstGeom prst="rect">
            <a:avLst/>
          </a:prstGeom>
          <a:noFill/>
          <a:ln/>
        </p:spPr>
        <p:txBody>
          <a:bodyPr wrap="square" rtlCol="0" anchor="t"/>
          <a:lstStyle/>
          <a:p>
            <a:pPr marL="0" indent="0">
              <a:lnSpc>
                <a:spcPts val="1960"/>
              </a:lnSpc>
              <a:buNone/>
            </a:pPr>
            <a:r>
              <a:rPr lang="en-US" sz="1225" dirty="0">
                <a:solidFill>
                  <a:srgbClr val="404155"/>
                </a:solidFill>
                <a:latin typeface="Nobile" pitchFamily="34" charset="0"/>
                <a:ea typeface="Nobile" pitchFamily="34" charset="-122"/>
                <a:cs typeface="Nobile" pitchFamily="34" charset="-120"/>
              </a:rPr>
              <a:t>Pig est conçu pour être compatible avec des plates-formes de big data telles que Hadoop, Tez, et Spark, offrant ainsi aux utilisateurs la flexibilité de choisir leur infrastructure préférée pour le traitement et l'analyse des données.</a:t>
            </a:r>
            <a:endParaRPr lang="en-US" sz="1225" dirty="0"/>
          </a:p>
        </p:txBody>
      </p:sp>
      <p:sp>
        <p:nvSpPr>
          <p:cNvPr id="14" name="Shape 10"/>
          <p:cNvSpPr/>
          <p:nvPr/>
        </p:nvSpPr>
        <p:spPr>
          <a:xfrm>
            <a:off x="8650129" y="3212544"/>
            <a:ext cx="349925" cy="349925"/>
          </a:xfrm>
          <a:prstGeom prst="roundRect">
            <a:avLst>
              <a:gd name="adj" fmla="val 20002"/>
            </a:avLst>
          </a:prstGeom>
          <a:solidFill>
            <a:srgbClr val="D2D9F9"/>
          </a:solidFill>
          <a:ln w="7620">
            <a:solidFill>
              <a:srgbClr val="B8BFDF"/>
            </a:solidFill>
            <a:prstDash val="solid"/>
          </a:ln>
        </p:spPr>
      </p:sp>
      <p:sp>
        <p:nvSpPr>
          <p:cNvPr id="15" name="Text 11"/>
          <p:cNvSpPr/>
          <p:nvPr/>
        </p:nvSpPr>
        <p:spPr>
          <a:xfrm>
            <a:off x="8759547" y="3241596"/>
            <a:ext cx="131088" cy="291703"/>
          </a:xfrm>
          <a:prstGeom prst="rect">
            <a:avLst/>
          </a:prstGeom>
          <a:noFill/>
          <a:ln/>
        </p:spPr>
        <p:txBody>
          <a:bodyPr wrap="none" rtlCol="0" anchor="t"/>
          <a:lstStyle/>
          <a:p>
            <a:pPr marL="0" indent="0" algn="ctr">
              <a:lnSpc>
                <a:spcPts val="2296"/>
              </a:lnSpc>
              <a:buNone/>
            </a:pPr>
            <a:r>
              <a:rPr lang="en-US" sz="1837" dirty="0">
                <a:solidFill>
                  <a:srgbClr val="404155"/>
                </a:solidFill>
                <a:latin typeface="Corben" pitchFamily="34" charset="0"/>
                <a:ea typeface="Corben" pitchFamily="34" charset="-122"/>
                <a:cs typeface="Corben" pitchFamily="34" charset="-120"/>
              </a:rPr>
              <a:t>3</a:t>
            </a:r>
            <a:endParaRPr lang="en-US" sz="1837" dirty="0"/>
          </a:p>
        </p:txBody>
      </p:sp>
      <p:sp>
        <p:nvSpPr>
          <p:cNvPr id="16" name="Text 12"/>
          <p:cNvSpPr/>
          <p:nvPr/>
        </p:nvSpPr>
        <p:spPr>
          <a:xfrm>
            <a:off x="9155549" y="3266003"/>
            <a:ext cx="1853565" cy="486013"/>
          </a:xfrm>
          <a:prstGeom prst="rect">
            <a:avLst/>
          </a:prstGeom>
          <a:noFill/>
          <a:ln/>
        </p:spPr>
        <p:txBody>
          <a:bodyPr wrap="square" rtlCol="0" anchor="t"/>
          <a:lstStyle/>
          <a:p>
            <a:pPr marL="0" indent="0">
              <a:lnSpc>
                <a:spcPts val="1914"/>
              </a:lnSpc>
              <a:buNone/>
            </a:pPr>
            <a:r>
              <a:rPr lang="en-US" sz="1531" dirty="0">
                <a:solidFill>
                  <a:srgbClr val="404155"/>
                </a:solidFill>
                <a:latin typeface="Corben" pitchFamily="34" charset="0"/>
                <a:ea typeface="Corben" pitchFamily="34" charset="-122"/>
                <a:cs typeface="Corben" pitchFamily="34" charset="-120"/>
              </a:rPr>
              <a:t>Optimisation Automatique</a:t>
            </a:r>
            <a:endParaRPr lang="en-US" sz="1531" dirty="0"/>
          </a:p>
        </p:txBody>
      </p:sp>
      <p:sp>
        <p:nvSpPr>
          <p:cNvPr id="17" name="Text 13"/>
          <p:cNvSpPr/>
          <p:nvPr/>
        </p:nvSpPr>
        <p:spPr>
          <a:xfrm>
            <a:off x="9155549" y="3845243"/>
            <a:ext cx="1853565" cy="2735937"/>
          </a:xfrm>
          <a:prstGeom prst="rect">
            <a:avLst/>
          </a:prstGeom>
          <a:noFill/>
          <a:ln/>
        </p:spPr>
        <p:txBody>
          <a:bodyPr wrap="square" rtlCol="0" anchor="t"/>
          <a:lstStyle/>
          <a:p>
            <a:pPr marL="0" indent="0">
              <a:lnSpc>
                <a:spcPts val="1960"/>
              </a:lnSpc>
              <a:buNone/>
            </a:pPr>
            <a:r>
              <a:rPr lang="en-US" sz="1225" dirty="0">
                <a:solidFill>
                  <a:srgbClr val="404155"/>
                </a:solidFill>
                <a:latin typeface="Nobile" pitchFamily="34" charset="0"/>
                <a:ea typeface="Nobile" pitchFamily="34" charset="-122"/>
                <a:cs typeface="Nobile" pitchFamily="34" charset="-120"/>
              </a:rPr>
              <a:t>Une des </a:t>
            </a:r>
            <a:r>
              <a:rPr lang="en-US" sz="1225" dirty="0" err="1">
                <a:solidFill>
                  <a:srgbClr val="404155"/>
                </a:solidFill>
                <a:latin typeface="Nobile" pitchFamily="34" charset="0"/>
                <a:ea typeface="Nobile" pitchFamily="34" charset="-122"/>
                <a:cs typeface="Nobile" pitchFamily="34" charset="-120"/>
              </a:rPr>
              <a:t>principales</a:t>
            </a:r>
            <a:r>
              <a:rPr lang="en-US" sz="1225" dirty="0">
                <a:solidFill>
                  <a:srgbClr val="404155"/>
                </a:solidFill>
                <a:latin typeface="Nobile" pitchFamily="34" charset="0"/>
                <a:ea typeface="Nobile" pitchFamily="34" charset="-122"/>
                <a:cs typeface="Nobile" pitchFamily="34" charset="-120"/>
              </a:rPr>
              <a:t> caractéristiques de Pig est sa capacité à  automatiquement les requêtes, offrant ainsi des performances optimales lors de l'exécution de tâches de traitement de données complexes.</a:t>
            </a:r>
            <a:endParaRPr lang="en-US" sz="1225" dirty="0"/>
          </a:p>
        </p:txBody>
      </p:sp>
      <p:pic>
        <p:nvPicPr>
          <p:cNvPr id="18" name="Image 2" descr="preencoded.png"/>
          <p:cNvPicPr>
            <a:picLocks noChangeAspect="1"/>
          </p:cNvPicPr>
          <p:nvPr/>
        </p:nvPicPr>
        <p:blipFill>
          <a:blip r:embed="rId5"/>
          <a:stretch>
            <a:fillRect/>
          </a:stretch>
        </p:blipFill>
        <p:spPr>
          <a:xfrm>
            <a:off x="4016297" y="7004804"/>
            <a:ext cx="7388066" cy="5541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2722959"/>
            <a:ext cx="8198882"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Avantages de l'utilisation de Pig</a:t>
            </a:r>
            <a:endParaRPr lang="en-US" sz="4374" dirty="0"/>
          </a:p>
        </p:txBody>
      </p:sp>
      <p:sp>
        <p:nvSpPr>
          <p:cNvPr id="5" name="Shape 2"/>
          <p:cNvSpPr/>
          <p:nvPr/>
        </p:nvSpPr>
        <p:spPr>
          <a:xfrm>
            <a:off x="2037993" y="3861673"/>
            <a:ext cx="10554414" cy="1644848"/>
          </a:xfrm>
          <a:prstGeom prst="roundRect">
            <a:avLst>
              <a:gd name="adj" fmla="val 6079"/>
            </a:avLst>
          </a:prstGeom>
          <a:noFill/>
          <a:ln w="7620">
            <a:solidFill>
              <a:srgbClr val="000000">
                <a:alpha val="8000"/>
              </a:srgbClr>
            </a:solidFill>
            <a:prstDash val="solid"/>
          </a:ln>
        </p:spPr>
      </p:sp>
      <p:sp>
        <p:nvSpPr>
          <p:cNvPr id="6" name="Shape 3"/>
          <p:cNvSpPr/>
          <p:nvPr/>
        </p:nvSpPr>
        <p:spPr>
          <a:xfrm>
            <a:off x="2045613" y="3869293"/>
            <a:ext cx="10539174" cy="637103"/>
          </a:xfrm>
          <a:prstGeom prst="rect">
            <a:avLst/>
          </a:prstGeom>
          <a:solidFill>
            <a:srgbClr val="FFFFFF">
              <a:alpha val="4000"/>
            </a:srgbClr>
          </a:solidFill>
          <a:ln/>
        </p:spPr>
      </p:sp>
      <p:sp>
        <p:nvSpPr>
          <p:cNvPr id="7" name="Text 4"/>
          <p:cNvSpPr/>
          <p:nvPr/>
        </p:nvSpPr>
        <p:spPr>
          <a:xfrm>
            <a:off x="2267783" y="4010144"/>
            <a:ext cx="4821436"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Simplicité d'utilisation</a:t>
            </a:r>
            <a:endParaRPr lang="en-US" sz="1750" dirty="0"/>
          </a:p>
        </p:txBody>
      </p:sp>
      <p:sp>
        <p:nvSpPr>
          <p:cNvPr id="8" name="Text 5"/>
          <p:cNvSpPr/>
          <p:nvPr/>
        </p:nvSpPr>
        <p:spPr>
          <a:xfrm>
            <a:off x="7541181" y="4010144"/>
            <a:ext cx="4821436"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Flexibilité dans le choix de l'infrastructure</a:t>
            </a:r>
            <a:endParaRPr lang="en-US" sz="1750" dirty="0"/>
          </a:p>
        </p:txBody>
      </p:sp>
      <p:sp>
        <p:nvSpPr>
          <p:cNvPr id="9" name="Shape 6"/>
          <p:cNvSpPr/>
          <p:nvPr/>
        </p:nvSpPr>
        <p:spPr>
          <a:xfrm>
            <a:off x="2045613" y="4506397"/>
            <a:ext cx="10539174" cy="992505"/>
          </a:xfrm>
          <a:prstGeom prst="rect">
            <a:avLst/>
          </a:prstGeom>
          <a:solidFill>
            <a:srgbClr val="000000">
              <a:alpha val="4000"/>
            </a:srgbClr>
          </a:solidFill>
          <a:ln/>
        </p:spPr>
      </p:sp>
      <p:sp>
        <p:nvSpPr>
          <p:cNvPr id="10" name="Text 7"/>
          <p:cNvSpPr/>
          <p:nvPr/>
        </p:nvSpPr>
        <p:spPr>
          <a:xfrm>
            <a:off x="2267783" y="4647248"/>
            <a:ext cx="4821436"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Optimisation automatique des requêtes</a:t>
            </a:r>
            <a:endParaRPr lang="en-US" sz="1750" dirty="0"/>
          </a:p>
        </p:txBody>
      </p:sp>
      <p:sp>
        <p:nvSpPr>
          <p:cNvPr id="11" name="Text 8"/>
          <p:cNvSpPr/>
          <p:nvPr/>
        </p:nvSpPr>
        <p:spPr>
          <a:xfrm>
            <a:off x="7541181" y="4647248"/>
            <a:ext cx="4821436"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Grande capacité de manipulation des données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505903"/>
            <a:ext cx="8688348"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Principales fonctionnalités de Pig</a:t>
            </a:r>
            <a:endParaRPr lang="en-US" sz="4374" dirty="0"/>
          </a:p>
        </p:txBody>
      </p:sp>
      <p:sp>
        <p:nvSpPr>
          <p:cNvPr id="5" name="Text 2"/>
          <p:cNvSpPr/>
          <p:nvPr/>
        </p:nvSpPr>
        <p:spPr>
          <a:xfrm>
            <a:off x="2037993" y="2755702"/>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Chargement et Stockage de Données</a:t>
            </a:r>
            <a:endParaRPr lang="en-US" sz="2187" dirty="0"/>
          </a:p>
        </p:txBody>
      </p:sp>
      <p:sp>
        <p:nvSpPr>
          <p:cNvPr id="6" name="Text 3"/>
          <p:cNvSpPr/>
          <p:nvPr/>
        </p:nvSpPr>
        <p:spPr>
          <a:xfrm>
            <a:off x="2037993" y="3672245"/>
            <a:ext cx="3156347" cy="284321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Pig offre des fonctionnalités avancées pour le chargement et le stockage de données à partir de diverses sources, notamment des systèmes de fichiers locaux, HDFS (Hadoop Distributed File System) et HBase.</a:t>
            </a:r>
            <a:endParaRPr lang="en-US" sz="1750" dirty="0"/>
          </a:p>
        </p:txBody>
      </p:sp>
      <p:sp>
        <p:nvSpPr>
          <p:cNvPr id="7" name="Text 4"/>
          <p:cNvSpPr/>
          <p:nvPr/>
        </p:nvSpPr>
        <p:spPr>
          <a:xfrm>
            <a:off x="5743932" y="2755702"/>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Analyse de Données</a:t>
            </a:r>
            <a:endParaRPr lang="en-US" sz="2187" dirty="0"/>
          </a:p>
        </p:txBody>
      </p:sp>
      <p:sp>
        <p:nvSpPr>
          <p:cNvPr id="8" name="Text 5"/>
          <p:cNvSpPr/>
          <p:nvPr/>
        </p:nvSpPr>
        <p:spPr>
          <a:xfrm>
            <a:off x="5743932" y="3325058"/>
            <a:ext cx="3156347" cy="3198614"/>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Grâce à Pig, les utilisateurs peuvent effectuer des analyses détaillées et des opérations de transformation sur les ensembles de données, leur permettant ainsi d'extraire des informations précieuses pour la prise de décisions.</a:t>
            </a:r>
            <a:endParaRPr lang="en-US" sz="1750" dirty="0"/>
          </a:p>
        </p:txBody>
      </p:sp>
      <p:sp>
        <p:nvSpPr>
          <p:cNvPr id="9" name="Text 6"/>
          <p:cNvSpPr/>
          <p:nvPr/>
        </p:nvSpPr>
        <p:spPr>
          <a:xfrm>
            <a:off x="9449872" y="2755702"/>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Intégration Étendue</a:t>
            </a:r>
            <a:endParaRPr lang="en-US" sz="2187" dirty="0"/>
          </a:p>
        </p:txBody>
      </p:sp>
      <p:sp>
        <p:nvSpPr>
          <p:cNvPr id="10" name="Text 7"/>
          <p:cNvSpPr/>
          <p:nvPr/>
        </p:nvSpPr>
        <p:spPr>
          <a:xfrm>
            <a:off x="9449872" y="3325058"/>
            <a:ext cx="3156347" cy="2487811"/>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Les fonctionnalités de Pig peuvent être étendues par l'utilisation de fonctions utilisateur définies (UDF) et la capacité de soumettre des tâches MapReduce personnalisées.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3657600" cy="8231029"/>
          </a:xfrm>
          <a:prstGeom prst="rect">
            <a:avLst/>
          </a:prstGeom>
        </p:spPr>
      </p:pic>
      <p:sp>
        <p:nvSpPr>
          <p:cNvPr id="5" name="Text 1"/>
          <p:cNvSpPr/>
          <p:nvPr/>
        </p:nvSpPr>
        <p:spPr>
          <a:xfrm>
            <a:off x="4445556" y="577810"/>
            <a:ext cx="9396889" cy="1313259"/>
          </a:xfrm>
          <a:prstGeom prst="rect">
            <a:avLst/>
          </a:prstGeom>
          <a:noFill/>
          <a:ln/>
        </p:spPr>
        <p:txBody>
          <a:bodyPr wrap="square" rtlCol="0" anchor="t"/>
          <a:lstStyle/>
          <a:p>
            <a:pPr marL="0" indent="0">
              <a:lnSpc>
                <a:spcPts val="5171"/>
              </a:lnSpc>
              <a:buNone/>
            </a:pPr>
            <a:r>
              <a:rPr lang="en-US" sz="4137" dirty="0">
                <a:solidFill>
                  <a:srgbClr val="1B1B27"/>
                </a:solidFill>
                <a:latin typeface="Corben" pitchFamily="34" charset="0"/>
                <a:ea typeface="Corben" pitchFamily="34" charset="-122"/>
                <a:cs typeface="Corben" pitchFamily="34" charset="-120"/>
              </a:rPr>
              <a:t>Exemples d'utilisation de Pig dans le big data</a:t>
            </a:r>
            <a:endParaRPr lang="en-US" sz="4137" dirty="0"/>
          </a:p>
        </p:txBody>
      </p:sp>
      <p:pic>
        <p:nvPicPr>
          <p:cNvPr id="6" name="Image 2" descr="preencoded.png"/>
          <p:cNvPicPr>
            <a:picLocks noChangeAspect="1"/>
          </p:cNvPicPr>
          <p:nvPr/>
        </p:nvPicPr>
        <p:blipFill>
          <a:blip r:embed="rId5"/>
          <a:stretch>
            <a:fillRect/>
          </a:stretch>
        </p:blipFill>
        <p:spPr>
          <a:xfrm>
            <a:off x="4445556" y="2206228"/>
            <a:ext cx="1050608" cy="1681043"/>
          </a:xfrm>
          <a:prstGeom prst="rect">
            <a:avLst/>
          </a:prstGeom>
        </p:spPr>
      </p:pic>
      <p:sp>
        <p:nvSpPr>
          <p:cNvPr id="7" name="Text 2"/>
          <p:cNvSpPr/>
          <p:nvPr/>
        </p:nvSpPr>
        <p:spPr>
          <a:xfrm>
            <a:off x="5811322" y="2416254"/>
            <a:ext cx="2853690" cy="328255"/>
          </a:xfrm>
          <a:prstGeom prst="rect">
            <a:avLst/>
          </a:prstGeom>
          <a:noFill/>
          <a:ln/>
        </p:spPr>
        <p:txBody>
          <a:bodyPr wrap="none" rtlCol="0" anchor="t"/>
          <a:lstStyle/>
          <a:p>
            <a:pPr marL="0" indent="0" algn="l">
              <a:lnSpc>
                <a:spcPts val="2585"/>
              </a:lnSpc>
              <a:buNone/>
            </a:pPr>
            <a:r>
              <a:rPr lang="en-US" sz="2068" dirty="0">
                <a:solidFill>
                  <a:srgbClr val="404155"/>
                </a:solidFill>
                <a:latin typeface="Corben" pitchFamily="34" charset="0"/>
                <a:ea typeface="Corben" pitchFamily="34" charset="-122"/>
                <a:cs typeface="Corben" pitchFamily="34" charset="-120"/>
              </a:rPr>
              <a:t>Nettoyage des Données</a:t>
            </a:r>
            <a:endParaRPr lang="en-US" sz="2068" dirty="0"/>
          </a:p>
        </p:txBody>
      </p:sp>
      <p:sp>
        <p:nvSpPr>
          <p:cNvPr id="8" name="Text 3"/>
          <p:cNvSpPr/>
          <p:nvPr/>
        </p:nvSpPr>
        <p:spPr>
          <a:xfrm>
            <a:off x="5811322" y="2870478"/>
            <a:ext cx="8031123" cy="672465"/>
          </a:xfrm>
          <a:prstGeom prst="rect">
            <a:avLst/>
          </a:prstGeom>
          <a:noFill/>
          <a:ln/>
        </p:spPr>
        <p:txBody>
          <a:bodyPr wrap="square" rtlCol="0" anchor="t"/>
          <a:lstStyle/>
          <a:p>
            <a:pPr marL="0" indent="0" algn="l">
              <a:lnSpc>
                <a:spcPts val="2647"/>
              </a:lnSpc>
              <a:buNone/>
            </a:pPr>
            <a:r>
              <a:rPr lang="en-US" sz="1655" dirty="0">
                <a:solidFill>
                  <a:srgbClr val="404155"/>
                </a:solidFill>
                <a:latin typeface="Nobile" pitchFamily="34" charset="0"/>
                <a:ea typeface="Nobile" pitchFamily="34" charset="-122"/>
                <a:cs typeface="Nobile" pitchFamily="34" charset="-120"/>
              </a:rPr>
              <a:t>Utilisation de Pig pour nettoyer et transformer des enregistrements de données brutes en formats structurés et normalisés.</a:t>
            </a:r>
            <a:endParaRPr lang="en-US" sz="1655" dirty="0"/>
          </a:p>
        </p:txBody>
      </p:sp>
      <p:pic>
        <p:nvPicPr>
          <p:cNvPr id="9" name="Image 3" descr="preencoded.png"/>
          <p:cNvPicPr>
            <a:picLocks noChangeAspect="1"/>
          </p:cNvPicPr>
          <p:nvPr/>
        </p:nvPicPr>
        <p:blipFill>
          <a:blip r:embed="rId6"/>
          <a:stretch>
            <a:fillRect/>
          </a:stretch>
        </p:blipFill>
        <p:spPr>
          <a:xfrm>
            <a:off x="4445556" y="3887272"/>
            <a:ext cx="1050608" cy="1882973"/>
          </a:xfrm>
          <a:prstGeom prst="rect">
            <a:avLst/>
          </a:prstGeom>
        </p:spPr>
      </p:pic>
      <p:sp>
        <p:nvSpPr>
          <p:cNvPr id="10" name="Text 4"/>
          <p:cNvSpPr/>
          <p:nvPr/>
        </p:nvSpPr>
        <p:spPr>
          <a:xfrm>
            <a:off x="5811322" y="4097298"/>
            <a:ext cx="2626638" cy="328255"/>
          </a:xfrm>
          <a:prstGeom prst="rect">
            <a:avLst/>
          </a:prstGeom>
          <a:noFill/>
          <a:ln/>
        </p:spPr>
        <p:txBody>
          <a:bodyPr wrap="none" rtlCol="0" anchor="t"/>
          <a:lstStyle/>
          <a:p>
            <a:pPr marL="0" indent="0" algn="l">
              <a:lnSpc>
                <a:spcPts val="2585"/>
              </a:lnSpc>
              <a:buNone/>
            </a:pPr>
            <a:r>
              <a:rPr lang="en-US" sz="2068" dirty="0">
                <a:solidFill>
                  <a:srgbClr val="404155"/>
                </a:solidFill>
                <a:latin typeface="Corben" pitchFamily="34" charset="0"/>
                <a:ea typeface="Corben" pitchFamily="34" charset="-122"/>
                <a:cs typeface="Corben" pitchFamily="34" charset="-120"/>
              </a:rPr>
              <a:t>Analyses Avancées</a:t>
            </a:r>
            <a:endParaRPr lang="en-US" sz="2068" dirty="0"/>
          </a:p>
        </p:txBody>
      </p:sp>
      <p:sp>
        <p:nvSpPr>
          <p:cNvPr id="11" name="Text 5"/>
          <p:cNvSpPr/>
          <p:nvPr/>
        </p:nvSpPr>
        <p:spPr>
          <a:xfrm>
            <a:off x="5811322" y="4551521"/>
            <a:ext cx="8031123" cy="1008698"/>
          </a:xfrm>
          <a:prstGeom prst="rect">
            <a:avLst/>
          </a:prstGeom>
          <a:noFill/>
          <a:ln/>
        </p:spPr>
        <p:txBody>
          <a:bodyPr wrap="square" rtlCol="0" anchor="t"/>
          <a:lstStyle/>
          <a:p>
            <a:pPr marL="0" indent="0" algn="l">
              <a:lnSpc>
                <a:spcPts val="2647"/>
              </a:lnSpc>
              <a:buNone/>
            </a:pPr>
            <a:r>
              <a:rPr lang="en-US" sz="1655" dirty="0">
                <a:solidFill>
                  <a:srgbClr val="404155"/>
                </a:solidFill>
                <a:latin typeface="Nobile" pitchFamily="34" charset="0"/>
                <a:ea typeface="Nobile" pitchFamily="34" charset="-122"/>
                <a:cs typeface="Nobile" pitchFamily="34" charset="-120"/>
              </a:rPr>
              <a:t>Application de Pig pour effectuer des analyses avancées telles que le calcul de statistiques, la génération de rapports et la détection de tendances dans des ensembles de données massifs.</a:t>
            </a:r>
            <a:endParaRPr lang="en-US" sz="1655" dirty="0"/>
          </a:p>
        </p:txBody>
      </p:sp>
      <p:pic>
        <p:nvPicPr>
          <p:cNvPr id="12" name="Image 4" descr="preencoded.png"/>
          <p:cNvPicPr>
            <a:picLocks noChangeAspect="1"/>
          </p:cNvPicPr>
          <p:nvPr/>
        </p:nvPicPr>
        <p:blipFill>
          <a:blip r:embed="rId7"/>
          <a:stretch>
            <a:fillRect/>
          </a:stretch>
        </p:blipFill>
        <p:spPr>
          <a:xfrm>
            <a:off x="4445556" y="5770245"/>
            <a:ext cx="1050608" cy="1882973"/>
          </a:xfrm>
          <a:prstGeom prst="rect">
            <a:avLst/>
          </a:prstGeom>
        </p:spPr>
      </p:pic>
      <p:sp>
        <p:nvSpPr>
          <p:cNvPr id="13" name="Text 6"/>
          <p:cNvSpPr/>
          <p:nvPr/>
        </p:nvSpPr>
        <p:spPr>
          <a:xfrm>
            <a:off x="5811322" y="5980271"/>
            <a:ext cx="3839647" cy="328255"/>
          </a:xfrm>
          <a:prstGeom prst="rect">
            <a:avLst/>
          </a:prstGeom>
          <a:noFill/>
          <a:ln/>
        </p:spPr>
        <p:txBody>
          <a:bodyPr wrap="none" rtlCol="0" anchor="t"/>
          <a:lstStyle/>
          <a:p>
            <a:pPr marL="0" indent="0" algn="l">
              <a:lnSpc>
                <a:spcPts val="2585"/>
              </a:lnSpc>
              <a:buNone/>
            </a:pPr>
            <a:r>
              <a:rPr lang="en-US" sz="2068" dirty="0">
                <a:solidFill>
                  <a:srgbClr val="404155"/>
                </a:solidFill>
                <a:latin typeface="Corben" pitchFamily="34" charset="0"/>
                <a:ea typeface="Corben" pitchFamily="34" charset="-122"/>
                <a:cs typeface="Corben" pitchFamily="34" charset="-120"/>
              </a:rPr>
              <a:t>Intégration avec d'autres Outils</a:t>
            </a:r>
            <a:endParaRPr lang="en-US" sz="2068" dirty="0"/>
          </a:p>
        </p:txBody>
      </p:sp>
      <p:sp>
        <p:nvSpPr>
          <p:cNvPr id="14" name="Text 7"/>
          <p:cNvSpPr/>
          <p:nvPr/>
        </p:nvSpPr>
        <p:spPr>
          <a:xfrm>
            <a:off x="5811322" y="6434495"/>
            <a:ext cx="8031123" cy="1008698"/>
          </a:xfrm>
          <a:prstGeom prst="rect">
            <a:avLst/>
          </a:prstGeom>
          <a:noFill/>
          <a:ln/>
        </p:spPr>
        <p:txBody>
          <a:bodyPr wrap="square" rtlCol="0" anchor="t"/>
          <a:lstStyle/>
          <a:p>
            <a:pPr marL="0" indent="0" algn="l">
              <a:lnSpc>
                <a:spcPts val="2647"/>
              </a:lnSpc>
              <a:buNone/>
            </a:pPr>
            <a:r>
              <a:rPr lang="en-US" sz="1655" dirty="0">
                <a:solidFill>
                  <a:srgbClr val="404155"/>
                </a:solidFill>
                <a:latin typeface="Nobile" pitchFamily="34" charset="0"/>
                <a:ea typeface="Nobile" pitchFamily="34" charset="-122"/>
                <a:cs typeface="Nobile" pitchFamily="34" charset="-120"/>
              </a:rPr>
              <a:t>Utilisation de Pig en conjonction avec d'autres outils de big data tels que Hive et HBase pour des flux de travail complexes de traitement et d'analyse de données.</a:t>
            </a:r>
            <a:endParaRPr lang="en-US" sz="165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14630400" cy="2495550"/>
          </a:xfrm>
          <a:prstGeom prst="rect">
            <a:avLst/>
          </a:prstGeom>
        </p:spPr>
      </p:pic>
      <p:sp>
        <p:nvSpPr>
          <p:cNvPr id="5" name="Text 1"/>
          <p:cNvSpPr/>
          <p:nvPr/>
        </p:nvSpPr>
        <p:spPr>
          <a:xfrm>
            <a:off x="2573536" y="3044547"/>
            <a:ext cx="4991100" cy="623887"/>
          </a:xfrm>
          <a:prstGeom prst="rect">
            <a:avLst/>
          </a:prstGeom>
          <a:noFill/>
          <a:ln/>
        </p:spPr>
        <p:txBody>
          <a:bodyPr wrap="none" rtlCol="0" anchor="t"/>
          <a:lstStyle/>
          <a:p>
            <a:pPr marL="0" indent="0">
              <a:lnSpc>
                <a:spcPts val="4913"/>
              </a:lnSpc>
              <a:buNone/>
            </a:pPr>
            <a:r>
              <a:rPr lang="en-US" sz="3930" dirty="0">
                <a:solidFill>
                  <a:srgbClr val="1B1B27"/>
                </a:solidFill>
                <a:latin typeface="Corben" pitchFamily="34" charset="0"/>
                <a:ea typeface="Corben" pitchFamily="34" charset="-122"/>
                <a:cs typeface="Corben" pitchFamily="34" charset="-120"/>
              </a:rPr>
              <a:t>Limitations de Pig</a:t>
            </a:r>
            <a:endParaRPr lang="en-US" sz="3930" dirty="0"/>
          </a:p>
        </p:txBody>
      </p:sp>
      <p:sp>
        <p:nvSpPr>
          <p:cNvPr id="6" name="Shape 2"/>
          <p:cNvSpPr/>
          <p:nvPr/>
        </p:nvSpPr>
        <p:spPr>
          <a:xfrm>
            <a:off x="2573536" y="3967877"/>
            <a:ext cx="3027997" cy="3713559"/>
          </a:xfrm>
          <a:prstGeom prst="roundRect">
            <a:avLst>
              <a:gd name="adj" fmla="val 2967"/>
            </a:avLst>
          </a:prstGeom>
          <a:solidFill>
            <a:srgbClr val="D2D9F9"/>
          </a:solidFill>
          <a:ln w="7620">
            <a:solidFill>
              <a:srgbClr val="B8BFDF"/>
            </a:solidFill>
            <a:prstDash val="solid"/>
          </a:ln>
        </p:spPr>
      </p:sp>
      <p:sp>
        <p:nvSpPr>
          <p:cNvPr id="7" name="Text 3"/>
          <p:cNvSpPr/>
          <p:nvPr/>
        </p:nvSpPr>
        <p:spPr>
          <a:xfrm>
            <a:off x="2780705" y="4175046"/>
            <a:ext cx="2613660" cy="623887"/>
          </a:xfrm>
          <a:prstGeom prst="rect">
            <a:avLst/>
          </a:prstGeom>
          <a:noFill/>
          <a:ln/>
        </p:spPr>
        <p:txBody>
          <a:bodyPr wrap="square" rtlCol="0" anchor="t"/>
          <a:lstStyle/>
          <a:p>
            <a:pPr marL="0" indent="0">
              <a:lnSpc>
                <a:spcPts val="2456"/>
              </a:lnSpc>
              <a:buNone/>
            </a:pPr>
            <a:r>
              <a:rPr lang="en-US" sz="1965" dirty="0">
                <a:solidFill>
                  <a:srgbClr val="404155"/>
                </a:solidFill>
                <a:latin typeface="Corben" pitchFamily="34" charset="0"/>
                <a:ea typeface="Corben" pitchFamily="34" charset="-122"/>
                <a:cs typeface="Corben" pitchFamily="34" charset="-120"/>
              </a:rPr>
              <a:t>Complexité des Requêtes</a:t>
            </a:r>
            <a:endParaRPr lang="en-US" sz="1965" dirty="0"/>
          </a:p>
        </p:txBody>
      </p:sp>
      <p:sp>
        <p:nvSpPr>
          <p:cNvPr id="8" name="Text 4"/>
          <p:cNvSpPr/>
          <p:nvPr/>
        </p:nvSpPr>
        <p:spPr>
          <a:xfrm>
            <a:off x="2780705" y="4918710"/>
            <a:ext cx="2613660" cy="2555558"/>
          </a:xfrm>
          <a:prstGeom prst="rect">
            <a:avLst/>
          </a:prstGeom>
          <a:noFill/>
          <a:ln/>
        </p:spPr>
        <p:txBody>
          <a:bodyPr wrap="square" rtlCol="0" anchor="t"/>
          <a:lstStyle/>
          <a:p>
            <a:pPr marL="0" indent="0">
              <a:lnSpc>
                <a:spcPts val="2515"/>
              </a:lnSpc>
              <a:buNone/>
            </a:pPr>
            <a:r>
              <a:rPr lang="en-US" sz="1572" dirty="0">
                <a:solidFill>
                  <a:srgbClr val="404155"/>
                </a:solidFill>
                <a:latin typeface="Nobile" pitchFamily="34" charset="0"/>
                <a:ea typeface="Nobile" pitchFamily="34" charset="-122"/>
                <a:cs typeface="Nobile" pitchFamily="34" charset="-120"/>
              </a:rPr>
              <a:t>Les requêtes complexes peuvent être difficiles à rédiger efficacement en Pig Latin, nécessitant une compréhension approfondie du langage et des paradigmes de traitement de données.</a:t>
            </a:r>
            <a:endParaRPr lang="en-US" sz="1572" dirty="0"/>
          </a:p>
        </p:txBody>
      </p:sp>
      <p:sp>
        <p:nvSpPr>
          <p:cNvPr id="9" name="Shape 5"/>
          <p:cNvSpPr/>
          <p:nvPr/>
        </p:nvSpPr>
        <p:spPr>
          <a:xfrm>
            <a:off x="5801082" y="3967877"/>
            <a:ext cx="3027997" cy="3713559"/>
          </a:xfrm>
          <a:prstGeom prst="roundRect">
            <a:avLst>
              <a:gd name="adj" fmla="val 2967"/>
            </a:avLst>
          </a:prstGeom>
          <a:solidFill>
            <a:srgbClr val="D2D9F9"/>
          </a:solidFill>
          <a:ln w="7620">
            <a:solidFill>
              <a:srgbClr val="B8BFDF"/>
            </a:solidFill>
            <a:prstDash val="solid"/>
          </a:ln>
        </p:spPr>
      </p:sp>
      <p:sp>
        <p:nvSpPr>
          <p:cNvPr id="10" name="Text 6"/>
          <p:cNvSpPr/>
          <p:nvPr/>
        </p:nvSpPr>
        <p:spPr>
          <a:xfrm>
            <a:off x="6008250" y="4058602"/>
            <a:ext cx="2613660" cy="623887"/>
          </a:xfrm>
          <a:prstGeom prst="rect">
            <a:avLst/>
          </a:prstGeom>
          <a:noFill/>
          <a:ln/>
        </p:spPr>
        <p:txBody>
          <a:bodyPr wrap="square" rtlCol="0" anchor="t"/>
          <a:lstStyle/>
          <a:p>
            <a:pPr marL="0" indent="0">
              <a:lnSpc>
                <a:spcPts val="2456"/>
              </a:lnSpc>
              <a:buNone/>
            </a:pPr>
            <a:r>
              <a:rPr lang="en-US" sz="1965" dirty="0">
                <a:solidFill>
                  <a:srgbClr val="404155"/>
                </a:solidFill>
                <a:latin typeface="Corben" pitchFamily="34" charset="0"/>
                <a:ea typeface="Corben" pitchFamily="34" charset="-122"/>
                <a:cs typeface="Corben" pitchFamily="34" charset="-120"/>
              </a:rPr>
              <a:t>Performance dans les Petites Opérations</a:t>
            </a:r>
            <a:endParaRPr lang="en-US" sz="1965" dirty="0"/>
          </a:p>
        </p:txBody>
      </p:sp>
      <p:sp>
        <p:nvSpPr>
          <p:cNvPr id="11" name="Text 7"/>
          <p:cNvSpPr/>
          <p:nvPr/>
        </p:nvSpPr>
        <p:spPr>
          <a:xfrm>
            <a:off x="6008251" y="5140760"/>
            <a:ext cx="2613660" cy="2333507"/>
          </a:xfrm>
          <a:prstGeom prst="rect">
            <a:avLst/>
          </a:prstGeom>
          <a:noFill/>
          <a:ln/>
        </p:spPr>
        <p:txBody>
          <a:bodyPr wrap="square" rtlCol="0" anchor="t"/>
          <a:lstStyle/>
          <a:p>
            <a:pPr marL="0" indent="0">
              <a:lnSpc>
                <a:spcPts val="2515"/>
              </a:lnSpc>
              <a:buNone/>
            </a:pPr>
            <a:r>
              <a:rPr lang="en-US" sz="1572" dirty="0">
                <a:solidFill>
                  <a:srgbClr val="404155"/>
                </a:solidFill>
                <a:latin typeface="Nobile" pitchFamily="34" charset="0"/>
                <a:ea typeface="Nobile" pitchFamily="34" charset="-122"/>
                <a:cs typeface="Nobile" pitchFamily="34" charset="-120"/>
              </a:rPr>
              <a:t>Pig peut être moins performant pour les petites opérations de traitement de données par rapport à d'autres outils plus adaptés à des volumes de données plus restreints.</a:t>
            </a:r>
            <a:endParaRPr lang="en-US" sz="1572" dirty="0"/>
          </a:p>
        </p:txBody>
      </p:sp>
      <p:sp>
        <p:nvSpPr>
          <p:cNvPr id="12" name="Shape 8"/>
          <p:cNvSpPr/>
          <p:nvPr/>
        </p:nvSpPr>
        <p:spPr>
          <a:xfrm>
            <a:off x="9028628" y="3967877"/>
            <a:ext cx="3027997" cy="3713559"/>
          </a:xfrm>
          <a:prstGeom prst="roundRect">
            <a:avLst>
              <a:gd name="adj" fmla="val 2967"/>
            </a:avLst>
          </a:prstGeom>
          <a:solidFill>
            <a:srgbClr val="D2D9F9"/>
          </a:solidFill>
          <a:ln w="7620">
            <a:solidFill>
              <a:srgbClr val="B8BFDF"/>
            </a:solidFill>
            <a:prstDash val="solid"/>
          </a:ln>
        </p:spPr>
      </p:sp>
      <p:sp>
        <p:nvSpPr>
          <p:cNvPr id="13" name="Text 9"/>
          <p:cNvSpPr/>
          <p:nvPr/>
        </p:nvSpPr>
        <p:spPr>
          <a:xfrm>
            <a:off x="9235797" y="4175046"/>
            <a:ext cx="2613660" cy="623887"/>
          </a:xfrm>
          <a:prstGeom prst="rect">
            <a:avLst/>
          </a:prstGeom>
          <a:noFill/>
          <a:ln/>
        </p:spPr>
        <p:txBody>
          <a:bodyPr wrap="square" rtlCol="0" anchor="t"/>
          <a:lstStyle/>
          <a:p>
            <a:pPr marL="0" indent="0">
              <a:lnSpc>
                <a:spcPts val="2456"/>
              </a:lnSpc>
              <a:buNone/>
            </a:pPr>
            <a:r>
              <a:rPr lang="en-US" sz="1965" dirty="0">
                <a:solidFill>
                  <a:srgbClr val="404155"/>
                </a:solidFill>
                <a:latin typeface="Corben" pitchFamily="34" charset="0"/>
                <a:ea typeface="Corben" pitchFamily="34" charset="-122"/>
                <a:cs typeface="Corben" pitchFamily="34" charset="-120"/>
              </a:rPr>
              <a:t>Limitations de la Fonctionnalité SQL</a:t>
            </a:r>
            <a:endParaRPr lang="en-US" sz="1965" dirty="0"/>
          </a:p>
        </p:txBody>
      </p:sp>
      <p:sp>
        <p:nvSpPr>
          <p:cNvPr id="14" name="Text 10"/>
          <p:cNvSpPr/>
          <p:nvPr/>
        </p:nvSpPr>
        <p:spPr>
          <a:xfrm>
            <a:off x="9235797" y="4918710"/>
            <a:ext cx="2613660" cy="2236113"/>
          </a:xfrm>
          <a:prstGeom prst="rect">
            <a:avLst/>
          </a:prstGeom>
          <a:noFill/>
          <a:ln/>
        </p:spPr>
        <p:txBody>
          <a:bodyPr wrap="square" rtlCol="0" anchor="t"/>
          <a:lstStyle/>
          <a:p>
            <a:pPr marL="0" indent="0">
              <a:lnSpc>
                <a:spcPts val="2515"/>
              </a:lnSpc>
              <a:buNone/>
            </a:pPr>
            <a:r>
              <a:rPr lang="en-US" sz="1572" dirty="0">
                <a:solidFill>
                  <a:srgbClr val="404155"/>
                </a:solidFill>
                <a:latin typeface="Nobile" pitchFamily="34" charset="0"/>
                <a:ea typeface="Nobile" pitchFamily="34" charset="-122"/>
                <a:cs typeface="Nobile" pitchFamily="34" charset="-120"/>
              </a:rPr>
              <a:t>Les utilisateurs familiers avec le langage SQL peuvent rencontrer des limitations dans la traduction de requêtes de données complexes dans Pig Latin.</a:t>
            </a:r>
            <a:endParaRPr lang="en-US" sz="157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736288"/>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Comparaison avec d'autres outils de traitement de données</a:t>
            </a:r>
            <a:endParaRPr lang="en-US" sz="4374" dirty="0"/>
          </a:p>
        </p:txBody>
      </p:sp>
      <p:pic>
        <p:nvPicPr>
          <p:cNvPr id="5" name="Image 1" descr="preencoded.png"/>
          <p:cNvPicPr>
            <a:picLocks noChangeAspect="1"/>
          </p:cNvPicPr>
          <p:nvPr/>
        </p:nvPicPr>
        <p:blipFill>
          <a:blip r:embed="rId4"/>
          <a:stretch>
            <a:fillRect/>
          </a:stretch>
        </p:blipFill>
        <p:spPr>
          <a:xfrm>
            <a:off x="2037993" y="3569375"/>
            <a:ext cx="444341" cy="444341"/>
          </a:xfrm>
          <a:prstGeom prst="rect">
            <a:avLst/>
          </a:prstGeom>
        </p:spPr>
      </p:pic>
      <p:sp>
        <p:nvSpPr>
          <p:cNvPr id="6" name="Text 2"/>
          <p:cNvSpPr/>
          <p:nvPr/>
        </p:nvSpPr>
        <p:spPr>
          <a:xfrm>
            <a:off x="2037993" y="4235887"/>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Hadoop</a:t>
            </a:r>
            <a:endParaRPr lang="en-US" sz="2187" dirty="0"/>
          </a:p>
        </p:txBody>
      </p:sp>
      <p:sp>
        <p:nvSpPr>
          <p:cNvPr id="7" name="Text 3"/>
          <p:cNvSpPr/>
          <p:nvPr/>
        </p:nvSpPr>
        <p:spPr>
          <a:xfrm>
            <a:off x="2037993" y="4716304"/>
            <a:ext cx="3295888" cy="1421606"/>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Une plate-forme populaire pour le stockage et le traitement distribué de gros ensembles de données.</a:t>
            </a:r>
            <a:endParaRPr lang="en-US" sz="1750" dirty="0"/>
          </a:p>
        </p:txBody>
      </p:sp>
      <p:pic>
        <p:nvPicPr>
          <p:cNvPr id="8" name="Image 2" descr="preencoded.png"/>
          <p:cNvPicPr>
            <a:picLocks noChangeAspect="1"/>
          </p:cNvPicPr>
          <p:nvPr/>
        </p:nvPicPr>
        <p:blipFill>
          <a:blip r:embed="rId5"/>
          <a:stretch>
            <a:fillRect/>
          </a:stretch>
        </p:blipFill>
        <p:spPr>
          <a:xfrm>
            <a:off x="5667137" y="3569375"/>
            <a:ext cx="444341" cy="444341"/>
          </a:xfrm>
          <a:prstGeom prst="rect">
            <a:avLst/>
          </a:prstGeom>
        </p:spPr>
      </p:pic>
      <p:sp>
        <p:nvSpPr>
          <p:cNvPr id="9" name="Text 4"/>
          <p:cNvSpPr/>
          <p:nvPr/>
        </p:nvSpPr>
        <p:spPr>
          <a:xfrm>
            <a:off x="5667137" y="4235887"/>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Spark</a:t>
            </a:r>
            <a:endParaRPr lang="en-US" sz="2187" dirty="0"/>
          </a:p>
        </p:txBody>
      </p:sp>
      <p:sp>
        <p:nvSpPr>
          <p:cNvPr id="10" name="Text 5"/>
          <p:cNvSpPr/>
          <p:nvPr/>
        </p:nvSpPr>
        <p:spPr>
          <a:xfrm>
            <a:off x="5667137" y="4716304"/>
            <a:ext cx="3296007" cy="1066205"/>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Un système de traitement de données rapide et général conçu pour le big data.</a:t>
            </a:r>
            <a:endParaRPr lang="en-US" sz="1750" dirty="0"/>
          </a:p>
        </p:txBody>
      </p:sp>
      <p:pic>
        <p:nvPicPr>
          <p:cNvPr id="11" name="Image 3" descr="preencoded.png"/>
          <p:cNvPicPr>
            <a:picLocks noChangeAspect="1"/>
          </p:cNvPicPr>
          <p:nvPr/>
        </p:nvPicPr>
        <p:blipFill>
          <a:blip r:embed="rId6"/>
          <a:stretch>
            <a:fillRect/>
          </a:stretch>
        </p:blipFill>
        <p:spPr>
          <a:xfrm>
            <a:off x="9296400" y="3569375"/>
            <a:ext cx="444341" cy="444341"/>
          </a:xfrm>
          <a:prstGeom prst="rect">
            <a:avLst/>
          </a:prstGeom>
        </p:spPr>
      </p:pic>
      <p:sp>
        <p:nvSpPr>
          <p:cNvPr id="12" name="Text 6"/>
          <p:cNvSpPr/>
          <p:nvPr/>
        </p:nvSpPr>
        <p:spPr>
          <a:xfrm>
            <a:off x="9296400" y="4235887"/>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Hive</a:t>
            </a:r>
            <a:endParaRPr lang="en-US" sz="2187" dirty="0"/>
          </a:p>
        </p:txBody>
      </p:sp>
      <p:sp>
        <p:nvSpPr>
          <p:cNvPr id="13" name="Text 7"/>
          <p:cNvSpPr/>
          <p:nvPr/>
        </p:nvSpPr>
        <p:spPr>
          <a:xfrm>
            <a:off x="9296400" y="4716304"/>
            <a:ext cx="3296007" cy="1777008"/>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Un entrepôt de données qui s'exécute sur Hadoop, offrant un langage de requête similaire à SQL pour l'analyse de données.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24746" y="781764"/>
            <a:ext cx="6808232" cy="687348"/>
          </a:xfrm>
          <a:prstGeom prst="rect">
            <a:avLst/>
          </a:prstGeom>
          <a:noFill/>
          <a:ln/>
        </p:spPr>
        <p:txBody>
          <a:bodyPr wrap="none" rtlCol="0" anchor="t"/>
          <a:lstStyle/>
          <a:p>
            <a:pPr marL="0" indent="0">
              <a:lnSpc>
                <a:spcPts val="5412"/>
              </a:lnSpc>
              <a:buNone/>
            </a:pPr>
            <a:r>
              <a:rPr lang="en-US" sz="4330" dirty="0">
                <a:solidFill>
                  <a:srgbClr val="1B1B27"/>
                </a:solidFill>
                <a:latin typeface="Corben" pitchFamily="34" charset="0"/>
                <a:ea typeface="Corben" pitchFamily="34" charset="-122"/>
                <a:cs typeface="Corben" pitchFamily="34" charset="-120"/>
              </a:rPr>
              <a:t>Conclusion et perspectives</a:t>
            </a:r>
            <a:endParaRPr lang="en-US" sz="4330" dirty="0"/>
          </a:p>
        </p:txBody>
      </p:sp>
      <p:sp>
        <p:nvSpPr>
          <p:cNvPr id="6" name="Shape 2"/>
          <p:cNvSpPr/>
          <p:nvPr/>
        </p:nvSpPr>
        <p:spPr>
          <a:xfrm>
            <a:off x="1132761" y="1799034"/>
            <a:ext cx="43934" cy="5648682"/>
          </a:xfrm>
          <a:prstGeom prst="roundRect">
            <a:avLst>
              <a:gd name="adj" fmla="val 225295"/>
            </a:avLst>
          </a:prstGeom>
          <a:solidFill>
            <a:srgbClr val="B8BFDF"/>
          </a:solidFill>
          <a:ln/>
        </p:spPr>
      </p:sp>
      <p:sp>
        <p:nvSpPr>
          <p:cNvPr id="7" name="Shape 3"/>
          <p:cNvSpPr/>
          <p:nvPr/>
        </p:nvSpPr>
        <p:spPr>
          <a:xfrm>
            <a:off x="1402080" y="2196286"/>
            <a:ext cx="769739" cy="43934"/>
          </a:xfrm>
          <a:prstGeom prst="roundRect">
            <a:avLst>
              <a:gd name="adj" fmla="val 225295"/>
            </a:avLst>
          </a:prstGeom>
          <a:solidFill>
            <a:srgbClr val="B8BFDF"/>
          </a:solidFill>
          <a:ln/>
        </p:spPr>
      </p:sp>
      <p:sp>
        <p:nvSpPr>
          <p:cNvPr id="8" name="Shape 4"/>
          <p:cNvSpPr/>
          <p:nvPr/>
        </p:nvSpPr>
        <p:spPr>
          <a:xfrm>
            <a:off x="907256" y="1970842"/>
            <a:ext cx="494824" cy="494824"/>
          </a:xfrm>
          <a:prstGeom prst="roundRect">
            <a:avLst>
              <a:gd name="adj" fmla="val 20003"/>
            </a:avLst>
          </a:prstGeom>
          <a:solidFill>
            <a:srgbClr val="D2D9F9"/>
          </a:solidFill>
          <a:ln w="7620">
            <a:solidFill>
              <a:srgbClr val="B8BFDF"/>
            </a:solidFill>
            <a:prstDash val="solid"/>
          </a:ln>
        </p:spPr>
      </p:sp>
      <p:sp>
        <p:nvSpPr>
          <p:cNvPr id="9" name="Text 5"/>
          <p:cNvSpPr/>
          <p:nvPr/>
        </p:nvSpPr>
        <p:spPr>
          <a:xfrm>
            <a:off x="1105853" y="2012037"/>
            <a:ext cx="97512" cy="412313"/>
          </a:xfrm>
          <a:prstGeom prst="rect">
            <a:avLst/>
          </a:prstGeom>
          <a:noFill/>
          <a:ln/>
        </p:spPr>
        <p:txBody>
          <a:bodyPr wrap="none" rtlCol="0" anchor="t"/>
          <a:lstStyle/>
          <a:p>
            <a:pPr marL="0" indent="0" algn="ctr">
              <a:lnSpc>
                <a:spcPts val="3247"/>
              </a:lnSpc>
              <a:buNone/>
            </a:pPr>
            <a:r>
              <a:rPr lang="en-US" sz="2598" dirty="0">
                <a:solidFill>
                  <a:srgbClr val="404155"/>
                </a:solidFill>
                <a:latin typeface="Corben" pitchFamily="34" charset="0"/>
                <a:ea typeface="Corben" pitchFamily="34" charset="-122"/>
                <a:cs typeface="Corben" pitchFamily="34" charset="-120"/>
              </a:rPr>
              <a:t>1</a:t>
            </a:r>
            <a:endParaRPr lang="en-US" sz="2598" dirty="0"/>
          </a:p>
        </p:txBody>
      </p:sp>
      <p:sp>
        <p:nvSpPr>
          <p:cNvPr id="10" name="Text 6"/>
          <p:cNvSpPr/>
          <p:nvPr/>
        </p:nvSpPr>
        <p:spPr>
          <a:xfrm>
            <a:off x="2364343" y="2018943"/>
            <a:ext cx="2749391" cy="343614"/>
          </a:xfrm>
          <a:prstGeom prst="rect">
            <a:avLst/>
          </a:prstGeom>
          <a:noFill/>
          <a:ln/>
        </p:spPr>
        <p:txBody>
          <a:bodyPr wrap="none" rtlCol="0" anchor="t"/>
          <a:lstStyle/>
          <a:p>
            <a:pPr marL="0" indent="0" algn="l">
              <a:lnSpc>
                <a:spcPts val="2706"/>
              </a:lnSpc>
              <a:buNone/>
            </a:pPr>
            <a:r>
              <a:rPr lang="en-US" sz="2165" dirty="0">
                <a:solidFill>
                  <a:srgbClr val="404155"/>
                </a:solidFill>
                <a:latin typeface="Corben" pitchFamily="34" charset="0"/>
                <a:ea typeface="Corben" pitchFamily="34" charset="-122"/>
                <a:cs typeface="Corben" pitchFamily="34" charset="-120"/>
              </a:rPr>
              <a:t>Bilan des Avancées</a:t>
            </a:r>
            <a:endParaRPr lang="en-US" sz="2165" dirty="0"/>
          </a:p>
        </p:txBody>
      </p:sp>
      <p:sp>
        <p:nvSpPr>
          <p:cNvPr id="11" name="Text 7"/>
          <p:cNvSpPr/>
          <p:nvPr/>
        </p:nvSpPr>
        <p:spPr>
          <a:xfrm>
            <a:off x="2364343" y="2494478"/>
            <a:ext cx="7783711" cy="136338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Pig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continuera</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d'évoluer</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pour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répondre</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aux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besoins</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changeants</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de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l'analyse</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de données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massives</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lgn="l">
              <a:lnSpc>
                <a:spcPts val="2771"/>
              </a:lnSpc>
              <a:buNone/>
            </a:pPr>
            <a:endParaRPr lang="en-US" sz="1732" dirty="0"/>
          </a:p>
        </p:txBody>
      </p:sp>
      <p:sp>
        <p:nvSpPr>
          <p:cNvPr id="12" name="Shape 8"/>
          <p:cNvSpPr/>
          <p:nvPr/>
        </p:nvSpPr>
        <p:spPr>
          <a:xfrm>
            <a:off x="1402080" y="4035207"/>
            <a:ext cx="769739" cy="43934"/>
          </a:xfrm>
          <a:prstGeom prst="roundRect">
            <a:avLst>
              <a:gd name="adj" fmla="val 225295"/>
            </a:avLst>
          </a:prstGeom>
          <a:solidFill>
            <a:srgbClr val="B8BFDF"/>
          </a:solidFill>
          <a:ln/>
        </p:spPr>
      </p:sp>
      <p:sp>
        <p:nvSpPr>
          <p:cNvPr id="13" name="Shape 9"/>
          <p:cNvSpPr/>
          <p:nvPr/>
        </p:nvSpPr>
        <p:spPr>
          <a:xfrm>
            <a:off x="907256" y="3809762"/>
            <a:ext cx="494824" cy="494824"/>
          </a:xfrm>
          <a:prstGeom prst="roundRect">
            <a:avLst>
              <a:gd name="adj" fmla="val 20003"/>
            </a:avLst>
          </a:prstGeom>
          <a:solidFill>
            <a:srgbClr val="D2D9F9"/>
          </a:solidFill>
          <a:ln w="7620">
            <a:solidFill>
              <a:srgbClr val="B8BFDF"/>
            </a:solidFill>
            <a:prstDash val="solid"/>
          </a:ln>
        </p:spPr>
      </p:sp>
      <p:sp>
        <p:nvSpPr>
          <p:cNvPr id="14" name="Text 10"/>
          <p:cNvSpPr/>
          <p:nvPr/>
        </p:nvSpPr>
        <p:spPr>
          <a:xfrm>
            <a:off x="1068586" y="3850958"/>
            <a:ext cx="172045" cy="412313"/>
          </a:xfrm>
          <a:prstGeom prst="rect">
            <a:avLst/>
          </a:prstGeom>
          <a:noFill/>
          <a:ln/>
        </p:spPr>
        <p:txBody>
          <a:bodyPr wrap="none" rtlCol="0" anchor="t"/>
          <a:lstStyle/>
          <a:p>
            <a:pPr marL="0" indent="0" algn="ctr">
              <a:lnSpc>
                <a:spcPts val="3247"/>
              </a:lnSpc>
              <a:buNone/>
            </a:pPr>
            <a:r>
              <a:rPr lang="en-US" sz="2598" dirty="0">
                <a:solidFill>
                  <a:srgbClr val="404155"/>
                </a:solidFill>
                <a:latin typeface="Corben" pitchFamily="34" charset="0"/>
                <a:ea typeface="Corben" pitchFamily="34" charset="-122"/>
                <a:cs typeface="Corben" pitchFamily="34" charset="-120"/>
              </a:rPr>
              <a:t>2</a:t>
            </a:r>
            <a:endParaRPr lang="en-US" sz="2598" dirty="0"/>
          </a:p>
        </p:txBody>
      </p:sp>
      <p:sp>
        <p:nvSpPr>
          <p:cNvPr id="15" name="Text 11"/>
          <p:cNvSpPr/>
          <p:nvPr/>
        </p:nvSpPr>
        <p:spPr>
          <a:xfrm>
            <a:off x="2364343" y="3857863"/>
            <a:ext cx="2749391" cy="343614"/>
          </a:xfrm>
          <a:prstGeom prst="rect">
            <a:avLst/>
          </a:prstGeom>
          <a:noFill/>
          <a:ln/>
        </p:spPr>
        <p:txBody>
          <a:bodyPr wrap="none" rtlCol="0" anchor="t"/>
          <a:lstStyle/>
          <a:p>
            <a:pPr marL="0" indent="0" algn="l">
              <a:lnSpc>
                <a:spcPts val="2706"/>
              </a:lnSpc>
              <a:buNone/>
            </a:pPr>
            <a:r>
              <a:rPr lang="en-US" sz="2165" dirty="0">
                <a:solidFill>
                  <a:srgbClr val="404155"/>
                </a:solidFill>
                <a:latin typeface="Corben" pitchFamily="34" charset="0"/>
                <a:ea typeface="Corben" pitchFamily="34" charset="-122"/>
                <a:cs typeface="Corben" pitchFamily="34" charset="-120"/>
              </a:rPr>
              <a:t>Perspectives Futures</a:t>
            </a:r>
            <a:endParaRPr lang="en-US" sz="2165" dirty="0"/>
          </a:p>
        </p:txBody>
      </p:sp>
      <p:sp>
        <p:nvSpPr>
          <p:cNvPr id="16" name="Text 12"/>
          <p:cNvSpPr/>
          <p:nvPr/>
        </p:nvSpPr>
        <p:spPr>
          <a:xfrm>
            <a:off x="2364343" y="4333399"/>
            <a:ext cx="7783711" cy="1371600"/>
          </a:xfrm>
          <a:prstGeom prst="rect">
            <a:avLst/>
          </a:prstGeom>
          <a:noFill/>
          <a:ln/>
        </p:spPr>
        <p:txBody>
          <a:bodyPr wrap="square" rtlCol="0" anchor="t"/>
          <a:lstStyle/>
          <a:p>
            <a:pPr marL="0" indent="0" algn="l">
              <a:lnSpc>
                <a:spcPts val="2771"/>
              </a:lnSpc>
              <a:buNone/>
            </a:pP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Son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intégration</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avec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d'autres</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technologies de big data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ouvrira</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de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nouvelles</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possibilités</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d'analyse</a:t>
            </a:r>
            <a:endParaRPr lang="en-US" sz="1732" dirty="0"/>
          </a:p>
        </p:txBody>
      </p:sp>
      <p:sp>
        <p:nvSpPr>
          <p:cNvPr id="17" name="Shape 13"/>
          <p:cNvSpPr/>
          <p:nvPr/>
        </p:nvSpPr>
        <p:spPr>
          <a:xfrm>
            <a:off x="1402080" y="6225957"/>
            <a:ext cx="769739" cy="43934"/>
          </a:xfrm>
          <a:prstGeom prst="roundRect">
            <a:avLst>
              <a:gd name="adj" fmla="val 225295"/>
            </a:avLst>
          </a:prstGeom>
          <a:solidFill>
            <a:srgbClr val="B8BFDF"/>
          </a:solidFill>
          <a:ln/>
        </p:spPr>
      </p:sp>
      <p:sp>
        <p:nvSpPr>
          <p:cNvPr id="18" name="Shape 14"/>
          <p:cNvSpPr/>
          <p:nvPr/>
        </p:nvSpPr>
        <p:spPr>
          <a:xfrm>
            <a:off x="907256" y="6000512"/>
            <a:ext cx="494824" cy="494824"/>
          </a:xfrm>
          <a:prstGeom prst="roundRect">
            <a:avLst>
              <a:gd name="adj" fmla="val 20003"/>
            </a:avLst>
          </a:prstGeom>
          <a:solidFill>
            <a:srgbClr val="D2D9F9"/>
          </a:solidFill>
          <a:ln w="7620">
            <a:solidFill>
              <a:srgbClr val="B8BFDF"/>
            </a:solidFill>
            <a:prstDash val="solid"/>
          </a:ln>
        </p:spPr>
      </p:sp>
      <p:sp>
        <p:nvSpPr>
          <p:cNvPr id="19" name="Text 15"/>
          <p:cNvSpPr/>
          <p:nvPr/>
        </p:nvSpPr>
        <p:spPr>
          <a:xfrm>
            <a:off x="1062038" y="6041707"/>
            <a:ext cx="185261" cy="412313"/>
          </a:xfrm>
          <a:prstGeom prst="rect">
            <a:avLst/>
          </a:prstGeom>
          <a:noFill/>
          <a:ln/>
        </p:spPr>
        <p:txBody>
          <a:bodyPr wrap="none" rtlCol="0" anchor="t"/>
          <a:lstStyle/>
          <a:p>
            <a:pPr marL="0" indent="0" algn="ctr">
              <a:lnSpc>
                <a:spcPts val="3247"/>
              </a:lnSpc>
              <a:buNone/>
            </a:pPr>
            <a:r>
              <a:rPr lang="en-US" sz="2598" dirty="0">
                <a:solidFill>
                  <a:srgbClr val="404155"/>
                </a:solidFill>
                <a:latin typeface="Corben" pitchFamily="34" charset="0"/>
                <a:ea typeface="Corben" pitchFamily="34" charset="-122"/>
                <a:cs typeface="Corben" pitchFamily="34" charset="-120"/>
              </a:rPr>
              <a:t>3</a:t>
            </a:r>
            <a:endParaRPr lang="en-US" sz="2598" dirty="0"/>
          </a:p>
        </p:txBody>
      </p:sp>
      <p:sp>
        <p:nvSpPr>
          <p:cNvPr id="20" name="Text 16"/>
          <p:cNvSpPr/>
          <p:nvPr/>
        </p:nvSpPr>
        <p:spPr>
          <a:xfrm>
            <a:off x="2364343" y="6048613"/>
            <a:ext cx="2749391" cy="343614"/>
          </a:xfrm>
          <a:prstGeom prst="rect">
            <a:avLst/>
          </a:prstGeom>
          <a:noFill/>
          <a:ln/>
        </p:spPr>
        <p:txBody>
          <a:bodyPr wrap="none" rtlCol="0" anchor="t"/>
          <a:lstStyle/>
          <a:p>
            <a:pPr marL="0" indent="0" algn="l">
              <a:lnSpc>
                <a:spcPts val="2706"/>
              </a:lnSpc>
              <a:buNone/>
            </a:pPr>
            <a:r>
              <a:rPr lang="en-US" sz="2165" dirty="0">
                <a:solidFill>
                  <a:srgbClr val="404155"/>
                </a:solidFill>
                <a:latin typeface="Corben" pitchFamily="34" charset="0"/>
                <a:ea typeface="Corben" pitchFamily="34" charset="-122"/>
                <a:cs typeface="Corben" pitchFamily="34" charset="-120"/>
              </a:rPr>
              <a:t>Impact sur l'Industrie</a:t>
            </a:r>
            <a:endParaRPr lang="en-US" sz="2165" dirty="0"/>
          </a:p>
        </p:txBody>
      </p:sp>
      <p:sp>
        <p:nvSpPr>
          <p:cNvPr id="21" name="Text 17"/>
          <p:cNvSpPr/>
          <p:nvPr/>
        </p:nvSpPr>
        <p:spPr>
          <a:xfrm>
            <a:off x="2364343" y="6524149"/>
            <a:ext cx="7783711" cy="703659"/>
          </a:xfrm>
          <a:prstGeom prst="rect">
            <a:avLst/>
          </a:prstGeom>
          <a:noFill/>
          <a:ln/>
        </p:spPr>
        <p:txBody>
          <a:bodyPr wrap="square" rtlCol="0" anchor="t"/>
          <a:lstStyle/>
          <a:p>
            <a:pPr marL="0" indent="0" algn="l">
              <a:lnSpc>
                <a:spcPts val="2771"/>
              </a:lnSpc>
              <a:buNone/>
            </a:pPr>
            <a:endParaRPr lang="en-US" sz="1732" dirty="0"/>
          </a:p>
        </p:txBody>
      </p:sp>
      <p:sp>
        <p:nvSpPr>
          <p:cNvPr id="22" name="ZoneTexte 21">
            <a:extLst>
              <a:ext uri="{FF2B5EF4-FFF2-40B4-BE49-F238E27FC236}">
                <a16:creationId xmlns:a16="http://schemas.microsoft.com/office/drawing/2014/main" id="{6E0D4E9A-58AB-14B1-BD0C-469FF6C00711}"/>
              </a:ext>
            </a:extLst>
          </p:cNvPr>
          <p:cNvSpPr txBox="1"/>
          <p:nvPr/>
        </p:nvSpPr>
        <p:spPr>
          <a:xfrm>
            <a:off x="2364343" y="6579773"/>
            <a:ext cx="8094402" cy="779957"/>
          </a:xfrm>
          <a:prstGeom prst="rect">
            <a:avLst/>
          </a:prstGeom>
          <a:noFill/>
          <a:ln>
            <a:noFill/>
          </a:ln>
        </p:spPr>
        <p:txBody>
          <a:bodyPr wrap="square" rtlCol="0">
            <a:spAutoFit/>
          </a:bodyPr>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L'utilisation</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étendue</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de Pig aura un impact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significatif</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sur les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stratégies</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commerciales</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a:t>
            </a:r>
            <a:r>
              <a:rPr kumimoji="0" lang="en-US" sz="1750" b="0" i="0" u="none" strike="noStrike" kern="0" cap="none" spc="-35" normalizeH="0" baseline="0" noProof="0" dirty="0" err="1">
                <a:ln>
                  <a:noFill/>
                </a:ln>
                <a:solidFill>
                  <a:srgbClr val="272525"/>
                </a:solidFill>
                <a:effectLst/>
                <a:uLnTx/>
                <a:uFillTx/>
                <a:latin typeface="Source Sans Pro" pitchFamily="34" charset="0"/>
                <a:ea typeface="Source Sans Pro" pitchFamily="34" charset="-122"/>
                <a:cs typeface="Source Sans Pro" pitchFamily="34" charset="-120"/>
              </a:rPr>
              <a:t>fondées</a:t>
            </a:r>
            <a:r>
              <a:rPr kumimoji="0" lang="en-US" sz="1750" b="0" i="0" u="none" strike="noStrike" kern="0" cap="none" spc="-35" normalizeH="0" baseline="0" noProof="0" dirty="0">
                <a:ln>
                  <a:noFill/>
                </a:ln>
                <a:solidFill>
                  <a:srgbClr val="272525"/>
                </a:solidFill>
                <a:effectLst/>
                <a:uLnTx/>
                <a:uFillTx/>
                <a:latin typeface="Source Sans Pro" pitchFamily="34" charset="0"/>
                <a:ea typeface="Source Sans Pro" pitchFamily="34" charset="-122"/>
                <a:cs typeface="Source Sans Pro" pitchFamily="34" charset="-120"/>
              </a:rPr>
              <a:t> sur les données.</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705</Words>
  <Application>Microsoft Office PowerPoint</Application>
  <PresentationFormat>Personnalisé</PresentationFormat>
  <Paragraphs>77</Paragraphs>
  <Slides>9</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Corben</vt:lpstr>
      <vt:lpstr>Nobile</vt:lpstr>
      <vt:lpstr>Source Sans Pro</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13</cp:revision>
  <dcterms:created xsi:type="dcterms:W3CDTF">2024-03-27T03:19:48Z</dcterms:created>
  <dcterms:modified xsi:type="dcterms:W3CDTF">2024-03-27T22:41:56Z</dcterms:modified>
</cp:coreProperties>
</file>