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32004000" cx="51206400"/>
  <p:notesSz cx="32918400" cy="51206400"/>
  <p:embeddedFontLst>
    <p:embeddedFont>
      <p:font typeface="Candara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orient="horz" pos="19087">
          <p15:clr>
            <a:srgbClr val="000000"/>
          </p15:clr>
        </p15:guide>
        <p15:guide id="3" orient="horz" pos="3625">
          <p15:clr>
            <a:srgbClr val="000000"/>
          </p15:clr>
        </p15:guide>
        <p15:guide id="4" orient="horz" pos="2070">
          <p15:clr>
            <a:srgbClr val="000000"/>
          </p15:clr>
        </p15:guide>
        <p15:guide id="5" pos="7439">
          <p15:clr>
            <a:srgbClr val="000000"/>
          </p15:clr>
        </p15:guide>
        <p15:guide id="6" pos="8412">
          <p15:clr>
            <a:srgbClr val="000000"/>
          </p15:clr>
        </p15:guide>
        <p15:guide id="7" pos="15311">
          <p15:clr>
            <a:srgbClr val="000000"/>
          </p15:clr>
        </p15:guide>
        <p15:guide id="8" pos="24535">
          <p15:clr>
            <a:srgbClr val="000000"/>
          </p15:clr>
        </p15:guide>
        <p15:guide id="9" pos="1150">
          <p15:clr>
            <a:srgbClr val="000000"/>
          </p15:clr>
        </p15:guide>
        <p15:guide id="10" pos="16330">
          <p15:clr>
            <a:srgbClr val="000000"/>
          </p15:clr>
        </p15:guide>
        <p15:guide id="11" pos="23563">
          <p15:clr>
            <a:srgbClr val="000000"/>
          </p15:clr>
        </p15:guide>
        <p15:guide id="12" pos="3087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19087" orient="horz"/>
        <p:guide pos="3625" orient="horz"/>
        <p:guide pos="2070" orient="horz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boldItalic.fntdata"/><Relationship Id="rId10" Type="http://schemas.openxmlformats.org/officeDocument/2006/relationships/font" Target="fonts/Candara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ndara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Canda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426527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646775" y="0"/>
            <a:ext cx="14263687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98550" y="3840162"/>
            <a:ext cx="30721300" cy="1920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637825"/>
            <a:ext cx="14265275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098550" y="3840162"/>
            <a:ext cx="30721300" cy="1920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fld id="{00000000-1234-1234-1234-123412341234}" type="slidenum">
              <a:rPr b="0" i="0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044951" y="20565843"/>
            <a:ext cx="43526100" cy="6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044951" y="13564968"/>
            <a:ext cx="43526100" cy="7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40162" y="9247187"/>
            <a:ext cx="43526100" cy="19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3840164" y="9942601"/>
            <a:ext cx="43526100" cy="6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680325" y="18134983"/>
            <a:ext cx="35845800" cy="8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ctr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None/>
              <a:defRPr/>
            </a:lvl1pPr>
            <a:lvl2pPr lvl="1" rtl="0" algn="ctr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None/>
              <a:defRPr/>
            </a:lvl2pPr>
            <a:lvl3pPr lvl="2" rtl="0" algn="ctr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None/>
              <a:defRPr/>
            </a:lvl3pPr>
            <a:lvl4pPr lvl="3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4pPr>
            <a:lvl5pPr lvl="4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5pPr>
            <a:lvl6pPr lvl="5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6pPr>
            <a:lvl7pPr lvl="6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7pPr>
            <a:lvl8pPr lvl="7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8pPr>
            <a:lvl9pPr lvl="8" rtl="0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29124139" y="10205892"/>
            <a:ext cx="25603500" cy="10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7284863" y="-600258"/>
            <a:ext cx="25603500" cy="3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16002737" y="-2915413"/>
            <a:ext cx="19200900" cy="43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036176" y="22402492"/>
            <a:ext cx="307245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>
            <p:ph idx="2" type="pic"/>
          </p:nvPr>
        </p:nvSpPr>
        <p:spPr>
          <a:xfrm>
            <a:off x="10036176" y="2859927"/>
            <a:ext cx="30724500" cy="19201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036176" y="25047885"/>
            <a:ext cx="307245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560638" y="1274851"/>
            <a:ext cx="16846500" cy="54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0019963" y="1274851"/>
            <a:ext cx="28625700" cy="27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560638" y="6696825"/>
            <a:ext cx="16846500" cy="21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2560639" y="1281024"/>
            <a:ext cx="46085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2560638" y="7164476"/>
            <a:ext cx="226251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2560638" y="10149417"/>
            <a:ext cx="22625100" cy="18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26012775" y="7164476"/>
            <a:ext cx="226329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4" type="body"/>
          </p:nvPr>
        </p:nvSpPr>
        <p:spPr>
          <a:xfrm>
            <a:off x="26012775" y="10149417"/>
            <a:ext cx="22632900" cy="18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840164" y="9246527"/>
            <a:ext cx="21686700" cy="19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25679400" y="9246527"/>
            <a:ext cx="21686700" cy="19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40162" y="9247187"/>
            <a:ext cx="43526100" cy="19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1136650" lvl="0" marL="457200" marR="0" rtl="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Char char="•"/>
              <a:defRPr b="0" i="0" sz="14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223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Char char="–"/>
              <a:defRPr b="0" i="0" sz="1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08050" lvl="2" marL="13716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3750" lvl="3" marL="1828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93750" lvl="4" marL="22860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93750" lvl="5" marL="27432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93750" lvl="6" marL="32004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93750" lvl="7" marL="36576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93750" lvl="8" marL="4114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840162" y="2844800"/>
            <a:ext cx="43526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840162" y="9247187"/>
            <a:ext cx="43526100" cy="19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1136650" lvl="0" marL="457200" marR="0" rtl="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Char char="•"/>
              <a:defRPr b="0" i="0" sz="14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223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Char char="–"/>
              <a:defRPr b="0" i="0" sz="1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08050" lvl="2" marL="13716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3750" lvl="3" marL="1828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93750" lvl="4" marL="22860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93750" lvl="5" marL="27432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93750" lvl="6" marL="32004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93750" lvl="7" marL="36576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93750" lvl="8" marL="4114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7495837" y="29159200"/>
            <a:ext cx="1621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6698237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khagendrakhatri/" TargetMode="External"/><Relationship Id="rId4" Type="http://schemas.openxmlformats.org/officeDocument/2006/relationships/hyperlink" Target="https://www.linkedin.com/in/shadip-khadka/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631775" y="4618225"/>
            <a:ext cx="11165400" cy="1180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b="1" i="0" lang="en-US" sz="64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 b="1" sz="18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Recent advances in Artificial Intelligence (e.g., Chat-GPT) have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exacerbated plagiarism in student assignments. The goal of this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research is to evaluate the effectiveness of machine learning algorithms for automatically detecting plagiarism. </a:t>
            </a: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Decision trees, logistic regression, and neural networks are selected to evaluate the effectiveness of these methods.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354825" y="4595600"/>
            <a:ext cx="26449200" cy="1180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rPr b="1" i="0" lang="en-US" sz="64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Methodology</a:t>
            </a:r>
            <a:br>
              <a:rPr b="1" i="0" lang="en-US" sz="6000" u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5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neural network model was trained for </a:t>
            </a: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 epochs, comprised </a:t>
            </a:r>
            <a:b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hidden layers (each comprising 64 nodes with ‘relu’ activation), and </a:t>
            </a:r>
            <a:b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was optimized using the ‘adam’ optimizer, with </a:t>
            </a: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binary </a:t>
            </a: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crossentropy </a:t>
            </a:r>
            <a:b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 the loss function.</a:t>
            </a:r>
            <a:endParaRPr sz="16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i="0" sz="48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9508750" y="4588625"/>
            <a:ext cx="11165700" cy="9573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rPr b="1" i="0" lang="en-US" sz="60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b="1" i="0" sz="6000" u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t/>
            </a:r>
            <a:endParaRPr b="1" sz="8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After rigorous testing of various methods, it was observed that a small neural network exhibited remarkable efficiency in identifying instances of plagiarized behavior within assignments. This suggests that neural networks hold significant promise as a tool for plagiarism detection in educational settings.</a:t>
            </a:r>
            <a:endParaRPr sz="16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-4987613" y="523202"/>
            <a:ext cx="494505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venir"/>
              <a:buNone/>
            </a:pPr>
            <a:r>
              <a:rPr b="1" i="0" lang="en-US" sz="10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ML for Plagiarism Detection in Coding Assignment</a:t>
            </a:r>
            <a:endParaRPr sz="10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9508900" y="14973813"/>
            <a:ext cx="11165400" cy="111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-500062" lvl="0" marL="500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rPr b="1" i="0" lang="en-US" sz="60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Future Works</a:t>
            </a:r>
            <a:br>
              <a:rPr b="1" i="0" lang="en-US" sz="60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Future work will involve gathering a larger training sample, checking minimum edit distance between assignments and completion time of the two closest assignments, using different machine learning algorithms (xgboost, </a:t>
            </a:r>
            <a:r>
              <a:rPr lang="en-US" sz="5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CNN</a:t>
            </a: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s, RNNs, transformers), and further research into what constraints might enhance detection of plagiarism in student assignments.</a:t>
            </a:r>
            <a:br>
              <a:rPr b="0" i="0" lang="en-US" sz="28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9482725" y="26918400"/>
            <a:ext cx="11165400" cy="396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venir"/>
              <a:buNone/>
            </a:pPr>
            <a:r>
              <a:rPr b="1" lang="en-US" sz="5940">
                <a:latin typeface="Candara"/>
                <a:ea typeface="Candara"/>
                <a:cs typeface="Candara"/>
                <a:sym typeface="Candara"/>
              </a:rPr>
              <a:t>Contact </a:t>
            </a:r>
            <a:r>
              <a:rPr b="1" i="0" lang="en-US" sz="594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information       </a:t>
            </a:r>
            <a:endParaRPr b="1" i="0" sz="5940" u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venir"/>
              <a:buNone/>
            </a:pPr>
            <a:r>
              <a:rPr b="1" i="0" lang="en-US" sz="538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                         </a:t>
            </a:r>
            <a:endParaRPr sz="538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venir"/>
              <a:buNone/>
            </a:pPr>
            <a:r>
              <a:rPr i="0" lang="en-US" sz="5380">
                <a:solidFill>
                  <a:schemeClr val="hlink"/>
                </a:solidFill>
                <a:uFill>
                  <a:noFill/>
                </a:uFill>
                <a:latin typeface="Candara"/>
                <a:ea typeface="Candara"/>
                <a:cs typeface="Candara"/>
                <a:sym typeface="Candara"/>
                <a:hlinkClick r:id="rId3"/>
              </a:rPr>
              <a:t>linkedin.com/in/khagendrakhatri</a:t>
            </a:r>
            <a:endParaRPr sz="538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venir"/>
              <a:buNone/>
            </a:pPr>
            <a:r>
              <a:rPr lang="en-US" sz="5380">
                <a:solidFill>
                  <a:schemeClr val="hlink"/>
                </a:solidFill>
                <a:uFill>
                  <a:noFill/>
                </a:uFill>
                <a:latin typeface="Candara"/>
                <a:ea typeface="Candara"/>
                <a:cs typeface="Candara"/>
                <a:sym typeface="Candara"/>
                <a:hlinkClick r:id="rId4"/>
              </a:rPr>
              <a:t>linkedin.com/in/shadip-khadka/</a:t>
            </a:r>
            <a:endParaRPr sz="538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venir"/>
              <a:buNone/>
            </a:pPr>
            <a:r>
              <a:t/>
            </a:r>
            <a:endParaRPr sz="3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20625" y="17187325"/>
            <a:ext cx="37983300" cy="1369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</a:pPr>
            <a:r>
              <a:rPr b="1" i="0" lang="en-US" sz="60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Results</a:t>
            </a:r>
            <a:br>
              <a:rPr b="1" i="0" lang="en-US" sz="600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i="0" sz="90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Results indicate that the neural network outperforms other classifiers,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achieving 95.6% overall test accuracy. The neural net was able to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correctly identify non-plagiarized work 100% of the time, and correctly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i="0" lang="en-US" sz="50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identify plagiarized work 92% of the time on the test dataset.</a:t>
            </a:r>
            <a:endParaRPr sz="5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0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01071" y="17623875"/>
            <a:ext cx="15592829" cy="122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97483" y="23215310"/>
            <a:ext cx="9067977" cy="6614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0637" y="23251003"/>
            <a:ext cx="9067977" cy="65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207650" y="2483437"/>
            <a:ext cx="7084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b="1"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Khagendra Khatri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kkhatri@caldwell.edu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), </a:t>
            </a:r>
            <a:r>
              <a:rPr b="1"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Shadip Khadka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skhadka4@caldwell.edu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), and  </a:t>
            </a:r>
            <a:r>
              <a:rPr b="1"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Vladislav D. Veksler 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vveksler@caldwell.edu</a:t>
            </a:r>
            <a:r>
              <a:rPr i="0" lang="en-US" sz="520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A picture containing text, clipart, sign&#10;&#10;Description automatically generated" id="110" name="Google Shape;11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45051" y="523199"/>
            <a:ext cx="10203075" cy="222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5"/>
          <p:cNvSpPr txBox="1"/>
          <p:nvPr/>
        </p:nvSpPr>
        <p:spPr>
          <a:xfrm>
            <a:off x="10748625" y="4909400"/>
            <a:ext cx="571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7844125" y="4969275"/>
            <a:ext cx="571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7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7844125" y="17826250"/>
            <a:ext cx="571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 sz="49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9556050" y="4936250"/>
            <a:ext cx="89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r>
            <a:endParaRPr sz="5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9556050" y="15199650"/>
            <a:ext cx="89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endParaRPr sz="49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510450" y="27213375"/>
            <a:ext cx="897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6</a:t>
            </a:r>
            <a:endParaRPr sz="47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59900" y="4909400"/>
            <a:ext cx="5334000" cy="112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0">
            <a:alphaModFix/>
          </a:blip>
          <a:srcRect b="4291" l="9728" r="8385" t="19074"/>
          <a:stretch/>
        </p:blipFill>
        <p:spPr>
          <a:xfrm>
            <a:off x="17462625" y="9442175"/>
            <a:ext cx="12533676" cy="6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