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9e2e19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19e2e19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19e2e19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19e2e19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19e2e19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19e2e19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19e2e2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19e2e2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8b2615c14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8b2615c14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b2615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b2615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8b2615c14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8b2615c14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8b2615c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8b2615c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8b2615c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8b2615c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5692dc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5692dc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87299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87299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a5692dc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a5692dc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a5692dcd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a5692dcd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a5692dcd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a5692dcd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a5692dcd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a5692dcd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9341d2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9341d2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9341d20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9341d20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a5692dcd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a5692dcd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a5692dcd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a5692dcd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a5692dcd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a5692dcd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8b2615c1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8b2615c1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71664f5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71664f5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917d46e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917d46e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917d46e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917d46e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955fcf4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955fcf4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5692d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5692d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917d46e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b917d46e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955fcf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b955fcf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a5692dc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a5692dc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bc96c3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bc96c3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71664f5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71664f5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71664f5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71664f5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88c36e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88c36e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71664f5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71664f5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71664f5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71664f5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a5692dcd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a5692dcd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necompiler.com/cpp" TargetMode="External"/><Relationship Id="rId4" Type="http://schemas.openxmlformats.org/officeDocument/2006/relationships/image" Target="../media/image37.png"/><Relationship Id="rId5" Type="http://schemas.openxmlformats.org/officeDocument/2006/relationships/hyperlink" Target="https://github.com/Khagendra01/Cpp_In_One_Hour/blob/main/Assignment.py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linkedin.com/in/khagendrakhatri/" TargetMode="External"/><Relationship Id="rId4" Type="http://schemas.openxmlformats.org/officeDocument/2006/relationships/hyperlink" Target="https://github.com/khagendra0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1450" y="42400"/>
            <a:ext cx="42864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Introduction</a:t>
            </a:r>
            <a:endParaRPr sz="60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975" y="1005725"/>
            <a:ext cx="5517025" cy="41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8" y="-301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C++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-11894" t="0"/>
          <a:stretch/>
        </p:blipFill>
        <p:spPr>
          <a:xfrm>
            <a:off x="323850" y="1946600"/>
            <a:ext cx="9533975" cy="14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50" y="100775"/>
            <a:ext cx="72608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8808" y="-113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in C++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-327050" y="1451425"/>
            <a:ext cx="92523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int					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float</a:t>
            </a:r>
            <a:endParaRPr sz="3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double</a:t>
            </a:r>
            <a:br>
              <a:rPr lang="en" sz="3200"/>
            </a:br>
            <a:r>
              <a:rPr lang="en" sz="3200"/>
              <a:t>	-&gt; bool</a:t>
            </a:r>
            <a:br>
              <a:rPr lang="en" sz="3200"/>
            </a:br>
            <a:r>
              <a:rPr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char</a:t>
            </a:r>
            <a:br>
              <a:rPr b="1" lang="en" sz="3200"/>
            </a:br>
            <a:r>
              <a:rPr b="1" lang="en" sz="3200"/>
              <a:t>	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834625" y="1451425"/>
            <a:ext cx="92523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Array</a:t>
            </a:r>
            <a:endParaRPr sz="3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Vector</a:t>
            </a:r>
            <a:endParaRPr sz="32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</a:t>
            </a:r>
            <a:r>
              <a:rPr b="1" lang="en" sz="3200">
                <a:solidFill>
                  <a:schemeClr val="dk1"/>
                </a:solidFill>
              </a:rPr>
              <a:t>Pointer</a:t>
            </a:r>
            <a:br>
              <a:rPr lang="en" sz="3200"/>
            </a:br>
            <a:r>
              <a:rPr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Reference</a:t>
            </a:r>
            <a:br>
              <a:rPr b="1" lang="en" sz="3200"/>
            </a:br>
            <a:r>
              <a:rPr b="1"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String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4186050" y="1296975"/>
            <a:ext cx="71664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</a:t>
            </a:r>
            <a:r>
              <a:rPr b="1" lang="en" sz="3200">
                <a:solidFill>
                  <a:schemeClr val="dk1"/>
                </a:solidFill>
              </a:rPr>
              <a:t>Class</a:t>
            </a:r>
            <a:endParaRPr b="1" sz="3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CCCC"/>
                </a:solidFill>
              </a:rPr>
              <a:t>-&gt;</a:t>
            </a:r>
            <a:r>
              <a:rPr b="1" lang="en" sz="3200">
                <a:solidFill>
                  <a:schemeClr val="dk1"/>
                </a:solidFill>
              </a:rPr>
              <a:t> Structure</a:t>
            </a:r>
            <a:endParaRPr b="1" sz="3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Union</a:t>
            </a:r>
            <a:br>
              <a:rPr lang="en" sz="3200"/>
            </a:br>
            <a:r>
              <a:rPr lang="en" sz="3200"/>
              <a:t>	-&gt; </a:t>
            </a:r>
            <a:r>
              <a:rPr b="1" lang="en" sz="3200">
                <a:solidFill>
                  <a:schemeClr val="dk1"/>
                </a:solidFill>
              </a:rPr>
              <a:t>Enumeration</a:t>
            </a:r>
            <a:endParaRPr b="1" sz="32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-&gt; TypeDef</a:t>
            </a:r>
            <a:br>
              <a:rPr b="1" lang="en" sz="3200"/>
            </a:br>
            <a:r>
              <a:rPr b="1" lang="en" sz="3200"/>
              <a:t>	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29" name="Google Shape;129;p24"/>
          <p:cNvSpPr txBox="1"/>
          <p:nvPr/>
        </p:nvSpPr>
        <p:spPr>
          <a:xfrm>
            <a:off x="225750" y="991550"/>
            <a:ext cx="869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Primitive				</a:t>
            </a:r>
            <a:r>
              <a:rPr b="1" lang="en" sz="2400">
                <a:solidFill>
                  <a:schemeClr val="dk1"/>
                </a:solidFill>
              </a:rPr>
              <a:t>Derived						User-Defined</a:t>
            </a:r>
            <a:r>
              <a:rPr b="1" lang="en" sz="2400">
                <a:solidFill>
                  <a:schemeClr val="dk1"/>
                </a:solidFill>
              </a:rPr>
              <a:t>		</a:t>
            </a:r>
            <a:endParaRPr b="1" sz="2400">
              <a:solidFill>
                <a:schemeClr val="dk1"/>
              </a:solidFill>
            </a:endParaRPr>
          </a:p>
        </p:txBody>
      </p:sp>
      <p:cxnSp>
        <p:nvCxnSpPr>
          <p:cNvPr id="130" name="Google Shape;130;p24"/>
          <p:cNvCxnSpPr/>
          <p:nvPr/>
        </p:nvCxnSpPr>
        <p:spPr>
          <a:xfrm>
            <a:off x="118600" y="905825"/>
            <a:ext cx="8975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/>
          <p:nvPr/>
        </p:nvCxnSpPr>
        <p:spPr>
          <a:xfrm>
            <a:off x="2420300" y="931550"/>
            <a:ext cx="0" cy="41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5917875" y="931550"/>
            <a:ext cx="0" cy="411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525"/>
            <a:ext cx="8839203" cy="265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3042" l="0" r="0" t="3042"/>
          <a:stretch/>
        </p:blipFill>
        <p:spPr>
          <a:xfrm>
            <a:off x="0" y="-29325"/>
            <a:ext cx="4523125" cy="51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125" y="-31350"/>
            <a:ext cx="4612874" cy="5174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6"/>
          <p:cNvCxnSpPr/>
          <p:nvPr/>
        </p:nvCxnSpPr>
        <p:spPr>
          <a:xfrm>
            <a:off x="4534400" y="-33850"/>
            <a:ext cx="11400" cy="51774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3851375" y="4698775"/>
            <a:ext cx="2786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          Python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361500" y="2226200"/>
            <a:ext cx="809700" cy="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local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147" name="Google Shape;147;p26"/>
          <p:cNvCxnSpPr/>
          <p:nvPr/>
        </p:nvCxnSpPr>
        <p:spPr>
          <a:xfrm flipH="1">
            <a:off x="1858050" y="2477900"/>
            <a:ext cx="551100" cy="12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6"/>
          <p:cNvCxnSpPr/>
          <p:nvPr/>
        </p:nvCxnSpPr>
        <p:spPr>
          <a:xfrm flipH="1">
            <a:off x="1898775" y="2571750"/>
            <a:ext cx="748500" cy="96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6"/>
          <p:cNvSpPr txBox="1"/>
          <p:nvPr/>
        </p:nvSpPr>
        <p:spPr>
          <a:xfrm>
            <a:off x="2878575" y="4403325"/>
            <a:ext cx="3879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2559000" y="4501375"/>
            <a:ext cx="877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instance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 flipH="1">
            <a:off x="1483875" y="4698775"/>
            <a:ext cx="1109100" cy="10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6"/>
          <p:cNvSpPr txBox="1"/>
          <p:nvPr/>
        </p:nvSpPr>
        <p:spPr>
          <a:xfrm>
            <a:off x="3171200" y="1450575"/>
            <a:ext cx="877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static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3" name="Google Shape;153;p26"/>
          <p:cNvCxnSpPr/>
          <p:nvPr/>
        </p:nvCxnSpPr>
        <p:spPr>
          <a:xfrm flipH="1">
            <a:off x="2592975" y="1715900"/>
            <a:ext cx="673500" cy="24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6"/>
          <p:cNvSpPr txBox="1"/>
          <p:nvPr/>
        </p:nvSpPr>
        <p:spPr>
          <a:xfrm>
            <a:off x="3354900" y="4076750"/>
            <a:ext cx="877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 flipH="1">
            <a:off x="1810500" y="4274150"/>
            <a:ext cx="1626000" cy="189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075"/>
            <a:ext cx="8839199" cy="278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10275" cy="44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188" y="0"/>
            <a:ext cx="5972175" cy="35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8"/>
          <p:cNvCxnSpPr/>
          <p:nvPr/>
        </p:nvCxnSpPr>
        <p:spPr>
          <a:xfrm>
            <a:off x="4665200" y="-900"/>
            <a:ext cx="0" cy="514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8"/>
          <p:cNvSpPr txBox="1"/>
          <p:nvPr/>
        </p:nvSpPr>
        <p:spPr>
          <a:xfrm>
            <a:off x="2571175" y="4691625"/>
            <a:ext cx="48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C++							Python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778650" y="4038225"/>
            <a:ext cx="38124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Opera tors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0" y="-56375"/>
            <a:ext cx="90354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Statement, if/else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0850"/>
            <a:ext cx="4506076" cy="43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150" y="800850"/>
            <a:ext cx="4417850" cy="434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3547975" y="4445375"/>
            <a:ext cx="32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0" y="-180450"/>
            <a:ext cx="90354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r>
              <a:rPr lang="en"/>
              <a:t> Statement	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00" y="700500"/>
            <a:ext cx="5425499" cy="43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547975" y="4445375"/>
            <a:ext cx="32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259208" y="-1277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87" y="579075"/>
            <a:ext cx="4043421" cy="45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162" y="579075"/>
            <a:ext cx="4238451" cy="45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3328025" y="4252500"/>
            <a:ext cx="29610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-2605017" y="-948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C++?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231925" y="-34025"/>
            <a:ext cx="381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an enormous language which is very powerful because it is a high-level language that offers low-level features,</a:t>
            </a:r>
            <a:endParaRPr sz="1000"/>
          </a:p>
        </p:txBody>
      </p:sp>
      <p:sp>
        <p:nvSpPr>
          <p:cNvPr id="62" name="Google Shape;62;p14"/>
          <p:cNvSpPr txBox="1"/>
          <p:nvPr/>
        </p:nvSpPr>
        <p:spPr>
          <a:xfrm>
            <a:off x="90900" y="1015150"/>
            <a:ext cx="292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particularly good at interacting directly with computer hardware, making execution very fast.</a:t>
            </a:r>
            <a:endParaRPr sz="800"/>
          </a:p>
        </p:txBody>
      </p:sp>
      <p:sp>
        <p:nvSpPr>
          <p:cNvPr id="63" name="Google Shape;63;p14"/>
          <p:cNvSpPr txBox="1"/>
          <p:nvPr/>
        </p:nvSpPr>
        <p:spPr>
          <a:xfrm>
            <a:off x="0" y="43122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fast, it is the language of choice of many 2D and 3D game engines as well as Virtual Reality.</a:t>
            </a:r>
            <a:endParaRPr sz="700"/>
          </a:p>
        </p:txBody>
      </p:sp>
      <p:sp>
        <p:nvSpPr>
          <p:cNvPr id="64" name="Google Shape;64;p14"/>
          <p:cNvSpPr txBox="1"/>
          <p:nvPr/>
        </p:nvSpPr>
        <p:spPr>
          <a:xfrm>
            <a:off x="6579050" y="21845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C++ is still one of the top listed in job advertisements.</a:t>
            </a:r>
            <a:endParaRPr sz="1600"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45400" y="4027700"/>
            <a:ext cx="199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2144"/>
                </a:solidFill>
                <a:latin typeface="Roboto"/>
                <a:ea typeface="Roboto"/>
                <a:cs typeface="Roboto"/>
                <a:sym typeface="Roboto"/>
              </a:rPr>
              <a:t>-&gt; … infinite reasons</a:t>
            </a:r>
            <a:endParaRPr>
              <a:solidFill>
                <a:srgbClr val="0221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3461733" y="807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100" y="0"/>
            <a:ext cx="64030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ctrTitle"/>
          </p:nvPr>
        </p:nvSpPr>
        <p:spPr>
          <a:xfrm>
            <a:off x="272208" y="-1263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325" y="577175"/>
            <a:ext cx="3090908" cy="45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692" y="579987"/>
            <a:ext cx="3090908" cy="456070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3384425" y="4036225"/>
            <a:ext cx="29610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ctrTitle"/>
          </p:nvPr>
        </p:nvSpPr>
        <p:spPr>
          <a:xfrm>
            <a:off x="311708" y="-102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0" y="824650"/>
            <a:ext cx="4940875" cy="43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5" y="0"/>
            <a:ext cx="6530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5"/>
          <p:cNvSpPr txBox="1"/>
          <p:nvPr>
            <p:ph type="ctrTitle"/>
          </p:nvPr>
        </p:nvSpPr>
        <p:spPr>
          <a:xfrm>
            <a:off x="3503808" y="91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1550"/>
            <a:ext cx="8839200" cy="416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8850"/>
            <a:ext cx="8839199" cy="343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356833" y="-102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 in C++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8250"/>
            <a:ext cx="5471851" cy="419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838" y="898250"/>
            <a:ext cx="3714763" cy="23258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4140150" y="4513000"/>
            <a:ext cx="32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C++</a:t>
            </a:r>
            <a:r>
              <a:rPr lang="en" sz="1800">
                <a:solidFill>
                  <a:schemeClr val="dk2"/>
                </a:solidFill>
              </a:rPr>
              <a:t>  			</a:t>
            </a:r>
            <a:r>
              <a:rPr lang="en" sz="1800">
                <a:solidFill>
                  <a:schemeClr val="dk1"/>
                </a:solidFill>
              </a:rPr>
              <a:t>Python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356833" y="-102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in C++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4900"/>
            <a:ext cx="4882345" cy="421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999" y="924900"/>
            <a:ext cx="4104001" cy="415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 txBox="1"/>
          <p:nvPr/>
        </p:nvSpPr>
        <p:spPr>
          <a:xfrm>
            <a:off x="3813050" y="4439725"/>
            <a:ext cx="32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C++			Python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ctrTitle"/>
          </p:nvPr>
        </p:nvSpPr>
        <p:spPr>
          <a:xfrm>
            <a:off x="356833" y="-1026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 Loop in C++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25" y="970000"/>
            <a:ext cx="6897726" cy="3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ctrTitle"/>
          </p:nvPr>
        </p:nvSpPr>
        <p:spPr>
          <a:xfrm>
            <a:off x="379383" y="-126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7950"/>
            <a:ext cx="4668780" cy="44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561" y="677950"/>
            <a:ext cx="4281439" cy="44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53" y="0"/>
            <a:ext cx="75472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247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798" y="4115673"/>
            <a:ext cx="4119200" cy="102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4259650" y="770825"/>
            <a:ext cx="1898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Pass By Val</a:t>
            </a: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Pass By Ref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65" name="Google Shape;265;p42"/>
          <p:cNvCxnSpPr>
            <a:stCxn id="264" idx="1"/>
          </p:cNvCxnSpPr>
          <p:nvPr/>
        </p:nvCxnSpPr>
        <p:spPr>
          <a:xfrm flipH="1">
            <a:off x="3402550" y="961325"/>
            <a:ext cx="857100" cy="1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42"/>
          <p:cNvCxnSpPr/>
          <p:nvPr/>
        </p:nvCxnSpPr>
        <p:spPr>
          <a:xfrm flipH="1">
            <a:off x="3497800" y="1716525"/>
            <a:ext cx="857100" cy="1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53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800" y="0"/>
            <a:ext cx="4525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50" y="282225"/>
            <a:ext cx="4143246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225"/>
            <a:ext cx="49698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 txBox="1"/>
          <p:nvPr/>
        </p:nvSpPr>
        <p:spPr>
          <a:xfrm>
            <a:off x="666025" y="-66525"/>
            <a:ext cx="83694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Without struct									With struct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ctrTitle"/>
          </p:nvPr>
        </p:nvSpPr>
        <p:spPr>
          <a:xfrm>
            <a:off x="396308" y="-1212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500" y="635375"/>
            <a:ext cx="6023325" cy="45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ctrTitle"/>
          </p:nvPr>
        </p:nvSpPr>
        <p:spPr>
          <a:xfrm>
            <a:off x="229208" y="-127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4733"/>
            <a:ext cx="4988250" cy="453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000" y="604725"/>
            <a:ext cx="4024749" cy="4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ctrTitle"/>
          </p:nvPr>
        </p:nvSpPr>
        <p:spPr>
          <a:xfrm>
            <a:off x="435808" y="-671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Assignment on next slide</a:t>
            </a:r>
            <a:endParaRPr sz="4000"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-490125" y="723050"/>
            <a:ext cx="87132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 </a:t>
            </a:r>
            <a:r>
              <a:rPr lang="en" sz="4100">
                <a:solidFill>
                  <a:schemeClr val="dk1"/>
                </a:solidFill>
              </a:rPr>
              <a:t>Convert the Python code to C++.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1697400" y="2315100"/>
            <a:ext cx="7446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You are free to work in a group of two if you want, just write both of your name as a multiple line comment on the top.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But, if you work in a group, then you must write comment on your code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47"/>
          <p:cNvSpPr txBox="1"/>
          <p:nvPr/>
        </p:nvSpPr>
        <p:spPr>
          <a:xfrm>
            <a:off x="1595900" y="3537825"/>
            <a:ext cx="7446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Do not ask AI (chatgpt, gemini, copilot, grok or other) to convert your code. Although, you may ask for some smaller task like how to do this.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FF0000"/>
                </a:solidFill>
              </a:rPr>
            </a:br>
            <a:r>
              <a:rPr b="1" lang="en" sz="1800" u="sng">
                <a:solidFill>
                  <a:srgbClr val="FF0000"/>
                </a:solidFill>
              </a:rPr>
              <a:t>Slides are always the most powerful source for you to do assignment.</a:t>
            </a:r>
            <a:endParaRPr b="1" sz="1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6864150" y="362100"/>
            <a:ext cx="2082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C++ - OneCompiler - Write, run and share C++ code online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+ click (win)</a:t>
            </a:r>
            <a:br>
              <a:rPr lang="en"/>
            </a:br>
            <a:r>
              <a:rPr lang="en"/>
              <a:t>Command + click (mac)</a:t>
            </a:r>
            <a:br>
              <a:rPr lang="en"/>
            </a:br>
            <a:br>
              <a:rPr lang="en"/>
            </a:br>
            <a:r>
              <a:rPr lang="en"/>
              <a:t>After you complete,</a:t>
            </a:r>
            <a:br>
              <a:rPr lang="en"/>
            </a:br>
            <a:r>
              <a:rPr lang="en"/>
              <a:t>Try running it and </a:t>
            </a:r>
            <a:br>
              <a:rPr lang="en"/>
            </a:br>
            <a:r>
              <a:rPr b="1" lang="en"/>
              <a:t>Click triple dot</a:t>
            </a:r>
            <a:r>
              <a:rPr lang="en"/>
              <a:t> next to</a:t>
            </a:r>
            <a:br>
              <a:rPr lang="en"/>
            </a:br>
            <a:r>
              <a:rPr lang="en"/>
              <a:t>Run button and download</a:t>
            </a:r>
            <a:endParaRPr/>
          </a:p>
        </p:txBody>
      </p:sp>
      <p:pic>
        <p:nvPicPr>
          <p:cNvPr id="306" name="Google Shape;3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00" y="0"/>
            <a:ext cx="56971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8"/>
          <p:cNvSpPr txBox="1"/>
          <p:nvPr/>
        </p:nvSpPr>
        <p:spPr>
          <a:xfrm>
            <a:off x="6751375" y="3401975"/>
            <a:ext cx="39600" cy="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216000" y="296090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Url to code: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https://github.com/Khagendra01/Cpp_In_One_Hour/blob/main/Assignment.py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ctrTitle"/>
          </p:nvPr>
        </p:nvSpPr>
        <p:spPr>
          <a:xfrm>
            <a:off x="3012033" y="2674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K-Gen</a:t>
            </a:r>
            <a:endParaRPr/>
          </a:p>
        </p:txBody>
      </p:sp>
      <p:sp>
        <p:nvSpPr>
          <p:cNvPr id="314" name="Google Shape;314;p49"/>
          <p:cNvSpPr txBox="1"/>
          <p:nvPr>
            <p:ph idx="1" type="subTitle"/>
          </p:nvPr>
        </p:nvSpPr>
        <p:spPr>
          <a:xfrm>
            <a:off x="3509200" y="4462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Khagendra Khatri</a:t>
            </a:r>
            <a:endParaRPr sz="2300"/>
          </a:p>
        </p:txBody>
      </p:sp>
      <p:sp>
        <p:nvSpPr>
          <p:cNvPr id="315" name="Google Shape;315;p49"/>
          <p:cNvSpPr txBox="1"/>
          <p:nvPr>
            <p:ph type="ctrTitle"/>
          </p:nvPr>
        </p:nvSpPr>
        <p:spPr>
          <a:xfrm>
            <a:off x="311708" y="471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Thank You!</a:t>
            </a:r>
            <a:endParaRPr b="1"/>
          </a:p>
        </p:txBody>
      </p:sp>
      <p:sp>
        <p:nvSpPr>
          <p:cNvPr id="316" name="Google Shape;316;p49"/>
          <p:cNvSpPr txBox="1"/>
          <p:nvPr>
            <p:ph idx="1" type="subTitle"/>
          </p:nvPr>
        </p:nvSpPr>
        <p:spPr>
          <a:xfrm>
            <a:off x="-228975" y="4252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90" u="sng">
                <a:solidFill>
                  <a:schemeClr val="hlink"/>
                </a:solidFill>
                <a:hlinkClick r:id="rId3"/>
              </a:rPr>
              <a:t>https://www.linkedin.com/in/khagendrakhatri/</a:t>
            </a:r>
            <a:endParaRPr sz="16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90" u="sng">
                <a:solidFill>
                  <a:schemeClr val="hlink"/>
                </a:solidFill>
                <a:hlinkClick r:id="rId4"/>
              </a:rPr>
              <a:t>https://github.com/khagendra01/</a:t>
            </a:r>
            <a:endParaRPr sz="16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125" y="0"/>
            <a:ext cx="72721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-703423" y="-1882625"/>
            <a:ext cx="6051300" cy="25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Disa</a:t>
            </a:r>
            <a:r>
              <a:rPr lang="en" sz="4100"/>
              <a:t>dvantages:</a:t>
            </a:r>
            <a:endParaRPr sz="41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5625050" y="384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Disadvantages, it is </a:t>
            </a:r>
            <a:b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best language.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874725" y="553875"/>
            <a:ext cx="4077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210183" y="-992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65050" y="1203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Complexity: Extensive feature set leading to a steep learning curve.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Manual Memory Management: Potential memory leaks and issues without proper handling.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Lack of Garbage Collection: Manual deallocation of memory required.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Complex Syntax: Time-consuming code reading and writing compared to other languages.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3741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others…</a:t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600">
              <a:solidFill>
                <a:srgbClr val="3741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60008" y="-452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with dev c++</a:t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60000" y="1636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only for windows users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975" y="2466250"/>
            <a:ext cx="2409400" cy="24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15002" t="0"/>
          <a:stretch/>
        </p:blipFill>
        <p:spPr>
          <a:xfrm>
            <a:off x="4286250" y="167000"/>
            <a:ext cx="48577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5625" y="2571750"/>
            <a:ext cx="7326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Line 1: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header file library that lets us work with input and output objects, such as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Line 3: Another thing that always appear in a C++ program is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This is called a function. Any code inside its curly brackets 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be executed.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Line 5: cout is an object in C++ that represents the standard output stream, usually the console. It is part of the std namespace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(pronounced "see-out") is used together with the </a:t>
            </a:r>
            <a:r>
              <a:rPr i="1"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insertion operator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to output/print text.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5" y="64950"/>
            <a:ext cx="4075298" cy="2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900"/>
            <a:ext cx="9144002" cy="3861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>
            <a:off x="4912825" y="577288"/>
            <a:ext cx="0" cy="3868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1"/>
          <p:cNvSpPr txBox="1"/>
          <p:nvPr/>
        </p:nvSpPr>
        <p:spPr>
          <a:xfrm>
            <a:off x="1297675" y="4467900"/>
            <a:ext cx="74841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