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73" r:id="rId9"/>
    <p:sldId id="263" r:id="rId10"/>
    <p:sldId id="271" r:id="rId11"/>
    <p:sldId id="269" r:id="rId12"/>
    <p:sldId id="270" r:id="rId13"/>
    <p:sldId id="267" r:id="rId14"/>
  </p:sldIdLst>
  <p:sldSz cx="18288000" cy="10287000"/>
  <p:notesSz cx="6858000" cy="9144000"/>
  <p:embeddedFontLst>
    <p:embeddedFont>
      <p:font typeface="Montserrat" panose="00000500000000000000" pitchFamily="2" charset="0"/>
      <p:regular r:id="rId15"/>
    </p:embeddedFont>
    <p:embeddedFont>
      <p:font typeface="Montserrat Bold" panose="00000800000000000000" charset="0"/>
      <p:regular r:id="rId16"/>
    </p:embeddedFont>
    <p:embeddedFont>
      <p:font typeface="Montserrat Ultra-Bold" panose="020B0604020202020204" charset="0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22" autoAdjust="0"/>
  </p:normalViewPr>
  <p:slideViewPr>
    <p:cSldViewPr>
      <p:cViewPr varScale="1">
        <p:scale>
          <a:sx n="58" d="100"/>
          <a:sy n="58" d="100"/>
        </p:scale>
        <p:origin x="94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gendra Patil" userId="b7f7d13617cf1012" providerId="LiveId" clId="{0403F8CD-EC3D-4929-805A-67BF6E7CCF28}"/>
    <pc:docChg chg="custSel modSld">
      <pc:chgData name="Khagendra Patil" userId="b7f7d13617cf1012" providerId="LiveId" clId="{0403F8CD-EC3D-4929-805A-67BF6E7CCF28}" dt="2025-01-08T10:40:48.850" v="2" actId="1076"/>
      <pc:docMkLst>
        <pc:docMk/>
      </pc:docMkLst>
      <pc:sldChg chg="delSp modSp mod">
        <pc:chgData name="Khagendra Patil" userId="b7f7d13617cf1012" providerId="LiveId" clId="{0403F8CD-EC3D-4929-805A-67BF6E7CCF28}" dt="2025-01-08T10:40:48.850" v="2" actId="1076"/>
        <pc:sldMkLst>
          <pc:docMk/>
          <pc:sldMk cId="0" sldId="256"/>
        </pc:sldMkLst>
        <pc:spChg chg="del">
          <ac:chgData name="Khagendra Patil" userId="b7f7d13617cf1012" providerId="LiveId" clId="{0403F8CD-EC3D-4929-805A-67BF6E7CCF28}" dt="2025-01-08T10:40:40.944" v="1" actId="478"/>
          <ac:spMkLst>
            <pc:docMk/>
            <pc:sldMk cId="0" sldId="256"/>
            <ac:spMk id="2" creationId="{BF3C1639-D2B6-4BD3-9B79-2707563038FA}"/>
          </ac:spMkLst>
        </pc:spChg>
        <pc:spChg chg="mod">
          <ac:chgData name="Khagendra Patil" userId="b7f7d13617cf1012" providerId="LiveId" clId="{0403F8CD-EC3D-4929-805A-67BF6E7CCF28}" dt="2025-01-08T10:40:48.850" v="2" actId="1076"/>
          <ac:spMkLst>
            <pc:docMk/>
            <pc:sldMk cId="0" sldId="256"/>
            <ac:spMk id="5" creationId="{00000000-0000-0000-0000-000000000000}"/>
          </ac:spMkLst>
        </pc:spChg>
        <pc:spChg chg="del">
          <ac:chgData name="Khagendra Patil" userId="b7f7d13617cf1012" providerId="LiveId" clId="{0403F8CD-EC3D-4929-805A-67BF6E7CCF28}" dt="2025-01-08T10:40:37.388" v="0" actId="478"/>
          <ac:spMkLst>
            <pc:docMk/>
            <pc:sldMk cId="0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599" y="2946401"/>
            <a:ext cx="10796589" cy="3632196"/>
          </a:xfrm>
        </p:spPr>
        <p:txBody>
          <a:bodyPr anchor="b">
            <a:normAutofit/>
          </a:bodyPr>
          <a:lstStyle>
            <a:lvl1pPr algn="r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99" y="6578599"/>
            <a:ext cx="10796589" cy="2108201"/>
          </a:xfrm>
        </p:spPr>
        <p:txBody>
          <a:bodyPr anchor="t">
            <a:normAutofit/>
          </a:bodyPr>
          <a:lstStyle>
            <a:lvl1pPr marL="0" indent="0" algn="r">
              <a:buNone/>
              <a:defRPr sz="2700" cap="all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98837" y="8805863"/>
            <a:ext cx="2400300" cy="56673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599" y="8805863"/>
            <a:ext cx="7340937" cy="5667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913438" y="8805863"/>
            <a:ext cx="826751" cy="5667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7099298"/>
            <a:ext cx="1519714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7401" y="1398168"/>
            <a:ext cx="13139741" cy="47474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7949405"/>
            <a:ext cx="15197141" cy="74056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914402"/>
            <a:ext cx="15197141" cy="4686299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515100"/>
            <a:ext cx="15197142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56801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01" y="914402"/>
            <a:ext cx="14325599" cy="4114799"/>
          </a:xfrm>
        </p:spPr>
        <p:txBody>
          <a:bodyPr anchor="ctr">
            <a:normAutofit/>
          </a:bodyPr>
          <a:lstStyle>
            <a:lvl1pPr algn="l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6813" y="5029200"/>
            <a:ext cx="14008776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198" y="6515100"/>
            <a:ext cx="15228551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2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4" y="4962872"/>
            <a:ext cx="15197138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7166072"/>
            <a:ext cx="15197139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31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56801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88401" y="914402"/>
            <a:ext cx="14325599" cy="4114799"/>
          </a:xfrm>
        </p:spPr>
        <p:txBody>
          <a:bodyPr anchor="ctr">
            <a:normAutofit/>
          </a:bodyPr>
          <a:lstStyle>
            <a:lvl1pPr algn="l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8700" y="5829300"/>
            <a:ext cx="15203154" cy="1333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7162800"/>
            <a:ext cx="15203154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914402"/>
            <a:ext cx="15197141" cy="4114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8702" y="5257800"/>
            <a:ext cx="15197142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515100"/>
            <a:ext cx="15197142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3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8702" y="914401"/>
            <a:ext cx="15197138" cy="21844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4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88013" y="914399"/>
            <a:ext cx="3237828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914400"/>
            <a:ext cx="11748174" cy="7772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6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2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4962872"/>
            <a:ext cx="15197141" cy="2203200"/>
          </a:xfrm>
        </p:spPr>
        <p:txBody>
          <a:bodyPr anchor="b"/>
          <a:lstStyle>
            <a:lvl1pPr algn="l">
              <a:defRPr sz="6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7166072"/>
            <a:ext cx="1519714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 cap="all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3" y="3213101"/>
            <a:ext cx="7493001" cy="54737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32843" y="3213101"/>
            <a:ext cx="7492998" cy="54737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505" y="3327401"/>
            <a:ext cx="70635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2" y="4305302"/>
            <a:ext cx="7495385" cy="43814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05" y="3340101"/>
            <a:ext cx="7084220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35225" y="4305302"/>
            <a:ext cx="7493001" cy="43814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3111499"/>
            <a:ext cx="5521328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302" y="914402"/>
            <a:ext cx="9253539" cy="7772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5168900"/>
            <a:ext cx="5521328" cy="2743200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2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2400300"/>
            <a:ext cx="9246980" cy="20574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4380" y="1371600"/>
            <a:ext cx="4921461" cy="6858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4457700"/>
            <a:ext cx="9246980" cy="27432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2" y="914401"/>
            <a:ext cx="15197138" cy="21844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3213101"/>
            <a:ext cx="15197138" cy="54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84490" y="8805863"/>
            <a:ext cx="2400300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1" y="8805863"/>
            <a:ext cx="11741489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99091" y="8805863"/>
            <a:ext cx="826751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524000" y="3695700"/>
            <a:ext cx="10027233" cy="4487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500" b="1" dirty="0">
                <a:latin typeface="Montserrat Bold" panose="020B0604020202020204" charset="0"/>
                <a:ea typeface="Montserrat Ultra-Bold"/>
                <a:cs typeface="Montserrat Ultra-Bold"/>
                <a:sym typeface="Montserrat Ultra-Bold"/>
              </a:rPr>
              <a:t>Supply Chain   Analysis</a:t>
            </a:r>
          </a:p>
          <a:p>
            <a:pPr algn="l">
              <a:lnSpc>
                <a:spcPts val="9637"/>
              </a:lnSpc>
            </a:pPr>
            <a:endParaRPr lang="en-US" sz="10500" b="1" dirty="0">
              <a:solidFill>
                <a:schemeClr val="accent1">
                  <a:lumMod val="50000"/>
                </a:schemeClr>
              </a:solidFill>
              <a:latin typeface="Montserrat Bold" panose="020B0604020202020204" charset="0"/>
              <a:ea typeface="Montserrat Ultra-Bold"/>
              <a:cs typeface="Montserrat Ultra-Bold"/>
              <a:sym typeface="Montserrat Ultra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-1808505" y="419100"/>
            <a:ext cx="1093172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latin typeface="Montserrat Bold"/>
                <a:ea typeface="Montserrat Bold"/>
                <a:cs typeface="Montserrat Bold"/>
                <a:sym typeface="Montserrat Bold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2B2DC-9215-444F-9EFE-F7E2F03AC2E7}"/>
              </a:ext>
            </a:extLst>
          </p:cNvPr>
          <p:cNvSpPr txBox="1"/>
          <p:nvPr/>
        </p:nvSpPr>
        <p:spPr>
          <a:xfrm>
            <a:off x="1219200" y="2038588"/>
            <a:ext cx="153162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Cost vs. Transportation: </a:t>
            </a:r>
            <a:r>
              <a:rPr lang="en-US" sz="2800" dirty="0"/>
              <a:t>Air transportation incurs the highest cost but may have lower defect rates. A balance between cost and defect management can improve operational efficiency.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Sales by Product Type: </a:t>
            </a:r>
            <a:r>
              <a:rPr lang="en-US" sz="2800" dirty="0"/>
              <a:t>Cosmetics represent over 50% of total sales. Prioritizing cosmetics in marketing and supply chain planning will yield better outcomes.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Shipping Costs and Lead Time: </a:t>
            </a:r>
            <a:r>
              <a:rPr lang="en-US" sz="2800" dirty="0"/>
              <a:t>The average shipping cost is $5, and the lead time is 16.1 days. Optimizing these metrics, especially for high-demand locations, can improve customer satisfaction and profitability.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Revenue by Product SKU: </a:t>
            </a:r>
            <a:r>
              <a:rPr lang="en-US" sz="2800" dirty="0"/>
              <a:t>Revenue trends vary significantly by SKU, with certain SKUs outperforming others. Identifying high-performing SKUs and focusing production on them can drive revenue growth.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Defect Rates by Transportation: </a:t>
            </a:r>
            <a:r>
              <a:rPr lang="en-US" sz="2800" dirty="0"/>
              <a:t>Road and rail transportation have higher defect rates compared to air. Investing in better packaging or exploring alternative carriers for these modes can reduce defect-related losses.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99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B25B8258-B79A-43C6-AE37-CDC624640BEF}"/>
              </a:ext>
            </a:extLst>
          </p:cNvPr>
          <p:cNvSpPr txBox="1"/>
          <p:nvPr/>
        </p:nvSpPr>
        <p:spPr>
          <a:xfrm>
            <a:off x="1066800" y="495300"/>
            <a:ext cx="1686187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70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Suggestions:</a:t>
            </a: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D82A8-7AEE-493B-AF0F-78666F59E47A}"/>
              </a:ext>
            </a:extLst>
          </p:cNvPr>
          <p:cNvSpPr txBox="1"/>
          <p:nvPr/>
        </p:nvSpPr>
        <p:spPr>
          <a:xfrm>
            <a:off x="8686800" y="4684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339ED-E7E6-4E98-A641-67CA7345C316}"/>
              </a:ext>
            </a:extLst>
          </p:cNvPr>
          <p:cNvSpPr txBox="1"/>
          <p:nvPr/>
        </p:nvSpPr>
        <p:spPr>
          <a:xfrm>
            <a:off x="838200" y="1943100"/>
            <a:ext cx="16611600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Optimize Carrier B's high shipping costs while maintaining product volume.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Reduce defect rates, especially for road and rail transportation.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Strengthen partnerships with top suppliers like Supplier 1.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Focus marketing and inventory in key locations like Bangalore and Delhi.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Prioritize cosmetics (highest revenue generator) and improve skincare quality.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Leverage dashboards for ongoing monitoring and improvements.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3625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1BEA5BC-79EB-4AF1-B68A-AB5E45BD8DA7}"/>
              </a:ext>
            </a:extLst>
          </p:cNvPr>
          <p:cNvSpPr txBox="1"/>
          <p:nvPr/>
        </p:nvSpPr>
        <p:spPr>
          <a:xfrm>
            <a:off x="1066800" y="495300"/>
            <a:ext cx="1686187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70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Conclusion:</a:t>
            </a: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D20FC-11D9-4CBA-AB90-4C5F47BDEB3C}"/>
              </a:ext>
            </a:extLst>
          </p:cNvPr>
          <p:cNvSpPr txBox="1"/>
          <p:nvPr/>
        </p:nvSpPr>
        <p:spPr>
          <a:xfrm>
            <a:off x="914400" y="1714500"/>
            <a:ext cx="16459200" cy="748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The analysis reveals significant opportunities for optimizing supply chain operations through targeted strategies.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Prioritizing high-revenue products like cosmetics, improving quality control for skincare, addressing high shipping costs with Carrier B, and focusing on top-performing locations like Bangalore and Delhi can enhance overall profitability and customer satisfaction.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Investments in better packaging and alternative transportation modes can also minimize defect rates and ensure smoother operations.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Leveraging data insights will ensure sustained supply chain efficiency and growth.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6818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6600" y="4076700"/>
            <a:ext cx="10790678" cy="1806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43"/>
              </a:lnSpc>
              <a:spcBef>
                <a:spcPct val="0"/>
              </a:spcBef>
            </a:pPr>
            <a:r>
              <a:rPr lang="en-US" sz="10888" b="1" dirty="0"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71606" y="574675"/>
            <a:ext cx="12303386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" y="1485900"/>
            <a:ext cx="15757119" cy="9298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4800" b="1" i="1" dirty="0">
                <a:latin typeface="+mj-lt"/>
                <a:ea typeface="Montserrat Bold Italics"/>
                <a:cs typeface="Montserrat Bold Italics"/>
                <a:sym typeface="Montserrat Bold Italics"/>
              </a:rPr>
              <a:t>Dataset Summary :</a:t>
            </a:r>
            <a:r>
              <a:rPr lang="en-US" sz="6345" b="1" i="1" dirty="0">
                <a:latin typeface="+mj-lt"/>
                <a:ea typeface="Montserrat Bold Italics"/>
                <a:cs typeface="Montserrat Bold Italics"/>
                <a:sym typeface="Montserrat Bold Italics"/>
              </a:rPr>
              <a:t> 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Product Type</a:t>
            </a:r>
            <a:r>
              <a:rPr lang="en-US" sz="3200" dirty="0"/>
              <a:t>: Categories such as </a:t>
            </a:r>
            <a:r>
              <a:rPr lang="en-US" sz="3200" dirty="0" err="1"/>
              <a:t>skincare,haircare</a:t>
            </a:r>
            <a:r>
              <a:rPr lang="en-US" sz="3200" dirty="0"/>
              <a:t> and cosmetics.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sz="3200" b="1" dirty="0"/>
              <a:t>SKU</a:t>
            </a:r>
            <a:r>
              <a:rPr lang="fr-FR" sz="3200" dirty="0"/>
              <a:t>: Unique </a:t>
            </a:r>
            <a:r>
              <a:rPr lang="fr-FR" sz="3200" dirty="0" err="1"/>
              <a:t>product</a:t>
            </a:r>
            <a:r>
              <a:rPr lang="fr-FR" sz="3200" dirty="0"/>
              <a:t> identification codes.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Price</a:t>
            </a:r>
            <a:r>
              <a:rPr lang="en-US" sz="3200" dirty="0"/>
              <a:t>: Product prices in relevant currency.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Availability</a:t>
            </a:r>
            <a:r>
              <a:rPr lang="en-US" sz="3200" dirty="0"/>
              <a:t>: Product stock status (available or out of stock).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Sales Data</a:t>
            </a:r>
            <a:r>
              <a:rPr lang="en-US" sz="3200" dirty="0"/>
              <a:t>: Number of products sold, revenue generated.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Inventory Metrics</a:t>
            </a:r>
            <a:r>
              <a:rPr lang="en-US" sz="3200" dirty="0"/>
              <a:t>: Stock levels and lead times.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Order Details</a:t>
            </a:r>
            <a:r>
              <a:rPr lang="en-US" sz="3200" dirty="0"/>
              <a:t>: Quantities, shipping times, carriers, and costs.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Supplier Information</a:t>
            </a:r>
            <a:r>
              <a:rPr lang="en-US" sz="3200" dirty="0"/>
              <a:t>: Names, locations, and lead times.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Manufacturing Data</a:t>
            </a:r>
            <a:r>
              <a:rPr lang="en-US" sz="3200" dirty="0"/>
              <a:t>: Production volumes, costs, and lead times.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Quality Control</a:t>
            </a:r>
            <a:r>
              <a:rPr lang="en-US" sz="3200" dirty="0"/>
              <a:t>: Inspection results and defect rates.</a:t>
            </a:r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Logistics</a:t>
            </a:r>
            <a:r>
              <a:rPr lang="en-US" sz="3200" dirty="0"/>
              <a:t>: Transportation modes, routes, and associated costs.</a:t>
            </a:r>
            <a:endParaRPr lang="fr-FR" sz="3200" dirty="0"/>
          </a:p>
          <a:p>
            <a:pPr marL="571500" indent="-5715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b="1" i="1" dirty="0">
              <a:latin typeface="+mj-lt"/>
              <a:ea typeface="Montserrat Bold Italics"/>
              <a:cs typeface="Montserrat Bold Italics"/>
              <a:sym typeface="Montserrat Bold Italics"/>
            </a:endParaRPr>
          </a:p>
          <a:p>
            <a:pPr algn="l">
              <a:spcBef>
                <a:spcPct val="0"/>
              </a:spcBef>
            </a:pPr>
            <a:endParaRPr lang="en-US" sz="6345" b="1" i="1" dirty="0">
              <a:latin typeface="+mj-lt"/>
              <a:ea typeface="Montserrat Bold Italics"/>
              <a:cs typeface="Montserrat Bold Italics"/>
              <a:sym typeface="Montserrat Bold Italics"/>
            </a:endParaRPr>
          </a:p>
          <a:p>
            <a:pPr algn="l">
              <a:lnSpc>
                <a:spcPts val="8883"/>
              </a:lnSpc>
              <a:spcBef>
                <a:spcPct val="0"/>
              </a:spcBef>
            </a:pPr>
            <a:endParaRPr lang="en-US" sz="900" b="1" i="1" dirty="0">
              <a:latin typeface="+mj-lt"/>
              <a:ea typeface="Montserrat Bold Italics"/>
              <a:cs typeface="Montserrat Bold Italics"/>
              <a:sym typeface="Montserrat Bold Itali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91000" y="1190624"/>
            <a:ext cx="8035017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Goals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3488" y="2458666"/>
            <a:ext cx="14498512" cy="5803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39"/>
              </a:lnSpc>
            </a:pPr>
            <a:r>
              <a:rPr lang="en-US" sz="4099" dirty="0">
                <a:solidFill>
                  <a:schemeClr val="tx1">
                    <a:lumMod val="95000"/>
                    <a:lumOff val="5000"/>
                  </a:schemeClr>
                </a:solidFill>
                <a:ea typeface="Montserrat"/>
                <a:cs typeface="Montserrat"/>
                <a:sym typeface="Montserrat"/>
              </a:rPr>
              <a:t>1 . </a:t>
            </a:r>
            <a:r>
              <a:rPr lang="en-US" sz="3200" b="1" dirty="0"/>
              <a:t>Optimize Supply Chain Efficiency</a:t>
            </a:r>
            <a:r>
              <a:rPr lang="en-US" sz="3200" dirty="0"/>
              <a:t>: Enhance operations by identifying bottlenecks and reducing lead times.</a:t>
            </a:r>
          </a:p>
          <a:p>
            <a:pPr>
              <a:lnSpc>
                <a:spcPts val="5739"/>
              </a:lnSpc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a typeface="Montserrat"/>
                <a:cs typeface="Montserrat"/>
                <a:sym typeface="Montserrat"/>
              </a:rPr>
              <a:t>2 . </a:t>
            </a:r>
            <a:r>
              <a:rPr lang="en-US" sz="3200" b="1" dirty="0"/>
              <a:t>Improve Customer Satisfaction</a:t>
            </a:r>
            <a:r>
              <a:rPr lang="en-US" sz="3200" dirty="0"/>
              <a:t>: Ensure timely deliveries and maintain product availability.</a:t>
            </a:r>
          </a:p>
          <a:p>
            <a:pPr>
              <a:lnSpc>
                <a:spcPts val="5739"/>
              </a:lnSpc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a typeface="Montserrat"/>
                <a:cs typeface="Montserrat"/>
                <a:sym typeface="Montserrat"/>
              </a:rPr>
              <a:t>3.</a:t>
            </a:r>
            <a:r>
              <a:rPr lang="en-US" sz="3200" b="1" dirty="0"/>
              <a:t> Minimize Costs</a:t>
            </a:r>
            <a:r>
              <a:rPr lang="en-US" sz="3200" dirty="0"/>
              <a:t>: Analyze and reduce manufacturing, shipping, and inventory expenses.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a typeface="Montserrat"/>
              <a:cs typeface="Montserrat"/>
              <a:sym typeface="Montserrat"/>
            </a:endParaRPr>
          </a:p>
          <a:p>
            <a:pPr>
              <a:lnSpc>
                <a:spcPts val="5739"/>
              </a:lnSpc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a typeface="Montserrat"/>
                <a:cs typeface="Montserrat"/>
                <a:sym typeface="Montserrat"/>
              </a:rPr>
              <a:t>4. </a:t>
            </a:r>
            <a:r>
              <a:rPr lang="en-IN" sz="3200" b="1" dirty="0"/>
              <a:t>Data-Driven Decision Making</a:t>
            </a:r>
            <a:r>
              <a:rPr lang="en-IN" sz="3200" dirty="0"/>
              <a:t>: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a typeface="Montserrat"/>
                <a:cs typeface="Montserrat"/>
                <a:sym typeface="Montserrat"/>
              </a:rPr>
              <a:t>Leverage insights from Power BI dashboards for data-driven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676400" y="2554039"/>
            <a:ext cx="201662" cy="192864"/>
            <a:chOff x="0" y="0"/>
            <a:chExt cx="6350000" cy="6350000"/>
          </a:xfrm>
          <a:solidFill>
            <a:schemeClr val="tx1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8" name="TextBox 8"/>
          <p:cNvSpPr txBox="1"/>
          <p:nvPr/>
        </p:nvSpPr>
        <p:spPr>
          <a:xfrm>
            <a:off x="1066800" y="865550"/>
            <a:ext cx="14020800" cy="1060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Tools Used in the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6001" y="2417161"/>
            <a:ext cx="14973300" cy="1313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3200" b="1" dirty="0">
                <a:ea typeface="Montserrat"/>
                <a:cs typeface="Montserrat"/>
                <a:sym typeface="Montserrat"/>
              </a:rPr>
              <a:t>SQL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ea typeface="Montserrat"/>
                <a:cs typeface="Montserrat"/>
                <a:sym typeface="Montserrat"/>
              </a:rPr>
              <a:t>Used to extract data from the team’s database for analysis.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09800" y="4345156"/>
            <a:ext cx="13792199" cy="2211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3200" b="1" dirty="0">
                <a:ea typeface="Montserrat"/>
                <a:cs typeface="Montserrat"/>
                <a:sym typeface="Montserrat"/>
              </a:rPr>
              <a:t>Power BI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3200" dirty="0">
                <a:ea typeface="Montserrat"/>
                <a:cs typeface="Montserrat"/>
                <a:sym typeface="Montserrat"/>
              </a:rPr>
              <a:t>Used to create interactive dashboards and visualizations for better insights into profit trends. Power BI helped in visualizing sales performance, expenses, and operational efficiency across various business segments.</a:t>
            </a:r>
          </a:p>
          <a:p>
            <a:pPr algn="l">
              <a:lnSpc>
                <a:spcPts val="3499"/>
              </a:lnSpc>
            </a:pPr>
            <a:endParaRPr lang="en-US" sz="2499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286001" y="3956559"/>
            <a:ext cx="14325599" cy="938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endParaRPr lang="en-US" sz="3200" dirty="0"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779"/>
              </a:lnSpc>
            </a:pPr>
            <a:endParaRPr lang="en-US" sz="26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A3975AEC-8013-48D7-83F8-B2667BE4D44C}"/>
              </a:ext>
            </a:extLst>
          </p:cNvPr>
          <p:cNvGrpSpPr/>
          <p:nvPr/>
        </p:nvGrpSpPr>
        <p:grpSpPr>
          <a:xfrm>
            <a:off x="1676400" y="4457700"/>
            <a:ext cx="201662" cy="192864"/>
            <a:chOff x="0" y="0"/>
            <a:chExt cx="6350000" cy="6350000"/>
          </a:xfrm>
          <a:solidFill>
            <a:schemeClr val="tx1"/>
          </a:solidFill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4B1BE1D-1E73-4DCD-9876-945E4E3FB3EA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533400" y="513492"/>
            <a:ext cx="16564834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Analysis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DCBEF-B965-4A41-9166-B78AB3E57DF4}"/>
              </a:ext>
            </a:extLst>
          </p:cNvPr>
          <p:cNvSpPr txBox="1"/>
          <p:nvPr/>
        </p:nvSpPr>
        <p:spPr>
          <a:xfrm>
            <a:off x="609600" y="2294538"/>
            <a:ext cx="1656483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Total Revenue</a:t>
            </a:r>
            <a:r>
              <a:rPr lang="en-US" sz="3200" dirty="0"/>
              <a:t>: $55.57</a:t>
            </a:r>
            <a:br>
              <a:rPr lang="en-US" sz="3200" dirty="0"/>
            </a:br>
            <a:r>
              <a:rPr lang="en-US" sz="3200" dirty="0"/>
              <a:t>- Despite the modest revenue, opportunities for growth can be identified through efficient stock management and strategic pricing.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Number of Products Sold</a:t>
            </a:r>
            <a:r>
              <a:rPr lang="en-US" sz="3200" dirty="0"/>
              <a:t>: 4,276</a:t>
            </a:r>
          </a:p>
          <a:p>
            <a:pPr lvl="1"/>
            <a:r>
              <a:rPr lang="en-US" sz="3200" dirty="0"/>
              <a:t>- High product sales volume highlights strong customer engagement, which can be leveraged to improve revenue through cross-selling and upselling strategies.</a:t>
            </a:r>
          </a:p>
          <a:p>
            <a:pPr lvl="1"/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Average Shipping Cost</a:t>
            </a:r>
            <a:r>
              <a:rPr lang="en-US" sz="3200" dirty="0"/>
              <a:t>: $5</a:t>
            </a:r>
            <a:br>
              <a:rPr lang="en-US" sz="3200" dirty="0"/>
            </a:br>
            <a:r>
              <a:rPr lang="en-US" sz="3200" dirty="0"/>
              <a:t>- Competitive shipping costs suggest a well-managed logistics system, but further optimization could increase profitability.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Top Product Category</a:t>
            </a:r>
            <a:endParaRPr lang="en-US" sz="3200" dirty="0"/>
          </a:p>
          <a:p>
            <a:r>
              <a:rPr lang="en-US" sz="3200" dirty="0"/>
              <a:t>     The most sold product category is </a:t>
            </a:r>
            <a:r>
              <a:rPr lang="en-US" sz="3200" b="1" dirty="0"/>
              <a:t>Cosmetics</a:t>
            </a:r>
            <a:r>
              <a:rPr lang="en-US" sz="3200" dirty="0"/>
              <a:t>, contributing significantly to overall sales.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392675"/>
            <a:ext cx="1686187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70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Power BI Dashboard:</a:t>
            </a: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95DD4-1A67-46AC-9BFA-1097D4321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62100"/>
            <a:ext cx="11811000" cy="845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D23FBD-E15E-4313-9F81-C97B193D78F6}"/>
              </a:ext>
            </a:extLst>
          </p:cNvPr>
          <p:cNvSpPr txBox="1"/>
          <p:nvPr/>
        </p:nvSpPr>
        <p:spPr>
          <a:xfrm>
            <a:off x="304800" y="1611191"/>
            <a:ext cx="5638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Page 1: Overview/Executive Summary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Purpose:</a:t>
            </a:r>
            <a:r>
              <a:rPr lang="en-US" sz="2400" dirty="0"/>
              <a:t> Provides a high-level summary of the supply chain performance.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Visualizations Used:</a:t>
            </a:r>
            <a:endParaRPr lang="en-US" sz="2400" dirty="0"/>
          </a:p>
          <a:p>
            <a:pPr lvl="1"/>
            <a:r>
              <a:rPr lang="en-US" sz="2400" b="1" dirty="0"/>
              <a:t>- KPI Cards:</a:t>
            </a:r>
            <a:r>
              <a:rPr lang="en-US" sz="2400" dirty="0"/>
              <a:t> Metrics like Total Revenue, Avg manufacturing cost, Total Products Sold, and Most Selling Product.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- Bar Chart:</a:t>
            </a:r>
            <a:r>
              <a:rPr lang="en-US" sz="2400" dirty="0"/>
              <a:t> Breakdown of revenue or   Defects rates by product categories.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- Line Chart:</a:t>
            </a:r>
            <a:r>
              <a:rPr lang="en-US" sz="2400" dirty="0"/>
              <a:t> Total revenue acc to </a:t>
            </a:r>
            <a:r>
              <a:rPr lang="en-IN" sz="2400" dirty="0"/>
              <a:t>Stock Keeping Unit</a:t>
            </a:r>
            <a:endParaRPr lang="en-US" sz="2400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Key Insights:</a:t>
            </a:r>
          </a:p>
          <a:p>
            <a:pPr lvl="1"/>
            <a:r>
              <a:rPr lang="en-US" sz="2400" dirty="0"/>
              <a:t>- A snapshot of the business's overall    performance.</a:t>
            </a:r>
          </a:p>
          <a:p>
            <a:pPr marL="800100" lvl="1" indent="-342900">
              <a:buFontTx/>
              <a:buChar char="-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309548"/>
            <a:ext cx="1686187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70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Power BI Dashboard:</a:t>
            </a: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2D6BB-7A2F-491F-A2DE-7BF22FB7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85900"/>
            <a:ext cx="12192000" cy="853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2D53F-F71B-4C00-AFBD-F8DD0ADD53F4}"/>
              </a:ext>
            </a:extLst>
          </p:cNvPr>
          <p:cNvSpPr txBox="1"/>
          <p:nvPr/>
        </p:nvSpPr>
        <p:spPr>
          <a:xfrm>
            <a:off x="152400" y="1496291"/>
            <a:ext cx="542405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Page 2: Revenue Analysis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Purpose:</a:t>
            </a:r>
            <a:r>
              <a:rPr lang="en-US" sz="2400" dirty="0"/>
              <a:t> Focuses on detailed insights about revenue and sales percentage.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Visualizations Used:</a:t>
            </a:r>
            <a:endParaRPr lang="en-US" sz="2400" dirty="0"/>
          </a:p>
          <a:p>
            <a:pPr lvl="1"/>
            <a:r>
              <a:rPr lang="en-US" sz="2400" b="1" dirty="0"/>
              <a:t>- Bar Chart:</a:t>
            </a:r>
            <a:r>
              <a:rPr lang="en-US" sz="2400" dirty="0"/>
              <a:t> Revenue generated by suppliers and location.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- Column Chart:</a:t>
            </a:r>
            <a:r>
              <a:rPr lang="en-US" sz="2400" dirty="0"/>
              <a:t> Revenue Generated by carriers.</a:t>
            </a:r>
          </a:p>
          <a:p>
            <a:pPr marL="800100" lvl="1" indent="-342900">
              <a:buFontTx/>
              <a:buChar char="-"/>
            </a:pPr>
            <a:endParaRPr lang="en-US" sz="2400" dirty="0"/>
          </a:p>
          <a:p>
            <a:pPr lvl="1"/>
            <a:r>
              <a:rPr lang="en-US" sz="2400" b="1" dirty="0"/>
              <a:t>- Pie Chart:</a:t>
            </a:r>
            <a:r>
              <a:rPr lang="en-US" sz="2400" dirty="0"/>
              <a:t> percentage of sales by individual products.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Key Insights: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Identifies revenue distribution and performance across suppliers, carriers, locations, and product types.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84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392675"/>
            <a:ext cx="1686187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7000" b="1" dirty="0">
                <a:latin typeface="Montserrat Ultra-Bold"/>
                <a:ea typeface="Montserrat Ultra-Bold"/>
                <a:cs typeface="Montserrat Ultra-Bold"/>
                <a:sym typeface="Montserrat Ultra-Bold"/>
              </a:rPr>
              <a:t>Power BI Dashboard:</a:t>
            </a:r>
            <a:r>
              <a:rPr lang="en-US" sz="7000" b="1" dirty="0">
                <a:solidFill>
                  <a:schemeClr val="accent1">
                    <a:lumMod val="50000"/>
                  </a:schemeClr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32930-C0C9-4771-91C5-4A59E34B0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5900"/>
            <a:ext cx="11963399" cy="853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9E6F6-F2C5-476C-BC82-B22DD00518FE}"/>
              </a:ext>
            </a:extLst>
          </p:cNvPr>
          <p:cNvSpPr txBox="1"/>
          <p:nvPr/>
        </p:nvSpPr>
        <p:spPr>
          <a:xfrm>
            <a:off x="228601" y="1485900"/>
            <a:ext cx="571499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Page 3: Shipping and Supply Chain Efficiency</a:t>
            </a:r>
          </a:p>
          <a:p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Purpose</a:t>
            </a:r>
            <a:r>
              <a:rPr lang="en-US" sz="2400" dirty="0"/>
              <a:t>: Highlights shipping costs, defect rates, and transportation efficiency.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Visualizations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- </a:t>
            </a:r>
            <a:r>
              <a:rPr lang="en-US" sz="2400" b="1" dirty="0"/>
              <a:t>Bar charts: </a:t>
            </a:r>
            <a:r>
              <a:rPr lang="en-US" sz="2400" dirty="0"/>
              <a:t>Products sold and shipping costs by carriers.</a:t>
            </a:r>
          </a:p>
          <a:p>
            <a:pPr lvl="1"/>
            <a:r>
              <a:rPr lang="en-US" sz="2400" dirty="0"/>
              <a:t>- </a:t>
            </a:r>
            <a:r>
              <a:rPr lang="en-US" sz="2400" b="1" dirty="0"/>
              <a:t>Pie charts: </a:t>
            </a:r>
            <a:r>
              <a:rPr lang="en-US" sz="2400" dirty="0"/>
              <a:t>Defect rates and total price by transportation modes.</a:t>
            </a:r>
          </a:p>
          <a:p>
            <a:pPr lvl="1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Key Insights</a:t>
            </a:r>
            <a:r>
              <a:rPr lang="en-US" sz="2400" dirty="0"/>
              <a:t>:</a:t>
            </a:r>
          </a:p>
          <a:p>
            <a:pPr lvl="1"/>
            <a:r>
              <a:rPr lang="en-US" sz="2400" b="1" dirty="0"/>
              <a:t>- Carrier B</a:t>
            </a:r>
            <a:r>
              <a:rPr lang="en-US" sz="2400" dirty="0"/>
              <a:t> has the highest shipping cost and product volume.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-Road transportation</a:t>
            </a:r>
            <a:r>
              <a:rPr lang="en-US" sz="2400" dirty="0"/>
              <a:t> shows the highest defect rates.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48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-1905000" y="430887"/>
            <a:ext cx="1093172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b="1" dirty="0">
                <a:latin typeface="Montserrat Bold"/>
                <a:ea typeface="Montserrat Bold"/>
                <a:cs typeface="Montserrat Bold"/>
                <a:sym typeface="Montserrat Bold"/>
              </a:rPr>
              <a:t>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2B2DC-9215-444F-9EFE-F7E2F03AC2E7}"/>
              </a:ext>
            </a:extLst>
          </p:cNvPr>
          <p:cNvSpPr txBox="1"/>
          <p:nvPr/>
        </p:nvSpPr>
        <p:spPr>
          <a:xfrm>
            <a:off x="1219200" y="2038588"/>
            <a:ext cx="1531620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Most Profitable Product Type:</a:t>
            </a:r>
            <a:r>
              <a:rPr lang="en-US" sz="2800" dirty="0"/>
              <a:t> Cosmetics generate the highest revenue among product types. Focusing on promoting and optimizing the supply chain for this category could increase profitability.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High Defect Rates in Skincare:</a:t>
            </a:r>
            <a:r>
              <a:rPr lang="en-US" sz="2800" dirty="0"/>
              <a:t> Skincare products show a significantly higher defect rate compared to cosmetics and haircare. Investigating manufacturing or quality control processes in this segment is critical.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Top Revenue-Generating Locations: </a:t>
            </a:r>
            <a:r>
              <a:rPr lang="en-US" sz="2800" dirty="0"/>
              <a:t>Cities like Bangalore and Delhi contribute the most revenue. Expanding marketing efforts and inventory for these locations can help maximize sales.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Effective Suppliers: </a:t>
            </a:r>
            <a:r>
              <a:rPr lang="en-US" sz="2800" dirty="0"/>
              <a:t>Supplier 1 contributes the highest revenue among suppliers. Strengthening partnerships with Supplier 1 and analyzing their processes could improve supply chain efficiency.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Carrier Performance: </a:t>
            </a:r>
            <a:r>
              <a:rPr lang="en-US" sz="2800" dirty="0"/>
              <a:t>Carrier B generates the highest revenue and handles a significant portion of products sold. Ensuring Carrier B's operations remain efficient is important for sustaining supply chain performance.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954</TotalTime>
  <Words>1030</Words>
  <Application>Microsoft Office PowerPoint</Application>
  <PresentationFormat>Custom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Montserrat Bold</vt:lpstr>
      <vt:lpstr>Montserrat</vt:lpstr>
      <vt:lpstr>Calibri Light</vt:lpstr>
      <vt:lpstr>Montserrat Ultra-Bold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Khagendra Patil</dc:creator>
  <cp:lastModifiedBy>Khagendra Patil</cp:lastModifiedBy>
  <cp:revision>28</cp:revision>
  <dcterms:created xsi:type="dcterms:W3CDTF">2006-08-16T00:00:00Z</dcterms:created>
  <dcterms:modified xsi:type="dcterms:W3CDTF">2025-01-08T10:40:53Z</dcterms:modified>
  <dc:identifier>DAGYU49VGwk</dc:identifier>
</cp:coreProperties>
</file>