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2" r:id="rId2"/>
    <p:sldId id="257" r:id="rId3"/>
    <p:sldId id="269" r:id="rId4"/>
    <p:sldId id="258" r:id="rId5"/>
    <p:sldId id="259" r:id="rId6"/>
    <p:sldId id="263" r:id="rId7"/>
    <p:sldId id="264" r:id="rId8"/>
    <p:sldId id="265" r:id="rId9"/>
    <p:sldId id="266" r:id="rId10"/>
    <p:sldId id="267" r:id="rId11"/>
    <p:sldId id="270"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435050A-CE43-4698-A2C8-A7CD33575A58}" type="datetimeFigureOut">
              <a:rPr lang="en-US" smtClean="0"/>
              <a:t>08/10/2023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28660977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5050A-CE43-4698-A2C8-A7CD33575A58}"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30742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5050A-CE43-4698-A2C8-A7CD33575A58}"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72715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5050A-CE43-4698-A2C8-A7CD33575A58}" type="datetimeFigureOut">
              <a:rPr lang="en-US" smtClean="0"/>
              <a:t>08/10/2023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367391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435050A-CE43-4698-A2C8-A7CD33575A58}" type="datetimeFigureOut">
              <a:rPr lang="en-US" smtClean="0"/>
              <a:t>08/10/2023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3962044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435050A-CE43-4698-A2C8-A7CD33575A58}" type="datetimeFigureOut">
              <a:rPr lang="en-US" smtClean="0"/>
              <a:t>08/10/2023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47643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435050A-CE43-4698-A2C8-A7CD33575A58}" type="datetimeFigureOut">
              <a:rPr lang="en-US" smtClean="0"/>
              <a:t>08/10/2023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FA1A0-F9EE-419E-A8D1-2AC2CD0C3AC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34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5050A-CE43-4698-A2C8-A7CD33575A58}" type="datetimeFigureOut">
              <a:rPr lang="en-US" smtClean="0"/>
              <a:t>08/10/2023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13908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5050A-CE43-4698-A2C8-A7CD33575A58}" type="datetimeFigureOut">
              <a:rPr lang="en-US" smtClean="0"/>
              <a:t>08/10/2023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408072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435050A-CE43-4698-A2C8-A7CD33575A58}" type="datetimeFigureOut">
              <a:rPr lang="en-US" smtClean="0"/>
              <a:t>08/10/2023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50097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35050A-CE43-4698-A2C8-A7CD33575A58}" type="datetimeFigureOut">
              <a:rPr lang="en-US" smtClean="0"/>
              <a:t>08/10/2023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8EFA1A0-F9EE-419E-A8D1-2AC2CD0C3AC7}" type="slidenum">
              <a:rPr lang="en-US" smtClean="0"/>
              <a:t>‹#›</a:t>
            </a:fld>
            <a:endParaRPr lang="en-US"/>
          </a:p>
        </p:txBody>
      </p:sp>
    </p:spTree>
    <p:extLst>
      <p:ext uri="{BB962C8B-B14F-4D97-AF65-F5344CB8AC3E}">
        <p14:creationId xmlns:p14="http://schemas.microsoft.com/office/powerpoint/2010/main" val="251708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435050A-CE43-4698-A2C8-A7CD33575A58}" type="datetimeFigureOut">
              <a:rPr lang="en-US" smtClean="0"/>
              <a:t>08/10/2023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8EFA1A0-F9EE-419E-A8D1-2AC2CD0C3AC7}" type="slidenum">
              <a:rPr lang="en-US" smtClean="0"/>
              <a:t>‹#›</a:t>
            </a:fld>
            <a:endParaRPr lang="en-US"/>
          </a:p>
        </p:txBody>
      </p:sp>
    </p:spTree>
    <p:extLst>
      <p:ext uri="{BB962C8B-B14F-4D97-AF65-F5344CB8AC3E}">
        <p14:creationId xmlns:p14="http://schemas.microsoft.com/office/powerpoint/2010/main" val="30019736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158390-D70D-42D4-801E-8FD4A619ABB2}"/>
              </a:ext>
            </a:extLst>
          </p:cNvPr>
          <p:cNvSpPr>
            <a:spLocks noGrp="1"/>
          </p:cNvSpPr>
          <p:nvPr>
            <p:ph idx="1"/>
          </p:nvPr>
        </p:nvSpPr>
        <p:spPr>
          <a:xfrm>
            <a:off x="654756" y="304805"/>
            <a:ext cx="11537243" cy="6321766"/>
          </a:xfrm>
        </p:spPr>
        <p:txBody>
          <a:bodyPr>
            <a:normAutofit lnSpcReduction="10000"/>
          </a:bodyPr>
          <a:lstStyle/>
          <a:p>
            <a:pPr marL="0" indent="0">
              <a:buNone/>
            </a:pPr>
            <a:r>
              <a:rPr lang="en-US" sz="2800" b="1" dirty="0"/>
              <a:t>Final Project Defense </a:t>
            </a:r>
          </a:p>
          <a:p>
            <a:pPr marL="0" indent="0">
              <a:buNone/>
            </a:pPr>
            <a:r>
              <a:rPr lang="en-US" sz="2400" dirty="0" err="1"/>
              <a:t>Fusemachine</a:t>
            </a:r>
            <a:r>
              <a:rPr lang="en-US" sz="2400" dirty="0"/>
              <a:t> AI Fellowship 2023, DL Module</a:t>
            </a:r>
          </a:p>
          <a:p>
            <a:endParaRPr lang="en-US" dirty="0"/>
          </a:p>
          <a:p>
            <a:endParaRPr lang="en-US" dirty="0"/>
          </a:p>
          <a:p>
            <a:pPr marL="0" indent="0">
              <a:buNone/>
            </a:pPr>
            <a:endParaRPr lang="en-US" dirty="0"/>
          </a:p>
          <a:p>
            <a:pPr marL="0" indent="0">
              <a:buNone/>
            </a:pPr>
            <a:r>
              <a:rPr lang="en-US" sz="4800" b="1" dirty="0"/>
              <a:t>Crops Disease Identification </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dirty="0"/>
              <a:t>Presented By </a:t>
            </a:r>
          </a:p>
          <a:p>
            <a:pPr marL="0" indent="0">
              <a:buNone/>
            </a:pPr>
            <a:r>
              <a:rPr lang="en-US" sz="2000" i="1" dirty="0" err="1"/>
              <a:t>Khageshor</a:t>
            </a:r>
            <a:r>
              <a:rPr lang="en-US" sz="2000" i="1" dirty="0"/>
              <a:t> </a:t>
            </a:r>
            <a:r>
              <a:rPr lang="en-US" sz="2000" i="1" dirty="0" err="1"/>
              <a:t>Giri</a:t>
            </a:r>
            <a:r>
              <a:rPr lang="en-US" sz="2000" i="1" dirty="0"/>
              <a:t> </a:t>
            </a:r>
          </a:p>
          <a:p>
            <a:pPr marL="0" indent="0">
              <a:buNone/>
            </a:pPr>
            <a:r>
              <a:rPr lang="en-US" sz="2000" i="1" dirty="0"/>
              <a:t>Pawan Sapkota Sharma </a:t>
            </a:r>
          </a:p>
          <a:p>
            <a:pPr marL="0" indent="0">
              <a:buNone/>
            </a:pPr>
            <a:r>
              <a:rPr lang="en-US" sz="2000" i="1" dirty="0" err="1"/>
              <a:t>Rojes</a:t>
            </a:r>
            <a:r>
              <a:rPr lang="en-US" sz="2000" i="1" dirty="0"/>
              <a:t> Shrestha </a:t>
            </a:r>
          </a:p>
          <a:p>
            <a:pPr marL="0" indent="0">
              <a:buNone/>
            </a:pPr>
            <a:r>
              <a:rPr lang="en-US" sz="2000" i="1" dirty="0"/>
              <a:t>Sushil </a:t>
            </a:r>
            <a:r>
              <a:rPr lang="en-US" sz="2000" i="1" dirty="0" err="1"/>
              <a:t>Dyopala</a:t>
            </a:r>
            <a:r>
              <a:rPr lang="en-US" sz="2000" i="1" dirty="0"/>
              <a:t> </a:t>
            </a:r>
          </a:p>
        </p:txBody>
      </p:sp>
      <p:cxnSp>
        <p:nvCxnSpPr>
          <p:cNvPr id="9" name="Straight Connector 8">
            <a:extLst>
              <a:ext uri="{FF2B5EF4-FFF2-40B4-BE49-F238E27FC236}">
                <a16:creationId xmlns:a16="http://schemas.microsoft.com/office/drawing/2014/main" id="{66F62563-AD70-4CA8-8C31-94FF29DB6BE3}"/>
              </a:ext>
            </a:extLst>
          </p:cNvPr>
          <p:cNvCxnSpPr/>
          <p:nvPr/>
        </p:nvCxnSpPr>
        <p:spPr>
          <a:xfrm>
            <a:off x="756355" y="4628444"/>
            <a:ext cx="216746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9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50E12-B186-43F7-BCAD-7B999F82AD6A}"/>
              </a:ext>
            </a:extLst>
          </p:cNvPr>
          <p:cNvSpPr>
            <a:spLocks noGrp="1"/>
          </p:cNvSpPr>
          <p:nvPr>
            <p:ph idx="1"/>
          </p:nvPr>
        </p:nvSpPr>
        <p:spPr>
          <a:xfrm>
            <a:off x="94268" y="122548"/>
            <a:ext cx="12028602" cy="6655324"/>
          </a:xfrm>
        </p:spPr>
        <p:txBody>
          <a:bodyPr>
            <a:normAutofit/>
          </a:bodyPr>
          <a:lstStyle/>
          <a:p>
            <a:pPr marL="0" indent="0">
              <a:buNone/>
            </a:pPr>
            <a:r>
              <a:rPr lang="en-US" sz="2400" b="1" dirty="0"/>
              <a:t>Architecture For Second Approach</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We train our model for 3 epochs and the accuracy is 96.05%</a:t>
            </a:r>
          </a:p>
        </p:txBody>
      </p:sp>
      <p:pic>
        <p:nvPicPr>
          <p:cNvPr id="2" name="Picture 1">
            <a:extLst>
              <a:ext uri="{FF2B5EF4-FFF2-40B4-BE49-F238E27FC236}">
                <a16:creationId xmlns:a16="http://schemas.microsoft.com/office/drawing/2014/main" id="{51EE5127-C1CA-431B-BB31-FB77BF179587}"/>
              </a:ext>
            </a:extLst>
          </p:cNvPr>
          <p:cNvPicPr>
            <a:picLocks noChangeAspect="1"/>
          </p:cNvPicPr>
          <p:nvPr/>
        </p:nvPicPr>
        <p:blipFill>
          <a:blip r:embed="rId2"/>
          <a:stretch>
            <a:fillRect/>
          </a:stretch>
        </p:blipFill>
        <p:spPr>
          <a:xfrm>
            <a:off x="1551177" y="907773"/>
            <a:ext cx="8431807" cy="4720028"/>
          </a:xfrm>
          <a:prstGeom prst="rect">
            <a:avLst/>
          </a:prstGeom>
        </p:spPr>
      </p:pic>
      <p:sp>
        <p:nvSpPr>
          <p:cNvPr id="7" name="Rectangle 6">
            <a:extLst>
              <a:ext uri="{FF2B5EF4-FFF2-40B4-BE49-F238E27FC236}">
                <a16:creationId xmlns:a16="http://schemas.microsoft.com/office/drawing/2014/main" id="{33204EF5-747A-4F47-BDDE-A15704E56617}"/>
              </a:ext>
            </a:extLst>
          </p:cNvPr>
          <p:cNvSpPr/>
          <p:nvPr/>
        </p:nvSpPr>
        <p:spPr>
          <a:xfrm>
            <a:off x="240729" y="568213"/>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2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F52C5-55D5-4510-B050-3D276ACB6EC8}"/>
              </a:ext>
            </a:extLst>
          </p:cNvPr>
          <p:cNvSpPr>
            <a:spLocks noGrp="1"/>
          </p:cNvSpPr>
          <p:nvPr>
            <p:ph idx="1"/>
          </p:nvPr>
        </p:nvSpPr>
        <p:spPr>
          <a:xfrm>
            <a:off x="124178" y="292231"/>
            <a:ext cx="12067822" cy="6565770"/>
          </a:xfrm>
        </p:spPr>
        <p:txBody>
          <a:bodyPr>
            <a:normAutofit/>
          </a:bodyPr>
          <a:lstStyle/>
          <a:p>
            <a:pPr marL="0" indent="0">
              <a:buNone/>
            </a:pPr>
            <a:r>
              <a:rPr lang="en-US" sz="2400" b="1" dirty="0"/>
              <a:t>Challenges</a:t>
            </a:r>
          </a:p>
          <a:p>
            <a:pPr marL="0" indent="0">
              <a:buNone/>
            </a:pPr>
            <a:endParaRPr lang="en-US" dirty="0"/>
          </a:p>
          <a:p>
            <a:pPr marL="0" indent="0">
              <a:buNone/>
            </a:pPr>
            <a:r>
              <a:rPr lang="en-US" sz="2200" dirty="0"/>
              <a:t>While doing this project we face couples of challenges. They are given below</a:t>
            </a:r>
          </a:p>
          <a:p>
            <a:pPr marL="0" indent="0">
              <a:buNone/>
            </a:pPr>
            <a:endParaRPr lang="en-US" sz="2200" dirty="0"/>
          </a:p>
          <a:p>
            <a:pPr marL="342900" indent="-342900">
              <a:buFont typeface="+mj-lt"/>
              <a:buAutoNum type="arabicPeriod"/>
            </a:pPr>
            <a:r>
              <a:rPr lang="en-US" sz="2200" dirty="0"/>
              <a:t>Limited Resource</a:t>
            </a:r>
          </a:p>
          <a:p>
            <a:pPr marL="342900" indent="-342900">
              <a:buFont typeface="+mj-lt"/>
              <a:buAutoNum type="arabicPeriod"/>
            </a:pPr>
            <a:r>
              <a:rPr lang="en-US" sz="2200" dirty="0"/>
              <a:t>Huge Dataset</a:t>
            </a:r>
          </a:p>
          <a:p>
            <a:pPr marL="342900" indent="-342900">
              <a:buFont typeface="+mj-lt"/>
              <a:buAutoNum type="arabicPeriod"/>
            </a:pPr>
            <a:r>
              <a:rPr lang="en-US" sz="2200" dirty="0"/>
              <a:t>Training </a:t>
            </a:r>
          </a:p>
          <a:p>
            <a:pPr marL="342900" indent="-342900">
              <a:buFont typeface="+mj-lt"/>
              <a:buAutoNum type="arabicPeriod"/>
            </a:pPr>
            <a:r>
              <a:rPr lang="en-US" sz="2200" dirty="0"/>
              <a:t>Parameter tuning </a:t>
            </a:r>
          </a:p>
          <a:p>
            <a:pPr marL="342900" indent="-342900">
              <a:buFont typeface="+mj-lt"/>
              <a:buAutoNum type="arabicPeriod"/>
            </a:pPr>
            <a:r>
              <a:rPr lang="en-US" sz="2200" dirty="0"/>
              <a:t>Group Communication</a:t>
            </a:r>
          </a:p>
        </p:txBody>
      </p:sp>
      <p:sp>
        <p:nvSpPr>
          <p:cNvPr id="5" name="Rectangle 4">
            <a:extLst>
              <a:ext uri="{FF2B5EF4-FFF2-40B4-BE49-F238E27FC236}">
                <a16:creationId xmlns:a16="http://schemas.microsoft.com/office/drawing/2014/main" id="{AD2D1AD9-F87D-4205-B5CB-CF0F299B465E}"/>
              </a:ext>
            </a:extLst>
          </p:cNvPr>
          <p:cNvSpPr/>
          <p:nvPr/>
        </p:nvSpPr>
        <p:spPr>
          <a:xfrm>
            <a:off x="250156" y="803884"/>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86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E53BD-3B8D-4C43-BB24-F5B5DAF15598}"/>
              </a:ext>
            </a:extLst>
          </p:cNvPr>
          <p:cNvSpPr>
            <a:spLocks noGrp="1"/>
          </p:cNvSpPr>
          <p:nvPr>
            <p:ph idx="1"/>
          </p:nvPr>
        </p:nvSpPr>
        <p:spPr>
          <a:xfrm>
            <a:off x="0" y="0"/>
            <a:ext cx="12192000" cy="6858000"/>
          </a:xfrm>
        </p:spPr>
        <p:txBody>
          <a:bodyPr>
            <a:normAutofit/>
          </a:bodyPr>
          <a:lstStyle/>
          <a:p>
            <a:pPr marL="0" indent="0">
              <a:buNone/>
            </a:pPr>
            <a:r>
              <a:rPr lang="en-US" sz="2400" b="1" dirty="0"/>
              <a:t>Outcomes</a:t>
            </a:r>
          </a:p>
          <a:p>
            <a:pPr marL="0" indent="0">
              <a:buNone/>
            </a:pPr>
            <a:endParaRPr lang="en-US" sz="2400" b="1" dirty="0"/>
          </a:p>
          <a:p>
            <a:pPr marL="0" indent="0">
              <a:buNone/>
            </a:pPr>
            <a:endParaRPr lang="en-US" sz="2000" dirty="0"/>
          </a:p>
        </p:txBody>
      </p:sp>
      <p:pic>
        <p:nvPicPr>
          <p:cNvPr id="6" name="Picture 5">
            <a:extLst>
              <a:ext uri="{FF2B5EF4-FFF2-40B4-BE49-F238E27FC236}">
                <a16:creationId xmlns:a16="http://schemas.microsoft.com/office/drawing/2014/main" id="{9A496649-11EE-4572-A5D1-72FADB794A10}"/>
              </a:ext>
            </a:extLst>
          </p:cNvPr>
          <p:cNvPicPr>
            <a:picLocks noChangeAspect="1"/>
          </p:cNvPicPr>
          <p:nvPr/>
        </p:nvPicPr>
        <p:blipFill>
          <a:blip r:embed="rId2"/>
          <a:stretch>
            <a:fillRect/>
          </a:stretch>
        </p:blipFill>
        <p:spPr>
          <a:xfrm>
            <a:off x="568168" y="1079369"/>
            <a:ext cx="4343776" cy="5401990"/>
          </a:xfrm>
          <a:prstGeom prst="rect">
            <a:avLst/>
          </a:prstGeom>
        </p:spPr>
      </p:pic>
      <p:pic>
        <p:nvPicPr>
          <p:cNvPr id="7" name="Picture 6">
            <a:extLst>
              <a:ext uri="{FF2B5EF4-FFF2-40B4-BE49-F238E27FC236}">
                <a16:creationId xmlns:a16="http://schemas.microsoft.com/office/drawing/2014/main" id="{5E8029C5-2A10-49B5-9E41-F4D05D2BFEC3}"/>
              </a:ext>
            </a:extLst>
          </p:cNvPr>
          <p:cNvPicPr>
            <a:picLocks noChangeAspect="1"/>
          </p:cNvPicPr>
          <p:nvPr/>
        </p:nvPicPr>
        <p:blipFill>
          <a:blip r:embed="rId3"/>
          <a:stretch>
            <a:fillRect/>
          </a:stretch>
        </p:blipFill>
        <p:spPr>
          <a:xfrm>
            <a:off x="6368653" y="1079369"/>
            <a:ext cx="4366638" cy="5401990"/>
          </a:xfrm>
          <a:prstGeom prst="rect">
            <a:avLst/>
          </a:prstGeom>
        </p:spPr>
      </p:pic>
      <p:sp>
        <p:nvSpPr>
          <p:cNvPr id="8" name="Rectangle 7">
            <a:extLst>
              <a:ext uri="{FF2B5EF4-FFF2-40B4-BE49-F238E27FC236}">
                <a16:creationId xmlns:a16="http://schemas.microsoft.com/office/drawing/2014/main" id="{F97E6783-86DE-47EA-8E1E-72D3033C099B}"/>
              </a:ext>
            </a:extLst>
          </p:cNvPr>
          <p:cNvSpPr/>
          <p:nvPr/>
        </p:nvSpPr>
        <p:spPr>
          <a:xfrm>
            <a:off x="231302" y="492798"/>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8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E53BD-3B8D-4C43-BB24-F5B5DAF15598}"/>
              </a:ext>
            </a:extLst>
          </p:cNvPr>
          <p:cNvSpPr>
            <a:spLocks noGrp="1"/>
          </p:cNvSpPr>
          <p:nvPr>
            <p:ph idx="1"/>
          </p:nvPr>
        </p:nvSpPr>
        <p:spPr>
          <a:xfrm>
            <a:off x="0" y="0"/>
            <a:ext cx="12192000" cy="6858000"/>
          </a:xfrm>
        </p:spPr>
        <p:txBody>
          <a:bodyPr>
            <a:normAutofit/>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					</a:t>
            </a:r>
            <a:r>
              <a:rPr lang="en-US" sz="3200" b="1" dirty="0"/>
              <a:t>   Thank  You</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000" dirty="0"/>
          </a:p>
        </p:txBody>
      </p:sp>
    </p:spTree>
    <p:extLst>
      <p:ext uri="{BB962C8B-B14F-4D97-AF65-F5344CB8AC3E}">
        <p14:creationId xmlns:p14="http://schemas.microsoft.com/office/powerpoint/2010/main" val="103108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5CDB7E-789B-4E53-B881-D46A0EC861CB}"/>
              </a:ext>
            </a:extLst>
          </p:cNvPr>
          <p:cNvSpPr>
            <a:spLocks noGrp="1"/>
          </p:cNvSpPr>
          <p:nvPr>
            <p:ph idx="1"/>
          </p:nvPr>
        </p:nvSpPr>
        <p:spPr>
          <a:xfrm>
            <a:off x="214009" y="291830"/>
            <a:ext cx="11877472" cy="6459166"/>
          </a:xfrm>
        </p:spPr>
        <p:txBody>
          <a:bodyPr>
            <a:normAutofit/>
          </a:bodyPr>
          <a:lstStyle/>
          <a:p>
            <a:pPr marL="0" indent="0">
              <a:buNone/>
            </a:pPr>
            <a:r>
              <a:rPr lang="en-US" sz="2800" b="1" dirty="0"/>
              <a:t>Problem Statement</a:t>
            </a:r>
          </a:p>
          <a:p>
            <a:pPr marL="0" indent="0">
              <a:buNone/>
            </a:pPr>
            <a:endParaRPr lang="en-US" sz="2800" b="1" dirty="0"/>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system which can identify diseases on plant leaves and suggest the closest possible solutions. </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C7FB0B34-90CC-41E5-A7C0-D51D2895B017}"/>
              </a:ext>
            </a:extLst>
          </p:cNvPr>
          <p:cNvSpPr/>
          <p:nvPr/>
        </p:nvSpPr>
        <p:spPr>
          <a:xfrm>
            <a:off x="340468" y="787940"/>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E80B1F3-3C95-45F3-9CCE-FCA2502F4FEB}"/>
              </a:ext>
            </a:extLst>
          </p:cNvPr>
          <p:cNvPicPr>
            <a:picLocks noChangeAspect="1"/>
          </p:cNvPicPr>
          <p:nvPr/>
        </p:nvPicPr>
        <p:blipFill>
          <a:blip r:embed="rId2"/>
          <a:stretch>
            <a:fillRect/>
          </a:stretch>
        </p:blipFill>
        <p:spPr>
          <a:xfrm>
            <a:off x="2187019" y="2675797"/>
            <a:ext cx="6919274" cy="3102833"/>
          </a:xfrm>
          <a:prstGeom prst="rect">
            <a:avLst/>
          </a:prstGeom>
        </p:spPr>
      </p:pic>
    </p:spTree>
    <p:extLst>
      <p:ext uri="{BB962C8B-B14F-4D97-AF65-F5344CB8AC3E}">
        <p14:creationId xmlns:p14="http://schemas.microsoft.com/office/powerpoint/2010/main" val="101633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5CDB7E-789B-4E53-B881-D46A0EC861CB}"/>
              </a:ext>
            </a:extLst>
          </p:cNvPr>
          <p:cNvSpPr>
            <a:spLocks noGrp="1"/>
          </p:cNvSpPr>
          <p:nvPr>
            <p:ph idx="1"/>
          </p:nvPr>
        </p:nvSpPr>
        <p:spPr>
          <a:xfrm>
            <a:off x="214009" y="291830"/>
            <a:ext cx="11877472" cy="6459166"/>
          </a:xfrm>
        </p:spPr>
        <p:txBody>
          <a:bodyPr>
            <a:normAutofit/>
          </a:bodyPr>
          <a:lstStyle/>
          <a:p>
            <a:pPr marL="0" indent="0">
              <a:buNone/>
            </a:pPr>
            <a:r>
              <a:rPr lang="en-US" sz="2800" b="1" dirty="0"/>
              <a:t>Final Goal</a:t>
            </a:r>
          </a:p>
          <a:p>
            <a:pPr marL="0" indent="0">
              <a:buNone/>
            </a:pPr>
            <a:endParaRPr lang="en-US" sz="2800" b="1" dirty="0"/>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final aim of our team for this project was creating a End to End Flask web App. This web app should be able to identify disease and plant type by Using Deep CNN model.</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For Frontend we use Html, CSS, Bootstrap and JS and Flask was used to support backend.</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A User can upload their photo to web and request for prediction. After that the model process the image and return prediction for disease.</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C7FB0B34-90CC-41E5-A7C0-D51D2895B017}"/>
              </a:ext>
            </a:extLst>
          </p:cNvPr>
          <p:cNvSpPr/>
          <p:nvPr/>
        </p:nvSpPr>
        <p:spPr>
          <a:xfrm>
            <a:off x="340468" y="787940"/>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49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8D4DE-391B-4AAD-BCD0-B4FEA76A93A3}"/>
              </a:ext>
            </a:extLst>
          </p:cNvPr>
          <p:cNvSpPr>
            <a:spLocks noGrp="1"/>
          </p:cNvSpPr>
          <p:nvPr>
            <p:ph idx="1"/>
          </p:nvPr>
        </p:nvSpPr>
        <p:spPr>
          <a:xfrm>
            <a:off x="169333" y="169334"/>
            <a:ext cx="11875911" cy="6570134"/>
          </a:xfrm>
        </p:spPr>
        <p:txBody>
          <a:bodyPr/>
          <a:lstStyle/>
          <a:p>
            <a:pPr marL="0" indent="0">
              <a:buNone/>
            </a:pPr>
            <a:r>
              <a:rPr lang="en-US" sz="2400" b="1" dirty="0"/>
              <a:t>Dataset</a:t>
            </a:r>
          </a:p>
          <a:p>
            <a:pPr marL="0" indent="0">
              <a:buNone/>
            </a:pPr>
            <a:endParaRPr lang="en-US" sz="2400" dirty="0"/>
          </a:p>
          <a:p>
            <a:pPr marL="0" indent="0">
              <a:buNone/>
            </a:pPr>
            <a:r>
              <a:rPr lang="en-US" sz="2400" dirty="0"/>
              <a:t>For this project we use </a:t>
            </a:r>
            <a:r>
              <a:rPr lang="en-US" sz="2400" dirty="0" err="1"/>
              <a:t>PlantVillage</a:t>
            </a:r>
            <a:r>
              <a:rPr lang="en-US" sz="2400" dirty="0"/>
              <a:t> Dataset.  We pick data for Kaggle.</a:t>
            </a:r>
          </a:p>
          <a:p>
            <a:pPr marL="0" indent="0">
              <a:buNone/>
            </a:pPr>
            <a:endParaRPr lang="en-US" sz="2400" dirty="0"/>
          </a:p>
          <a:p>
            <a:pPr marL="0" indent="0">
              <a:buNone/>
            </a:pPr>
            <a:r>
              <a:rPr lang="en-US" sz="2400" dirty="0"/>
              <a:t>This dataset consists of about 87k RGB healthy and diseased crop leaves of 256x256 which are categorized into 38 different classes.</a:t>
            </a:r>
          </a:p>
          <a:p>
            <a:pPr marL="0" indent="0">
              <a:buNone/>
            </a:pPr>
            <a:endParaRPr lang="en-US" sz="2400" dirty="0"/>
          </a:p>
          <a:p>
            <a:pPr marL="0" indent="0">
              <a:buNone/>
            </a:pPr>
            <a:r>
              <a:rPr lang="en-US" sz="2400" dirty="0"/>
              <a:t>This dataset consist total of 14 types of plant’s leaves.</a:t>
            </a:r>
          </a:p>
          <a:p>
            <a:pPr marL="0" indent="0">
              <a:buNone/>
            </a:pPr>
            <a:endParaRPr lang="en-US" sz="2400" dirty="0"/>
          </a:p>
          <a:p>
            <a:pPr marL="0" indent="0">
              <a:buNone/>
            </a:pPr>
            <a:r>
              <a:rPr lang="en-US" sz="2400" dirty="0"/>
              <a:t>The total dataset is divided into an 80/20 ratio of training and validation set preserving the directory structure.</a:t>
            </a:r>
          </a:p>
          <a:p>
            <a:pPr marL="0" indent="0">
              <a:buNone/>
            </a:pPr>
            <a:endParaRPr lang="en-US" sz="2400" dirty="0"/>
          </a:p>
          <a:p>
            <a:pPr marL="0" indent="0">
              <a:buNone/>
            </a:pPr>
            <a:endParaRPr lang="en-US" sz="2400" dirty="0"/>
          </a:p>
          <a:p>
            <a:pPr marL="0" indent="0">
              <a:buNone/>
            </a:pPr>
            <a:endParaRPr lang="en-US" dirty="0"/>
          </a:p>
        </p:txBody>
      </p:sp>
      <p:sp>
        <p:nvSpPr>
          <p:cNvPr id="8" name="Rectangle 7">
            <a:extLst>
              <a:ext uri="{FF2B5EF4-FFF2-40B4-BE49-F238E27FC236}">
                <a16:creationId xmlns:a16="http://schemas.microsoft.com/office/drawing/2014/main" id="{B9A1C065-E0B8-491B-BEA3-7F50B5374A92}"/>
              </a:ext>
            </a:extLst>
          </p:cNvPr>
          <p:cNvSpPr/>
          <p:nvPr/>
        </p:nvSpPr>
        <p:spPr>
          <a:xfrm>
            <a:off x="306601" y="584738"/>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05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F52C5-55D5-4510-B050-3D276ACB6EC8}"/>
              </a:ext>
            </a:extLst>
          </p:cNvPr>
          <p:cNvSpPr>
            <a:spLocks noGrp="1"/>
          </p:cNvSpPr>
          <p:nvPr>
            <p:ph idx="1"/>
          </p:nvPr>
        </p:nvSpPr>
        <p:spPr>
          <a:xfrm>
            <a:off x="124178" y="1"/>
            <a:ext cx="12067822" cy="6858000"/>
          </a:xfrm>
        </p:spPr>
        <p:txBody>
          <a:bodyPr>
            <a:normAutofit/>
          </a:bodyPr>
          <a:lstStyle/>
          <a:p>
            <a:pPr marL="0" indent="0">
              <a:buNone/>
            </a:pPr>
            <a:r>
              <a:rPr lang="en-US" sz="2400" b="1" dirty="0"/>
              <a:t>Possible Approaches</a:t>
            </a:r>
          </a:p>
          <a:p>
            <a:pPr marL="0" indent="0">
              <a:buNone/>
            </a:pPr>
            <a:endParaRPr lang="en-US" dirty="0"/>
          </a:p>
          <a:p>
            <a:pPr marL="0" indent="0">
              <a:buNone/>
            </a:pPr>
            <a:r>
              <a:rPr lang="en-US" sz="2200" dirty="0"/>
              <a:t>To address this problem, we are going with a supervised learning approach. </a:t>
            </a:r>
          </a:p>
          <a:p>
            <a:pPr marL="0" indent="0">
              <a:buNone/>
            </a:pPr>
            <a:r>
              <a:rPr lang="en-US" sz="2200" dirty="0"/>
              <a:t>We are using deep convolutional neural networks for the classification problem described above.</a:t>
            </a:r>
          </a:p>
          <a:p>
            <a:pPr marL="0" indent="0">
              <a:buNone/>
            </a:pPr>
            <a:endParaRPr lang="en-US" sz="2200" dirty="0"/>
          </a:p>
          <a:p>
            <a:pPr marL="0" indent="0">
              <a:buNone/>
            </a:pPr>
            <a:r>
              <a:rPr lang="en-US" sz="2200" dirty="0"/>
              <a:t>We are going through the following steps to solve this problem </a:t>
            </a:r>
          </a:p>
          <a:p>
            <a:pPr marL="342900" indent="-342900">
              <a:buFont typeface="+mj-lt"/>
              <a:buAutoNum type="arabicPeriod"/>
            </a:pPr>
            <a:r>
              <a:rPr lang="en-US" sz="2200" dirty="0"/>
              <a:t>Problem Formulation and Business Goal </a:t>
            </a:r>
          </a:p>
          <a:p>
            <a:pPr marL="342900" indent="-342900">
              <a:buFont typeface="+mj-lt"/>
              <a:buAutoNum type="arabicPeriod"/>
            </a:pPr>
            <a:r>
              <a:rPr lang="en-US" sz="2200" dirty="0"/>
              <a:t>Data Collection </a:t>
            </a:r>
          </a:p>
          <a:p>
            <a:pPr marL="342900" indent="-342900">
              <a:buFont typeface="+mj-lt"/>
              <a:buAutoNum type="arabicPeriod"/>
            </a:pPr>
            <a:r>
              <a:rPr lang="en-US" sz="2200" dirty="0"/>
              <a:t>EDA and Data Preprocessing </a:t>
            </a:r>
          </a:p>
          <a:p>
            <a:pPr marL="342900" indent="-342900">
              <a:buFont typeface="+mj-lt"/>
              <a:buAutoNum type="arabicPeriod"/>
            </a:pPr>
            <a:r>
              <a:rPr lang="en-US" sz="2200" dirty="0"/>
              <a:t>Model Building and Performance Evaluation</a:t>
            </a:r>
          </a:p>
          <a:p>
            <a:pPr marL="342900" indent="-342900">
              <a:buFont typeface="+mj-lt"/>
              <a:buAutoNum type="arabicPeriod"/>
            </a:pPr>
            <a:r>
              <a:rPr lang="en-US" sz="2200" dirty="0"/>
              <a:t>Model tuning and </a:t>
            </a:r>
          </a:p>
          <a:p>
            <a:pPr marL="342900" indent="-342900">
              <a:buFont typeface="+mj-lt"/>
              <a:buAutoNum type="arabicPeriod"/>
            </a:pPr>
            <a:r>
              <a:rPr lang="en-US" sz="2200" dirty="0"/>
              <a:t>Draw Conclusion</a:t>
            </a:r>
          </a:p>
          <a:p>
            <a:pPr marL="342900" indent="-342900">
              <a:buFont typeface="+mj-lt"/>
              <a:buAutoNum type="arabicPeriod"/>
            </a:pPr>
            <a:r>
              <a:rPr lang="en-US" sz="2200" dirty="0"/>
              <a:t>Flask Web Application</a:t>
            </a:r>
            <a:endParaRPr lang="en-US" dirty="0"/>
          </a:p>
        </p:txBody>
      </p:sp>
      <p:sp>
        <p:nvSpPr>
          <p:cNvPr id="5" name="Rectangle 4">
            <a:extLst>
              <a:ext uri="{FF2B5EF4-FFF2-40B4-BE49-F238E27FC236}">
                <a16:creationId xmlns:a16="http://schemas.microsoft.com/office/drawing/2014/main" id="{AD2D1AD9-F87D-4205-B5CB-CF0F299B465E}"/>
              </a:ext>
            </a:extLst>
          </p:cNvPr>
          <p:cNvSpPr/>
          <p:nvPr/>
        </p:nvSpPr>
        <p:spPr>
          <a:xfrm>
            <a:off x="250156" y="417382"/>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8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32309-7953-4411-A6CB-82261C6BE71A}"/>
              </a:ext>
            </a:extLst>
          </p:cNvPr>
          <p:cNvSpPr>
            <a:spLocks noGrp="1"/>
          </p:cNvSpPr>
          <p:nvPr>
            <p:ph idx="1"/>
          </p:nvPr>
        </p:nvSpPr>
        <p:spPr>
          <a:xfrm>
            <a:off x="207391" y="169682"/>
            <a:ext cx="11802358" cy="6561056"/>
          </a:xfrm>
        </p:spPr>
        <p:txBody>
          <a:bodyPr>
            <a:normAutofit/>
          </a:bodyPr>
          <a:lstStyle/>
          <a:p>
            <a:pPr marL="0" indent="0">
              <a:buNone/>
            </a:pPr>
            <a:r>
              <a:rPr lang="en-US" sz="2400" b="1" dirty="0"/>
              <a:t>Model Building</a:t>
            </a:r>
          </a:p>
          <a:p>
            <a:pPr marL="0" indent="0">
              <a:buNone/>
            </a:pPr>
            <a:endParaRPr lang="en-US" sz="2400" b="1" dirty="0"/>
          </a:p>
          <a:p>
            <a:pPr marL="0" indent="0">
              <a:buNone/>
            </a:pPr>
            <a:r>
              <a:rPr lang="en-US" sz="2400" dirty="0"/>
              <a:t>We consider following 2 approaches while we building model</a:t>
            </a:r>
          </a:p>
          <a:p>
            <a:pPr marL="457200" indent="-457200">
              <a:buFont typeface="+mj-lt"/>
              <a:buAutoNum type="arabicPeriod"/>
            </a:pPr>
            <a:r>
              <a:rPr lang="en-US" sz="2400" dirty="0"/>
              <a:t>2 Models for 2 Prediction</a:t>
            </a:r>
          </a:p>
          <a:p>
            <a:pPr marL="457200" indent="-457200">
              <a:buFont typeface="+mj-lt"/>
              <a:buAutoNum type="arabicPeriod"/>
            </a:pPr>
            <a:r>
              <a:rPr lang="en-US" sz="2400" dirty="0"/>
              <a:t>Single Model Multiple Prediction</a:t>
            </a:r>
          </a:p>
          <a:p>
            <a:pPr marL="457200" indent="-457200">
              <a:buFont typeface="+mj-lt"/>
              <a:buAutoNum type="arabicPeriod"/>
            </a:pPr>
            <a:endParaRPr lang="en-US" sz="2400" dirty="0"/>
          </a:p>
          <a:p>
            <a:pPr marL="0" indent="0">
              <a:buNone/>
            </a:pPr>
            <a:r>
              <a:rPr lang="en-US" sz="2400" dirty="0"/>
              <a:t>In first approach we build 2 different with same parameters.</a:t>
            </a:r>
          </a:p>
          <a:p>
            <a:pPr marL="0" indent="0">
              <a:buNone/>
            </a:pPr>
            <a:endParaRPr lang="en-US" sz="2400" dirty="0"/>
          </a:p>
          <a:p>
            <a:pPr marL="0" indent="0">
              <a:buNone/>
            </a:pPr>
            <a:r>
              <a:rPr lang="en-US" sz="2400" dirty="0"/>
              <a:t>In second approach we build multiple models with different parameters.</a:t>
            </a:r>
          </a:p>
        </p:txBody>
      </p:sp>
      <p:sp>
        <p:nvSpPr>
          <p:cNvPr id="4" name="Rectangle 3">
            <a:extLst>
              <a:ext uri="{FF2B5EF4-FFF2-40B4-BE49-F238E27FC236}">
                <a16:creationId xmlns:a16="http://schemas.microsoft.com/office/drawing/2014/main" id="{E501E344-C726-4904-A96C-4ABD2A3BD030}"/>
              </a:ext>
            </a:extLst>
          </p:cNvPr>
          <p:cNvSpPr/>
          <p:nvPr/>
        </p:nvSpPr>
        <p:spPr>
          <a:xfrm>
            <a:off x="250156" y="634202"/>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81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67325-8C03-4DBA-ADB5-B1A82116F775}"/>
              </a:ext>
            </a:extLst>
          </p:cNvPr>
          <p:cNvSpPr>
            <a:spLocks noGrp="1"/>
          </p:cNvSpPr>
          <p:nvPr>
            <p:ph idx="1"/>
          </p:nvPr>
        </p:nvSpPr>
        <p:spPr>
          <a:xfrm>
            <a:off x="113122" y="84841"/>
            <a:ext cx="11915480" cy="6655323"/>
          </a:xfrm>
        </p:spPr>
        <p:txBody>
          <a:bodyPr>
            <a:normAutofit/>
          </a:bodyPr>
          <a:lstStyle/>
          <a:p>
            <a:pPr marL="0" indent="0">
              <a:buNone/>
            </a:pPr>
            <a:r>
              <a:rPr lang="en-US" sz="2400" b="1" dirty="0"/>
              <a:t>2 Models for 2 Prediction</a:t>
            </a:r>
          </a:p>
          <a:p>
            <a:pPr marL="0" indent="0">
              <a:buNone/>
            </a:pPr>
            <a:endParaRPr lang="en-US" sz="2400" dirty="0"/>
          </a:p>
          <a:p>
            <a:pPr marL="0" indent="0">
              <a:buNone/>
            </a:pPr>
            <a:r>
              <a:rPr lang="en-US" dirty="0"/>
              <a:t>For this approach we build two different models by following same architecture. In this approach we pass 256x256 RGB image as input in both model at same time. First model detect disease and second model identify the category of plant.</a:t>
            </a:r>
          </a:p>
          <a:p>
            <a:pPr marL="0" indent="0">
              <a:buNone/>
            </a:pPr>
            <a:endParaRPr lang="en-US" dirty="0"/>
          </a:p>
          <a:p>
            <a:pPr marL="0" indent="0">
              <a:buNone/>
            </a:pPr>
            <a:endParaRPr lang="en-US" dirty="0"/>
          </a:p>
          <a:p>
            <a:pPr marL="0" indent="0">
              <a:buNone/>
            </a:pPr>
            <a:r>
              <a:rPr lang="en-US" dirty="0"/>
              <a:t>For building this model we use following</a:t>
            </a:r>
          </a:p>
          <a:p>
            <a:r>
              <a:rPr lang="en-US" sz="1400" dirty="0"/>
              <a:t>Type = CNN </a:t>
            </a:r>
          </a:p>
          <a:p>
            <a:r>
              <a:rPr lang="en-US" sz="1400" dirty="0"/>
              <a:t>Kernel = 3x3,  padding = 1</a:t>
            </a:r>
          </a:p>
          <a:p>
            <a:r>
              <a:rPr lang="en-US" sz="1400" dirty="0" err="1"/>
              <a:t>MaxPooling</a:t>
            </a:r>
            <a:r>
              <a:rPr lang="en-US" sz="1400" dirty="0"/>
              <a:t> = 4</a:t>
            </a:r>
          </a:p>
          <a:p>
            <a:r>
              <a:rPr lang="en-US" sz="1400" dirty="0"/>
              <a:t>Activation Function = </a:t>
            </a:r>
            <a:r>
              <a:rPr lang="en-US" sz="1400" dirty="0" err="1"/>
              <a:t>ReLU</a:t>
            </a:r>
            <a:endParaRPr lang="en-US" sz="1400" dirty="0"/>
          </a:p>
          <a:p>
            <a:r>
              <a:rPr lang="en-US" sz="1400" dirty="0"/>
              <a:t>Normalization = </a:t>
            </a:r>
            <a:r>
              <a:rPr lang="en-US" sz="1400" dirty="0" err="1"/>
              <a:t>BatchNormalization</a:t>
            </a:r>
            <a:endParaRPr lang="en-US" sz="1400" dirty="0"/>
          </a:p>
          <a:p>
            <a:r>
              <a:rPr lang="en-US" sz="1400" dirty="0"/>
              <a:t>Optimizer = Adam</a:t>
            </a:r>
          </a:p>
          <a:p>
            <a:r>
              <a:rPr lang="en-US" sz="1400" dirty="0"/>
              <a:t>Cost Function= Categorical Cross Entropy</a:t>
            </a:r>
          </a:p>
          <a:p>
            <a:r>
              <a:rPr lang="en-US" sz="1400" dirty="0"/>
              <a:t>Epochs= 5</a:t>
            </a:r>
          </a:p>
          <a:p>
            <a:r>
              <a:rPr lang="en-US" sz="1400" dirty="0"/>
              <a:t>Batch Size= 64</a:t>
            </a:r>
          </a:p>
          <a:p>
            <a:r>
              <a:rPr lang="en-US" sz="1400" dirty="0"/>
              <a:t>Learning rate= 0.001</a:t>
            </a:r>
          </a:p>
          <a:p>
            <a:pPr marL="0" indent="0">
              <a:buNone/>
            </a:pPr>
            <a:endParaRPr lang="en-US" sz="1600" dirty="0"/>
          </a:p>
          <a:p>
            <a:pPr marL="0" indent="0">
              <a:buNone/>
            </a:pPr>
            <a:endParaRPr lang="en-US" sz="2400" dirty="0"/>
          </a:p>
        </p:txBody>
      </p:sp>
      <p:pic>
        <p:nvPicPr>
          <p:cNvPr id="4" name="Picture 3">
            <a:extLst>
              <a:ext uri="{FF2B5EF4-FFF2-40B4-BE49-F238E27FC236}">
                <a16:creationId xmlns:a16="http://schemas.microsoft.com/office/drawing/2014/main" id="{719EB1C6-27B7-46CA-ABA3-71DA4195F33E}"/>
              </a:ext>
            </a:extLst>
          </p:cNvPr>
          <p:cNvPicPr>
            <a:picLocks noChangeAspect="1"/>
          </p:cNvPicPr>
          <p:nvPr/>
        </p:nvPicPr>
        <p:blipFill>
          <a:blip r:embed="rId2"/>
          <a:stretch>
            <a:fillRect/>
          </a:stretch>
        </p:blipFill>
        <p:spPr>
          <a:xfrm>
            <a:off x="4741683" y="2748828"/>
            <a:ext cx="6674664" cy="2841267"/>
          </a:xfrm>
          <a:prstGeom prst="rect">
            <a:avLst/>
          </a:prstGeom>
        </p:spPr>
      </p:pic>
      <p:sp>
        <p:nvSpPr>
          <p:cNvPr id="5" name="Rectangle 4">
            <a:extLst>
              <a:ext uri="{FF2B5EF4-FFF2-40B4-BE49-F238E27FC236}">
                <a16:creationId xmlns:a16="http://schemas.microsoft.com/office/drawing/2014/main" id="{2717FFB2-90EC-4769-8CC9-5B7A83455949}"/>
              </a:ext>
            </a:extLst>
          </p:cNvPr>
          <p:cNvSpPr/>
          <p:nvPr/>
        </p:nvSpPr>
        <p:spPr>
          <a:xfrm>
            <a:off x="250156" y="530506"/>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67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50E12-B186-43F7-BCAD-7B999F82AD6A}"/>
              </a:ext>
            </a:extLst>
          </p:cNvPr>
          <p:cNvSpPr>
            <a:spLocks noGrp="1"/>
          </p:cNvSpPr>
          <p:nvPr>
            <p:ph idx="1"/>
          </p:nvPr>
        </p:nvSpPr>
        <p:spPr>
          <a:xfrm>
            <a:off x="94268" y="122548"/>
            <a:ext cx="12028602" cy="6655324"/>
          </a:xfrm>
        </p:spPr>
        <p:txBody>
          <a:bodyPr>
            <a:normAutofit/>
          </a:bodyPr>
          <a:lstStyle/>
          <a:p>
            <a:pPr marL="0" indent="0">
              <a:buNone/>
            </a:pPr>
            <a:r>
              <a:rPr lang="en-US" sz="2400" b="1" dirty="0"/>
              <a:t>Architecture For First Approach</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dirty="0"/>
          </a:p>
          <a:p>
            <a:pPr marL="0" indent="0">
              <a:buNone/>
            </a:pPr>
            <a:r>
              <a:rPr lang="en-US" sz="2400" dirty="0"/>
              <a:t>We train our model for 5 epochs and the accuracy is only 48.9%</a:t>
            </a:r>
          </a:p>
        </p:txBody>
      </p:sp>
      <p:pic>
        <p:nvPicPr>
          <p:cNvPr id="6" name="Picture 5">
            <a:extLst>
              <a:ext uri="{FF2B5EF4-FFF2-40B4-BE49-F238E27FC236}">
                <a16:creationId xmlns:a16="http://schemas.microsoft.com/office/drawing/2014/main" id="{1052825C-88C0-4395-9F2E-9F43512ADEE1}"/>
              </a:ext>
            </a:extLst>
          </p:cNvPr>
          <p:cNvPicPr>
            <a:picLocks noChangeAspect="1"/>
          </p:cNvPicPr>
          <p:nvPr/>
        </p:nvPicPr>
        <p:blipFill>
          <a:blip r:embed="rId2"/>
          <a:stretch>
            <a:fillRect/>
          </a:stretch>
        </p:blipFill>
        <p:spPr>
          <a:xfrm>
            <a:off x="1769942" y="1104033"/>
            <a:ext cx="8677253" cy="3637650"/>
          </a:xfrm>
          <a:prstGeom prst="rect">
            <a:avLst/>
          </a:prstGeom>
        </p:spPr>
      </p:pic>
      <p:sp>
        <p:nvSpPr>
          <p:cNvPr id="7" name="Rectangle 6">
            <a:extLst>
              <a:ext uri="{FF2B5EF4-FFF2-40B4-BE49-F238E27FC236}">
                <a16:creationId xmlns:a16="http://schemas.microsoft.com/office/drawing/2014/main" id="{63B223F2-E837-47E3-9990-86AD3D9C86ED}"/>
              </a:ext>
            </a:extLst>
          </p:cNvPr>
          <p:cNvSpPr/>
          <p:nvPr/>
        </p:nvSpPr>
        <p:spPr>
          <a:xfrm>
            <a:off x="250156" y="596495"/>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84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67325-8C03-4DBA-ADB5-B1A82116F775}"/>
              </a:ext>
            </a:extLst>
          </p:cNvPr>
          <p:cNvSpPr>
            <a:spLocks noGrp="1"/>
          </p:cNvSpPr>
          <p:nvPr>
            <p:ph idx="1"/>
          </p:nvPr>
        </p:nvSpPr>
        <p:spPr>
          <a:xfrm>
            <a:off x="113122" y="84841"/>
            <a:ext cx="11915480" cy="6655323"/>
          </a:xfrm>
        </p:spPr>
        <p:txBody>
          <a:bodyPr>
            <a:normAutofit lnSpcReduction="10000"/>
          </a:bodyPr>
          <a:lstStyle/>
          <a:p>
            <a:pPr marL="0" indent="0">
              <a:buNone/>
            </a:pPr>
            <a:r>
              <a:rPr lang="en-US" sz="2400" b="1" dirty="0"/>
              <a:t>Single Models Multiple Prediction</a:t>
            </a:r>
          </a:p>
          <a:p>
            <a:pPr marL="0" indent="0">
              <a:buNone/>
            </a:pPr>
            <a:endParaRPr lang="en-US" sz="2400" dirty="0"/>
          </a:p>
          <a:p>
            <a:pPr marL="0" indent="0">
              <a:buNone/>
            </a:pPr>
            <a:r>
              <a:rPr lang="en-US" dirty="0"/>
              <a:t>For this approach we build single models. In this approach we pass 256x256 RGB image as input in model. This model detect disease and identify the category of plant at a same time.</a:t>
            </a:r>
          </a:p>
          <a:p>
            <a:pPr marL="0" indent="0">
              <a:buNone/>
            </a:pPr>
            <a:endParaRPr lang="en-US" dirty="0"/>
          </a:p>
          <a:p>
            <a:pPr marL="0" indent="0">
              <a:buNone/>
            </a:pPr>
            <a:r>
              <a:rPr lang="en-US" dirty="0"/>
              <a:t>We experiment with couples of  architectures while building models and select best performing model.</a:t>
            </a:r>
          </a:p>
          <a:p>
            <a:pPr marL="0" indent="0">
              <a:buNone/>
            </a:pPr>
            <a:endParaRPr lang="en-US" dirty="0"/>
          </a:p>
          <a:p>
            <a:pPr marL="0" indent="0">
              <a:buNone/>
            </a:pPr>
            <a:r>
              <a:rPr lang="en-US" dirty="0"/>
              <a:t>For building this model we use following</a:t>
            </a:r>
          </a:p>
          <a:p>
            <a:r>
              <a:rPr lang="en-US" sz="1500" dirty="0"/>
              <a:t>Type= CNN</a:t>
            </a:r>
          </a:p>
          <a:p>
            <a:r>
              <a:rPr lang="en-US" sz="1500" dirty="0"/>
              <a:t>Kernel = 3x3,  padding = 1</a:t>
            </a:r>
          </a:p>
          <a:p>
            <a:r>
              <a:rPr lang="en-US" sz="1500" dirty="0" err="1"/>
              <a:t>MaxPooling</a:t>
            </a:r>
            <a:r>
              <a:rPr lang="en-US" sz="1500" dirty="0"/>
              <a:t> = 4</a:t>
            </a:r>
          </a:p>
          <a:p>
            <a:r>
              <a:rPr lang="en-US" sz="1500" dirty="0"/>
              <a:t>Activation Function= </a:t>
            </a:r>
            <a:r>
              <a:rPr lang="en-US" sz="1500" dirty="0" err="1"/>
              <a:t>ReLU</a:t>
            </a:r>
            <a:endParaRPr lang="en-US" sz="1500" dirty="0"/>
          </a:p>
          <a:p>
            <a:r>
              <a:rPr lang="en-US" sz="1500" dirty="0"/>
              <a:t>Normalization= </a:t>
            </a:r>
            <a:r>
              <a:rPr lang="en-US" sz="1500" dirty="0" err="1"/>
              <a:t>BatchNormalization</a:t>
            </a:r>
            <a:endParaRPr lang="en-US" sz="1500" dirty="0"/>
          </a:p>
          <a:p>
            <a:r>
              <a:rPr lang="en-US" sz="1500" dirty="0"/>
              <a:t>Optimizer = Adam</a:t>
            </a:r>
          </a:p>
          <a:p>
            <a:r>
              <a:rPr lang="en-US" sz="1500" dirty="0"/>
              <a:t>Cost Function= Categorical Cross Entropy</a:t>
            </a:r>
          </a:p>
          <a:p>
            <a:r>
              <a:rPr lang="en-US" sz="1500" dirty="0"/>
              <a:t>Epochs= 3</a:t>
            </a:r>
          </a:p>
          <a:p>
            <a:r>
              <a:rPr lang="en-US" sz="1500" dirty="0"/>
              <a:t>Batch Size= 64</a:t>
            </a:r>
          </a:p>
          <a:p>
            <a:r>
              <a:rPr lang="en-US" sz="1500" dirty="0"/>
              <a:t>Learning rate= 0.001</a:t>
            </a:r>
          </a:p>
          <a:p>
            <a:pPr marL="0" indent="0">
              <a:buNone/>
            </a:pPr>
            <a:endParaRPr lang="en-US" sz="1600" dirty="0"/>
          </a:p>
          <a:p>
            <a:pPr marL="0" indent="0">
              <a:buNone/>
            </a:pPr>
            <a:endParaRPr lang="en-US" sz="2400" dirty="0"/>
          </a:p>
        </p:txBody>
      </p:sp>
      <p:pic>
        <p:nvPicPr>
          <p:cNvPr id="2" name="Picture 1">
            <a:extLst>
              <a:ext uri="{FF2B5EF4-FFF2-40B4-BE49-F238E27FC236}">
                <a16:creationId xmlns:a16="http://schemas.microsoft.com/office/drawing/2014/main" id="{03795B64-C0BE-4C00-9113-513E2050FAE1}"/>
              </a:ext>
            </a:extLst>
          </p:cNvPr>
          <p:cNvPicPr>
            <a:picLocks noChangeAspect="1"/>
          </p:cNvPicPr>
          <p:nvPr/>
        </p:nvPicPr>
        <p:blipFill>
          <a:blip r:embed="rId2"/>
          <a:stretch>
            <a:fillRect/>
          </a:stretch>
        </p:blipFill>
        <p:spPr>
          <a:xfrm>
            <a:off x="4926886" y="2846895"/>
            <a:ext cx="6517253" cy="3139125"/>
          </a:xfrm>
          <a:prstGeom prst="rect">
            <a:avLst/>
          </a:prstGeom>
        </p:spPr>
      </p:pic>
      <p:sp>
        <p:nvSpPr>
          <p:cNvPr id="5" name="Rectangle 4">
            <a:extLst>
              <a:ext uri="{FF2B5EF4-FFF2-40B4-BE49-F238E27FC236}">
                <a16:creationId xmlns:a16="http://schemas.microsoft.com/office/drawing/2014/main" id="{5054334A-B083-4D6B-88AE-E0ECAB9E8599}"/>
              </a:ext>
            </a:extLst>
          </p:cNvPr>
          <p:cNvSpPr/>
          <p:nvPr/>
        </p:nvSpPr>
        <p:spPr>
          <a:xfrm>
            <a:off x="250156" y="596495"/>
            <a:ext cx="101654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0593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145</TotalTime>
  <Words>572</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Fusemachine AI Fellowship  2023, DL Module   Crops Disease Identification   Presented BY  Khageshor Giri  Pawan Sapkota Sharma  Rojes Shrestha Sushil Dyopala </dc:title>
  <dc:creator>8square</dc:creator>
  <cp:lastModifiedBy>8square</cp:lastModifiedBy>
  <cp:revision>29</cp:revision>
  <dcterms:created xsi:type="dcterms:W3CDTF">2023-07-03T18:21:05Z</dcterms:created>
  <dcterms:modified xsi:type="dcterms:W3CDTF">2023-08-10T13:45:35Z</dcterms:modified>
</cp:coreProperties>
</file>