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8" r:id="rId1"/>
  </p:sldMasterIdLst>
  <p:sldIdLst>
    <p:sldId id="262" r:id="rId2"/>
    <p:sldId id="257" r:id="rId3"/>
    <p:sldId id="269" r:id="rId4"/>
    <p:sldId id="258" r:id="rId5"/>
    <p:sldId id="271" r:id="rId6"/>
    <p:sldId id="259" r:id="rId7"/>
    <p:sldId id="263" r:id="rId8"/>
    <p:sldId id="272" r:id="rId9"/>
    <p:sldId id="264" r:id="rId10"/>
    <p:sldId id="265" r:id="rId11"/>
    <p:sldId id="261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7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35050A-CE43-4698-A2C8-A7CD33575A58}" type="datetimeFigureOut">
              <a:rPr lang="en-US" smtClean="0"/>
              <a:t>2023/12/11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8EFA1A0-F9EE-419E-A8D1-2AC2CD0C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81158390-D70D-42D4-801E-8FD4A619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56" y="304805"/>
            <a:ext cx="11537243" cy="6321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Final Project Defense </a:t>
            </a:r>
          </a:p>
          <a:p>
            <a:pPr marL="0" indent="0">
              <a:buNone/>
            </a:pPr>
            <a:r>
              <a:rPr lang="en-US" sz="2400" dirty="0" err="1"/>
              <a:t>Fusemachine</a:t>
            </a:r>
            <a:r>
              <a:rPr lang="en-US" sz="2400" dirty="0"/>
              <a:t> AI Fellowship 2023, </a:t>
            </a:r>
            <a:r>
              <a:rPr lang="en-US" sz="2400" dirty="0" smtClean="0"/>
              <a:t>CV and NLP </a:t>
            </a:r>
            <a:r>
              <a:rPr lang="en-US" sz="2400" dirty="0"/>
              <a:t>Module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 smtClean="0"/>
              <a:t>Resume Parser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Presented By </a:t>
            </a:r>
          </a:p>
          <a:p>
            <a:pPr marL="0" indent="0">
              <a:buNone/>
            </a:pPr>
            <a:r>
              <a:rPr lang="en-US" sz="2000" i="1" dirty="0" err="1"/>
              <a:t>Khageshor</a:t>
            </a:r>
            <a:r>
              <a:rPr lang="en-US" sz="2000" i="1" dirty="0"/>
              <a:t> </a:t>
            </a:r>
            <a:r>
              <a:rPr lang="en-US" sz="2000" i="1" dirty="0" err="1"/>
              <a:t>Giri</a:t>
            </a:r>
            <a:r>
              <a:rPr lang="en-US" sz="2000" i="1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6F62563-AD70-4CA8-8C31-94FF29DB6BE3}"/>
              </a:ext>
            </a:extLst>
          </p:cNvPr>
          <p:cNvCxnSpPr/>
          <p:nvPr/>
        </p:nvCxnSpPr>
        <p:spPr>
          <a:xfrm>
            <a:off x="756355" y="4628444"/>
            <a:ext cx="216746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9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B50E12-B186-43F7-BCAD-7B999F82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" y="122548"/>
            <a:ext cx="12028602" cy="6655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Working flow of application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 smtClean="0"/>
              <a:t>User upload there resume(pdf, txt, </a:t>
            </a:r>
            <a:r>
              <a:rPr lang="en-US" sz="2400" b="1" dirty="0" err="1" smtClean="0"/>
              <a:t>docx</a:t>
            </a:r>
            <a:r>
              <a:rPr lang="en-US" sz="2400" b="1" dirty="0" smtClean="0"/>
              <a:t>)</a:t>
            </a:r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Convert into raw text</a:t>
            </a:r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Clean raw text for vectorization</a:t>
            </a:r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Using TF-IDF for vectorization</a:t>
            </a:r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Use Model to get prediction</a:t>
            </a:r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Show Predicted category in web application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	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3B223F2-E837-47E3-9990-86AD3D9C86ED}"/>
              </a:ext>
            </a:extLst>
          </p:cNvPr>
          <p:cNvSpPr/>
          <p:nvPr/>
        </p:nvSpPr>
        <p:spPr>
          <a:xfrm>
            <a:off x="250156" y="596495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5971409" y="1444752"/>
            <a:ext cx="137160" cy="448056"/>
          </a:xfrm>
          <a:prstGeom prst="downArrow">
            <a:avLst>
              <a:gd name="adj1" fmla="val 50000"/>
              <a:gd name="adj2" fmla="val 45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971409" y="2412662"/>
            <a:ext cx="137160" cy="448056"/>
          </a:xfrm>
          <a:prstGeom prst="downArrow">
            <a:avLst>
              <a:gd name="adj1" fmla="val 50000"/>
              <a:gd name="adj2" fmla="val 45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971409" y="3261987"/>
            <a:ext cx="137160" cy="448056"/>
          </a:xfrm>
          <a:prstGeom prst="downArrow">
            <a:avLst>
              <a:gd name="adj1" fmla="val 50000"/>
              <a:gd name="adj2" fmla="val 45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986649" y="5188950"/>
            <a:ext cx="137160" cy="448056"/>
          </a:xfrm>
          <a:prstGeom prst="downArrow">
            <a:avLst>
              <a:gd name="adj1" fmla="val 50000"/>
              <a:gd name="adj2" fmla="val 45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986649" y="4221040"/>
            <a:ext cx="137160" cy="448056"/>
          </a:xfrm>
          <a:prstGeom prst="downArrow">
            <a:avLst>
              <a:gd name="adj1" fmla="val 50000"/>
              <a:gd name="adj2" fmla="val 45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4E53BD-3B8D-4C43-BB24-F5B5DAF1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Outcomes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 End to End Web application that can takes resume files as input and classify them according their category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97E6783-86DE-47EA-8E1E-72D3033C099B}"/>
              </a:ext>
            </a:extLst>
          </p:cNvPr>
          <p:cNvSpPr/>
          <p:nvPr/>
        </p:nvSpPr>
        <p:spPr>
          <a:xfrm>
            <a:off x="231302" y="492798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BF52C5-55D5-4510-B050-3D276ACB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8" y="292231"/>
            <a:ext cx="12067822" cy="6565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While doing this project we face couples of challenges. They are given below</a:t>
            </a:r>
          </a:p>
          <a:p>
            <a:pPr marL="0" indent="0">
              <a:buNone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Limited Resource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Small Dataset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Training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Parameter </a:t>
            </a:r>
            <a:r>
              <a:rPr lang="en-US" sz="2200" dirty="0" smtClean="0"/>
              <a:t>tuning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D2D1AD9-F87D-4205-B5CB-CF0F299B465E}"/>
              </a:ext>
            </a:extLst>
          </p:cNvPr>
          <p:cNvSpPr/>
          <p:nvPr/>
        </p:nvSpPr>
        <p:spPr>
          <a:xfrm>
            <a:off x="250156" y="803884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6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4E53BD-3B8D-4C43-BB24-F5B5DAF1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				</a:t>
            </a:r>
            <a:r>
              <a:rPr lang="en-US" sz="3200" b="1" dirty="0"/>
              <a:t>   Thank  You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108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45CDB7E-789B-4E53-B881-D46A0EC8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09" y="291830"/>
            <a:ext cx="11877472" cy="6459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Problem Statement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develop a system which can identify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category of resume.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FB0B34-90CC-41E5-A7C0-D51D2895B017}"/>
              </a:ext>
            </a:extLst>
          </p:cNvPr>
          <p:cNvSpPr/>
          <p:nvPr/>
        </p:nvSpPr>
        <p:spPr>
          <a:xfrm>
            <a:off x="340468" y="787940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16" y="2114169"/>
            <a:ext cx="77247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45CDB7E-789B-4E53-B881-D46A0EC8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09" y="291830"/>
            <a:ext cx="11877472" cy="6459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Final Goal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aim of our team for this project was creating a End to End Flask web App. This web app should be able to identify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resume category by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 and OnevsRest model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Frontend we use Html, CSS, Bootstrap and JS and Flask was used to support backend.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 can upload their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resume file like pdf, txt and docks to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and request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classification.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that the model process the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and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for category.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FB0B34-90CC-41E5-A7C0-D51D2895B017}"/>
              </a:ext>
            </a:extLst>
          </p:cNvPr>
          <p:cNvSpPr/>
          <p:nvPr/>
        </p:nvSpPr>
        <p:spPr>
          <a:xfrm>
            <a:off x="340468" y="787940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9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C8D4DE-391B-4AAD-BCD0-B4FEA76A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69334"/>
            <a:ext cx="11875911" cy="657013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Dataset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this project we use </a:t>
            </a:r>
            <a:r>
              <a:rPr lang="en-US" sz="2400" dirty="0" smtClean="0"/>
              <a:t>Resume </a:t>
            </a:r>
            <a:r>
              <a:rPr lang="en-US" sz="2400" dirty="0"/>
              <a:t>Dataset.  We pick data for Kaggle.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dataset consists of about </a:t>
            </a:r>
            <a:r>
              <a:rPr lang="en-US" sz="2400" dirty="0" smtClean="0"/>
              <a:t>1000 resume of 25 different types.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total dataset is divided into an 80/20 ratio of training and validation set preserving the directory structure.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9A1C065-E0B8-491B-BEA3-7F50B5374A92}"/>
              </a:ext>
            </a:extLst>
          </p:cNvPr>
          <p:cNvSpPr/>
          <p:nvPr/>
        </p:nvSpPr>
        <p:spPr>
          <a:xfrm>
            <a:off x="306601" y="584738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C8D4DE-391B-4AAD-BCD0-B4FEA76A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69334"/>
            <a:ext cx="11875911" cy="657013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Dataset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9A1C065-E0B8-491B-BEA3-7F50B5374A92}"/>
              </a:ext>
            </a:extLst>
          </p:cNvPr>
          <p:cNvSpPr/>
          <p:nvPr/>
        </p:nvSpPr>
        <p:spPr>
          <a:xfrm>
            <a:off x="306601" y="584738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319679"/>
            <a:ext cx="11670792" cy="47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8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BF52C5-55D5-4510-B050-3D276ACB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8" y="1"/>
            <a:ext cx="1206782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Possible Approaches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To address this problem, we are going with a supervised learning approach. 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We are going through the following steps to solve this problem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Problem Formulation and Business Goal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Data Collection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EDA and Data Preprocessing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Model Building and Performance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Model tuning 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Draw 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Flask Web Application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D2D1AD9-F87D-4205-B5CB-CF0F299B465E}"/>
              </a:ext>
            </a:extLst>
          </p:cNvPr>
          <p:cNvSpPr/>
          <p:nvPr/>
        </p:nvSpPr>
        <p:spPr>
          <a:xfrm>
            <a:off x="250156" y="417382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032309-7953-4411-A6CB-82261C6B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1" y="169682"/>
            <a:ext cx="11802358" cy="656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Data Preprocessing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Converting pdf, txt or </a:t>
            </a:r>
            <a:r>
              <a:rPr lang="en-US" sz="2400" dirty="0" err="1" smtClean="0"/>
              <a:t>docx</a:t>
            </a:r>
            <a:r>
              <a:rPr lang="en-US" sz="2400" dirty="0" smtClean="0"/>
              <a:t> file into raw text.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Removing </a:t>
            </a:r>
            <a:r>
              <a:rPr lang="en-US" sz="2400" dirty="0" smtClean="0"/>
              <a:t>unnecessary symbols</a:t>
            </a:r>
            <a:r>
              <a:rPr lang="en-US" sz="2400" dirty="0" smtClean="0"/>
              <a:t>, </a:t>
            </a:r>
            <a:r>
              <a:rPr lang="en-US" sz="2400" dirty="0" err="1" smtClean="0"/>
              <a:t>urls</a:t>
            </a:r>
            <a:r>
              <a:rPr lang="en-US" sz="2400" dirty="0" smtClean="0"/>
              <a:t>, characters, white spaces, and new line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Using </a:t>
            </a:r>
            <a:r>
              <a:rPr lang="en-US" sz="2400" dirty="0"/>
              <a:t> </a:t>
            </a:r>
            <a:r>
              <a:rPr lang="en-US" sz="2400" dirty="0" smtClean="0"/>
              <a:t>TF-IDF converting raw text into matrix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Dividing that data into training and test set.</a:t>
            </a:r>
            <a:endParaRPr lang="en-US" sz="24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01E344-C726-4904-A96C-4ABD2A3BD030}"/>
              </a:ext>
            </a:extLst>
          </p:cNvPr>
          <p:cNvSpPr/>
          <p:nvPr/>
        </p:nvSpPr>
        <p:spPr>
          <a:xfrm>
            <a:off x="250156" y="634202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032309-7953-4411-A6CB-82261C6B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1" y="169682"/>
            <a:ext cx="11802358" cy="656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Model Building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dirty="0" smtClean="0"/>
              <a:t>Here I use different machine learning algorithms to train our model. </a:t>
            </a:r>
            <a:r>
              <a:rPr lang="en-US" sz="2000" dirty="0" smtClean="0"/>
              <a:t>From which I select best performing model.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For this project I used following algorithms.</a:t>
            </a:r>
          </a:p>
          <a:p>
            <a:r>
              <a:rPr lang="en-US" sz="2000" dirty="0" err="1" smtClean="0"/>
              <a:t>KNeighbors</a:t>
            </a:r>
            <a:r>
              <a:rPr lang="en-US" sz="2000" dirty="0" smtClean="0"/>
              <a:t> Classifier</a:t>
            </a:r>
          </a:p>
          <a:p>
            <a:r>
              <a:rPr lang="en-US" sz="2000" dirty="0" err="1" smtClean="0"/>
              <a:t>RandomForest</a:t>
            </a:r>
            <a:r>
              <a:rPr lang="en-US" sz="2000" dirty="0" smtClean="0"/>
              <a:t> Classifier</a:t>
            </a:r>
          </a:p>
          <a:p>
            <a:r>
              <a:rPr lang="en-US" sz="2000" dirty="0" smtClean="0"/>
              <a:t>Logistic Regression</a:t>
            </a:r>
          </a:p>
          <a:p>
            <a:r>
              <a:rPr lang="en-US" sz="2000" dirty="0" err="1" smtClean="0"/>
              <a:t>GradientBoosting</a:t>
            </a:r>
            <a:r>
              <a:rPr lang="en-US" sz="2000" dirty="0" smtClean="0"/>
              <a:t> Classifier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 used </a:t>
            </a:r>
            <a:r>
              <a:rPr lang="en-US" sz="2000" dirty="0" err="1" smtClean="0"/>
              <a:t>OneVsRest</a:t>
            </a:r>
            <a:r>
              <a:rPr lang="en-US" sz="2000" dirty="0" smtClean="0"/>
              <a:t> Classifier algorithm for multiclass classification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Among all of these </a:t>
            </a:r>
            <a:r>
              <a:rPr lang="en-US" sz="2000" dirty="0" err="1" smtClean="0"/>
              <a:t>Kneighbors</a:t>
            </a:r>
            <a:r>
              <a:rPr lang="en-US" sz="2000" dirty="0" smtClean="0"/>
              <a:t> and </a:t>
            </a:r>
            <a:r>
              <a:rPr lang="en-US" sz="2000" dirty="0" err="1" smtClean="0"/>
              <a:t>RandomForest</a:t>
            </a:r>
            <a:r>
              <a:rPr lang="en-US" sz="2000" dirty="0"/>
              <a:t> </a:t>
            </a:r>
            <a:r>
              <a:rPr lang="en-US" sz="2000" dirty="0" smtClean="0"/>
              <a:t>did best so I select the for further process.</a:t>
            </a:r>
            <a:endParaRPr lang="en-US" sz="20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01E344-C726-4904-A96C-4ABD2A3BD030}"/>
              </a:ext>
            </a:extLst>
          </p:cNvPr>
          <p:cNvSpPr/>
          <p:nvPr/>
        </p:nvSpPr>
        <p:spPr>
          <a:xfrm>
            <a:off x="250156" y="634202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B67325-8C03-4DBA-ADB5-B1A82116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84841"/>
            <a:ext cx="11915480" cy="6655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Models </a:t>
            </a:r>
            <a:r>
              <a:rPr lang="en-US" sz="2400" b="1" dirty="0" smtClean="0"/>
              <a:t>Performance</a:t>
            </a:r>
            <a:endParaRPr lang="en-US" sz="24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 smtClean="0"/>
              <a:t>For the </a:t>
            </a:r>
            <a:r>
              <a:rPr lang="en-US" sz="2000" dirty="0" err="1" smtClean="0"/>
              <a:t>Kneighbors</a:t>
            </a:r>
            <a:r>
              <a:rPr lang="en-US" sz="2000" dirty="0" smtClean="0"/>
              <a:t> </a:t>
            </a:r>
            <a:r>
              <a:rPr lang="en-US" sz="2000" dirty="0" err="1" smtClean="0"/>
              <a:t>Classifer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training accuracy: 0.9805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testing accuracy: 0.9668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For the Random Forest Classifier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training accuracy: 1.0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testing accuracy: 9.8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After applying k (10) fold cross validation I got</a:t>
            </a:r>
          </a:p>
          <a:p>
            <a:r>
              <a:rPr lang="en-US" sz="2000" dirty="0" smtClean="0"/>
              <a:t>0.958 for </a:t>
            </a:r>
            <a:r>
              <a:rPr lang="en-US" sz="2000" dirty="0" err="1"/>
              <a:t>K</a:t>
            </a:r>
            <a:r>
              <a:rPr lang="en-US" sz="2000" dirty="0" err="1" smtClean="0"/>
              <a:t>neighbors</a:t>
            </a:r>
            <a:r>
              <a:rPr lang="en-US" sz="2000" dirty="0" smtClean="0"/>
              <a:t> classifier</a:t>
            </a:r>
          </a:p>
          <a:p>
            <a:r>
              <a:rPr lang="en-US" sz="2000" dirty="0" smtClean="0"/>
              <a:t>0.996 for Random forest classifier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SO I select Random Forest Classifier to build my final model.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717FFB2-90EC-4769-8CC9-5B7A83455949}"/>
              </a:ext>
            </a:extLst>
          </p:cNvPr>
          <p:cNvSpPr/>
          <p:nvPr/>
        </p:nvSpPr>
        <p:spPr>
          <a:xfrm>
            <a:off x="250156" y="530506"/>
            <a:ext cx="10165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51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202</TotalTime>
  <Words>347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 Fusemachine AI Fellowship  2023, DL Module   Crops Disease Identification   Presented BY  Khageshor Giri  Pawan Sapkota Sharma  Rojes Shrestha Sushil Dyopala </dc:title>
  <dc:creator>8square</dc:creator>
  <cp:lastModifiedBy>sandeep adhikari</cp:lastModifiedBy>
  <cp:revision>50</cp:revision>
  <dcterms:created xsi:type="dcterms:W3CDTF">2023-07-03T18:21:05Z</dcterms:created>
  <dcterms:modified xsi:type="dcterms:W3CDTF">2023-12-11T13:22:16Z</dcterms:modified>
</cp:coreProperties>
</file>