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64"/>
  </p:notesMasterIdLst>
  <p:sldIdLst>
    <p:sldId id="265"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8" r:id="rId46"/>
    <p:sldId id="307"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B296B-3B51-4554-B693-939F8FFEC703}" v="1" dt="2023-09-17T14:25:19.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26" autoAdjust="0"/>
  </p:normalViewPr>
  <p:slideViewPr>
    <p:cSldViewPr snapToGrid="0">
      <p:cViewPr varScale="1">
        <p:scale>
          <a:sx n="93" d="100"/>
          <a:sy n="93" d="100"/>
        </p:scale>
        <p:origin x="483"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jhanaa0" userId="S::samjhanaa0_gmail.com#ext#@techkraftinc.onmicrosoft.com::b7bfa822-fc19-4384-a07e-f6dac67dac86" providerId="AD" clId="Web-{1FAB296B-3B51-4554-B693-939F8FFEC703}"/>
    <pc:docChg chg="delSld">
      <pc:chgData name="samjhanaa0" userId="S::samjhanaa0_gmail.com#ext#@techkraftinc.onmicrosoft.com::b7bfa822-fc19-4384-a07e-f6dac67dac86" providerId="AD" clId="Web-{1FAB296B-3B51-4554-B693-939F8FFEC703}" dt="2023-09-17T14:25:19.737" v="0"/>
      <pc:docMkLst>
        <pc:docMk/>
      </pc:docMkLst>
      <pc:sldChg chg="del">
        <pc:chgData name="samjhanaa0" userId="S::samjhanaa0_gmail.com#ext#@techkraftinc.onmicrosoft.com::b7bfa822-fc19-4384-a07e-f6dac67dac86" providerId="AD" clId="Web-{1FAB296B-3B51-4554-B693-939F8FFEC703}" dt="2023-09-17T14:25:19.737" v="0"/>
        <pc:sldMkLst>
          <pc:docMk/>
          <pc:sldMk cId="13986655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8CCE8-CB51-4575-92B1-F77CBA2762BA}"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717AF-F6F4-48C5-9C68-3F97D9677415}" type="slidenum">
              <a:rPr lang="en-US" smtClean="0"/>
              <a:t>‹#›</a:t>
            </a:fld>
            <a:endParaRPr lang="en-US"/>
          </a:p>
        </p:txBody>
      </p:sp>
    </p:spTree>
    <p:extLst>
      <p:ext uri="{BB962C8B-B14F-4D97-AF65-F5344CB8AC3E}">
        <p14:creationId xmlns:p14="http://schemas.microsoft.com/office/powerpoint/2010/main" val="31754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5</a:t>
            </a:fld>
            <a:endParaRPr lang="en-US"/>
          </a:p>
        </p:txBody>
      </p:sp>
    </p:spTree>
    <p:extLst>
      <p:ext uri="{BB962C8B-B14F-4D97-AF65-F5344CB8AC3E}">
        <p14:creationId xmlns:p14="http://schemas.microsoft.com/office/powerpoint/2010/main" val="675586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want to add behavior or state to individual objects at run-time. Inheritance is not feasible because it is static and applies to an entire class.</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21</a:t>
            </a:fld>
            <a:endParaRPr lang="en-US"/>
          </a:p>
        </p:txBody>
      </p:sp>
    </p:spTree>
    <p:extLst>
      <p:ext uri="{BB962C8B-B14F-4D97-AF65-F5344CB8AC3E}">
        <p14:creationId xmlns:p14="http://schemas.microsoft.com/office/powerpoint/2010/main" val="21999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segment of the client community needs a simplified interface to the overall functionality of a complex subsystem.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Facade discusses encapsulating a complex subsystem within a single interface object. This reduces the learning curve necessary to successfully leverage the subsystem. It also promotes decoupling the subsystem from its potentially many clients. On the other hand, if the Facade is the only access point for the subsystem, it will limit the features and flexibility that "power users" may need.</a:t>
            </a:r>
          </a:p>
          <a:p>
            <a:r>
              <a:rPr lang="en-US" sz="1200" b="0" i="0" kern="1200" dirty="0">
                <a:solidFill>
                  <a:schemeClr val="tx1"/>
                </a:solidFill>
                <a:effectLst/>
                <a:latin typeface="+mn-lt"/>
                <a:ea typeface="+mn-ea"/>
                <a:cs typeface="+mn-cs"/>
              </a:rPr>
              <a:t>The Facade object should be a fairly simple advocate or facilitator. It should not become an all-knowing oracle or "god" object.</a:t>
            </a:r>
          </a:p>
        </p:txBody>
      </p:sp>
      <p:sp>
        <p:nvSpPr>
          <p:cNvPr id="4" name="Slide Number Placeholder 3"/>
          <p:cNvSpPr>
            <a:spLocks noGrp="1"/>
          </p:cNvSpPr>
          <p:nvPr>
            <p:ph type="sldNum" sz="quarter" idx="10"/>
          </p:nvPr>
        </p:nvSpPr>
        <p:spPr/>
        <p:txBody>
          <a:bodyPr/>
          <a:lstStyle/>
          <a:p>
            <a:fld id="{C79717AF-F6F4-48C5-9C68-3F97D9677415}" type="slidenum">
              <a:rPr lang="en-US" smtClean="0"/>
              <a:t>23</a:t>
            </a:fld>
            <a:endParaRPr lang="en-US"/>
          </a:p>
        </p:txBody>
      </p:sp>
    </p:spTree>
    <p:extLst>
      <p:ext uri="{BB962C8B-B14F-4D97-AF65-F5344CB8AC3E}">
        <p14:creationId xmlns:p14="http://schemas.microsoft.com/office/powerpoint/2010/main" val="2955261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Designing objects down to the lowest levels of system "granularity" provides optimal flexibility, but can be unacceptably expensive in terms of performance and memory usage.</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25</a:t>
            </a:fld>
            <a:endParaRPr lang="en-US"/>
          </a:p>
        </p:txBody>
      </p:sp>
    </p:spTree>
    <p:extLst>
      <p:ext uri="{BB962C8B-B14F-4D97-AF65-F5344CB8AC3E}">
        <p14:creationId xmlns:p14="http://schemas.microsoft.com/office/powerpoint/2010/main" val="890198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class may expose its attributes (class variables) to manipulation when manipulation is no longer desirable, e.g. after construction. Using the private class data design pattern prevents that undesirable manipulation.</a:t>
            </a:r>
          </a:p>
          <a:p>
            <a:r>
              <a:rPr lang="en-US" sz="1200" b="0" i="0" kern="1200" dirty="0">
                <a:solidFill>
                  <a:schemeClr val="tx1"/>
                </a:solidFill>
                <a:effectLst/>
                <a:latin typeface="+mn-lt"/>
                <a:ea typeface="+mn-ea"/>
                <a:cs typeface="+mn-cs"/>
              </a:rPr>
              <a:t>A class may have one-time mutable attributes that cannot be declared final. Using this design pattern allows one-time setting of those class attributes.</a:t>
            </a:r>
          </a:p>
          <a:p>
            <a:r>
              <a:rPr lang="en-US" sz="1200" b="0" i="0" kern="1200" dirty="0">
                <a:solidFill>
                  <a:schemeClr val="tx1"/>
                </a:solidFill>
                <a:effectLst/>
                <a:latin typeface="+mn-lt"/>
                <a:ea typeface="+mn-ea"/>
                <a:cs typeface="+mn-cs"/>
              </a:rPr>
              <a:t>The motivation for this design pattern comes from the design goal of protecting class state by minimizing the visibility of its attributes (data).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Discussion</a:t>
            </a:r>
          </a:p>
          <a:p>
            <a:r>
              <a:rPr lang="en-US" sz="1200" b="0" i="0" kern="1200" dirty="0">
                <a:solidFill>
                  <a:schemeClr val="tx1"/>
                </a:solidFill>
                <a:effectLst/>
                <a:latin typeface="+mn-lt"/>
                <a:ea typeface="+mn-ea"/>
                <a:cs typeface="+mn-cs"/>
              </a:rPr>
              <a:t>The private class data design pattern seeks to reduce exposure of attributes by limiting their visibility.</a:t>
            </a:r>
          </a:p>
          <a:p>
            <a:r>
              <a:rPr lang="en-US" sz="1200" b="0" i="0" kern="1200" dirty="0">
                <a:solidFill>
                  <a:schemeClr val="tx1"/>
                </a:solidFill>
                <a:effectLst/>
                <a:latin typeface="+mn-lt"/>
                <a:ea typeface="+mn-ea"/>
                <a:cs typeface="+mn-cs"/>
              </a:rPr>
              <a:t>It reduces the number of class attributes by encapsulating them in single Data object. It allows the class designer to remove write privilege of attributes that are intended to be set only during construction, even from methods of the target class.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27</a:t>
            </a:fld>
            <a:endParaRPr lang="en-US"/>
          </a:p>
        </p:txBody>
      </p:sp>
    </p:spTree>
    <p:extLst>
      <p:ext uri="{BB962C8B-B14F-4D97-AF65-F5344CB8AC3E}">
        <p14:creationId xmlns:p14="http://schemas.microsoft.com/office/powerpoint/2010/main" val="64864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need to support resource-hungry objects, and you do not want to instantiate such objects unless and until they are actually requested by the client.</a:t>
            </a:r>
          </a:p>
          <a:p>
            <a:r>
              <a:rPr lang="en-US" sz="1200" b="1" i="0" kern="1200" dirty="0">
                <a:solidFill>
                  <a:schemeClr val="tx1"/>
                </a:solidFill>
                <a:effectLst/>
                <a:latin typeface="+mn-lt"/>
                <a:ea typeface="+mn-ea"/>
                <a:cs typeface="+mn-cs"/>
              </a:rPr>
              <a:t>Discussion</a:t>
            </a:r>
          </a:p>
          <a:p>
            <a:r>
              <a:rPr lang="en-US" sz="1200" b="0" i="0" kern="1200" dirty="0">
                <a:solidFill>
                  <a:schemeClr val="tx1"/>
                </a:solidFill>
                <a:effectLst/>
                <a:latin typeface="+mn-lt"/>
                <a:ea typeface="+mn-ea"/>
                <a:cs typeface="+mn-cs"/>
              </a:rPr>
              <a:t>Design a surrogate, or proxy, object that: instantiates the real object the first time the client makes a request of the proxy, remembers the identity of this real object, and forwards the instigating request to this real object. Then all subsequent requests are simply forwarded directly to the encapsulated real object.</a:t>
            </a:r>
          </a:p>
          <a:p>
            <a:r>
              <a:rPr lang="en-US" sz="1200" b="0" i="0" kern="1200" dirty="0">
                <a:solidFill>
                  <a:schemeClr val="tx1"/>
                </a:solidFill>
                <a:effectLst/>
                <a:latin typeface="+mn-lt"/>
                <a:ea typeface="+mn-ea"/>
                <a:cs typeface="+mn-cs"/>
              </a:rPr>
              <a:t>There are four common situations in which the Proxy pattern is applicable.</a:t>
            </a:r>
          </a:p>
          <a:p>
            <a:r>
              <a:rPr lang="en-US" sz="1200" b="0" i="0" kern="1200" dirty="0">
                <a:solidFill>
                  <a:schemeClr val="tx1"/>
                </a:solidFill>
                <a:effectLst/>
                <a:latin typeface="+mn-lt"/>
                <a:ea typeface="+mn-ea"/>
                <a:cs typeface="+mn-cs"/>
              </a:rPr>
              <a:t>A virtual proxy is a placeholder for "expensive to create" objects. The real object is only created when a client first requests/accesses the object.</a:t>
            </a:r>
          </a:p>
          <a:p>
            <a:r>
              <a:rPr lang="en-US" sz="1200" b="0" i="0" kern="1200" dirty="0">
                <a:solidFill>
                  <a:schemeClr val="tx1"/>
                </a:solidFill>
                <a:effectLst/>
                <a:latin typeface="+mn-lt"/>
                <a:ea typeface="+mn-ea"/>
                <a:cs typeface="+mn-cs"/>
              </a:rPr>
              <a:t>A remote proxy provides a local representative for an object that resides in a different address space. This is what the "stub" code in RPC and CORBA provides.</a:t>
            </a:r>
          </a:p>
          <a:p>
            <a:r>
              <a:rPr lang="en-US" sz="1200" b="0" i="0" kern="1200" dirty="0">
                <a:solidFill>
                  <a:schemeClr val="tx1"/>
                </a:solidFill>
                <a:effectLst/>
                <a:latin typeface="+mn-lt"/>
                <a:ea typeface="+mn-ea"/>
                <a:cs typeface="+mn-cs"/>
              </a:rPr>
              <a:t>A protective proxy controls access to a sensitive master object. The "surrogate" object checks that the caller has the access permissions required prior to forwarding the request.</a:t>
            </a:r>
          </a:p>
          <a:p>
            <a:r>
              <a:rPr lang="en-US" sz="1200" b="0" i="0" kern="1200" dirty="0">
                <a:solidFill>
                  <a:schemeClr val="tx1"/>
                </a:solidFill>
                <a:effectLst/>
                <a:latin typeface="+mn-lt"/>
                <a:ea typeface="+mn-ea"/>
                <a:cs typeface="+mn-cs"/>
              </a:rPr>
              <a:t>A smart proxy interposes additional actions when an object is accessed. Typical uses include: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Counting the number of references to the real object so that it can be freed automatically when there are no more references (aka smart pointer),</a:t>
            </a:r>
          </a:p>
          <a:p>
            <a:pPr lvl="1"/>
            <a:r>
              <a:rPr lang="en-US" sz="1200" b="0" i="0" kern="1200" dirty="0">
                <a:solidFill>
                  <a:schemeClr val="tx1"/>
                </a:solidFill>
                <a:effectLst/>
                <a:latin typeface="+mn-lt"/>
                <a:ea typeface="+mn-ea"/>
                <a:cs typeface="+mn-cs"/>
              </a:rPr>
              <a:t>Loading a persistent object into memory when it's first referenced,</a:t>
            </a:r>
          </a:p>
          <a:p>
            <a:pPr lvl="1"/>
            <a:r>
              <a:rPr lang="en-US" sz="1200" b="0" i="0" kern="1200" dirty="0">
                <a:solidFill>
                  <a:schemeClr val="tx1"/>
                </a:solidFill>
                <a:effectLst/>
                <a:latin typeface="+mn-lt"/>
                <a:ea typeface="+mn-ea"/>
                <a:cs typeface="+mn-cs"/>
              </a:rPr>
              <a:t>Checking that the real object is locked before it is accessed to ensure that no other object can change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29</a:t>
            </a:fld>
            <a:endParaRPr lang="en-US"/>
          </a:p>
        </p:txBody>
      </p:sp>
    </p:spTree>
    <p:extLst>
      <p:ext uri="{BB962C8B-B14F-4D97-AF65-F5344CB8AC3E}">
        <p14:creationId xmlns:p14="http://schemas.microsoft.com/office/powerpoint/2010/main" val="312177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30</a:t>
            </a:fld>
            <a:endParaRPr lang="en-US"/>
          </a:p>
        </p:txBody>
      </p:sp>
    </p:spTree>
    <p:extLst>
      <p:ext uri="{BB962C8B-B14F-4D97-AF65-F5344CB8AC3E}">
        <p14:creationId xmlns:p14="http://schemas.microsoft.com/office/powerpoint/2010/main" val="3543324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potentially variable number of "handler" or "processing element" or "node" objects, and a stream of requests that must be handled. Need to efficiently process the requests without hard-wiring handler relationships and precedence, or request-to-handler mappings.</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32</a:t>
            </a:fld>
            <a:endParaRPr lang="en-US"/>
          </a:p>
        </p:txBody>
      </p:sp>
    </p:spTree>
    <p:extLst>
      <p:ext uri="{BB962C8B-B14F-4D97-AF65-F5344CB8AC3E}">
        <p14:creationId xmlns:p14="http://schemas.microsoft.com/office/powerpoint/2010/main" val="1243547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Need to issue requests to objects without knowing anything about the operation being requested or the receiver of the request.</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34</a:t>
            </a:fld>
            <a:endParaRPr lang="en-US"/>
          </a:p>
        </p:txBody>
      </p:sp>
    </p:spTree>
    <p:extLst>
      <p:ext uri="{BB962C8B-B14F-4D97-AF65-F5344CB8AC3E}">
        <p14:creationId xmlns:p14="http://schemas.microsoft.com/office/powerpoint/2010/main" val="425618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class of problems occurs repeatedly in a well-defined and well-understood domain. If the domain were characterized with a "language", then problems could be easily solved with an interpretation "engine".</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37</a:t>
            </a:fld>
            <a:endParaRPr lang="en-US"/>
          </a:p>
        </p:txBody>
      </p:sp>
    </p:spTree>
    <p:extLst>
      <p:ext uri="{BB962C8B-B14F-4D97-AF65-F5344CB8AC3E}">
        <p14:creationId xmlns:p14="http://schemas.microsoft.com/office/powerpoint/2010/main" val="316953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Need to "abstract" the traversal of wildly different data structures so that algorithms can be defined that are capable of interfacing with each transparently.</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39</a:t>
            </a:fld>
            <a:endParaRPr lang="en-US"/>
          </a:p>
        </p:txBody>
      </p:sp>
    </p:spTree>
    <p:extLst>
      <p:ext uri="{BB962C8B-B14F-4D97-AF65-F5344CB8AC3E}">
        <p14:creationId xmlns:p14="http://schemas.microsoft.com/office/powerpoint/2010/main" val="317675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6</a:t>
            </a:fld>
            <a:endParaRPr lang="en-US"/>
          </a:p>
        </p:txBody>
      </p:sp>
    </p:spTree>
    <p:extLst>
      <p:ext uri="{BB962C8B-B14F-4D97-AF65-F5344CB8AC3E}">
        <p14:creationId xmlns:p14="http://schemas.microsoft.com/office/powerpoint/2010/main" val="3697146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want to design reusable components, but dependencies between the potentially reusable pieces demonstrates the "spaghetti code" phenomenon (trying to scoop a single serving results in an "all or nothing clump").</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41</a:t>
            </a:fld>
            <a:endParaRPr lang="en-US"/>
          </a:p>
        </p:txBody>
      </p:sp>
    </p:spTree>
    <p:extLst>
      <p:ext uri="{BB962C8B-B14F-4D97-AF65-F5344CB8AC3E}">
        <p14:creationId xmlns:p14="http://schemas.microsoft.com/office/powerpoint/2010/main" val="100933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Need to restore an object back to its previous state (e.g. "undo" or "rollback" operations).</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43</a:t>
            </a:fld>
            <a:endParaRPr lang="en-US"/>
          </a:p>
        </p:txBody>
      </p:sp>
    </p:spTree>
    <p:extLst>
      <p:ext uri="{BB962C8B-B14F-4D97-AF65-F5344CB8AC3E}">
        <p14:creationId xmlns:p14="http://schemas.microsoft.com/office/powerpoint/2010/main" val="442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that an object reference may be optionally null, and that the result of a null check is to do nothing or use some default value, how can the absence of an object — the presence of a null reference — be treated transparently?</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46</a:t>
            </a:fld>
            <a:endParaRPr lang="en-US"/>
          </a:p>
        </p:txBody>
      </p:sp>
    </p:spTree>
    <p:extLst>
      <p:ext uri="{BB962C8B-B14F-4D97-AF65-F5344CB8AC3E}">
        <p14:creationId xmlns:p14="http://schemas.microsoft.com/office/powerpoint/2010/main" val="2524244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large monolithic design does not scale well as new graphing or monitoring requirements are levied.</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47</a:t>
            </a:fld>
            <a:endParaRPr lang="en-US"/>
          </a:p>
        </p:txBody>
      </p:sp>
    </p:spTree>
    <p:extLst>
      <p:ext uri="{BB962C8B-B14F-4D97-AF65-F5344CB8AC3E}">
        <p14:creationId xmlns:p14="http://schemas.microsoft.com/office/powerpoint/2010/main" val="798318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monolithic object's behavior is a function of its state, and it must change its behavior at run-time depending on that state. Or, an application is </a:t>
            </a:r>
            <a:r>
              <a:rPr lang="en-US" sz="1200" b="0" i="0" kern="1200" dirty="0" err="1">
                <a:solidFill>
                  <a:schemeClr val="tx1"/>
                </a:solidFill>
                <a:effectLst/>
                <a:latin typeface="+mn-lt"/>
                <a:ea typeface="+mn-ea"/>
                <a:cs typeface="+mn-cs"/>
              </a:rPr>
              <a:t>characterixed</a:t>
            </a:r>
            <a:r>
              <a:rPr lang="en-US" sz="1200" b="0" i="0" kern="1200" dirty="0">
                <a:solidFill>
                  <a:schemeClr val="tx1"/>
                </a:solidFill>
                <a:effectLst/>
                <a:latin typeface="+mn-lt"/>
                <a:ea typeface="+mn-ea"/>
                <a:cs typeface="+mn-cs"/>
              </a:rPr>
              <a:t> by large and numerous case statements that vector flow of control based on the state of the application.</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49</a:t>
            </a:fld>
            <a:endParaRPr lang="en-US"/>
          </a:p>
        </p:txBody>
      </p:sp>
    </p:spTree>
    <p:extLst>
      <p:ext uri="{BB962C8B-B14F-4D97-AF65-F5344CB8AC3E}">
        <p14:creationId xmlns:p14="http://schemas.microsoft.com/office/powerpoint/2010/main" val="2682515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dominant strategies of object-oriented design is the "open-closed principle".</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51</a:t>
            </a:fld>
            <a:endParaRPr lang="en-US"/>
          </a:p>
        </p:txBody>
      </p:sp>
    </p:spTree>
    <p:extLst>
      <p:ext uri="{BB962C8B-B14F-4D97-AF65-F5344CB8AC3E}">
        <p14:creationId xmlns:p14="http://schemas.microsoft.com/office/powerpoint/2010/main" val="1469983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Two different components have significant similarities, but demonstrate no reuse of common interface or implementation. If a change common to both components becomes necessary, duplicate effort must be expended.</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53</a:t>
            </a:fld>
            <a:endParaRPr lang="en-US"/>
          </a:p>
        </p:txBody>
      </p:sp>
    </p:spTree>
    <p:extLst>
      <p:ext uri="{BB962C8B-B14F-4D97-AF65-F5344CB8AC3E}">
        <p14:creationId xmlns:p14="http://schemas.microsoft.com/office/powerpoint/2010/main" val="4007300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distinct and unrelated operations need to be performed on node objects in a heterogeneous aggregate structure. You want to avoid "polluting" the node classes with these operations. And, you don't want to have to query the type of each node and cast the pointer to the correct type before performing the desired operation.</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55</a:t>
            </a:fld>
            <a:endParaRPr lang="en-US"/>
          </a:p>
        </p:txBody>
      </p:sp>
    </p:spTree>
    <p:extLst>
      <p:ext uri="{BB962C8B-B14F-4D97-AF65-F5344CB8AC3E}">
        <p14:creationId xmlns:p14="http://schemas.microsoft.com/office/powerpoint/2010/main" val="28125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7</a:t>
            </a:fld>
            <a:endParaRPr lang="en-US"/>
          </a:p>
        </p:txBody>
      </p:sp>
    </p:spTree>
    <p:extLst>
      <p:ext uri="{BB962C8B-B14F-4D97-AF65-F5344CB8AC3E}">
        <p14:creationId xmlns:p14="http://schemas.microsoft.com/office/powerpoint/2010/main" val="22169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8</a:t>
            </a:fld>
            <a:endParaRPr lang="en-US"/>
          </a:p>
        </p:txBody>
      </p:sp>
    </p:spTree>
    <p:extLst>
      <p:ext uri="{BB962C8B-B14F-4D97-AF65-F5344CB8AC3E}">
        <p14:creationId xmlns:p14="http://schemas.microsoft.com/office/powerpoint/2010/main" val="127848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9</a:t>
            </a:fld>
            <a:endParaRPr lang="en-US"/>
          </a:p>
        </p:txBody>
      </p:sp>
    </p:spTree>
    <p:extLst>
      <p:ext uri="{BB962C8B-B14F-4D97-AF65-F5344CB8AC3E}">
        <p14:creationId xmlns:p14="http://schemas.microsoft.com/office/powerpoint/2010/main" val="309867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Factory =&gt; Provide an interface for creating families of related or dependent objects without specifying their concrete classes.</a:t>
            </a:r>
          </a:p>
          <a:p>
            <a:r>
              <a:rPr lang="en-US" dirty="0"/>
              <a:t>Builder =&gt; Separate the construction of a complex object from its representation so that the same construction process can create different representations.</a:t>
            </a:r>
          </a:p>
          <a:p>
            <a:r>
              <a:rPr lang="en-US" dirty="0"/>
              <a:t>Factory Method =&gt; Define an interface for creating an object, but let subclasses decide which class to instantiate. Factory Method lets a class defer instantiation to subclasses.</a:t>
            </a:r>
          </a:p>
          <a:p>
            <a:r>
              <a:rPr lang="en-US" dirty="0"/>
              <a:t>Prototype =&gt; Specify the kind of objects to create using a prototypical instance, and create new objects by copying this prototype.</a:t>
            </a:r>
          </a:p>
          <a:p>
            <a:r>
              <a:rPr lang="en-US" dirty="0"/>
              <a:t>Singleton =&gt; Ensure a class has only one instance and provide a global point of access to it.</a:t>
            </a:r>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10</a:t>
            </a:fld>
            <a:endParaRPr lang="en-US"/>
          </a:p>
        </p:txBody>
      </p:sp>
    </p:spTree>
    <p:extLst>
      <p:ext uri="{BB962C8B-B14F-4D97-AF65-F5344CB8AC3E}">
        <p14:creationId xmlns:p14="http://schemas.microsoft.com/office/powerpoint/2010/main" val="2045603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"Hardening of the software arteries" has occurred by using </a:t>
            </a:r>
            <a:r>
              <a:rPr lang="en-US" sz="1200" b="0" i="0" kern="1200" dirty="0" err="1">
                <a:solidFill>
                  <a:schemeClr val="tx1"/>
                </a:solidFill>
                <a:effectLst/>
                <a:latin typeface="+mn-lt"/>
                <a:ea typeface="+mn-ea"/>
                <a:cs typeface="+mn-cs"/>
              </a:rPr>
              <a:t>subclassing</a:t>
            </a:r>
            <a:r>
              <a:rPr lang="en-US" sz="1200" b="0" i="0" kern="1200" dirty="0">
                <a:solidFill>
                  <a:schemeClr val="tx1"/>
                </a:solidFill>
                <a:effectLst/>
                <a:latin typeface="+mn-lt"/>
                <a:ea typeface="+mn-ea"/>
                <a:cs typeface="+mn-cs"/>
              </a:rPr>
              <a:t> of an abstract base class to provide alternative implementations. This locks in compile-time binding between interface and implementation. The abstraction and implementation cannot be independently extended or composed.</a:t>
            </a:r>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15</a:t>
            </a:fld>
            <a:endParaRPr lang="en-US"/>
          </a:p>
        </p:txBody>
      </p:sp>
    </p:spTree>
    <p:extLst>
      <p:ext uri="{BB962C8B-B14F-4D97-AF65-F5344CB8AC3E}">
        <p14:creationId xmlns:p14="http://schemas.microsoft.com/office/powerpoint/2010/main" val="278173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Application needs to manipulate a hierarchical collection of "primitive" and "composite" objects. Processing of a primitive object is handled one way, and processing of a composite object is handled differently. Having to query the "type" of each object before attempting to process it is not desirable</a:t>
            </a:r>
            <a:endParaRPr lang="en-US" dirty="0"/>
          </a:p>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19</a:t>
            </a:fld>
            <a:endParaRPr lang="en-US"/>
          </a:p>
        </p:txBody>
      </p:sp>
    </p:spTree>
    <p:extLst>
      <p:ext uri="{BB962C8B-B14F-4D97-AF65-F5344CB8AC3E}">
        <p14:creationId xmlns:p14="http://schemas.microsoft.com/office/powerpoint/2010/main" val="379295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9717AF-F6F4-48C5-9C68-3F97D9677415}" type="slidenum">
              <a:rPr lang="en-US" smtClean="0"/>
              <a:t>20</a:t>
            </a:fld>
            <a:endParaRPr lang="en-US"/>
          </a:p>
        </p:txBody>
      </p:sp>
    </p:spTree>
    <p:extLst>
      <p:ext uri="{BB962C8B-B14F-4D97-AF65-F5344CB8AC3E}">
        <p14:creationId xmlns:p14="http://schemas.microsoft.com/office/powerpoint/2010/main" val="115565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10066"/>
            <a:ext cx="12192000" cy="7516514"/>
            <a:chOff x="0" y="-110066"/>
            <a:chExt cx="12192000" cy="7516514"/>
          </a:xfrm>
        </p:grpSpPr>
        <p:cxnSp>
          <p:nvCxnSpPr>
            <p:cNvPr id="32" name="Straight Connector 31"/>
            <p:cNvCxnSpPr/>
            <p:nvPr/>
          </p:nvCxnSpPr>
          <p:spPr>
            <a:xfrm>
              <a:off x="10972800" y="-110066"/>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7" idx="5"/>
            </p:cNvCxnSpPr>
            <p:nvPr/>
          </p:nvCxnSpPr>
          <p:spPr>
            <a:xfrm flipH="1">
              <a:off x="8347260" y="6449681"/>
              <a:ext cx="3844740" cy="95676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0895556" y="-8467"/>
              <a:ext cx="129326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11928296" y="-8467"/>
              <a:ext cx="26370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1168009" y="6041362"/>
              <a:ext cx="1023991" cy="816638"/>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10898730" y="-8467"/>
              <a:ext cx="129009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1513792" y="-8467"/>
              <a:ext cx="67503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102742"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66287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378802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4406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28451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179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04685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516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8893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39083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07369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5400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347864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249754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83894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17047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F6CD8407-AF3E-44C7-8A97-0B59C83E0C00}" type="datetimeFigureOut">
              <a:rPr lang="en-US" smtClean="0"/>
              <a:t>9/17/2023</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096C2693-28D9-44D8-AB47-B3E969782C6A}" type="slidenum">
              <a:rPr lang="en-US" smtClean="0"/>
              <a:t>‹#›</a:t>
            </a:fld>
            <a:endParaRPr lang="en-US"/>
          </a:p>
        </p:txBody>
      </p:sp>
    </p:spTree>
    <p:extLst>
      <p:ext uri="{BB962C8B-B14F-4D97-AF65-F5344CB8AC3E}">
        <p14:creationId xmlns:p14="http://schemas.microsoft.com/office/powerpoint/2010/main" val="318519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 y="1807"/>
            <a:ext cx="12191999" cy="7126825"/>
            <a:chOff x="1" y="-8467"/>
            <a:chExt cx="12191999" cy="7126825"/>
          </a:xfrm>
        </p:grpSpPr>
        <p:cxnSp>
          <p:nvCxnSpPr>
            <p:cNvPr id="20" name="Straight Connector 19"/>
            <p:cNvCxnSpPr/>
            <p:nvPr/>
          </p:nvCxnSpPr>
          <p:spPr>
            <a:xfrm flipH="1">
              <a:off x="11193542" y="5866544"/>
              <a:ext cx="967010" cy="957134"/>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290323" y="5219272"/>
              <a:ext cx="726165" cy="189908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1844152" y="-8467"/>
              <a:ext cx="344673"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1590866" y="-8467"/>
              <a:ext cx="60113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11590866" y="5054884"/>
              <a:ext cx="601134" cy="1803115"/>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1537878" y="-8467"/>
              <a:ext cx="65094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513792" y="-8467"/>
              <a:ext cx="675032"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528596" y="-8467"/>
              <a:ext cx="660228"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1003622" y="4458984"/>
              <a:ext cx="1185203" cy="2399016"/>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 y="4013200"/>
              <a:ext cx="102742"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44150" y="167812"/>
            <a:ext cx="10757803" cy="6643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955497"/>
            <a:ext cx="10716480" cy="50858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13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Enterprise Application Design &amp; Development</a:t>
            </a:r>
          </a:p>
        </p:txBody>
      </p:sp>
    </p:spTree>
    <p:extLst>
      <p:ext uri="{BB962C8B-B14F-4D97-AF65-F5344CB8AC3E}">
        <p14:creationId xmlns:p14="http://schemas.microsoft.com/office/powerpoint/2010/main" val="225485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a:t>
            </a:r>
          </a:p>
        </p:txBody>
      </p:sp>
      <p:sp>
        <p:nvSpPr>
          <p:cNvPr id="3" name="Content Placeholder 2"/>
          <p:cNvSpPr>
            <a:spLocks noGrp="1"/>
          </p:cNvSpPr>
          <p:nvPr>
            <p:ph idx="1"/>
          </p:nvPr>
        </p:nvSpPr>
        <p:spPr/>
        <p:txBody>
          <a:bodyPr>
            <a:normAutofit/>
          </a:bodyPr>
          <a:lstStyle/>
          <a:p>
            <a:r>
              <a:rPr lang="en-US" sz="2400" dirty="0"/>
              <a:t>Adapter =&gt; Match interfaces of different classes</a:t>
            </a:r>
          </a:p>
          <a:p>
            <a:r>
              <a:rPr lang="en-US" sz="2400" dirty="0"/>
              <a:t>Bridge =&gt; Separates an object’s interface from its implementation</a:t>
            </a:r>
          </a:p>
          <a:p>
            <a:r>
              <a:rPr lang="en-US" sz="2400" dirty="0"/>
              <a:t>Composite =&gt; A tree structure of simple and composite objects</a:t>
            </a:r>
          </a:p>
          <a:p>
            <a:r>
              <a:rPr lang="en-US" sz="2400" dirty="0"/>
              <a:t>Decorator =&gt; Add responsibilities to objects dynamically</a:t>
            </a:r>
          </a:p>
          <a:p>
            <a:r>
              <a:rPr lang="en-US" sz="2400" dirty="0"/>
              <a:t>Facade =&gt; A single class that represents an entire subsystem</a:t>
            </a:r>
          </a:p>
          <a:p>
            <a:r>
              <a:rPr lang="en-US" sz="2400" dirty="0"/>
              <a:t>Flyweight =&gt; A fine-grained instance used for efficient sharing</a:t>
            </a:r>
          </a:p>
          <a:p>
            <a:r>
              <a:rPr lang="en-US" sz="2400" dirty="0"/>
              <a:t>Proxy =&gt; An object representing another object</a:t>
            </a:r>
          </a:p>
        </p:txBody>
      </p:sp>
    </p:spTree>
    <p:extLst>
      <p:ext uri="{BB962C8B-B14F-4D97-AF65-F5344CB8AC3E}">
        <p14:creationId xmlns:p14="http://schemas.microsoft.com/office/powerpoint/2010/main" val="21214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a:t>
            </a:r>
          </a:p>
        </p:txBody>
      </p:sp>
      <p:sp>
        <p:nvSpPr>
          <p:cNvPr id="3" name="Content Placeholder 2"/>
          <p:cNvSpPr>
            <a:spLocks noGrp="1"/>
          </p:cNvSpPr>
          <p:nvPr>
            <p:ph idx="1"/>
          </p:nvPr>
        </p:nvSpPr>
        <p:spPr/>
        <p:txBody>
          <a:bodyPr/>
          <a:lstStyle/>
          <a:p>
            <a:r>
              <a:rPr lang="en-US" dirty="0"/>
              <a:t>Convert the interface of a class into another interface clients expect. </a:t>
            </a:r>
          </a:p>
          <a:p>
            <a:r>
              <a:rPr lang="en-US" dirty="0"/>
              <a:t>Adapter lets classes work together that couldn't otherwise because of incompatible interfaces.</a:t>
            </a:r>
          </a:p>
          <a:p>
            <a:r>
              <a:rPr lang="en-US" dirty="0"/>
              <a:t>Wrap an existing class with a new interface.</a:t>
            </a:r>
          </a:p>
          <a:p>
            <a:r>
              <a:rPr lang="en-US" dirty="0"/>
              <a:t>Impedance (obstacle) match an old component to a new system</a:t>
            </a:r>
          </a:p>
          <a:p>
            <a:endParaRPr lang="en-US" dirty="0"/>
          </a:p>
          <a:p>
            <a:r>
              <a:rPr lang="en-US" dirty="0"/>
              <a:t>It is like the problem of inserting a new three-prong electrical plug in an old two-prong wall outlet – some kind of adapter or intermediary is necessary.</a:t>
            </a:r>
          </a:p>
        </p:txBody>
      </p:sp>
    </p:spTree>
    <p:extLst>
      <p:ext uri="{BB962C8B-B14F-4D97-AF65-F5344CB8AC3E}">
        <p14:creationId xmlns:p14="http://schemas.microsoft.com/office/powerpoint/2010/main" val="179498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400" dirty="0"/>
              <a:t>Identify the players: the component(s) that want to be accommodated (i.e. the client), and the component that needs to adapt (i.e. the </a:t>
            </a:r>
            <a:r>
              <a:rPr lang="en-US" sz="2400" dirty="0" err="1"/>
              <a:t>adaptee</a:t>
            </a:r>
            <a:r>
              <a:rPr lang="en-US" sz="2400" dirty="0"/>
              <a:t>).</a:t>
            </a:r>
          </a:p>
          <a:p>
            <a:r>
              <a:rPr lang="en-US" sz="2400" dirty="0"/>
              <a:t>Identify the interface that the client requires.</a:t>
            </a:r>
          </a:p>
          <a:p>
            <a:r>
              <a:rPr lang="en-US" sz="2400" dirty="0"/>
              <a:t>Design a "wrapper" class that can "impedance match" the </a:t>
            </a:r>
            <a:r>
              <a:rPr lang="en-US" sz="2400" dirty="0" err="1"/>
              <a:t>adaptee</a:t>
            </a:r>
            <a:r>
              <a:rPr lang="en-US" sz="2400" dirty="0"/>
              <a:t> to the client.</a:t>
            </a:r>
          </a:p>
          <a:p>
            <a:r>
              <a:rPr lang="en-US" sz="2400" dirty="0"/>
              <a:t>The adapter/wrapper class "has a" instance of the </a:t>
            </a:r>
            <a:r>
              <a:rPr lang="en-US" sz="2400" dirty="0" err="1"/>
              <a:t>adaptee</a:t>
            </a:r>
            <a:r>
              <a:rPr lang="en-US" sz="2400" dirty="0"/>
              <a:t> class.</a:t>
            </a:r>
          </a:p>
          <a:p>
            <a:r>
              <a:rPr lang="en-US" sz="2400" dirty="0"/>
              <a:t>The adapter/wrapper class "maps" the client interface to the </a:t>
            </a:r>
            <a:r>
              <a:rPr lang="en-US" sz="2400" dirty="0" err="1"/>
              <a:t>adaptee</a:t>
            </a:r>
            <a:r>
              <a:rPr lang="en-US" sz="2400" dirty="0"/>
              <a:t> interface.</a:t>
            </a:r>
          </a:p>
          <a:p>
            <a:r>
              <a:rPr lang="en-US" sz="2400" dirty="0"/>
              <a:t>The client uses (is coupled to) the new interface</a:t>
            </a:r>
          </a:p>
        </p:txBody>
      </p:sp>
    </p:spTree>
    <p:extLst>
      <p:ext uri="{BB962C8B-B14F-4D97-AF65-F5344CB8AC3E}">
        <p14:creationId xmlns:p14="http://schemas.microsoft.com/office/powerpoint/2010/main" val="330624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a:t>
            </a:r>
          </a:p>
        </p:txBody>
      </p:sp>
      <p:sp>
        <p:nvSpPr>
          <p:cNvPr id="3" name="Content Placeholder 2"/>
          <p:cNvSpPr>
            <a:spLocks noGrp="1"/>
          </p:cNvSpPr>
          <p:nvPr>
            <p:ph idx="1"/>
          </p:nvPr>
        </p:nvSpPr>
        <p:spPr/>
        <p:txBody>
          <a:bodyPr/>
          <a:lstStyle/>
          <a:p>
            <a:r>
              <a:rPr lang="en-US" dirty="0"/>
              <a:t>We discus in Last</a:t>
            </a:r>
          </a:p>
        </p:txBody>
      </p:sp>
    </p:spTree>
    <p:extLst>
      <p:ext uri="{BB962C8B-B14F-4D97-AF65-F5344CB8AC3E}">
        <p14:creationId xmlns:p14="http://schemas.microsoft.com/office/powerpoint/2010/main" val="177588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p>
        </p:txBody>
      </p:sp>
      <p:sp>
        <p:nvSpPr>
          <p:cNvPr id="3" name="Content Placeholder 2"/>
          <p:cNvSpPr>
            <a:spLocks noGrp="1"/>
          </p:cNvSpPr>
          <p:nvPr>
            <p:ph idx="1"/>
          </p:nvPr>
        </p:nvSpPr>
        <p:spPr/>
        <p:txBody>
          <a:bodyPr/>
          <a:lstStyle/>
          <a:p>
            <a:r>
              <a:rPr lang="en-US" dirty="0"/>
              <a:t>Decouple an abstraction from its implementation so that the two can vary independently.</a:t>
            </a:r>
          </a:p>
          <a:p>
            <a:r>
              <a:rPr lang="en-US" dirty="0"/>
              <a:t>Publish interface in an inheritance hierarchy, and bury implementation in its own inheritance hierarchy.</a:t>
            </a:r>
          </a:p>
          <a:p>
            <a:r>
              <a:rPr lang="en-US" dirty="0"/>
              <a:t>Beyond encapsulation, to insulation</a:t>
            </a:r>
          </a:p>
        </p:txBody>
      </p:sp>
    </p:spTree>
    <p:extLst>
      <p:ext uri="{BB962C8B-B14F-4D97-AF65-F5344CB8AC3E}">
        <p14:creationId xmlns:p14="http://schemas.microsoft.com/office/powerpoint/2010/main" val="162853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Bridge pattern when</a:t>
            </a:r>
          </a:p>
        </p:txBody>
      </p:sp>
      <p:sp>
        <p:nvSpPr>
          <p:cNvPr id="3" name="Content Placeholder 2"/>
          <p:cNvSpPr>
            <a:spLocks noGrp="1"/>
          </p:cNvSpPr>
          <p:nvPr>
            <p:ph idx="1"/>
          </p:nvPr>
        </p:nvSpPr>
        <p:spPr/>
        <p:txBody>
          <a:bodyPr/>
          <a:lstStyle/>
          <a:p>
            <a:r>
              <a:rPr lang="en-US" dirty="0"/>
              <a:t>When we want run-time binding of the implementation,</a:t>
            </a:r>
          </a:p>
          <a:p>
            <a:r>
              <a:rPr lang="en-US" dirty="0"/>
              <a:t>When we have a proliferation of classes resulting from a coupled interface and numerous implementations,</a:t>
            </a:r>
          </a:p>
          <a:p>
            <a:r>
              <a:rPr lang="en-US" dirty="0"/>
              <a:t>When we want to share an implementation among multiple objects,</a:t>
            </a:r>
          </a:p>
          <a:p>
            <a:r>
              <a:rPr lang="en-US" dirty="0"/>
              <a:t>When we need to map orthogonal class hierarchies.</a:t>
            </a:r>
          </a:p>
        </p:txBody>
      </p:sp>
    </p:spTree>
    <p:extLst>
      <p:ext uri="{BB962C8B-B14F-4D97-AF65-F5344CB8AC3E}">
        <p14:creationId xmlns:p14="http://schemas.microsoft.com/office/powerpoint/2010/main" val="331588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include</a:t>
            </a:r>
          </a:p>
        </p:txBody>
      </p:sp>
      <p:sp>
        <p:nvSpPr>
          <p:cNvPr id="3" name="Content Placeholder 2"/>
          <p:cNvSpPr>
            <a:spLocks noGrp="1"/>
          </p:cNvSpPr>
          <p:nvPr>
            <p:ph idx="1"/>
          </p:nvPr>
        </p:nvSpPr>
        <p:spPr/>
        <p:txBody>
          <a:bodyPr/>
          <a:lstStyle/>
          <a:p>
            <a:r>
              <a:rPr lang="en-US" dirty="0"/>
              <a:t>decoupling the object's interface,</a:t>
            </a:r>
          </a:p>
          <a:p>
            <a:r>
              <a:rPr lang="en-US" dirty="0"/>
              <a:t>improved extensibility (you can extend (i.e. subclass) the abstraction and implementation hierarchies independently),</a:t>
            </a:r>
          </a:p>
          <a:p>
            <a:r>
              <a:rPr lang="en-US" dirty="0"/>
              <a:t>hiding details from clients.</a:t>
            </a:r>
          </a:p>
        </p:txBody>
      </p:sp>
    </p:spTree>
    <p:extLst>
      <p:ext uri="{BB962C8B-B14F-4D97-AF65-F5344CB8AC3E}">
        <p14:creationId xmlns:p14="http://schemas.microsoft.com/office/powerpoint/2010/main" val="313607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Decide if two orthogonal dimensions exist in the domain. These independent concepts could be: abstraction/platform, or domain/infrastructure, or front-end/back-end, or interface/implementation.</a:t>
            </a:r>
          </a:p>
          <a:p>
            <a:r>
              <a:rPr lang="en-US" dirty="0"/>
              <a:t>Design the separation of concerns: what does the client want, and what do the platforms provide.</a:t>
            </a:r>
          </a:p>
          <a:p>
            <a:r>
              <a:rPr lang="en-US" dirty="0"/>
              <a:t>Design a platform-oriented interface that is minimal, necessary, and sufficient. Its goal is to decouple the abstraction from the platform.</a:t>
            </a:r>
          </a:p>
          <a:p>
            <a:r>
              <a:rPr lang="en-US" dirty="0"/>
              <a:t>Define a derived class of that interface for each platform.</a:t>
            </a:r>
          </a:p>
          <a:p>
            <a:r>
              <a:rPr lang="en-US" dirty="0"/>
              <a:t>Create the abstraction base class that "has a" platform object and delegates the platform-oriented functionality to it.</a:t>
            </a:r>
          </a:p>
          <a:p>
            <a:r>
              <a:rPr lang="en-US" dirty="0"/>
              <a:t>Define specializations of the abstraction class if desired.</a:t>
            </a:r>
          </a:p>
        </p:txBody>
      </p:sp>
    </p:spTree>
    <p:extLst>
      <p:ext uri="{BB962C8B-B14F-4D97-AF65-F5344CB8AC3E}">
        <p14:creationId xmlns:p14="http://schemas.microsoft.com/office/powerpoint/2010/main" val="230856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a:t>
            </a:r>
          </a:p>
        </p:txBody>
      </p:sp>
      <p:sp>
        <p:nvSpPr>
          <p:cNvPr id="3" name="Content Placeholder 2"/>
          <p:cNvSpPr>
            <a:spLocks noGrp="1"/>
          </p:cNvSpPr>
          <p:nvPr>
            <p:ph idx="1"/>
          </p:nvPr>
        </p:nvSpPr>
        <p:spPr/>
        <p:txBody>
          <a:bodyPr/>
          <a:lstStyle/>
          <a:p>
            <a:r>
              <a:rPr lang="en-US" dirty="0"/>
              <a:t>Compose objects into tree structures to represent whole-part hierarchies. </a:t>
            </a:r>
          </a:p>
          <a:p>
            <a:r>
              <a:rPr lang="en-US" dirty="0"/>
              <a:t>Composite lets clients treat individual objects and compositions of objects uniformly.</a:t>
            </a:r>
          </a:p>
          <a:p>
            <a:r>
              <a:rPr lang="en-US" dirty="0"/>
              <a:t>Recursive composition</a:t>
            </a:r>
          </a:p>
          <a:p>
            <a:r>
              <a:rPr lang="en-US" dirty="0"/>
              <a:t>"Directories contain entries, each of which could be a directory."</a:t>
            </a:r>
          </a:p>
          <a:p>
            <a:r>
              <a:rPr lang="en-US" dirty="0"/>
              <a:t>1-to-many "has a" up the "is a" hierarchy</a:t>
            </a:r>
          </a:p>
        </p:txBody>
      </p:sp>
    </p:spTree>
    <p:extLst>
      <p:ext uri="{BB962C8B-B14F-4D97-AF65-F5344CB8AC3E}">
        <p14:creationId xmlns:p14="http://schemas.microsoft.com/office/powerpoint/2010/main" val="427589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Ensure that your problem is about representing "whole-part" hierarchical relationships.</a:t>
            </a:r>
          </a:p>
          <a:p>
            <a:r>
              <a:rPr lang="en-US" dirty="0"/>
              <a:t>Consider the heuristic, "Containers that contain </a:t>
            </a:r>
            <a:r>
              <a:rPr lang="en-US" dirty="0" err="1"/>
              <a:t>containees</a:t>
            </a:r>
            <a:r>
              <a:rPr lang="en-US" dirty="0"/>
              <a:t>, each of which could be a container." For example, "Assemblies that contain components, each of which could be an assembly." Divide your domain concepts into container classes, and </a:t>
            </a:r>
            <a:r>
              <a:rPr lang="en-US" dirty="0" err="1"/>
              <a:t>containee</a:t>
            </a:r>
            <a:r>
              <a:rPr lang="en-US" dirty="0"/>
              <a:t> classes.</a:t>
            </a:r>
          </a:p>
          <a:p>
            <a:r>
              <a:rPr lang="en-US" dirty="0"/>
              <a:t>Create a "lowest common denominator" interface that makes your containers and </a:t>
            </a:r>
            <a:r>
              <a:rPr lang="en-US" dirty="0" err="1"/>
              <a:t>containees</a:t>
            </a:r>
            <a:r>
              <a:rPr lang="en-US" dirty="0"/>
              <a:t> interchangeable. It should specify the behavior that needs to be exercised uniformly across all </a:t>
            </a:r>
            <a:r>
              <a:rPr lang="en-US" dirty="0" err="1"/>
              <a:t>containee</a:t>
            </a:r>
            <a:r>
              <a:rPr lang="en-US" dirty="0"/>
              <a:t> and container objects.</a:t>
            </a:r>
          </a:p>
          <a:p>
            <a:r>
              <a:rPr lang="en-US" dirty="0"/>
              <a:t>All container and </a:t>
            </a:r>
            <a:r>
              <a:rPr lang="en-US" dirty="0" err="1"/>
              <a:t>containee</a:t>
            </a:r>
            <a:r>
              <a:rPr lang="en-US" dirty="0"/>
              <a:t> classes declare an "is a" relationship to the interface.</a:t>
            </a:r>
          </a:p>
          <a:p>
            <a:r>
              <a:rPr lang="en-US" dirty="0"/>
              <a:t>All container classes declare a one-to-many "has a" relationship to the interface.</a:t>
            </a:r>
          </a:p>
          <a:p>
            <a:r>
              <a:rPr lang="en-US" dirty="0"/>
              <a:t>Container classes leverage polymorphism to delegate to their </a:t>
            </a:r>
            <a:r>
              <a:rPr lang="en-US" dirty="0" err="1"/>
              <a:t>containee</a:t>
            </a:r>
            <a:r>
              <a:rPr lang="en-US" dirty="0"/>
              <a:t> objects.</a:t>
            </a:r>
          </a:p>
          <a:p>
            <a:r>
              <a:rPr lang="en-US" dirty="0"/>
              <a:t>Child management methods [e.g. </a:t>
            </a:r>
            <a:r>
              <a:rPr lang="en-US" dirty="0" err="1"/>
              <a:t>addChild</a:t>
            </a:r>
            <a:r>
              <a:rPr lang="en-US" dirty="0"/>
              <a:t>(), </a:t>
            </a:r>
            <a:r>
              <a:rPr lang="en-US" dirty="0" err="1"/>
              <a:t>removeChild</a:t>
            </a:r>
            <a:r>
              <a:rPr lang="en-US" dirty="0"/>
              <a:t>()] should normally be defined in the Composite class. Unfortunately, the desire to treat Leaf and Composite objects uniformly may require that these methods be promoted to the abstract Component class. See the Gang of Four for a discussion of these "safety" versus "transparency" trade-offs.</a:t>
            </a:r>
          </a:p>
        </p:txBody>
      </p:sp>
    </p:spTree>
    <p:extLst>
      <p:ext uri="{BB962C8B-B14F-4D97-AF65-F5344CB8AC3E}">
        <p14:creationId xmlns:p14="http://schemas.microsoft.com/office/powerpoint/2010/main" val="277632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lstStyle/>
          <a:p>
            <a:endParaRPr lang="en-US" sz="2800" dirty="0"/>
          </a:p>
          <a:p>
            <a:pPr marL="0" indent="0">
              <a:buNone/>
            </a:pPr>
            <a:endParaRPr lang="en-US" dirty="0"/>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772" y="1487027"/>
            <a:ext cx="8923673" cy="3514631"/>
          </a:xfrm>
          <a:prstGeom prst="rect">
            <a:avLst/>
          </a:prstGeom>
        </p:spPr>
      </p:pic>
    </p:spTree>
    <p:extLst>
      <p:ext uri="{BB962C8B-B14F-4D97-AF65-F5344CB8AC3E}">
        <p14:creationId xmlns:p14="http://schemas.microsoft.com/office/powerpoint/2010/main" val="1833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p>
        </p:txBody>
      </p:sp>
      <p:sp>
        <p:nvSpPr>
          <p:cNvPr id="3" name="Content Placeholder 2"/>
          <p:cNvSpPr>
            <a:spLocks noGrp="1"/>
          </p:cNvSpPr>
          <p:nvPr>
            <p:ph idx="1"/>
          </p:nvPr>
        </p:nvSpPr>
        <p:spPr/>
        <p:txBody>
          <a:bodyPr/>
          <a:lstStyle/>
          <a:p>
            <a:r>
              <a:rPr lang="en-US" dirty="0"/>
              <a:t>Attach additional responsibilities to an object dynamically. Decorators provide a flexible alternative to </a:t>
            </a:r>
            <a:r>
              <a:rPr lang="en-US" dirty="0" err="1"/>
              <a:t>subclassing</a:t>
            </a:r>
            <a:r>
              <a:rPr lang="en-US" dirty="0"/>
              <a:t> for extending functionality.</a:t>
            </a:r>
          </a:p>
          <a:p>
            <a:r>
              <a:rPr lang="en-US" dirty="0"/>
              <a:t>Client-specified embellishment of a core object by recursively wrapping it.</a:t>
            </a:r>
          </a:p>
          <a:p>
            <a:r>
              <a:rPr lang="en-US" dirty="0"/>
              <a:t>Wrapping a gift, putting it in a box, and wrapping the box.</a:t>
            </a:r>
          </a:p>
        </p:txBody>
      </p:sp>
    </p:spTree>
    <p:extLst>
      <p:ext uri="{BB962C8B-B14F-4D97-AF65-F5344CB8AC3E}">
        <p14:creationId xmlns:p14="http://schemas.microsoft.com/office/powerpoint/2010/main" val="172312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Ensure the context is: a single core (or non-optional) component, several optional embellishments or wrappers, and an interface that is common to all.</a:t>
            </a:r>
          </a:p>
          <a:p>
            <a:r>
              <a:rPr lang="en-US" dirty="0"/>
              <a:t>Create a "Lowest Common Denominator" interface that makes all classes interchangeable.</a:t>
            </a:r>
          </a:p>
          <a:p>
            <a:r>
              <a:rPr lang="en-US" dirty="0"/>
              <a:t>Create a second level base class (Decorator) to support the optional wrapper classes.</a:t>
            </a:r>
          </a:p>
          <a:p>
            <a:r>
              <a:rPr lang="en-US" dirty="0"/>
              <a:t>The Core class and Decorator class inherit from the LCD interface.</a:t>
            </a:r>
          </a:p>
          <a:p>
            <a:r>
              <a:rPr lang="en-US" dirty="0"/>
              <a:t>The Decorator class declares a composition relationship to the LCD interface, and this data member is initialized in its constructor.</a:t>
            </a:r>
          </a:p>
          <a:p>
            <a:r>
              <a:rPr lang="en-US" dirty="0"/>
              <a:t>The Decorator class delegates to the LCD object.</a:t>
            </a:r>
          </a:p>
          <a:p>
            <a:r>
              <a:rPr lang="en-US" dirty="0"/>
              <a:t>Define a Decorator derived class for each optional embellishment.</a:t>
            </a:r>
          </a:p>
          <a:p>
            <a:r>
              <a:rPr lang="en-US" dirty="0"/>
              <a:t>Decorator derived classes implement their wrapper functionality - and - delegate to the Decorator base class.</a:t>
            </a:r>
          </a:p>
          <a:p>
            <a:r>
              <a:rPr lang="en-US" dirty="0"/>
              <a:t>The client configures the type and ordering of Core and Decorator objects.</a:t>
            </a:r>
          </a:p>
        </p:txBody>
      </p:sp>
    </p:spTree>
    <p:extLst>
      <p:ext uri="{BB962C8B-B14F-4D97-AF65-F5344CB8AC3E}">
        <p14:creationId xmlns:p14="http://schemas.microsoft.com/office/powerpoint/2010/main" val="93727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a:t>
            </a:r>
          </a:p>
        </p:txBody>
      </p:sp>
      <p:sp>
        <p:nvSpPr>
          <p:cNvPr id="3" name="Content Placeholder 2"/>
          <p:cNvSpPr>
            <a:spLocks noGrp="1"/>
          </p:cNvSpPr>
          <p:nvPr>
            <p:ph idx="1"/>
          </p:nvPr>
        </p:nvSpPr>
        <p:spPr/>
        <p:txBody>
          <a:bodyPr/>
          <a:lstStyle/>
          <a:p>
            <a:r>
              <a:rPr lang="en-US" dirty="0"/>
              <a:t>Provide a unified interface to a set of interfaces in a subsystem. Facade defines a higher-level interface that makes the subsystem easier to use.</a:t>
            </a:r>
          </a:p>
          <a:p>
            <a:r>
              <a:rPr lang="en-US" dirty="0"/>
              <a:t>Wrap a complicated subsystem with a simpler interface.</a:t>
            </a:r>
          </a:p>
        </p:txBody>
      </p:sp>
    </p:spTree>
    <p:extLst>
      <p:ext uri="{BB962C8B-B14F-4D97-AF65-F5344CB8AC3E}">
        <p14:creationId xmlns:p14="http://schemas.microsoft.com/office/powerpoint/2010/main" val="79754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Identify a simpler, unified interface for the subsystem or component.</a:t>
            </a:r>
          </a:p>
          <a:p>
            <a:r>
              <a:rPr lang="en-US" dirty="0"/>
              <a:t>Design a 'wrapper' class that encapsulates the subsystem.</a:t>
            </a:r>
          </a:p>
          <a:p>
            <a:r>
              <a:rPr lang="en-US" dirty="0"/>
              <a:t>The facade/wrapper captures the complexity and collaborations of the component, and delegates to the appropriate methods.</a:t>
            </a:r>
          </a:p>
          <a:p>
            <a:r>
              <a:rPr lang="en-US" dirty="0"/>
              <a:t>The client uses (is coupled to) the Facade only.</a:t>
            </a:r>
          </a:p>
          <a:p>
            <a:r>
              <a:rPr lang="en-US" dirty="0"/>
              <a:t>Consider whether additional Facades would add value.</a:t>
            </a:r>
          </a:p>
        </p:txBody>
      </p:sp>
    </p:spTree>
    <p:extLst>
      <p:ext uri="{BB962C8B-B14F-4D97-AF65-F5344CB8AC3E}">
        <p14:creationId xmlns:p14="http://schemas.microsoft.com/office/powerpoint/2010/main" val="3629095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a:t>
            </a:r>
          </a:p>
        </p:txBody>
      </p:sp>
      <p:sp>
        <p:nvSpPr>
          <p:cNvPr id="3" name="Content Placeholder 2"/>
          <p:cNvSpPr>
            <a:spLocks noGrp="1"/>
          </p:cNvSpPr>
          <p:nvPr>
            <p:ph idx="1"/>
          </p:nvPr>
        </p:nvSpPr>
        <p:spPr/>
        <p:txBody>
          <a:bodyPr/>
          <a:lstStyle/>
          <a:p>
            <a:r>
              <a:rPr lang="en-US" dirty="0"/>
              <a:t>Use sharing to support large numbers of fine-grained objects efficiently.</a:t>
            </a:r>
          </a:p>
          <a:p>
            <a:r>
              <a:rPr lang="en-US" dirty="0"/>
              <a:t>The Motif GUI strategy of replacing heavy-weight widgets with light-weight gadgets.</a:t>
            </a:r>
          </a:p>
        </p:txBody>
      </p:sp>
    </p:spTree>
    <p:extLst>
      <p:ext uri="{BB962C8B-B14F-4D97-AF65-F5344CB8AC3E}">
        <p14:creationId xmlns:p14="http://schemas.microsoft.com/office/powerpoint/2010/main" val="3883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Ensure that object overhead is an issue needing attention, and, the client of the class is able and willing to absorb responsibility realignment.</a:t>
            </a:r>
          </a:p>
          <a:p>
            <a:r>
              <a:rPr lang="en-US" dirty="0"/>
              <a:t>Divide the target class's state into: shareable (intrinsic) state, and non-shareable (extrinsic) state.</a:t>
            </a:r>
          </a:p>
          <a:p>
            <a:r>
              <a:rPr lang="en-US" dirty="0"/>
              <a:t>Remove the non-shareable state from the class attributes, and add it the calling argument list of affected methods.</a:t>
            </a:r>
          </a:p>
          <a:p>
            <a:r>
              <a:rPr lang="en-US" dirty="0"/>
              <a:t>Create a Factory that can cache and reuse existing class instances.</a:t>
            </a:r>
          </a:p>
          <a:p>
            <a:r>
              <a:rPr lang="en-US" dirty="0"/>
              <a:t>The client must use the Factory instead of the new operator to request objects.</a:t>
            </a:r>
          </a:p>
          <a:p>
            <a:r>
              <a:rPr lang="en-US" dirty="0"/>
              <a:t>The client (or a third party) must look-up or compute the non-shareable state, and supply that state to class methods.</a:t>
            </a:r>
          </a:p>
        </p:txBody>
      </p:sp>
    </p:spTree>
    <p:extLst>
      <p:ext uri="{BB962C8B-B14F-4D97-AF65-F5344CB8AC3E}">
        <p14:creationId xmlns:p14="http://schemas.microsoft.com/office/powerpoint/2010/main" val="28702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Class Data</a:t>
            </a:r>
          </a:p>
        </p:txBody>
      </p:sp>
      <p:sp>
        <p:nvSpPr>
          <p:cNvPr id="3" name="Content Placeholder 2"/>
          <p:cNvSpPr>
            <a:spLocks noGrp="1"/>
          </p:cNvSpPr>
          <p:nvPr>
            <p:ph idx="1"/>
          </p:nvPr>
        </p:nvSpPr>
        <p:spPr/>
        <p:txBody>
          <a:bodyPr/>
          <a:lstStyle/>
          <a:p>
            <a:r>
              <a:rPr lang="en-US" dirty="0"/>
              <a:t>Control write access to class attributes</a:t>
            </a:r>
          </a:p>
          <a:p>
            <a:r>
              <a:rPr lang="en-US" dirty="0"/>
              <a:t>Separate data from methods that use it</a:t>
            </a:r>
          </a:p>
          <a:p>
            <a:r>
              <a:rPr lang="en-US" dirty="0"/>
              <a:t>Encapsulate class data initialization</a:t>
            </a:r>
          </a:p>
          <a:p>
            <a:r>
              <a:rPr lang="en-US" dirty="0"/>
              <a:t>Providing new type of final - final after constructor</a:t>
            </a:r>
          </a:p>
        </p:txBody>
      </p:sp>
    </p:spTree>
    <p:extLst>
      <p:ext uri="{BB962C8B-B14F-4D97-AF65-F5344CB8AC3E}">
        <p14:creationId xmlns:p14="http://schemas.microsoft.com/office/powerpoint/2010/main" val="229487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Create data class. Move to data class all attributes that need hiding.</a:t>
            </a:r>
          </a:p>
          <a:p>
            <a:r>
              <a:rPr lang="en-US" dirty="0"/>
              <a:t>Create in main class instance of data class.</a:t>
            </a:r>
          </a:p>
          <a:p>
            <a:r>
              <a:rPr lang="en-US" dirty="0"/>
              <a:t>Main class must initialize data class through the data class's constructor.</a:t>
            </a:r>
          </a:p>
          <a:p>
            <a:r>
              <a:rPr lang="en-US" dirty="0"/>
              <a:t>Expose each attribute (variable or property) of data class through a getter.</a:t>
            </a:r>
          </a:p>
          <a:p>
            <a:r>
              <a:rPr lang="en-US" dirty="0"/>
              <a:t>Expose each attribute that will change in further through a setter.</a:t>
            </a:r>
          </a:p>
        </p:txBody>
      </p:sp>
    </p:spTree>
    <p:extLst>
      <p:ext uri="{BB962C8B-B14F-4D97-AF65-F5344CB8AC3E}">
        <p14:creationId xmlns:p14="http://schemas.microsoft.com/office/powerpoint/2010/main" val="177023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Design Pattern</a:t>
            </a:r>
          </a:p>
        </p:txBody>
      </p:sp>
      <p:sp>
        <p:nvSpPr>
          <p:cNvPr id="3" name="Content Placeholder 2"/>
          <p:cNvSpPr>
            <a:spLocks noGrp="1"/>
          </p:cNvSpPr>
          <p:nvPr>
            <p:ph idx="1"/>
          </p:nvPr>
        </p:nvSpPr>
        <p:spPr/>
        <p:txBody>
          <a:bodyPr/>
          <a:lstStyle/>
          <a:p>
            <a:r>
              <a:rPr lang="en-US" dirty="0"/>
              <a:t>Provide a surrogate or placeholder for another object to control access to it.</a:t>
            </a:r>
          </a:p>
          <a:p>
            <a:r>
              <a:rPr lang="en-US" dirty="0"/>
              <a:t>Use an extra level of indirection to support distributed, controlled, or intelligent access.</a:t>
            </a:r>
          </a:p>
          <a:p>
            <a:r>
              <a:rPr lang="en-US" dirty="0"/>
              <a:t>Add a wrapper and delegation to protect the real component from undue complexity.</a:t>
            </a:r>
          </a:p>
        </p:txBody>
      </p:sp>
    </p:spTree>
    <p:extLst>
      <p:ext uri="{BB962C8B-B14F-4D97-AF65-F5344CB8AC3E}">
        <p14:creationId xmlns:p14="http://schemas.microsoft.com/office/powerpoint/2010/main" val="65418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Identify the leverage or "aspect" that is best implemented as a wrapper or surrogate.</a:t>
            </a:r>
          </a:p>
          <a:p>
            <a:r>
              <a:rPr lang="en-US" dirty="0"/>
              <a:t>Define an interface that will make the proxy and the original component interchangeable.</a:t>
            </a:r>
          </a:p>
          <a:p>
            <a:r>
              <a:rPr lang="en-US" dirty="0"/>
              <a:t>Consider defining a Factory that can encapsulate the decision of whether a proxy or original object is desirable.</a:t>
            </a:r>
          </a:p>
          <a:p>
            <a:r>
              <a:rPr lang="en-US" dirty="0"/>
              <a:t>The wrapper class holds a pointer to the real class and implements the interface.</a:t>
            </a:r>
          </a:p>
          <a:p>
            <a:r>
              <a:rPr lang="en-US" dirty="0"/>
              <a:t>The pointer may be initialized at construction, or on first use.</a:t>
            </a:r>
          </a:p>
          <a:p>
            <a:r>
              <a:rPr lang="en-US" dirty="0"/>
              <a:t>Each wrapper method contributes its leverage, and delegates to the </a:t>
            </a:r>
            <a:r>
              <a:rPr lang="en-US" dirty="0" err="1"/>
              <a:t>wrappee</a:t>
            </a:r>
            <a:r>
              <a:rPr lang="en-US" dirty="0"/>
              <a:t> object.</a:t>
            </a:r>
          </a:p>
        </p:txBody>
      </p:sp>
    </p:spTree>
    <p:extLst>
      <p:ext uri="{BB962C8B-B14F-4D97-AF65-F5344CB8AC3E}">
        <p14:creationId xmlns:p14="http://schemas.microsoft.com/office/powerpoint/2010/main" val="359765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Patterns</a:t>
            </a:r>
          </a:p>
        </p:txBody>
      </p:sp>
      <p:sp>
        <p:nvSpPr>
          <p:cNvPr id="5" name="Content Placeholder 4"/>
          <p:cNvSpPr>
            <a:spLocks noGrp="1"/>
          </p:cNvSpPr>
          <p:nvPr>
            <p:ph idx="1"/>
          </p:nvPr>
        </p:nvSpPr>
        <p:spPr/>
        <p:txBody>
          <a:bodyPr/>
          <a:lstStyle/>
          <a:p>
            <a:r>
              <a:rPr lang="en-US" dirty="0"/>
              <a:t>It deal with object creation mechanisms, </a:t>
            </a:r>
          </a:p>
          <a:p>
            <a:r>
              <a:rPr lang="en-US" dirty="0"/>
              <a:t>Trying to create objects in a manner suitable to the situation. </a:t>
            </a:r>
          </a:p>
          <a:p>
            <a:r>
              <a:rPr lang="en-US" dirty="0"/>
              <a:t>The basic form of object creation could result in design problems or added complexity to the design. </a:t>
            </a:r>
          </a:p>
          <a:p>
            <a:r>
              <a:rPr lang="en-US" dirty="0"/>
              <a:t>It solve this problem by somehow controlling this object creation.</a:t>
            </a:r>
          </a:p>
        </p:txBody>
      </p:sp>
    </p:spTree>
    <p:extLst>
      <p:ext uri="{BB962C8B-B14F-4D97-AF65-F5344CB8AC3E}">
        <p14:creationId xmlns:p14="http://schemas.microsoft.com/office/powerpoint/2010/main" val="504957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a:t>
            </a:r>
          </a:p>
        </p:txBody>
      </p:sp>
      <p:sp>
        <p:nvSpPr>
          <p:cNvPr id="3" name="Content Placeholder 2"/>
          <p:cNvSpPr>
            <a:spLocks noGrp="1"/>
          </p:cNvSpPr>
          <p:nvPr>
            <p:ph idx="1"/>
          </p:nvPr>
        </p:nvSpPr>
        <p:spPr/>
        <p:txBody>
          <a:bodyPr>
            <a:normAutofit/>
          </a:bodyPr>
          <a:lstStyle/>
          <a:p>
            <a:r>
              <a:rPr lang="en-US" sz="3200" dirty="0"/>
              <a:t>Behavioral design patterns are design patterns that identify common communication patterns between objects and realize these patterns. </a:t>
            </a:r>
          </a:p>
          <a:p>
            <a:r>
              <a:rPr lang="en-US" sz="3200" dirty="0"/>
              <a:t>By doing so, these patterns increase flexibility in carrying out this communication.</a:t>
            </a:r>
          </a:p>
        </p:txBody>
      </p:sp>
    </p:spTree>
    <p:extLst>
      <p:ext uri="{BB962C8B-B14F-4D97-AF65-F5344CB8AC3E}">
        <p14:creationId xmlns:p14="http://schemas.microsoft.com/office/powerpoint/2010/main" val="2719749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a:t>
            </a:r>
          </a:p>
        </p:txBody>
      </p:sp>
      <p:sp>
        <p:nvSpPr>
          <p:cNvPr id="3" name="Content Placeholder 2"/>
          <p:cNvSpPr>
            <a:spLocks noGrp="1"/>
          </p:cNvSpPr>
          <p:nvPr>
            <p:ph idx="1"/>
          </p:nvPr>
        </p:nvSpPr>
        <p:spPr/>
        <p:txBody>
          <a:bodyPr>
            <a:noAutofit/>
          </a:bodyPr>
          <a:lstStyle/>
          <a:p>
            <a:pPr>
              <a:buFont typeface="+mj-lt"/>
              <a:buAutoNum type="arabicPeriod"/>
            </a:pPr>
            <a:r>
              <a:rPr lang="en-US" sz="2000" dirty="0"/>
              <a:t>Chain of responsibility =&gt; A way of passing a request between a chain of objects</a:t>
            </a:r>
          </a:p>
          <a:p>
            <a:pPr>
              <a:buFont typeface="+mj-lt"/>
              <a:buAutoNum type="arabicPeriod"/>
            </a:pPr>
            <a:r>
              <a:rPr lang="en-US" sz="2000" dirty="0"/>
              <a:t>Command =&gt; Encapsulate a command request as an object</a:t>
            </a:r>
          </a:p>
          <a:p>
            <a:pPr>
              <a:buFont typeface="+mj-lt"/>
              <a:buAutoNum type="arabicPeriod"/>
            </a:pPr>
            <a:r>
              <a:rPr lang="en-US" sz="2000" dirty="0"/>
              <a:t>Interpreter =&gt; A way to include language elements in a program</a:t>
            </a:r>
          </a:p>
          <a:p>
            <a:pPr>
              <a:buFont typeface="+mj-lt"/>
              <a:buAutoNum type="arabicPeriod"/>
            </a:pPr>
            <a:r>
              <a:rPr lang="en-US" sz="2000" dirty="0"/>
              <a:t>Iterator =&gt; Sequentially access the elements of a collection</a:t>
            </a:r>
          </a:p>
          <a:p>
            <a:pPr>
              <a:buFont typeface="+mj-lt"/>
              <a:buAutoNum type="arabicPeriod"/>
            </a:pPr>
            <a:r>
              <a:rPr lang="en-US" sz="2000" dirty="0"/>
              <a:t>Mediator =&gt; Defines simplified communication between classes</a:t>
            </a:r>
          </a:p>
          <a:p>
            <a:pPr>
              <a:buFont typeface="+mj-lt"/>
              <a:buAutoNum type="arabicPeriod"/>
            </a:pPr>
            <a:r>
              <a:rPr lang="en-US" sz="2000" dirty="0"/>
              <a:t>Memento =&gt; Capture and restore an object's internal state</a:t>
            </a:r>
          </a:p>
          <a:p>
            <a:pPr>
              <a:buFont typeface="+mj-lt"/>
              <a:buAutoNum type="arabicPeriod"/>
            </a:pPr>
            <a:r>
              <a:rPr lang="en-US" sz="2000" dirty="0"/>
              <a:t>Null Object =&gt; Designed to act as a default value of an object</a:t>
            </a:r>
          </a:p>
          <a:p>
            <a:pPr>
              <a:buFont typeface="+mj-lt"/>
              <a:buAutoNum type="arabicPeriod"/>
            </a:pPr>
            <a:r>
              <a:rPr lang="en-US" sz="2000" dirty="0"/>
              <a:t>Observer =&gt; A way of notifying change to a number of classes</a:t>
            </a:r>
          </a:p>
          <a:p>
            <a:pPr>
              <a:buFont typeface="+mj-lt"/>
              <a:buAutoNum type="arabicPeriod"/>
            </a:pPr>
            <a:r>
              <a:rPr lang="en-US" sz="2000" dirty="0"/>
              <a:t>State =&gt; Alter an object's behavior when its state changes</a:t>
            </a:r>
          </a:p>
          <a:p>
            <a:pPr>
              <a:buFont typeface="+mj-lt"/>
              <a:buAutoNum type="arabicPeriod"/>
            </a:pPr>
            <a:r>
              <a:rPr lang="en-US" sz="2000" dirty="0"/>
              <a:t>Strategy =&gt; Encapsulates an algorithm inside a class</a:t>
            </a:r>
          </a:p>
          <a:p>
            <a:pPr>
              <a:buFont typeface="+mj-lt"/>
              <a:buAutoNum type="arabicPeriod"/>
            </a:pPr>
            <a:r>
              <a:rPr lang="en-US" sz="2000" dirty="0"/>
              <a:t>Template method =&gt; Defer the exact steps of an algorithm to a subclass</a:t>
            </a:r>
          </a:p>
          <a:p>
            <a:pPr>
              <a:buFont typeface="+mj-lt"/>
              <a:buAutoNum type="arabicPeriod"/>
            </a:pPr>
            <a:r>
              <a:rPr lang="en-US" sz="2000" dirty="0"/>
              <a:t>Visitor =&gt; Defines a new operation to a class without change</a:t>
            </a:r>
          </a:p>
        </p:txBody>
      </p:sp>
    </p:spTree>
    <p:extLst>
      <p:ext uri="{BB962C8B-B14F-4D97-AF65-F5344CB8AC3E}">
        <p14:creationId xmlns:p14="http://schemas.microsoft.com/office/powerpoint/2010/main" val="359796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a:t>
            </a:r>
          </a:p>
        </p:txBody>
      </p:sp>
      <p:sp>
        <p:nvSpPr>
          <p:cNvPr id="3" name="Content Placeholder 2"/>
          <p:cNvSpPr>
            <a:spLocks noGrp="1"/>
          </p:cNvSpPr>
          <p:nvPr>
            <p:ph idx="1"/>
          </p:nvPr>
        </p:nvSpPr>
        <p:spPr/>
        <p:txBody>
          <a:bodyPr>
            <a:normAutofit/>
          </a:bodyPr>
          <a:lstStyle/>
          <a:p>
            <a:r>
              <a:rPr lang="en-US" sz="3200" dirty="0"/>
              <a:t>Avoid coupling the sender of a request to its receiver by giving more than one object a chance to handle the request. Chain the receiving objects and pass the request along the chain until an object handles it.</a:t>
            </a:r>
          </a:p>
          <a:p>
            <a:pPr marL="0" indent="0">
              <a:buNone/>
            </a:pPr>
            <a:endParaRPr lang="en-US" sz="3200" dirty="0"/>
          </a:p>
          <a:p>
            <a:r>
              <a:rPr lang="en-US" sz="3200" dirty="0"/>
              <a:t>Launch-and-leave requests with a single processing pipeline that contains many possible handlers.</a:t>
            </a:r>
          </a:p>
          <a:p>
            <a:pPr marL="0" indent="0">
              <a:buNone/>
            </a:pPr>
            <a:endParaRPr lang="en-US" sz="3200" dirty="0"/>
          </a:p>
          <a:p>
            <a:r>
              <a:rPr lang="en-US" sz="3200" dirty="0"/>
              <a:t>An object-oriented linked list with recursive traversal.</a:t>
            </a:r>
          </a:p>
        </p:txBody>
      </p:sp>
    </p:spTree>
    <p:extLst>
      <p:ext uri="{BB962C8B-B14F-4D97-AF65-F5344CB8AC3E}">
        <p14:creationId xmlns:p14="http://schemas.microsoft.com/office/powerpoint/2010/main" val="14661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400" dirty="0"/>
              <a:t>The base class maintains a "next" pointer.</a:t>
            </a:r>
          </a:p>
          <a:p>
            <a:r>
              <a:rPr lang="en-US" sz="2400" dirty="0"/>
              <a:t>Each derived class implements its contribution for handling the request.</a:t>
            </a:r>
          </a:p>
          <a:p>
            <a:r>
              <a:rPr lang="en-US" sz="2400" dirty="0"/>
              <a:t>If the request needs to be "passed on", then the derived class "calls back" to the base class, which delegates to the "next" pointer.</a:t>
            </a:r>
          </a:p>
          <a:p>
            <a:r>
              <a:rPr lang="en-US" sz="2400" dirty="0"/>
              <a:t>The client (or some third party) creates and links the chain (which may include a link from the last node to the root node).</a:t>
            </a:r>
          </a:p>
          <a:p>
            <a:r>
              <a:rPr lang="en-US" sz="2400" dirty="0"/>
              <a:t>The client "launches and leaves" each request with the root of the chain.</a:t>
            </a:r>
          </a:p>
          <a:p>
            <a:r>
              <a:rPr lang="en-US" sz="2400" dirty="0"/>
              <a:t>Recursive delegation produces the illusion of magic.</a:t>
            </a:r>
          </a:p>
        </p:txBody>
      </p:sp>
    </p:spTree>
    <p:extLst>
      <p:ext uri="{BB962C8B-B14F-4D97-AF65-F5344CB8AC3E}">
        <p14:creationId xmlns:p14="http://schemas.microsoft.com/office/powerpoint/2010/main" val="1863869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a:t>
            </a:r>
          </a:p>
        </p:txBody>
      </p:sp>
      <p:sp>
        <p:nvSpPr>
          <p:cNvPr id="3" name="Content Placeholder 2"/>
          <p:cNvSpPr>
            <a:spLocks noGrp="1"/>
          </p:cNvSpPr>
          <p:nvPr>
            <p:ph idx="1"/>
          </p:nvPr>
        </p:nvSpPr>
        <p:spPr/>
        <p:txBody>
          <a:bodyPr>
            <a:normAutofit/>
          </a:bodyPr>
          <a:lstStyle/>
          <a:p>
            <a:r>
              <a:rPr lang="en-US" sz="3600" dirty="0"/>
              <a:t>Encapsulate a request as an object, thereby letting you parameterize clients with different requests, queue or log requests, and support undoable operations.</a:t>
            </a:r>
          </a:p>
          <a:p>
            <a:r>
              <a:rPr lang="en-US" sz="3600" dirty="0"/>
              <a:t>Promote "invocation of a method on an object" to full object status</a:t>
            </a:r>
          </a:p>
          <a:p>
            <a:r>
              <a:rPr lang="en-US" sz="3600" dirty="0"/>
              <a:t>An object-oriented callback</a:t>
            </a:r>
          </a:p>
        </p:txBody>
      </p:sp>
    </p:spTree>
    <p:extLst>
      <p:ext uri="{BB962C8B-B14F-4D97-AF65-F5344CB8AC3E}">
        <p14:creationId xmlns:p14="http://schemas.microsoft.com/office/powerpoint/2010/main" val="1423682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800" dirty="0"/>
              <a:t>Define a Command interface with a method signature like execute().</a:t>
            </a:r>
          </a:p>
          <a:p>
            <a:r>
              <a:rPr lang="en-US" sz="2800" dirty="0"/>
              <a:t>Create one or more derived classes that encapsulate some subset of the following: a "receiver" object, the method to invoke, the arguments to pass.</a:t>
            </a:r>
          </a:p>
          <a:p>
            <a:r>
              <a:rPr lang="en-US" sz="2800" dirty="0"/>
              <a:t>Instantiate a Command object for each deferred execution request.</a:t>
            </a:r>
          </a:p>
          <a:p>
            <a:r>
              <a:rPr lang="en-US" sz="2800" dirty="0"/>
              <a:t>Pass the Command object from the creator (aka sender) to the invoker (aka receiver).</a:t>
            </a:r>
          </a:p>
          <a:p>
            <a:r>
              <a:rPr lang="en-US" sz="2800" dirty="0"/>
              <a:t>The invoker decides when to execute().</a:t>
            </a:r>
          </a:p>
        </p:txBody>
      </p:sp>
    </p:spTree>
    <p:extLst>
      <p:ext uri="{BB962C8B-B14F-4D97-AF65-F5344CB8AC3E}">
        <p14:creationId xmlns:p14="http://schemas.microsoft.com/office/powerpoint/2010/main" val="569195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a:t>
            </a:r>
          </a:p>
        </p:txBody>
      </p:sp>
      <p:sp>
        <p:nvSpPr>
          <p:cNvPr id="3" name="Content Placeholder 2"/>
          <p:cNvSpPr>
            <a:spLocks noGrp="1"/>
          </p:cNvSpPr>
          <p:nvPr>
            <p:ph idx="1"/>
          </p:nvPr>
        </p:nvSpPr>
        <p:spPr/>
        <p:txBody>
          <a:bodyPr>
            <a:normAutofit/>
          </a:bodyPr>
          <a:lstStyle/>
          <a:p>
            <a:r>
              <a:rPr lang="en-US" sz="3200" dirty="0"/>
              <a:t>Given a language, define a representation for its grammar along with an interpreter that uses the representation to interpret sentences in the language.</a:t>
            </a:r>
          </a:p>
          <a:p>
            <a:r>
              <a:rPr lang="en-US" sz="3200" dirty="0"/>
              <a:t>Map a domain to a language, the language to a grammar, and the grammar to a hierarchical object-oriented design.</a:t>
            </a:r>
          </a:p>
        </p:txBody>
      </p:sp>
    </p:spTree>
    <p:extLst>
      <p:ext uri="{BB962C8B-B14F-4D97-AF65-F5344CB8AC3E}">
        <p14:creationId xmlns:p14="http://schemas.microsoft.com/office/powerpoint/2010/main" val="1000249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400" dirty="0"/>
              <a:t>Decide if a "little language" offers a justifiable return on investment.</a:t>
            </a:r>
          </a:p>
          <a:p>
            <a:r>
              <a:rPr lang="en-US" sz="2400" dirty="0"/>
              <a:t>Define a grammar for the language.</a:t>
            </a:r>
          </a:p>
          <a:p>
            <a:r>
              <a:rPr lang="en-US" sz="2400" dirty="0"/>
              <a:t>Map each production in the grammar to a class.</a:t>
            </a:r>
          </a:p>
          <a:p>
            <a:r>
              <a:rPr lang="en-US" sz="2400" dirty="0"/>
              <a:t>Organize the suite of classes into the structure of the Composite pattern.</a:t>
            </a:r>
          </a:p>
          <a:p>
            <a:r>
              <a:rPr lang="en-US" sz="2400" dirty="0"/>
              <a:t>Define an interpret(Context) method in the Composite hierarchy.</a:t>
            </a:r>
          </a:p>
          <a:p>
            <a:r>
              <a:rPr lang="en-US" sz="2400" dirty="0"/>
              <a:t>The Context object encapsulates the current state of the input and output as the former is parsed and the latter is accumulated. It is manipulated by each grammar class as the "interpreting" process transforms the input into the output.</a:t>
            </a:r>
          </a:p>
        </p:txBody>
      </p:sp>
    </p:spTree>
    <p:extLst>
      <p:ext uri="{BB962C8B-B14F-4D97-AF65-F5344CB8AC3E}">
        <p14:creationId xmlns:p14="http://schemas.microsoft.com/office/powerpoint/2010/main" val="2825383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normAutofit/>
          </a:bodyPr>
          <a:lstStyle/>
          <a:p>
            <a:r>
              <a:rPr lang="en-US" sz="3200" dirty="0"/>
              <a:t>Provide a way to access the elements of an aggregate object sequentially without exposing its underlying representation.</a:t>
            </a:r>
          </a:p>
          <a:p>
            <a:r>
              <a:rPr lang="en-US" sz="3200" dirty="0"/>
              <a:t>The C++ and Java standard library abstraction that makes it possible to decouple collection classes and algorithms.</a:t>
            </a:r>
          </a:p>
          <a:p>
            <a:r>
              <a:rPr lang="en-US" sz="3200" dirty="0"/>
              <a:t>Promote to "full object status" the traversal of a collection.</a:t>
            </a:r>
          </a:p>
          <a:p>
            <a:r>
              <a:rPr lang="en-US" sz="3200" dirty="0"/>
              <a:t>Polymorphic traversal</a:t>
            </a:r>
          </a:p>
        </p:txBody>
      </p:sp>
    </p:spTree>
    <p:extLst>
      <p:ext uri="{BB962C8B-B14F-4D97-AF65-F5344CB8AC3E}">
        <p14:creationId xmlns:p14="http://schemas.microsoft.com/office/powerpoint/2010/main" val="3844683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3200" dirty="0"/>
              <a:t>Add a </a:t>
            </a:r>
            <a:r>
              <a:rPr lang="en-US" sz="3200" dirty="0" err="1"/>
              <a:t>create_iterator</a:t>
            </a:r>
            <a:r>
              <a:rPr lang="en-US" sz="3200" dirty="0"/>
              <a:t>() method to the "collection" class, and grant the "iterator" class privileged access.</a:t>
            </a:r>
          </a:p>
          <a:p>
            <a:r>
              <a:rPr lang="en-US" sz="3200" dirty="0"/>
              <a:t>Design an "iterator" class that can encapsulate traversal of the "collection" class.</a:t>
            </a:r>
          </a:p>
          <a:p>
            <a:r>
              <a:rPr lang="en-US" sz="3200" dirty="0"/>
              <a:t>Clients ask the collection object to create an iterator object.</a:t>
            </a:r>
          </a:p>
          <a:p>
            <a:r>
              <a:rPr lang="en-US" sz="3200" dirty="0"/>
              <a:t>Clients use the first(), </a:t>
            </a:r>
            <a:r>
              <a:rPr lang="en-US" sz="3200" dirty="0" err="1"/>
              <a:t>is_done</a:t>
            </a:r>
            <a:r>
              <a:rPr lang="en-US" sz="3200" dirty="0"/>
              <a:t>(), next(), and </a:t>
            </a:r>
            <a:r>
              <a:rPr lang="en-US" sz="3200" dirty="0" err="1"/>
              <a:t>current_item</a:t>
            </a:r>
            <a:r>
              <a:rPr lang="en-US" sz="3200" dirty="0"/>
              <a:t>() protocol to access the elements of the collection class.</a:t>
            </a:r>
          </a:p>
        </p:txBody>
      </p:sp>
    </p:spTree>
    <p:extLst>
      <p:ext uri="{BB962C8B-B14F-4D97-AF65-F5344CB8AC3E}">
        <p14:creationId xmlns:p14="http://schemas.microsoft.com/office/powerpoint/2010/main" val="207495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Patterns</a:t>
            </a:r>
          </a:p>
        </p:txBody>
      </p:sp>
      <p:sp>
        <p:nvSpPr>
          <p:cNvPr id="3" name="Content Placeholder 2"/>
          <p:cNvSpPr>
            <a:spLocks noGrp="1"/>
          </p:cNvSpPr>
          <p:nvPr>
            <p:ph idx="1"/>
          </p:nvPr>
        </p:nvSpPr>
        <p:spPr/>
        <p:txBody>
          <a:bodyPr/>
          <a:lstStyle/>
          <a:p>
            <a:pPr>
              <a:buFont typeface="+mj-lt"/>
              <a:buAutoNum type="arabicPeriod"/>
            </a:pPr>
            <a:r>
              <a:rPr lang="en-US" sz="2400" dirty="0"/>
              <a:t>Abstract Factory</a:t>
            </a:r>
          </a:p>
          <a:p>
            <a:pPr marL="457200" lvl="1" indent="0">
              <a:buNone/>
            </a:pPr>
            <a:r>
              <a:rPr lang="en-US" sz="2200" dirty="0"/>
              <a:t>Creates an instance of several families of classes</a:t>
            </a:r>
          </a:p>
          <a:p>
            <a:pPr>
              <a:buFont typeface="+mj-lt"/>
              <a:buAutoNum type="arabicPeriod"/>
            </a:pPr>
            <a:r>
              <a:rPr lang="en-US" sz="2400" dirty="0"/>
              <a:t>Builder</a:t>
            </a:r>
          </a:p>
          <a:p>
            <a:pPr marL="457200" lvl="1" indent="0">
              <a:buNone/>
            </a:pPr>
            <a:r>
              <a:rPr lang="en-US" sz="2200" dirty="0"/>
              <a:t>Separates object construction from its representation</a:t>
            </a:r>
          </a:p>
          <a:p>
            <a:pPr>
              <a:buFont typeface="+mj-lt"/>
              <a:buAutoNum type="arabicPeriod"/>
            </a:pPr>
            <a:r>
              <a:rPr lang="en-US" sz="2400" dirty="0"/>
              <a:t>Factory Method </a:t>
            </a:r>
          </a:p>
          <a:p>
            <a:pPr marL="457200" lvl="1" indent="0">
              <a:buNone/>
            </a:pPr>
            <a:r>
              <a:rPr lang="en-US" sz="2200" dirty="0"/>
              <a:t>Creates an instance of several derived classes</a:t>
            </a:r>
          </a:p>
          <a:p>
            <a:pPr>
              <a:buFont typeface="+mj-lt"/>
              <a:buAutoNum type="arabicPeriod"/>
            </a:pPr>
            <a:r>
              <a:rPr lang="en-US" sz="2400" dirty="0"/>
              <a:t>Prototype </a:t>
            </a:r>
          </a:p>
          <a:p>
            <a:pPr marL="457200" lvl="1" indent="0">
              <a:buNone/>
            </a:pPr>
            <a:r>
              <a:rPr lang="en-US" sz="2200" dirty="0"/>
              <a:t>A fully initialized instance to be copied or cloned</a:t>
            </a:r>
          </a:p>
          <a:p>
            <a:pPr>
              <a:buFont typeface="+mj-lt"/>
              <a:buAutoNum type="arabicPeriod"/>
            </a:pPr>
            <a:r>
              <a:rPr lang="en-US" sz="2400" dirty="0"/>
              <a:t>Singleton </a:t>
            </a:r>
          </a:p>
          <a:p>
            <a:pPr marL="457200" lvl="1" indent="0">
              <a:buNone/>
            </a:pPr>
            <a:r>
              <a:rPr lang="en-US" sz="2200" dirty="0"/>
              <a:t>A class of which only a single instance can exist</a:t>
            </a:r>
          </a:p>
          <a:p>
            <a:pPr marL="0" indent="0">
              <a:buNone/>
            </a:pPr>
            <a:endParaRPr lang="en-US" dirty="0"/>
          </a:p>
        </p:txBody>
      </p:sp>
    </p:spTree>
    <p:extLst>
      <p:ext uri="{BB962C8B-B14F-4D97-AF65-F5344CB8AC3E}">
        <p14:creationId xmlns:p14="http://schemas.microsoft.com/office/powerpoint/2010/main" val="634038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a:t>
            </a:r>
          </a:p>
        </p:txBody>
      </p:sp>
      <p:sp>
        <p:nvSpPr>
          <p:cNvPr id="3" name="Content Placeholder 2"/>
          <p:cNvSpPr>
            <a:spLocks noGrp="1"/>
          </p:cNvSpPr>
          <p:nvPr>
            <p:ph idx="1"/>
          </p:nvPr>
        </p:nvSpPr>
        <p:spPr/>
        <p:txBody>
          <a:bodyPr>
            <a:normAutofit/>
          </a:bodyPr>
          <a:lstStyle/>
          <a:p>
            <a:r>
              <a:rPr lang="en-US" sz="3200" dirty="0"/>
              <a:t>Define an object that encapsulates how a set of objects interact. Mediator promotes loose coupling by keeping objects from referring to each other explicitly, and it lets you vary their interaction independently.</a:t>
            </a:r>
          </a:p>
          <a:p>
            <a:r>
              <a:rPr lang="en-US" sz="3200" dirty="0"/>
              <a:t>Design an intermediary to decouple many peers.</a:t>
            </a:r>
          </a:p>
          <a:p>
            <a:r>
              <a:rPr lang="en-US" sz="3200" dirty="0"/>
              <a:t>Promote the many-to-many relationships between interacting peers to "full object status".</a:t>
            </a:r>
          </a:p>
        </p:txBody>
      </p:sp>
    </p:spTree>
    <p:extLst>
      <p:ext uri="{BB962C8B-B14F-4D97-AF65-F5344CB8AC3E}">
        <p14:creationId xmlns:p14="http://schemas.microsoft.com/office/powerpoint/2010/main" val="4239521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3200" dirty="0"/>
              <a:t>Identify a collection of interacting objects that would benefit from mutual decoupling.</a:t>
            </a:r>
          </a:p>
          <a:p>
            <a:r>
              <a:rPr lang="en-US" sz="3200" dirty="0"/>
              <a:t>Encapsulate those interactions in the abstraction of a new class.</a:t>
            </a:r>
          </a:p>
          <a:p>
            <a:r>
              <a:rPr lang="en-US" sz="3200" dirty="0"/>
              <a:t>Create an instance of that new class and rework all "peer" objects to interact with the Mediator only.</a:t>
            </a:r>
          </a:p>
          <a:p>
            <a:r>
              <a:rPr lang="en-US" sz="3200" dirty="0"/>
              <a:t>Balance the principle of decoupling with the principle of distributing responsibility evenly.</a:t>
            </a:r>
          </a:p>
          <a:p>
            <a:r>
              <a:rPr lang="en-US" sz="3200" dirty="0"/>
              <a:t>Be careful not to create a "controller" or "god" object.</a:t>
            </a:r>
          </a:p>
        </p:txBody>
      </p:sp>
    </p:spTree>
    <p:extLst>
      <p:ext uri="{BB962C8B-B14F-4D97-AF65-F5344CB8AC3E}">
        <p14:creationId xmlns:p14="http://schemas.microsoft.com/office/powerpoint/2010/main" val="87730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Memento</a:t>
            </a:r>
          </a:p>
        </p:txBody>
      </p:sp>
      <p:sp>
        <p:nvSpPr>
          <p:cNvPr id="3" name="Content Placeholder 2"/>
          <p:cNvSpPr>
            <a:spLocks noGrp="1"/>
          </p:cNvSpPr>
          <p:nvPr>
            <p:ph idx="1"/>
          </p:nvPr>
        </p:nvSpPr>
        <p:spPr/>
        <p:txBody>
          <a:bodyPr>
            <a:normAutofit/>
          </a:bodyPr>
          <a:lstStyle/>
          <a:p>
            <a:r>
              <a:rPr lang="en-US" sz="3600" dirty="0"/>
              <a:t>Without violating encapsulation, capture and externalize an object's internal state so that the object can be returned to this state later.</a:t>
            </a:r>
          </a:p>
          <a:p>
            <a:r>
              <a:rPr lang="en-US" sz="3600" dirty="0"/>
              <a:t>A magic cookie that encapsulates a "check point" capability.</a:t>
            </a:r>
          </a:p>
          <a:p>
            <a:r>
              <a:rPr lang="en-US" sz="3600" dirty="0"/>
              <a:t>Promote undo or rollback to full object status.</a:t>
            </a:r>
          </a:p>
        </p:txBody>
      </p:sp>
    </p:spTree>
    <p:extLst>
      <p:ext uri="{BB962C8B-B14F-4D97-AF65-F5344CB8AC3E}">
        <p14:creationId xmlns:p14="http://schemas.microsoft.com/office/powerpoint/2010/main" val="917505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Memento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67812"/>
            <a:ext cx="10245010" cy="587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095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800" dirty="0"/>
              <a:t>Identify the roles of “caretaker” and “originator”.</a:t>
            </a:r>
          </a:p>
          <a:p>
            <a:r>
              <a:rPr lang="en-US" sz="2800" dirty="0"/>
              <a:t>Create a Memento class and declare the originator a friend.</a:t>
            </a:r>
          </a:p>
          <a:p>
            <a:r>
              <a:rPr lang="en-US" sz="2800" dirty="0"/>
              <a:t>Caretaker knows when to "check point" the originator.</a:t>
            </a:r>
          </a:p>
          <a:p>
            <a:r>
              <a:rPr lang="en-US" sz="2800" dirty="0"/>
              <a:t>Originator creates a Memento and copies its state to that Memento.</a:t>
            </a:r>
          </a:p>
          <a:p>
            <a:r>
              <a:rPr lang="en-US" sz="2800" dirty="0"/>
              <a:t>Caretaker holds on to (but cannot peek into) the Memento.</a:t>
            </a:r>
          </a:p>
          <a:p>
            <a:r>
              <a:rPr lang="en-US" sz="2800" dirty="0"/>
              <a:t>Caretaker knows when to "roll back" the originator.</a:t>
            </a:r>
          </a:p>
          <a:p>
            <a:r>
              <a:rPr lang="en-US" sz="2800" dirty="0"/>
              <a:t>Originator reinstates itself using the saved state in the Memento.</a:t>
            </a:r>
          </a:p>
        </p:txBody>
      </p:sp>
    </p:spTree>
    <p:extLst>
      <p:ext uri="{BB962C8B-B14F-4D97-AF65-F5344CB8AC3E}">
        <p14:creationId xmlns:p14="http://schemas.microsoft.com/office/powerpoint/2010/main" val="1540117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 (Not much more </a:t>
            </a:r>
            <a:r>
              <a:rPr lang="en-US" dirty="0" err="1"/>
              <a:t>relable</a:t>
            </a:r>
            <a:r>
              <a:rPr lang="en-US" dirty="0"/>
              <a:t>)</a:t>
            </a:r>
          </a:p>
        </p:txBody>
      </p:sp>
      <p:sp>
        <p:nvSpPr>
          <p:cNvPr id="3" name="Content Placeholder 2"/>
          <p:cNvSpPr>
            <a:spLocks noGrp="1"/>
          </p:cNvSpPr>
          <p:nvPr>
            <p:ph idx="1"/>
          </p:nvPr>
        </p:nvSpPr>
        <p:spPr/>
        <p:txBody>
          <a:bodyPr>
            <a:normAutofit/>
          </a:bodyPr>
          <a:lstStyle/>
          <a:p>
            <a:r>
              <a:rPr lang="en-US" sz="2400" dirty="0"/>
              <a:t>The intent of a Null Object is to encapsulate the absence of an object by providing a substitutable alternative that offers suitable default do nothing behavior. In short, a design where "nothing will come of nothing"</a:t>
            </a:r>
          </a:p>
          <a:p>
            <a:r>
              <a:rPr lang="en-US" sz="2400" dirty="0"/>
              <a:t>Use the Null Object pattern when</a:t>
            </a:r>
          </a:p>
          <a:p>
            <a:pPr lvl="1"/>
            <a:r>
              <a:rPr lang="en-US" sz="2400" dirty="0"/>
              <a:t>An object requires a collaborator. The Null Object pattern does not introduce this collaboration--it makes use of a collaboration that already exists</a:t>
            </a:r>
          </a:p>
          <a:p>
            <a:pPr lvl="1"/>
            <a:r>
              <a:rPr lang="en-US" sz="2400" dirty="0"/>
              <a:t>Some collaborator instances should do nothing</a:t>
            </a:r>
          </a:p>
          <a:p>
            <a:pPr lvl="1"/>
            <a:r>
              <a:rPr lang="en-US" sz="2400" dirty="0"/>
              <a:t>You want to abstract the handling of null away from the client</a:t>
            </a:r>
          </a:p>
        </p:txBody>
      </p:sp>
    </p:spTree>
    <p:extLst>
      <p:ext uri="{BB962C8B-B14F-4D97-AF65-F5344CB8AC3E}">
        <p14:creationId xmlns:p14="http://schemas.microsoft.com/office/powerpoint/2010/main" val="4144512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p>
        </p:txBody>
      </p:sp>
      <p:sp>
        <p:nvSpPr>
          <p:cNvPr id="3" name="Content Placeholder 2"/>
          <p:cNvSpPr>
            <a:spLocks noGrp="1"/>
          </p:cNvSpPr>
          <p:nvPr>
            <p:ph idx="1"/>
          </p:nvPr>
        </p:nvSpPr>
        <p:spPr/>
        <p:txBody>
          <a:bodyPr>
            <a:normAutofit/>
          </a:bodyPr>
          <a:lstStyle/>
          <a:p>
            <a:r>
              <a:rPr lang="en-US" sz="3200" dirty="0"/>
              <a:t>Define a one-to-many dependency between objects so that when one object changes state, all its dependents are notified and updated automatically.</a:t>
            </a:r>
          </a:p>
          <a:p>
            <a:r>
              <a:rPr lang="en-US" sz="3200" dirty="0"/>
              <a:t>Encapsulate the core (or common or engine) components in a Subject abstraction, and the variable (or optional or user interface) components in an Observer hierarchy.</a:t>
            </a:r>
          </a:p>
          <a:p>
            <a:r>
              <a:rPr lang="en-US" sz="3200" dirty="0"/>
              <a:t>The "View" part of Model-View-Controller.</a:t>
            </a:r>
          </a:p>
        </p:txBody>
      </p:sp>
    </p:spTree>
    <p:extLst>
      <p:ext uri="{BB962C8B-B14F-4D97-AF65-F5344CB8AC3E}">
        <p14:creationId xmlns:p14="http://schemas.microsoft.com/office/powerpoint/2010/main" val="2887464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400" dirty="0"/>
              <a:t>Differentiate between the core (or independent) functionality and the optional (or dependent) functionality.</a:t>
            </a:r>
          </a:p>
          <a:p>
            <a:r>
              <a:rPr lang="en-US" sz="2400" dirty="0"/>
              <a:t>Model the independent functionality with a "subject" abstraction.</a:t>
            </a:r>
          </a:p>
          <a:p>
            <a:r>
              <a:rPr lang="en-US" sz="2400" dirty="0"/>
              <a:t>Model the dependent functionality with an "observer" hierarchy.</a:t>
            </a:r>
          </a:p>
          <a:p>
            <a:r>
              <a:rPr lang="en-US" sz="2400" dirty="0"/>
              <a:t>The Subject is coupled only to the Observer base class.</a:t>
            </a:r>
          </a:p>
          <a:p>
            <a:r>
              <a:rPr lang="en-US" sz="2400" dirty="0"/>
              <a:t>The client configures the number and type of Observers.</a:t>
            </a:r>
          </a:p>
          <a:p>
            <a:r>
              <a:rPr lang="en-US" sz="2400" dirty="0"/>
              <a:t>Observers register themselves with the Subject.</a:t>
            </a:r>
          </a:p>
          <a:p>
            <a:r>
              <a:rPr lang="en-US" sz="2400" dirty="0"/>
              <a:t>The Subject broadcasts events to all registered Observers.</a:t>
            </a:r>
          </a:p>
          <a:p>
            <a:r>
              <a:rPr lang="en-US" sz="2400" dirty="0"/>
              <a:t>The Subject may "push" information at the Observers, or, the Observers may "pull" the information they need from the Subject.</a:t>
            </a:r>
          </a:p>
        </p:txBody>
      </p:sp>
    </p:spTree>
    <p:extLst>
      <p:ext uri="{BB962C8B-B14F-4D97-AF65-F5344CB8AC3E}">
        <p14:creationId xmlns:p14="http://schemas.microsoft.com/office/powerpoint/2010/main" val="335711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p>
        </p:txBody>
      </p:sp>
      <p:sp>
        <p:nvSpPr>
          <p:cNvPr id="3" name="Content Placeholder 2"/>
          <p:cNvSpPr>
            <a:spLocks noGrp="1"/>
          </p:cNvSpPr>
          <p:nvPr>
            <p:ph idx="1"/>
          </p:nvPr>
        </p:nvSpPr>
        <p:spPr/>
        <p:txBody>
          <a:bodyPr>
            <a:normAutofit/>
          </a:bodyPr>
          <a:lstStyle/>
          <a:p>
            <a:r>
              <a:rPr lang="en-US" sz="4000" dirty="0"/>
              <a:t>Allow an object to alter its behavior when its internal state changes. The object will appear to change its class.</a:t>
            </a:r>
          </a:p>
          <a:p>
            <a:r>
              <a:rPr lang="en-US" sz="4000" dirty="0"/>
              <a:t>An object-oriented state machine</a:t>
            </a:r>
          </a:p>
          <a:p>
            <a:r>
              <a:rPr lang="en-US" sz="4000" dirty="0"/>
              <a:t>wrapper + polymorphic </a:t>
            </a:r>
            <a:r>
              <a:rPr lang="en-US" sz="4000" dirty="0" err="1"/>
              <a:t>wrappee</a:t>
            </a:r>
            <a:r>
              <a:rPr lang="en-US" sz="4000" dirty="0"/>
              <a:t> + collaboration</a:t>
            </a:r>
          </a:p>
        </p:txBody>
      </p:sp>
    </p:spTree>
    <p:extLst>
      <p:ext uri="{BB962C8B-B14F-4D97-AF65-F5344CB8AC3E}">
        <p14:creationId xmlns:p14="http://schemas.microsoft.com/office/powerpoint/2010/main" val="3643552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2000" dirty="0"/>
              <a:t>Identify an existing class, or create a new class, that will serve as the "state machine" from the client's perspective. That class is the "wrapper" class.</a:t>
            </a:r>
          </a:p>
          <a:p>
            <a:r>
              <a:rPr lang="en-US" sz="2000" dirty="0"/>
              <a:t>Create a State base class that replicates the methods of the state machine interface. Each method takes one additional parameter: an instance of the wrapper class. The State base class specifies any useful "default" behavior.</a:t>
            </a:r>
          </a:p>
          <a:p>
            <a:r>
              <a:rPr lang="en-US" sz="2000" dirty="0"/>
              <a:t>Create a State derived class for each domain state. These derived classes only override the methods they need to override.</a:t>
            </a:r>
          </a:p>
          <a:p>
            <a:r>
              <a:rPr lang="en-US" sz="2000" dirty="0"/>
              <a:t>The wrapper class maintains a "current" State object.</a:t>
            </a:r>
          </a:p>
          <a:p>
            <a:r>
              <a:rPr lang="en-US" sz="2000" dirty="0"/>
              <a:t>All client requests to the wrapper class are simply delegated to the current State object, and the wrapper object's this pointer is passed.</a:t>
            </a:r>
          </a:p>
          <a:p>
            <a:r>
              <a:rPr lang="en-US" sz="2000" dirty="0"/>
              <a:t>The State methods change the "current" state in the wrapper object as appropriate.</a:t>
            </a:r>
          </a:p>
        </p:txBody>
      </p:sp>
    </p:spTree>
    <p:extLst>
      <p:ext uri="{BB962C8B-B14F-4D97-AF65-F5344CB8AC3E}">
        <p14:creationId xmlns:p14="http://schemas.microsoft.com/office/powerpoint/2010/main" val="14741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a:t>
            </a:r>
          </a:p>
        </p:txBody>
      </p:sp>
      <p:sp>
        <p:nvSpPr>
          <p:cNvPr id="3" name="Content Placeholder 2"/>
          <p:cNvSpPr>
            <a:spLocks noGrp="1"/>
          </p:cNvSpPr>
          <p:nvPr>
            <p:ph idx="1"/>
          </p:nvPr>
        </p:nvSpPr>
        <p:spPr/>
        <p:txBody>
          <a:bodyPr/>
          <a:lstStyle/>
          <a:p>
            <a:pPr marL="0" indent="0">
              <a:buNone/>
            </a:pPr>
            <a:r>
              <a:rPr lang="en-US" sz="2400" dirty="0"/>
              <a:t>Provide an interface for creating families of related or dependent objects without specifying their concrete classes.</a:t>
            </a:r>
          </a:p>
          <a:p>
            <a:pPr>
              <a:buFont typeface="+mj-lt"/>
              <a:buAutoNum type="arabicPeriod"/>
            </a:pPr>
            <a:endParaRPr lang="en-US" sz="2200" dirty="0"/>
          </a:p>
          <a:p>
            <a:pPr marL="0" indent="0">
              <a:buNone/>
            </a:pPr>
            <a:endParaRPr lang="en-US" dirty="0"/>
          </a:p>
        </p:txBody>
      </p:sp>
    </p:spTree>
    <p:extLst>
      <p:ext uri="{BB962C8B-B14F-4D97-AF65-F5344CB8AC3E}">
        <p14:creationId xmlns:p14="http://schemas.microsoft.com/office/powerpoint/2010/main" val="1751129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idx="1"/>
          </p:nvPr>
        </p:nvSpPr>
        <p:spPr/>
        <p:txBody>
          <a:bodyPr>
            <a:normAutofit/>
          </a:bodyPr>
          <a:lstStyle/>
          <a:p>
            <a:r>
              <a:rPr lang="en-US" sz="4000" dirty="0"/>
              <a:t>Define a family of algorithms, encapsulate each one, and make them interchangeable. Strategy lets the algorithm vary independently from the clients that use it.</a:t>
            </a:r>
          </a:p>
          <a:p>
            <a:r>
              <a:rPr lang="en-US" sz="4000" dirty="0"/>
              <a:t>Capture the abstraction in an interface, bury implementation details in derived classes.</a:t>
            </a:r>
          </a:p>
        </p:txBody>
      </p:sp>
    </p:spTree>
    <p:extLst>
      <p:ext uri="{BB962C8B-B14F-4D97-AF65-F5344CB8AC3E}">
        <p14:creationId xmlns:p14="http://schemas.microsoft.com/office/powerpoint/2010/main" val="1819870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normAutofit/>
          </a:bodyPr>
          <a:lstStyle/>
          <a:p>
            <a:r>
              <a:rPr lang="en-US" sz="3200" dirty="0"/>
              <a:t>Identify an algorithm (i.e. a behavior) that the client would prefer to access through a "flex point".</a:t>
            </a:r>
          </a:p>
          <a:p>
            <a:r>
              <a:rPr lang="en-US" sz="3200" dirty="0"/>
              <a:t>Specify the signature for that algorithm in an interface.</a:t>
            </a:r>
          </a:p>
          <a:p>
            <a:r>
              <a:rPr lang="en-US" sz="3200" dirty="0"/>
              <a:t>Bury the alternative implementation details in derived classes.</a:t>
            </a:r>
          </a:p>
          <a:p>
            <a:r>
              <a:rPr lang="en-US" sz="3200" dirty="0"/>
              <a:t>Clients of the algorithm couple themselves to the interface.</a:t>
            </a:r>
          </a:p>
        </p:txBody>
      </p:sp>
    </p:spTree>
    <p:extLst>
      <p:ext uri="{BB962C8B-B14F-4D97-AF65-F5344CB8AC3E}">
        <p14:creationId xmlns:p14="http://schemas.microsoft.com/office/powerpoint/2010/main" val="801460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a:t>
            </a:r>
          </a:p>
        </p:txBody>
      </p:sp>
      <p:sp>
        <p:nvSpPr>
          <p:cNvPr id="3" name="Content Placeholder 2"/>
          <p:cNvSpPr>
            <a:spLocks noGrp="1"/>
          </p:cNvSpPr>
          <p:nvPr>
            <p:ph idx="1"/>
          </p:nvPr>
        </p:nvSpPr>
        <p:spPr/>
        <p:txBody>
          <a:bodyPr>
            <a:normAutofit/>
          </a:bodyPr>
          <a:lstStyle/>
          <a:p>
            <a:r>
              <a:rPr lang="en-US" sz="3600" dirty="0"/>
              <a:t>Define the skeleton of an algorithm in an operation, deferring some steps to client subclasses. Template Method lets subclasses redefine certain steps of an algorithm without changing the algorithm's structure.</a:t>
            </a:r>
          </a:p>
          <a:p>
            <a:r>
              <a:rPr lang="en-US" sz="3600" dirty="0"/>
              <a:t>Base class declares algorithm 'placeholders', and derived classes implement the placeholders.</a:t>
            </a:r>
          </a:p>
        </p:txBody>
      </p:sp>
    </p:spTree>
    <p:extLst>
      <p:ext uri="{BB962C8B-B14F-4D97-AF65-F5344CB8AC3E}">
        <p14:creationId xmlns:p14="http://schemas.microsoft.com/office/powerpoint/2010/main" val="3898629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Examine the algorithm, and decide which steps are standard and which steps are peculiar to each of the current classes.</a:t>
            </a:r>
          </a:p>
          <a:p>
            <a:r>
              <a:rPr lang="en-US" dirty="0"/>
              <a:t>Define a new abstract base class to host the "don't call us, we'll call you" framework.</a:t>
            </a:r>
          </a:p>
          <a:p>
            <a:r>
              <a:rPr lang="en-US" dirty="0"/>
              <a:t>Move the shell of the algorithm (now called the "template method") and the definition of all standard steps to the new base class.</a:t>
            </a:r>
          </a:p>
          <a:p>
            <a:r>
              <a:rPr lang="en-US" dirty="0"/>
              <a:t>Define a placeholder or "hook" method in the base class for each step that requires many different implementations. This method can host a default implementation – or – it can be defined as abstract (Java) or pure virtual (C++).</a:t>
            </a:r>
          </a:p>
          <a:p>
            <a:r>
              <a:rPr lang="en-US" dirty="0"/>
              <a:t>Invoke the hook method(s) from the template method.</a:t>
            </a:r>
          </a:p>
          <a:p>
            <a:r>
              <a:rPr lang="en-US" dirty="0"/>
              <a:t>Each of the existing classes declares an "is-a" relationship to the new abstract base class.</a:t>
            </a:r>
          </a:p>
          <a:p>
            <a:r>
              <a:rPr lang="en-US" dirty="0"/>
              <a:t>Remove from the existing classes all the implementation details that have been moved to the base class.</a:t>
            </a:r>
          </a:p>
          <a:p>
            <a:r>
              <a:rPr lang="en-US" dirty="0"/>
              <a:t>The only details that will remain in the existing classes will be the implementation details peculiar to each derived class.</a:t>
            </a:r>
          </a:p>
        </p:txBody>
      </p:sp>
    </p:spTree>
    <p:extLst>
      <p:ext uri="{BB962C8B-B14F-4D97-AF65-F5344CB8AC3E}">
        <p14:creationId xmlns:p14="http://schemas.microsoft.com/office/powerpoint/2010/main" val="1931205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p>
        </p:txBody>
      </p:sp>
      <p:sp>
        <p:nvSpPr>
          <p:cNvPr id="3" name="Content Placeholder 2"/>
          <p:cNvSpPr>
            <a:spLocks noGrp="1"/>
          </p:cNvSpPr>
          <p:nvPr>
            <p:ph idx="1"/>
          </p:nvPr>
        </p:nvSpPr>
        <p:spPr/>
        <p:txBody>
          <a:bodyPr>
            <a:normAutofit/>
          </a:bodyPr>
          <a:lstStyle/>
          <a:p>
            <a:r>
              <a:rPr lang="en-US" sz="3200" dirty="0"/>
              <a:t>Represent an operation to be performed on the elements of an object structure. Visitor lets you define a new operation without changing the classes of the elements on which it operates.</a:t>
            </a:r>
          </a:p>
          <a:p>
            <a:r>
              <a:rPr lang="en-US" sz="3200" dirty="0"/>
              <a:t>The classic technique for recovering lost type information.</a:t>
            </a:r>
          </a:p>
          <a:p>
            <a:r>
              <a:rPr lang="en-US" sz="3200" dirty="0"/>
              <a:t>Do the right thing based on the type of two objects.</a:t>
            </a:r>
          </a:p>
          <a:p>
            <a:r>
              <a:rPr lang="en-US" sz="3200" dirty="0"/>
              <a:t>Double dispatch</a:t>
            </a:r>
          </a:p>
        </p:txBody>
      </p:sp>
    </p:spTree>
    <p:extLst>
      <p:ext uri="{BB962C8B-B14F-4D97-AF65-F5344CB8AC3E}">
        <p14:creationId xmlns:p14="http://schemas.microsoft.com/office/powerpoint/2010/main" val="1731248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a:t>
            </a:r>
          </a:p>
        </p:txBody>
      </p:sp>
      <p:sp>
        <p:nvSpPr>
          <p:cNvPr id="3" name="Content Placeholder 2"/>
          <p:cNvSpPr>
            <a:spLocks noGrp="1"/>
          </p:cNvSpPr>
          <p:nvPr>
            <p:ph idx="1"/>
          </p:nvPr>
        </p:nvSpPr>
        <p:spPr/>
        <p:txBody>
          <a:bodyPr/>
          <a:lstStyle/>
          <a:p>
            <a:r>
              <a:rPr lang="en-US" dirty="0"/>
              <a:t>Confirm that the current hierarchy (known as the Element hierarchy) will be fairly stable and that the public interface of these classes is sufficient for the access the Visitor classes will require. If these conditions are not met, then the Visitor pattern is not a good match.</a:t>
            </a:r>
          </a:p>
          <a:p>
            <a:r>
              <a:rPr lang="en-US" dirty="0"/>
              <a:t>Create a Visitor base class with a visit(</a:t>
            </a:r>
            <a:r>
              <a:rPr lang="en-US" dirty="0" err="1"/>
              <a:t>ElementXxx</a:t>
            </a:r>
            <a:r>
              <a:rPr lang="en-US" dirty="0"/>
              <a:t>) method for each Element derived type.</a:t>
            </a:r>
          </a:p>
          <a:p>
            <a:r>
              <a:rPr lang="en-US" dirty="0"/>
              <a:t>Add an accept(Visitor) method to the Element hierarchy. The implementation in each Element derived class is always the same – accept( Visitor v ) { </a:t>
            </a:r>
            <a:r>
              <a:rPr lang="en-US" dirty="0" err="1"/>
              <a:t>v.visit</a:t>
            </a:r>
            <a:r>
              <a:rPr lang="en-US" dirty="0"/>
              <a:t>( this ); }. Because of cyclic dependencies, the declaration of the Element and Visitor classes will need to be interleaved.</a:t>
            </a:r>
          </a:p>
          <a:p>
            <a:r>
              <a:rPr lang="en-US" dirty="0"/>
              <a:t>The Element hierarchy is coupled only to the Visitor base class, but the Visitor hierarchy is coupled to each Element derived class. If the stability of the Element hierarchy is low, and the stability of the Visitor hierarchy is high; consider swapping the 'roles' of the two hierarchies.</a:t>
            </a:r>
          </a:p>
          <a:p>
            <a:r>
              <a:rPr lang="en-US" dirty="0"/>
              <a:t>Create a Visitor derived class for each "operation" to be performed on Element objects.  visit() implementations will rely on the Element's public interface.</a:t>
            </a:r>
          </a:p>
          <a:p>
            <a:r>
              <a:rPr lang="en-US" dirty="0"/>
              <a:t>The client creates Visitor objects and passes each to Element objects by calling accept().</a:t>
            </a:r>
          </a:p>
        </p:txBody>
      </p:sp>
    </p:spTree>
    <p:extLst>
      <p:ext uri="{BB962C8B-B14F-4D97-AF65-F5344CB8AC3E}">
        <p14:creationId xmlns:p14="http://schemas.microsoft.com/office/powerpoint/2010/main" val="3956713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patterns</a:t>
            </a:r>
          </a:p>
        </p:txBody>
      </p:sp>
      <p:sp>
        <p:nvSpPr>
          <p:cNvPr id="3" name="Content Placeholder 2"/>
          <p:cNvSpPr>
            <a:spLocks noGrp="1"/>
          </p:cNvSpPr>
          <p:nvPr>
            <p:ph idx="1"/>
          </p:nvPr>
        </p:nvSpPr>
        <p:spPr/>
        <p:txBody>
          <a:bodyPr>
            <a:normAutofit/>
          </a:bodyPr>
          <a:lstStyle/>
          <a:p>
            <a:r>
              <a:rPr lang="en-US" sz="2800" dirty="0" err="1"/>
              <a:t>Antipatterns</a:t>
            </a:r>
            <a:r>
              <a:rPr lang="en-US" sz="2800" dirty="0"/>
              <a:t> are misapplied design patterns. Common </a:t>
            </a:r>
            <a:r>
              <a:rPr lang="en-US" sz="2800" dirty="0" err="1"/>
              <a:t>Antipatterns</a:t>
            </a:r>
            <a:r>
              <a:rPr lang="en-US" sz="2800" dirty="0"/>
              <a:t> include:</a:t>
            </a:r>
          </a:p>
          <a:p>
            <a:pPr lvl="1">
              <a:buFont typeface="+mj-lt"/>
              <a:buAutoNum type="arabicPeriod"/>
            </a:pPr>
            <a:r>
              <a:rPr lang="en-US" sz="2600" dirty="0"/>
              <a:t>The Blob/God Object - When one class contains all of the methods, operations and logic of your application</a:t>
            </a:r>
          </a:p>
          <a:p>
            <a:pPr lvl="1">
              <a:buFont typeface="+mj-lt"/>
              <a:buAutoNum type="arabicPeriod"/>
            </a:pPr>
            <a:r>
              <a:rPr lang="en-US" sz="2600" dirty="0"/>
              <a:t>Re-coupling - building an unnecessary dependency between objects</a:t>
            </a:r>
          </a:p>
          <a:p>
            <a:pPr lvl="1">
              <a:buFont typeface="+mj-lt"/>
              <a:buAutoNum type="arabicPeriod"/>
            </a:pPr>
            <a:r>
              <a:rPr lang="en-US" sz="2600" dirty="0"/>
              <a:t>Poltergeists - object whose main purpose in life is to pass messages to another object</a:t>
            </a:r>
          </a:p>
          <a:p>
            <a:pPr lvl="1">
              <a:buFont typeface="+mj-lt"/>
              <a:buAutoNum type="arabicPeriod"/>
            </a:pPr>
            <a:r>
              <a:rPr lang="en-US" sz="2600" dirty="0"/>
              <a:t>Sequential Coupling - a class that imposes a particular order on its method calls.</a:t>
            </a:r>
          </a:p>
        </p:txBody>
      </p:sp>
    </p:spTree>
    <p:extLst>
      <p:ext uri="{BB962C8B-B14F-4D97-AF65-F5344CB8AC3E}">
        <p14:creationId xmlns:p14="http://schemas.microsoft.com/office/powerpoint/2010/main" val="384902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654" y="167812"/>
            <a:ext cx="8910803" cy="6683103"/>
          </a:xfrm>
          <a:prstGeom prst="rect">
            <a:avLst/>
          </a:prstGeom>
        </p:spPr>
      </p:pic>
    </p:spTree>
    <p:extLst>
      <p:ext uri="{BB962C8B-B14F-4D97-AF65-F5344CB8AC3E}">
        <p14:creationId xmlns:p14="http://schemas.microsoft.com/office/powerpoint/2010/main" val="3783572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a:bodyPr>
          <a:lstStyle/>
          <a:p>
            <a:r>
              <a:rPr lang="en-US" sz="3200" dirty="0"/>
              <a:t>The concept of design patterns has been criticized by some in the field of computer science.</a:t>
            </a:r>
          </a:p>
          <a:p>
            <a:pPr lvl="1"/>
            <a:r>
              <a:rPr lang="en-US" sz="3200" dirty="0"/>
              <a:t>Targets the wrong problem</a:t>
            </a:r>
          </a:p>
          <a:p>
            <a:pPr lvl="1"/>
            <a:r>
              <a:rPr lang="en-US" sz="3200" dirty="0"/>
              <a:t>Lacks formal foundations</a:t>
            </a:r>
          </a:p>
          <a:p>
            <a:pPr lvl="1"/>
            <a:r>
              <a:rPr lang="en-US" sz="3200" dirty="0"/>
              <a:t>Leads to inefficient solutions</a:t>
            </a:r>
          </a:p>
          <a:p>
            <a:pPr lvl="1"/>
            <a:r>
              <a:rPr lang="en-US" sz="3200" dirty="0"/>
              <a:t>Does not differ significantly from other abstractions</a:t>
            </a:r>
          </a:p>
        </p:txBody>
      </p:sp>
    </p:spTree>
    <p:extLst>
      <p:ext uri="{BB962C8B-B14F-4D97-AF65-F5344CB8AC3E}">
        <p14:creationId xmlns:p14="http://schemas.microsoft.com/office/powerpoint/2010/main" val="1929832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Design patterns make it easier to reuse successful designs and architectures. It’s important for every developer to be aware of design patterns but it’s also essential to know how and when to use them. Implementing the right patterns intelligently can be worth the effort but the opposite is also true. A badly implementing pattern can’t yield little benefit to a project. </a:t>
            </a:r>
            <a:br>
              <a:rPr lang="en-US" sz="2400" dirty="0"/>
            </a:br>
            <a:br>
              <a:rPr lang="en-US" sz="2400" dirty="0"/>
            </a:br>
            <a:r>
              <a:rPr lang="en-US" sz="2400" dirty="0"/>
              <a:t>Also bear in mind that it’s not the number of patterns you implement that’s important but how you choose to implement them. For example, don’t choose a pattern just for the sake of using ‘one’ but rather try understanding the pros and cons of what particular patterns have to offer and make a judgment based on it’s fitness for your application.</a:t>
            </a:r>
          </a:p>
        </p:txBody>
      </p:sp>
    </p:spTree>
    <p:extLst>
      <p:ext uri="{BB962C8B-B14F-4D97-AF65-F5344CB8AC3E}">
        <p14:creationId xmlns:p14="http://schemas.microsoft.com/office/powerpoint/2010/main" val="50808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Builder</a:t>
            </a:r>
          </a:p>
        </p:txBody>
      </p:sp>
      <p:sp>
        <p:nvSpPr>
          <p:cNvPr id="3" name="Content Placeholder 2"/>
          <p:cNvSpPr>
            <a:spLocks noGrp="1"/>
          </p:cNvSpPr>
          <p:nvPr>
            <p:ph idx="1"/>
          </p:nvPr>
        </p:nvSpPr>
        <p:spPr/>
        <p:txBody>
          <a:bodyPr/>
          <a:lstStyle/>
          <a:p>
            <a:pPr marL="0" indent="0">
              <a:buNone/>
            </a:pPr>
            <a:r>
              <a:rPr lang="en-US" dirty="0"/>
              <a:t>Separate the construction of a complex object from its representation so that the same construction process can create different representations.</a:t>
            </a:r>
          </a:p>
        </p:txBody>
      </p:sp>
    </p:spTree>
    <p:extLst>
      <p:ext uri="{BB962C8B-B14F-4D97-AF65-F5344CB8AC3E}">
        <p14:creationId xmlns:p14="http://schemas.microsoft.com/office/powerpoint/2010/main" val="1404990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515" y="3011277"/>
            <a:ext cx="8596668" cy="1320800"/>
          </a:xfrm>
        </p:spPr>
        <p:txBody>
          <a:bodyPr/>
          <a:lstStyle/>
          <a:p>
            <a:pPr algn="ctr"/>
            <a:r>
              <a:rPr lang="en-US" dirty="0"/>
              <a:t>Thank you</a:t>
            </a:r>
          </a:p>
        </p:txBody>
      </p:sp>
      <p:grpSp>
        <p:nvGrpSpPr>
          <p:cNvPr id="4" name="Group 3"/>
          <p:cNvGrpSpPr/>
          <p:nvPr/>
        </p:nvGrpSpPr>
        <p:grpSpPr>
          <a:xfrm>
            <a:off x="1968688" y="3809036"/>
            <a:ext cx="3873190" cy="1149938"/>
            <a:chOff x="26497" y="5807784"/>
            <a:chExt cx="3873740" cy="1150101"/>
          </a:xfrm>
        </p:grpSpPr>
        <p:sp>
          <p:nvSpPr>
            <p:cNvPr id="5" name="Content Placeholder 2"/>
            <p:cNvSpPr txBox="1">
              <a:spLocks/>
            </p:cNvSpPr>
            <p:nvPr/>
          </p:nvSpPr>
          <p:spPr>
            <a:xfrm>
              <a:off x="545636" y="5917178"/>
              <a:ext cx="2868085" cy="587369"/>
            </a:xfrm>
            <a:prstGeom prst="rect">
              <a:avLst/>
            </a:prstGeom>
          </p:spPr>
          <p:txBody>
            <a:bodyPr vert="horz" lIns="91427" tIns="45713" rIns="91427" bIns="45713"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112" lvl="1" indent="0">
                <a:buClr>
                  <a:srgbClr val="0F6FC6"/>
                </a:buClr>
                <a:buFont typeface="Wingdings 3" charset="2"/>
                <a:buNone/>
              </a:pPr>
              <a:r>
                <a:rPr lang="en-US" sz="1800" dirty="0">
                  <a:solidFill>
                    <a:prstClr val="black">
                      <a:lumMod val="75000"/>
                      <a:lumOff val="25000"/>
                    </a:prstClr>
                  </a:solidFill>
                </a:rPr>
                <a:t>facebook.com/</a:t>
              </a:r>
              <a:r>
                <a:rPr lang="en-US" sz="1800" dirty="0" err="1">
                  <a:solidFill>
                    <a:prstClr val="black">
                      <a:lumMod val="75000"/>
                      <a:lumOff val="25000"/>
                    </a:prstClr>
                  </a:solidFill>
                </a:rPr>
                <a:t>alokgo</a:t>
              </a:r>
              <a:endParaRPr lang="en-US" sz="1800" dirty="0">
                <a:solidFill>
                  <a:prstClr val="black">
                    <a:lumMod val="75000"/>
                    <a:lumOff val="25000"/>
                  </a:prstClr>
                </a:solidFill>
              </a:endParaRPr>
            </a:p>
          </p:txBody>
        </p:sp>
        <p:pic>
          <p:nvPicPr>
            <p:cNvPr id="6" name="Picture 2" descr="https://cdn1.iconfinder.com/data/icons/yooicons_set01_socialbookmarks/512/social_facebook_box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096" y="5859512"/>
              <a:ext cx="561506" cy="561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3439" y="6426073"/>
              <a:ext cx="1013419" cy="531812"/>
            </a:xfrm>
            <a:prstGeom prst="rect">
              <a:avLst/>
            </a:prstGeom>
          </p:spPr>
          <p:txBody>
            <a:bodyPr wrap="none">
              <a:spAutoFit/>
            </a:bodyPr>
            <a:lstStyle/>
            <a:p>
              <a:pPr algn="ctr" defTabSz="457112"/>
              <a:r>
                <a:rPr lang="en-US" sz="1400" dirty="0">
                  <a:solidFill>
                    <a:prstClr val="black"/>
                  </a:solidFill>
                </a:rPr>
                <a:t>Facebook </a:t>
              </a:r>
            </a:p>
            <a:p>
              <a:pPr algn="ctr" defTabSz="457112"/>
              <a:endParaRPr lang="en-US" sz="1400" dirty="0">
                <a:solidFill>
                  <a:prstClr val="black"/>
                </a:solidFill>
              </a:endParaRPr>
            </a:p>
          </p:txBody>
        </p:sp>
        <p:sp>
          <p:nvSpPr>
            <p:cNvPr id="8" name="Rounded Rectangle 7"/>
            <p:cNvSpPr/>
            <p:nvPr/>
          </p:nvSpPr>
          <p:spPr>
            <a:xfrm>
              <a:off x="26497" y="5807784"/>
              <a:ext cx="3873740" cy="987920"/>
            </a:xfrm>
            <a:prstGeom prst="roundRect">
              <a:avLst>
                <a:gd name="adj" fmla="val 5226"/>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defTabSz="457112"/>
              <a:endParaRPr lang="en-US">
                <a:solidFill>
                  <a:prstClr val="black"/>
                </a:solidFill>
              </a:endParaRPr>
            </a:p>
          </p:txBody>
        </p:sp>
      </p:grpSp>
      <p:grpSp>
        <p:nvGrpSpPr>
          <p:cNvPr id="9" name="Group 8"/>
          <p:cNvGrpSpPr/>
          <p:nvPr/>
        </p:nvGrpSpPr>
        <p:grpSpPr>
          <a:xfrm>
            <a:off x="5872817" y="3824979"/>
            <a:ext cx="4172366" cy="1014195"/>
            <a:chOff x="3931180" y="5823730"/>
            <a:chExt cx="4314462" cy="1014339"/>
          </a:xfrm>
        </p:grpSpPr>
        <p:pic>
          <p:nvPicPr>
            <p:cNvPr id="10" name="Picture 9"/>
            <p:cNvPicPr>
              <a:picLocks noChangeAspect="1"/>
            </p:cNvPicPr>
            <p:nvPr/>
          </p:nvPicPr>
          <p:blipFill>
            <a:blip r:embed="rId3"/>
            <a:stretch>
              <a:fillRect/>
            </a:stretch>
          </p:blipFill>
          <p:spPr>
            <a:xfrm>
              <a:off x="4028777" y="5898990"/>
              <a:ext cx="584786" cy="592653"/>
            </a:xfrm>
            <a:prstGeom prst="rect">
              <a:avLst/>
            </a:prstGeom>
          </p:spPr>
        </p:pic>
        <p:sp>
          <p:nvSpPr>
            <p:cNvPr id="11" name="Rectangle 10"/>
            <p:cNvSpPr/>
            <p:nvPr/>
          </p:nvSpPr>
          <p:spPr>
            <a:xfrm>
              <a:off x="3931180" y="6494577"/>
              <a:ext cx="1061356" cy="343492"/>
            </a:xfrm>
            <a:prstGeom prst="rect">
              <a:avLst/>
            </a:prstGeom>
          </p:spPr>
          <p:txBody>
            <a:bodyPr wrap="square">
              <a:spAutoFit/>
            </a:bodyPr>
            <a:lstStyle/>
            <a:p>
              <a:pPr defTabSz="457112"/>
              <a:r>
                <a:rPr lang="en-US" sz="1600" dirty="0">
                  <a:solidFill>
                    <a:prstClr val="black"/>
                  </a:solidFill>
                </a:rPr>
                <a:t>Twitter</a:t>
              </a:r>
            </a:p>
          </p:txBody>
        </p:sp>
        <p:sp>
          <p:nvSpPr>
            <p:cNvPr id="12" name="Rectangle 11"/>
            <p:cNvSpPr/>
            <p:nvPr/>
          </p:nvSpPr>
          <p:spPr>
            <a:xfrm>
              <a:off x="4321170" y="6009759"/>
              <a:ext cx="2361006" cy="374846"/>
            </a:xfrm>
            <a:prstGeom prst="rect">
              <a:avLst/>
            </a:prstGeom>
          </p:spPr>
          <p:txBody>
            <a:bodyPr wrap="square">
              <a:spAutoFit/>
            </a:bodyPr>
            <a:lstStyle/>
            <a:p>
              <a:pPr marL="457112" lvl="1" defTabSz="457112"/>
              <a:r>
                <a:rPr lang="en-US" dirty="0">
                  <a:solidFill>
                    <a:prstClr val="black"/>
                  </a:solidFill>
                </a:rPr>
                <a:t>@alokpandey01</a:t>
              </a:r>
            </a:p>
          </p:txBody>
        </p:sp>
        <p:sp>
          <p:nvSpPr>
            <p:cNvPr id="13" name="Rounded Rectangle 12"/>
            <p:cNvSpPr/>
            <p:nvPr/>
          </p:nvSpPr>
          <p:spPr>
            <a:xfrm>
              <a:off x="3932860" y="5823730"/>
              <a:ext cx="4312782" cy="971974"/>
            </a:xfrm>
            <a:prstGeom prst="roundRect">
              <a:avLst>
                <a:gd name="adj" fmla="val 5226"/>
              </a:avLst>
            </a:prstGeom>
            <a:noFill/>
            <a:ln w="12700"/>
          </p:spPr>
          <p:style>
            <a:lnRef idx="2">
              <a:schemeClr val="accent2"/>
            </a:lnRef>
            <a:fillRef idx="1">
              <a:schemeClr val="lt1"/>
            </a:fillRef>
            <a:effectRef idx="0">
              <a:schemeClr val="accent2"/>
            </a:effectRef>
            <a:fontRef idx="minor">
              <a:schemeClr val="dk1"/>
            </a:fontRef>
          </p:style>
          <p:txBody>
            <a:bodyPr rtlCol="0" anchor="ctr"/>
            <a:lstStyle/>
            <a:p>
              <a:pPr algn="ctr" defTabSz="457112"/>
              <a:endParaRPr lang="en-US">
                <a:solidFill>
                  <a:prstClr val="black"/>
                </a:solidFill>
              </a:endParaRPr>
            </a:p>
          </p:txBody>
        </p:sp>
      </p:grpSp>
    </p:spTree>
    <p:extLst>
      <p:ext uri="{BB962C8B-B14F-4D97-AF65-F5344CB8AC3E}">
        <p14:creationId xmlns:p14="http://schemas.microsoft.com/office/powerpoint/2010/main" val="359671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Method</a:t>
            </a:r>
          </a:p>
        </p:txBody>
      </p:sp>
      <p:sp>
        <p:nvSpPr>
          <p:cNvPr id="3" name="Content Placeholder 2"/>
          <p:cNvSpPr>
            <a:spLocks noGrp="1"/>
          </p:cNvSpPr>
          <p:nvPr>
            <p:ph idx="1"/>
          </p:nvPr>
        </p:nvSpPr>
        <p:spPr/>
        <p:txBody>
          <a:bodyPr/>
          <a:lstStyle/>
          <a:p>
            <a:pPr marL="0" indent="0">
              <a:buNone/>
            </a:pPr>
            <a:r>
              <a:rPr lang="en-US" dirty="0"/>
              <a:t>Define an interface for creating an object, but let subclasses decide which class to instantiate. Factory Method lets a class defer instantiation to subclasses.</a:t>
            </a:r>
          </a:p>
        </p:txBody>
      </p:sp>
    </p:spTree>
    <p:extLst>
      <p:ext uri="{BB962C8B-B14F-4D97-AF65-F5344CB8AC3E}">
        <p14:creationId xmlns:p14="http://schemas.microsoft.com/office/powerpoint/2010/main" val="10283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pPr marL="0" indent="0">
              <a:buNone/>
            </a:pPr>
            <a:r>
              <a:rPr lang="en-US" dirty="0"/>
              <a:t>Specify the kind of objects to create using a prototypical instance, and create new objects by copying this prototype.</a:t>
            </a:r>
          </a:p>
        </p:txBody>
      </p:sp>
    </p:spTree>
    <p:extLst>
      <p:ext uri="{BB962C8B-B14F-4D97-AF65-F5344CB8AC3E}">
        <p14:creationId xmlns:p14="http://schemas.microsoft.com/office/powerpoint/2010/main" val="125228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p>
        </p:txBody>
      </p:sp>
      <p:sp>
        <p:nvSpPr>
          <p:cNvPr id="3" name="Content Placeholder 2"/>
          <p:cNvSpPr>
            <a:spLocks noGrp="1"/>
          </p:cNvSpPr>
          <p:nvPr>
            <p:ph idx="1"/>
          </p:nvPr>
        </p:nvSpPr>
        <p:spPr/>
        <p:txBody>
          <a:bodyPr/>
          <a:lstStyle/>
          <a:p>
            <a:pPr marL="0" indent="0">
              <a:buNone/>
            </a:pPr>
            <a:r>
              <a:rPr lang="en-US" dirty="0"/>
              <a:t>Ensure a class has only one instance and provide a global point of access to it.</a:t>
            </a:r>
          </a:p>
        </p:txBody>
      </p:sp>
    </p:spTree>
    <p:extLst>
      <p:ext uri="{BB962C8B-B14F-4D97-AF65-F5344CB8AC3E}">
        <p14:creationId xmlns:p14="http://schemas.microsoft.com/office/powerpoint/2010/main" val="1322110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9899D12F6B5648B5397650AE4CC163" ma:contentTypeVersion="3" ma:contentTypeDescription="Create a new document." ma:contentTypeScope="" ma:versionID="ec73f71421e2ce149d65342151da1981">
  <xsd:schema xmlns:xsd="http://www.w3.org/2001/XMLSchema" xmlns:xs="http://www.w3.org/2001/XMLSchema" xmlns:p="http://schemas.microsoft.com/office/2006/metadata/properties" xmlns:ns2="7ef7bdc8-b417-44f9-a5ee-090a383f07f4" targetNamespace="http://schemas.microsoft.com/office/2006/metadata/properties" ma:root="true" ma:fieldsID="f5613860a646fdc2be4cdf83ace5be77" ns2:_="">
    <xsd:import namespace="7ef7bdc8-b417-44f9-a5ee-090a383f07f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7bdc8-b417-44f9-a5ee-090a383f0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13B32F-E4FF-4B31-8269-25B44B45FD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f7bdc8-b417-44f9-a5ee-090a383f07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6C7281-0371-40AE-A2D9-2427425B1D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500</TotalTime>
  <Words>5771</Words>
  <Application>Microsoft Office PowerPoint</Application>
  <PresentationFormat>Widescreen</PresentationFormat>
  <Paragraphs>403</Paragraphs>
  <Slides>60</Slides>
  <Notes>27</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Facet</vt:lpstr>
      <vt:lpstr>Enterprise Application Design &amp; Development</vt:lpstr>
      <vt:lpstr>Design Patterns</vt:lpstr>
      <vt:lpstr>Creational Patterns</vt:lpstr>
      <vt:lpstr>Creational Patterns</vt:lpstr>
      <vt:lpstr>Abstract Factory</vt:lpstr>
      <vt:lpstr>Builder</vt:lpstr>
      <vt:lpstr>Factory Method</vt:lpstr>
      <vt:lpstr>Prototype</vt:lpstr>
      <vt:lpstr>Singleton</vt:lpstr>
      <vt:lpstr>Structural Patterns</vt:lpstr>
      <vt:lpstr>Adapter</vt:lpstr>
      <vt:lpstr>Check list</vt:lpstr>
      <vt:lpstr>Rules of thumb</vt:lpstr>
      <vt:lpstr>Bridge</vt:lpstr>
      <vt:lpstr>Use the Bridge pattern when</vt:lpstr>
      <vt:lpstr>Consequences include</vt:lpstr>
      <vt:lpstr>Check list</vt:lpstr>
      <vt:lpstr>Composite</vt:lpstr>
      <vt:lpstr>Check list</vt:lpstr>
      <vt:lpstr>Decorator</vt:lpstr>
      <vt:lpstr>Check list</vt:lpstr>
      <vt:lpstr>Facade</vt:lpstr>
      <vt:lpstr>Check list</vt:lpstr>
      <vt:lpstr>Flyweight</vt:lpstr>
      <vt:lpstr>Check list</vt:lpstr>
      <vt:lpstr>Private Class Data</vt:lpstr>
      <vt:lpstr>Check list</vt:lpstr>
      <vt:lpstr>Proxy Design Pattern</vt:lpstr>
      <vt:lpstr>Check list</vt:lpstr>
      <vt:lpstr>Behavioral Patterns</vt:lpstr>
      <vt:lpstr>Behavioral Patterns</vt:lpstr>
      <vt:lpstr>Chain of Responsibility</vt:lpstr>
      <vt:lpstr>Check list</vt:lpstr>
      <vt:lpstr>Command</vt:lpstr>
      <vt:lpstr>Check list</vt:lpstr>
      <vt:lpstr>Interpreter</vt:lpstr>
      <vt:lpstr>Check list</vt:lpstr>
      <vt:lpstr>Iterator</vt:lpstr>
      <vt:lpstr>Check list</vt:lpstr>
      <vt:lpstr>Mediator</vt:lpstr>
      <vt:lpstr>Check list</vt:lpstr>
      <vt:lpstr>Memento</vt:lpstr>
      <vt:lpstr>PowerPoint Presentation</vt:lpstr>
      <vt:lpstr>Check list</vt:lpstr>
      <vt:lpstr>Null Object (Not much more relable)</vt:lpstr>
      <vt:lpstr>Observer</vt:lpstr>
      <vt:lpstr>Check list</vt:lpstr>
      <vt:lpstr>State</vt:lpstr>
      <vt:lpstr>Check list</vt:lpstr>
      <vt:lpstr>Strategy</vt:lpstr>
      <vt:lpstr>Check list</vt:lpstr>
      <vt:lpstr>Template Method</vt:lpstr>
      <vt:lpstr>Check list</vt:lpstr>
      <vt:lpstr>Visitor</vt:lpstr>
      <vt:lpstr>Check list</vt:lpstr>
      <vt:lpstr>Anti patterns</vt:lpstr>
      <vt:lpstr>PowerPoint Presentation</vt:lpstr>
      <vt:lpstr>Criticism</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pandey</dc:creator>
  <cp:lastModifiedBy>alok pandey</cp:lastModifiedBy>
  <cp:revision>262</cp:revision>
  <dcterms:created xsi:type="dcterms:W3CDTF">2015-06-13T08:23:07Z</dcterms:created>
  <dcterms:modified xsi:type="dcterms:W3CDTF">2023-09-17T14:25:20Z</dcterms:modified>
</cp:coreProperties>
</file>