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ixellet TH" charset="1" panose="02000503000000000000"/>
      <p:regular r:id="rId21"/>
    </p:embeddedFont>
    <p:embeddedFont>
      <p:font typeface="Bitter Bold" charset="1" panose="02000000000000000000"/>
      <p:regular r:id="rId22"/>
    </p:embeddedFont>
    <p:embeddedFont>
      <p:font typeface="Bitter" charset="1" panose="02000000000000000000"/>
      <p:regular r:id="rId23"/>
    </p:embeddedFont>
    <p:embeddedFont>
      <p:font typeface="Dancing Script" charset="1" panose="03080600040507000D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11" Target="../media/image45.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46.png" Type="http://schemas.openxmlformats.org/officeDocument/2006/relationships/image"/><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285613" y="9114167"/>
            <a:ext cx="2861363" cy="912060"/>
          </a:xfrm>
          <a:custGeom>
            <a:avLst/>
            <a:gdLst/>
            <a:ahLst/>
            <a:cxnLst/>
            <a:rect r="r" b="b" t="t" l="l"/>
            <a:pathLst>
              <a:path h="912060" w="2861363">
                <a:moveTo>
                  <a:pt x="0" y="0"/>
                </a:moveTo>
                <a:lnTo>
                  <a:pt x="2861364" y="0"/>
                </a:lnTo>
                <a:lnTo>
                  <a:pt x="2861364" y="912060"/>
                </a:lnTo>
                <a:lnTo>
                  <a:pt x="0" y="912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7247" y="2616265"/>
            <a:ext cx="5087381" cy="4718546"/>
          </a:xfrm>
          <a:custGeom>
            <a:avLst/>
            <a:gdLst/>
            <a:ahLst/>
            <a:cxnLst/>
            <a:rect r="r" b="b" t="t" l="l"/>
            <a:pathLst>
              <a:path h="4718546" w="5087381">
                <a:moveTo>
                  <a:pt x="0" y="0"/>
                </a:moveTo>
                <a:lnTo>
                  <a:pt x="5087381" y="0"/>
                </a:lnTo>
                <a:lnTo>
                  <a:pt x="5087381" y="4718546"/>
                </a:lnTo>
                <a:lnTo>
                  <a:pt x="0" y="4718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0" y="7048066"/>
            <a:ext cx="3238934" cy="3238934"/>
          </a:xfrm>
          <a:custGeom>
            <a:avLst/>
            <a:gdLst/>
            <a:ahLst/>
            <a:cxnLst/>
            <a:rect r="r" b="b" t="t" l="l"/>
            <a:pathLst>
              <a:path h="3238934" w="3238934">
                <a:moveTo>
                  <a:pt x="0" y="0"/>
                </a:moveTo>
                <a:lnTo>
                  <a:pt x="3238934" y="0"/>
                </a:lnTo>
                <a:lnTo>
                  <a:pt x="3238934" y="3238934"/>
                </a:lnTo>
                <a:lnTo>
                  <a:pt x="0" y="3238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245777">
            <a:off x="-573500" y="-1168969"/>
            <a:ext cx="3204400" cy="4114800"/>
          </a:xfrm>
          <a:custGeom>
            <a:avLst/>
            <a:gdLst/>
            <a:ahLst/>
            <a:cxnLst/>
            <a:rect r="r" b="b" t="t" l="l"/>
            <a:pathLst>
              <a:path h="4114800" w="3204400">
                <a:moveTo>
                  <a:pt x="0" y="0"/>
                </a:moveTo>
                <a:lnTo>
                  <a:pt x="3204400" y="0"/>
                </a:lnTo>
                <a:lnTo>
                  <a:pt x="32044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3783350" y="1604320"/>
            <a:ext cx="5770085" cy="2957169"/>
          </a:xfrm>
          <a:custGeom>
            <a:avLst/>
            <a:gdLst/>
            <a:ahLst/>
            <a:cxnLst/>
            <a:rect r="r" b="b" t="t" l="l"/>
            <a:pathLst>
              <a:path h="2957169" w="5770085">
                <a:moveTo>
                  <a:pt x="0" y="0"/>
                </a:moveTo>
                <a:lnTo>
                  <a:pt x="5770085" y="0"/>
                </a:lnTo>
                <a:lnTo>
                  <a:pt x="5770085" y="2957168"/>
                </a:lnTo>
                <a:lnTo>
                  <a:pt x="0" y="29571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625071" y="3282963"/>
            <a:ext cx="3222746" cy="128270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Pixellet TH"/>
                <a:ea typeface="Pixellet TH"/>
                <a:cs typeface="Pixellet TH"/>
                <a:sym typeface="Pixellet TH"/>
              </a:rPr>
              <a:t>TRO CHOI DOAN MAU</a:t>
            </a:r>
          </a:p>
        </p:txBody>
      </p:sp>
      <p:sp>
        <p:nvSpPr>
          <p:cNvPr name="TextBox 8" id="8"/>
          <p:cNvSpPr txBox="true"/>
          <p:nvPr/>
        </p:nvSpPr>
        <p:spPr>
          <a:xfrm rot="0">
            <a:off x="5980086" y="933450"/>
            <a:ext cx="10839116" cy="1854200"/>
          </a:xfrm>
          <a:prstGeom prst="rect">
            <a:avLst/>
          </a:prstGeom>
        </p:spPr>
        <p:txBody>
          <a:bodyPr anchor="t" rtlCol="false" tIns="0" lIns="0" bIns="0" rIns="0">
            <a:spAutoFit/>
          </a:bodyPr>
          <a:lstStyle/>
          <a:p>
            <a:pPr algn="ctr">
              <a:lnSpc>
                <a:spcPts val="7000"/>
              </a:lnSpc>
            </a:pPr>
            <a:r>
              <a:rPr lang="en-US" sz="5000" b="true">
                <a:solidFill>
                  <a:srgbClr val="FAD00A"/>
                </a:solidFill>
                <a:latin typeface="Bitter Bold"/>
                <a:ea typeface="Bitter Bold"/>
                <a:cs typeface="Bitter Bold"/>
                <a:sym typeface="Bitter Bold"/>
              </a:rPr>
              <a:t>TRƯỜNG ĐẠI HỌC BẠC LIÊU</a:t>
            </a:r>
          </a:p>
          <a:p>
            <a:pPr algn="ctr">
              <a:lnSpc>
                <a:spcPts val="7000"/>
              </a:lnSpc>
              <a:spcBef>
                <a:spcPct val="0"/>
              </a:spcBef>
            </a:pPr>
            <a:r>
              <a:rPr lang="en-US" b="true" sz="5000">
                <a:solidFill>
                  <a:srgbClr val="FAD00A"/>
                </a:solidFill>
                <a:latin typeface="Bitter Bold"/>
                <a:ea typeface="Bitter Bold"/>
                <a:cs typeface="Bitter Bold"/>
                <a:sym typeface="Bitter Bold"/>
              </a:rPr>
              <a:t>KHOA KỸ THUẬT VÀ CÔNG NGHỆ</a:t>
            </a:r>
          </a:p>
        </p:txBody>
      </p:sp>
      <p:sp>
        <p:nvSpPr>
          <p:cNvPr name="TextBox 9" id="9"/>
          <p:cNvSpPr txBox="true"/>
          <p:nvPr/>
        </p:nvSpPr>
        <p:spPr>
          <a:xfrm rot="0">
            <a:off x="10404382" y="3394088"/>
            <a:ext cx="1990523" cy="625475"/>
          </a:xfrm>
          <a:prstGeom prst="rect">
            <a:avLst/>
          </a:prstGeom>
        </p:spPr>
        <p:txBody>
          <a:bodyPr anchor="t" rtlCol="false" tIns="0" lIns="0" bIns="0" rIns="0">
            <a:spAutoFit/>
          </a:bodyPr>
          <a:lstStyle/>
          <a:p>
            <a:pPr algn="ctr">
              <a:lnSpc>
                <a:spcPts val="4900"/>
              </a:lnSpc>
              <a:spcBef>
                <a:spcPct val="0"/>
              </a:spcBef>
            </a:pPr>
            <a:r>
              <a:rPr lang="en-US" b="true" sz="3500">
                <a:solidFill>
                  <a:srgbClr val="DADADA"/>
                </a:solidFill>
                <a:latin typeface="Bitter Bold"/>
                <a:ea typeface="Bitter Bold"/>
                <a:cs typeface="Bitter Bold"/>
                <a:sym typeface="Bitter Bold"/>
              </a:rPr>
              <a:t>ĐỒ ÁN</a:t>
            </a:r>
          </a:p>
        </p:txBody>
      </p:sp>
      <p:sp>
        <p:nvSpPr>
          <p:cNvPr name="TextBox 10" id="10"/>
          <p:cNvSpPr txBox="true"/>
          <p:nvPr/>
        </p:nvSpPr>
        <p:spPr>
          <a:xfrm rot="0">
            <a:off x="8540560" y="4705363"/>
            <a:ext cx="5718166" cy="1460500"/>
          </a:xfrm>
          <a:prstGeom prst="rect">
            <a:avLst/>
          </a:prstGeom>
        </p:spPr>
        <p:txBody>
          <a:bodyPr anchor="t" rtlCol="false" tIns="0" lIns="0" bIns="0" rIns="0">
            <a:spAutoFit/>
          </a:bodyPr>
          <a:lstStyle/>
          <a:p>
            <a:pPr algn="ctr">
              <a:lnSpc>
                <a:spcPts val="5599"/>
              </a:lnSpc>
              <a:spcBef>
                <a:spcPct val="0"/>
              </a:spcBef>
            </a:pPr>
            <a:r>
              <a:rPr lang="en-US" b="true" sz="3999">
                <a:solidFill>
                  <a:srgbClr val="DADADA"/>
                </a:solidFill>
                <a:latin typeface="Bitter Bold"/>
                <a:ea typeface="Bitter Bold"/>
                <a:cs typeface="Bitter Bold"/>
                <a:sym typeface="Bitter Bold"/>
              </a:rPr>
              <a:t>CHƯƠNG TRÌNH TRÒ CHƠI ĐOÁN MÀU</a:t>
            </a:r>
          </a:p>
        </p:txBody>
      </p:sp>
      <p:sp>
        <p:nvSpPr>
          <p:cNvPr name="TextBox 11" id="11"/>
          <p:cNvSpPr txBox="true"/>
          <p:nvPr/>
        </p:nvSpPr>
        <p:spPr>
          <a:xfrm rot="0">
            <a:off x="7339956" y="7742567"/>
            <a:ext cx="8811233" cy="1371600"/>
          </a:xfrm>
          <a:prstGeom prst="rect">
            <a:avLst/>
          </a:prstGeom>
        </p:spPr>
        <p:txBody>
          <a:bodyPr anchor="t" rtlCol="false" tIns="0" lIns="0" bIns="0" rIns="0">
            <a:spAutoFit/>
          </a:bodyPr>
          <a:lstStyle/>
          <a:p>
            <a:pPr algn="ctr">
              <a:lnSpc>
                <a:spcPts val="5599"/>
              </a:lnSpc>
            </a:pPr>
            <a:r>
              <a:rPr lang="en-US" sz="3999" b="true">
                <a:solidFill>
                  <a:srgbClr val="DADADA"/>
                </a:solidFill>
                <a:latin typeface="Bitter Bold"/>
                <a:ea typeface="Bitter Bold"/>
                <a:cs typeface="Bitter Bold"/>
                <a:sym typeface="Bitter Bold"/>
              </a:rPr>
              <a:t>GVHD: Ths. Trần Phước Nghĩa</a:t>
            </a:r>
          </a:p>
          <a:p>
            <a:pPr algn="ctr">
              <a:lnSpc>
                <a:spcPts val="4900"/>
              </a:lnSpc>
              <a:spcBef>
                <a:spcPct val="0"/>
              </a:spcBef>
            </a:pPr>
            <a:r>
              <a:rPr lang="en-US" b="true" sz="3500">
                <a:solidFill>
                  <a:srgbClr val="DADADA"/>
                </a:solidFill>
                <a:latin typeface="Bitter Bold"/>
                <a:ea typeface="Bitter Bold"/>
                <a:cs typeface="Bitter Bold"/>
                <a:sym typeface="Bitter Bold"/>
              </a:rPr>
              <a:t>SVTH: Nguyễn Trường Khang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17259300" y="7826621"/>
            <a:ext cx="880425" cy="1078621"/>
          </a:xfrm>
          <a:custGeom>
            <a:avLst/>
            <a:gdLst/>
            <a:ahLst/>
            <a:cxnLst/>
            <a:rect r="r" b="b" t="t" l="l"/>
            <a:pathLst>
              <a:path h="1078621" w="880425">
                <a:moveTo>
                  <a:pt x="0" y="0"/>
                </a:moveTo>
                <a:lnTo>
                  <a:pt x="880425" y="0"/>
                </a:lnTo>
                <a:lnTo>
                  <a:pt x="880425" y="1078622"/>
                </a:lnTo>
                <a:lnTo>
                  <a:pt x="0" y="107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4562" y="7708566"/>
            <a:ext cx="1308277" cy="1328200"/>
          </a:xfrm>
          <a:custGeom>
            <a:avLst/>
            <a:gdLst/>
            <a:ahLst/>
            <a:cxnLst/>
            <a:rect r="r" b="b" t="t" l="l"/>
            <a:pathLst>
              <a:path h="1328200" w="1308277">
                <a:moveTo>
                  <a:pt x="0" y="0"/>
                </a:moveTo>
                <a:lnTo>
                  <a:pt x="1308276" y="0"/>
                </a:lnTo>
                <a:lnTo>
                  <a:pt x="1308276" y="1328200"/>
                </a:lnTo>
                <a:lnTo>
                  <a:pt x="0" y="1328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017" y="281283"/>
            <a:ext cx="3605308" cy="1632221"/>
          </a:xfrm>
          <a:custGeom>
            <a:avLst/>
            <a:gdLst/>
            <a:ahLst/>
            <a:cxnLst/>
            <a:rect r="r" b="b" t="t" l="l"/>
            <a:pathLst>
              <a:path h="1632221" w="3605308">
                <a:moveTo>
                  <a:pt x="0" y="0"/>
                </a:moveTo>
                <a:lnTo>
                  <a:pt x="3605308" y="0"/>
                </a:lnTo>
                <a:lnTo>
                  <a:pt x="3605308" y="1632221"/>
                </a:lnTo>
                <a:lnTo>
                  <a:pt x="0" y="1632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220079" y="2347028"/>
            <a:ext cx="4881729" cy="2210092"/>
          </a:xfrm>
          <a:custGeom>
            <a:avLst/>
            <a:gdLst/>
            <a:ahLst/>
            <a:cxnLst/>
            <a:rect r="r" b="b" t="t" l="l"/>
            <a:pathLst>
              <a:path h="2210092" w="4881729">
                <a:moveTo>
                  <a:pt x="0" y="0"/>
                </a:moveTo>
                <a:lnTo>
                  <a:pt x="4881730" y="0"/>
                </a:lnTo>
                <a:lnTo>
                  <a:pt x="4881730" y="2210092"/>
                </a:lnTo>
                <a:lnTo>
                  <a:pt x="0" y="2210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002425" y="342851"/>
            <a:ext cx="3029854" cy="1371698"/>
          </a:xfrm>
          <a:custGeom>
            <a:avLst/>
            <a:gdLst/>
            <a:ahLst/>
            <a:cxnLst/>
            <a:rect r="r" b="b" t="t" l="l"/>
            <a:pathLst>
              <a:path h="1371698" w="3029854">
                <a:moveTo>
                  <a:pt x="0" y="0"/>
                </a:moveTo>
                <a:lnTo>
                  <a:pt x="3029854" y="0"/>
                </a:lnTo>
                <a:lnTo>
                  <a:pt x="3029854" y="1371698"/>
                </a:lnTo>
                <a:lnTo>
                  <a:pt x="0" y="1371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544277" y="9036766"/>
            <a:ext cx="21376555" cy="1250234"/>
            <a:chOff x="0" y="0"/>
            <a:chExt cx="28502073" cy="1666979"/>
          </a:xfrm>
        </p:grpSpPr>
        <p:sp>
          <p:nvSpPr>
            <p:cNvPr name="Freeform 8" id="8"/>
            <p:cNvSpPr/>
            <p:nvPr/>
          </p:nvSpPr>
          <p:spPr>
            <a:xfrm flipH="false" flipV="false" rot="0">
              <a:off x="0"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9374236"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8748473"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1" id="11"/>
          <p:cNvSpPr txBox="true"/>
          <p:nvPr/>
        </p:nvSpPr>
        <p:spPr>
          <a:xfrm rot="0">
            <a:off x="5119392" y="923925"/>
            <a:ext cx="7339085"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VỀ LÝ THUYẾT </a:t>
            </a:r>
          </a:p>
        </p:txBody>
      </p:sp>
      <p:sp>
        <p:nvSpPr>
          <p:cNvPr name="TextBox 12" id="12"/>
          <p:cNvSpPr txBox="true"/>
          <p:nvPr/>
        </p:nvSpPr>
        <p:spPr>
          <a:xfrm rot="0">
            <a:off x="599702" y="2555378"/>
            <a:ext cx="12541781" cy="615951"/>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Bitter Bold"/>
                <a:ea typeface="Bitter Bold"/>
                <a:cs typeface="Bitter Bold"/>
                <a:sym typeface="Bitter Bold"/>
              </a:rPr>
              <a:t>3. So Sánh Màu Của Người Chơi Và Dãy Màu Ngẫu Nhiên</a:t>
            </a:r>
          </a:p>
        </p:txBody>
      </p:sp>
      <p:sp>
        <p:nvSpPr>
          <p:cNvPr name="Freeform 13" id="13"/>
          <p:cNvSpPr/>
          <p:nvPr/>
        </p:nvSpPr>
        <p:spPr>
          <a:xfrm flipH="false" flipV="false" rot="0">
            <a:off x="2704142" y="4309693"/>
            <a:ext cx="11301259" cy="2330885"/>
          </a:xfrm>
          <a:custGeom>
            <a:avLst/>
            <a:gdLst/>
            <a:ahLst/>
            <a:cxnLst/>
            <a:rect r="r" b="b" t="t" l="l"/>
            <a:pathLst>
              <a:path h="2330885" w="11301259">
                <a:moveTo>
                  <a:pt x="0" y="0"/>
                </a:moveTo>
                <a:lnTo>
                  <a:pt x="11301259" y="0"/>
                </a:lnTo>
                <a:lnTo>
                  <a:pt x="11301259" y="2330884"/>
                </a:lnTo>
                <a:lnTo>
                  <a:pt x="0" y="2330884"/>
                </a:lnTo>
                <a:lnTo>
                  <a:pt x="0" y="0"/>
                </a:lnTo>
                <a:close/>
              </a:path>
            </a:pathLst>
          </a:custGeom>
          <a:blipFill>
            <a:blip r:embed="rId10"/>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17259300" y="7826621"/>
            <a:ext cx="880425" cy="1078621"/>
          </a:xfrm>
          <a:custGeom>
            <a:avLst/>
            <a:gdLst/>
            <a:ahLst/>
            <a:cxnLst/>
            <a:rect r="r" b="b" t="t" l="l"/>
            <a:pathLst>
              <a:path h="1078621" w="880425">
                <a:moveTo>
                  <a:pt x="0" y="0"/>
                </a:moveTo>
                <a:lnTo>
                  <a:pt x="880425" y="0"/>
                </a:lnTo>
                <a:lnTo>
                  <a:pt x="880425" y="1078622"/>
                </a:lnTo>
                <a:lnTo>
                  <a:pt x="0" y="107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55033" y="7708566"/>
            <a:ext cx="1308277" cy="1328200"/>
          </a:xfrm>
          <a:custGeom>
            <a:avLst/>
            <a:gdLst/>
            <a:ahLst/>
            <a:cxnLst/>
            <a:rect r="r" b="b" t="t" l="l"/>
            <a:pathLst>
              <a:path h="1328200" w="1308277">
                <a:moveTo>
                  <a:pt x="0" y="0"/>
                </a:moveTo>
                <a:lnTo>
                  <a:pt x="1308276" y="0"/>
                </a:lnTo>
                <a:lnTo>
                  <a:pt x="1308276" y="1328200"/>
                </a:lnTo>
                <a:lnTo>
                  <a:pt x="0" y="1328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017" y="281283"/>
            <a:ext cx="3605308" cy="1632221"/>
          </a:xfrm>
          <a:custGeom>
            <a:avLst/>
            <a:gdLst/>
            <a:ahLst/>
            <a:cxnLst/>
            <a:rect r="r" b="b" t="t" l="l"/>
            <a:pathLst>
              <a:path h="1632221" w="3605308">
                <a:moveTo>
                  <a:pt x="0" y="0"/>
                </a:moveTo>
                <a:lnTo>
                  <a:pt x="3605308" y="0"/>
                </a:lnTo>
                <a:lnTo>
                  <a:pt x="3605308" y="1632221"/>
                </a:lnTo>
                <a:lnTo>
                  <a:pt x="0" y="1632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220079" y="2347028"/>
            <a:ext cx="4881729" cy="2210092"/>
          </a:xfrm>
          <a:custGeom>
            <a:avLst/>
            <a:gdLst/>
            <a:ahLst/>
            <a:cxnLst/>
            <a:rect r="r" b="b" t="t" l="l"/>
            <a:pathLst>
              <a:path h="2210092" w="4881729">
                <a:moveTo>
                  <a:pt x="0" y="0"/>
                </a:moveTo>
                <a:lnTo>
                  <a:pt x="4881730" y="0"/>
                </a:lnTo>
                <a:lnTo>
                  <a:pt x="4881730" y="2210092"/>
                </a:lnTo>
                <a:lnTo>
                  <a:pt x="0" y="2210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002425" y="342851"/>
            <a:ext cx="3029854" cy="1371698"/>
          </a:xfrm>
          <a:custGeom>
            <a:avLst/>
            <a:gdLst/>
            <a:ahLst/>
            <a:cxnLst/>
            <a:rect r="r" b="b" t="t" l="l"/>
            <a:pathLst>
              <a:path h="1371698" w="3029854">
                <a:moveTo>
                  <a:pt x="0" y="0"/>
                </a:moveTo>
                <a:lnTo>
                  <a:pt x="3029854" y="0"/>
                </a:lnTo>
                <a:lnTo>
                  <a:pt x="3029854" y="1371698"/>
                </a:lnTo>
                <a:lnTo>
                  <a:pt x="0" y="1371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544277" y="9036766"/>
            <a:ext cx="21376555" cy="1250234"/>
            <a:chOff x="0" y="0"/>
            <a:chExt cx="28502073" cy="1666979"/>
          </a:xfrm>
        </p:grpSpPr>
        <p:sp>
          <p:nvSpPr>
            <p:cNvPr name="Freeform 8" id="8"/>
            <p:cNvSpPr/>
            <p:nvPr/>
          </p:nvSpPr>
          <p:spPr>
            <a:xfrm flipH="false" flipV="false" rot="0">
              <a:off x="0"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9374236"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8748473"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1" id="11"/>
          <p:cNvSpPr txBox="true"/>
          <p:nvPr/>
        </p:nvSpPr>
        <p:spPr>
          <a:xfrm rot="0">
            <a:off x="5119392" y="923925"/>
            <a:ext cx="7339085"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VỀ LÝ THUYẾT </a:t>
            </a:r>
          </a:p>
        </p:txBody>
      </p:sp>
      <p:sp>
        <p:nvSpPr>
          <p:cNvPr name="TextBox 12" id="12"/>
          <p:cNvSpPr txBox="true"/>
          <p:nvPr/>
        </p:nvSpPr>
        <p:spPr>
          <a:xfrm rot="0">
            <a:off x="599702" y="2555378"/>
            <a:ext cx="12541781" cy="615951"/>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Bitter Bold"/>
                <a:ea typeface="Bitter Bold"/>
                <a:cs typeface="Bitter Bold"/>
                <a:sym typeface="Bitter Bold"/>
              </a:rPr>
              <a:t>3. So Sánh Màu Của Người Chơi Và Dãy Màu Ngẫu Nhiên</a:t>
            </a:r>
          </a:p>
        </p:txBody>
      </p:sp>
      <p:sp>
        <p:nvSpPr>
          <p:cNvPr name="Freeform 13" id="13"/>
          <p:cNvSpPr/>
          <p:nvPr/>
        </p:nvSpPr>
        <p:spPr>
          <a:xfrm flipH="false" flipV="false" rot="0">
            <a:off x="2679160" y="3391745"/>
            <a:ext cx="11301259" cy="5424604"/>
          </a:xfrm>
          <a:custGeom>
            <a:avLst/>
            <a:gdLst/>
            <a:ahLst/>
            <a:cxnLst/>
            <a:rect r="r" b="b" t="t" l="l"/>
            <a:pathLst>
              <a:path h="5424604" w="11301259">
                <a:moveTo>
                  <a:pt x="0" y="0"/>
                </a:moveTo>
                <a:lnTo>
                  <a:pt x="11301259" y="0"/>
                </a:lnTo>
                <a:lnTo>
                  <a:pt x="11301259" y="5424605"/>
                </a:lnTo>
                <a:lnTo>
                  <a:pt x="0" y="5424605"/>
                </a:lnTo>
                <a:lnTo>
                  <a:pt x="0" y="0"/>
                </a:lnTo>
                <a:close/>
              </a:path>
            </a:pathLst>
          </a:custGeom>
          <a:blipFill>
            <a:blip r:embed="rId10"/>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10800000">
            <a:off x="1564495" y="2054374"/>
            <a:ext cx="14875588" cy="1021135"/>
            <a:chOff x="0" y="0"/>
            <a:chExt cx="3917850" cy="268941"/>
          </a:xfrm>
        </p:grpSpPr>
        <p:sp>
          <p:nvSpPr>
            <p:cNvPr name="Freeform 3" id="3"/>
            <p:cNvSpPr/>
            <p:nvPr/>
          </p:nvSpPr>
          <p:spPr>
            <a:xfrm flipH="false" flipV="false" rot="0">
              <a:off x="0" y="0"/>
              <a:ext cx="3917850" cy="268941"/>
            </a:xfrm>
            <a:custGeom>
              <a:avLst/>
              <a:gdLst/>
              <a:ahLst/>
              <a:cxnLst/>
              <a:rect r="r" b="b" t="t" l="l"/>
              <a:pathLst>
                <a:path h="268941" w="3917850">
                  <a:moveTo>
                    <a:pt x="0" y="0"/>
                  </a:moveTo>
                  <a:lnTo>
                    <a:pt x="3917850" y="0"/>
                  </a:lnTo>
                  <a:lnTo>
                    <a:pt x="3917850" y="268941"/>
                  </a:lnTo>
                  <a:lnTo>
                    <a:pt x="0" y="268941"/>
                  </a:lnTo>
                  <a:close/>
                </a:path>
              </a:pathLst>
            </a:custGeom>
            <a:solidFill>
              <a:srgbClr val="FAD00A"/>
            </a:solidFill>
          </p:spPr>
        </p:sp>
        <p:sp>
          <p:nvSpPr>
            <p:cNvPr name="TextBox 4" id="4"/>
            <p:cNvSpPr txBox="true"/>
            <p:nvPr/>
          </p:nvSpPr>
          <p:spPr>
            <a:xfrm>
              <a:off x="0" y="-38100"/>
              <a:ext cx="3917850" cy="30704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10800000">
            <a:off x="1704518" y="2108731"/>
            <a:ext cx="14595541" cy="1123966"/>
            <a:chOff x="0" y="0"/>
            <a:chExt cx="3844093" cy="296024"/>
          </a:xfrm>
        </p:grpSpPr>
        <p:sp>
          <p:nvSpPr>
            <p:cNvPr name="Freeform 6" id="6"/>
            <p:cNvSpPr/>
            <p:nvPr/>
          </p:nvSpPr>
          <p:spPr>
            <a:xfrm flipH="false" flipV="false" rot="0">
              <a:off x="0" y="0"/>
              <a:ext cx="3844093" cy="296024"/>
            </a:xfrm>
            <a:custGeom>
              <a:avLst/>
              <a:gdLst/>
              <a:ahLst/>
              <a:cxnLst/>
              <a:rect r="r" b="b" t="t" l="l"/>
              <a:pathLst>
                <a:path h="296024" w="3844093">
                  <a:moveTo>
                    <a:pt x="0" y="0"/>
                  </a:moveTo>
                  <a:lnTo>
                    <a:pt x="3844093" y="0"/>
                  </a:lnTo>
                  <a:lnTo>
                    <a:pt x="3844093" y="296024"/>
                  </a:lnTo>
                  <a:lnTo>
                    <a:pt x="0" y="296024"/>
                  </a:lnTo>
                  <a:close/>
                </a:path>
              </a:pathLst>
            </a:custGeom>
            <a:solidFill>
              <a:srgbClr val="000000">
                <a:alpha val="0"/>
              </a:srgbClr>
            </a:solidFill>
            <a:ln w="57150" cap="sq">
              <a:solidFill>
                <a:srgbClr val="FEFBDB"/>
              </a:solidFill>
              <a:prstDash val="solid"/>
              <a:miter/>
            </a:ln>
          </p:spPr>
        </p:sp>
        <p:sp>
          <p:nvSpPr>
            <p:cNvPr name="TextBox 7" id="7"/>
            <p:cNvSpPr txBox="true"/>
            <p:nvPr/>
          </p:nvSpPr>
          <p:spPr>
            <a:xfrm>
              <a:off x="0" y="-38100"/>
              <a:ext cx="3844093" cy="334124"/>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68296" y="3432721"/>
            <a:ext cx="6349012" cy="6356958"/>
          </a:xfrm>
          <a:custGeom>
            <a:avLst/>
            <a:gdLst/>
            <a:ahLst/>
            <a:cxnLst/>
            <a:rect r="r" b="b" t="t" l="l"/>
            <a:pathLst>
              <a:path h="6356958" w="6349012">
                <a:moveTo>
                  <a:pt x="0" y="0"/>
                </a:moveTo>
                <a:lnTo>
                  <a:pt x="6349012" y="0"/>
                </a:lnTo>
                <a:lnTo>
                  <a:pt x="6349012" y="6356958"/>
                </a:lnTo>
                <a:lnTo>
                  <a:pt x="0" y="6356958"/>
                </a:lnTo>
                <a:lnTo>
                  <a:pt x="0" y="0"/>
                </a:lnTo>
                <a:close/>
              </a:path>
            </a:pathLst>
          </a:custGeom>
          <a:blipFill>
            <a:blip r:embed="rId2"/>
            <a:stretch>
              <a:fillRect l="0" t="0" r="0" b="0"/>
            </a:stretch>
          </a:blipFill>
        </p:spPr>
      </p:sp>
      <p:sp>
        <p:nvSpPr>
          <p:cNvPr name="Freeform 9" id="9"/>
          <p:cNvSpPr/>
          <p:nvPr/>
        </p:nvSpPr>
        <p:spPr>
          <a:xfrm flipH="false" flipV="false" rot="0">
            <a:off x="13090341" y="3432721"/>
            <a:ext cx="6419437" cy="6339194"/>
          </a:xfrm>
          <a:custGeom>
            <a:avLst/>
            <a:gdLst/>
            <a:ahLst/>
            <a:cxnLst/>
            <a:rect r="r" b="b" t="t" l="l"/>
            <a:pathLst>
              <a:path h="6339194" w="6419437">
                <a:moveTo>
                  <a:pt x="0" y="0"/>
                </a:moveTo>
                <a:lnTo>
                  <a:pt x="6419437" y="0"/>
                </a:lnTo>
                <a:lnTo>
                  <a:pt x="6419437" y="6339195"/>
                </a:lnTo>
                <a:lnTo>
                  <a:pt x="0" y="6339195"/>
                </a:lnTo>
                <a:lnTo>
                  <a:pt x="0" y="0"/>
                </a:lnTo>
                <a:close/>
              </a:path>
            </a:pathLst>
          </a:custGeom>
          <a:blipFill>
            <a:blip r:embed="rId3"/>
            <a:stretch>
              <a:fillRect l="0" t="0" r="0" b="0"/>
            </a:stretch>
          </a:blipFill>
        </p:spPr>
      </p:sp>
      <p:sp>
        <p:nvSpPr>
          <p:cNvPr name="Freeform 10" id="10"/>
          <p:cNvSpPr/>
          <p:nvPr/>
        </p:nvSpPr>
        <p:spPr>
          <a:xfrm flipH="false" flipV="false" rot="0">
            <a:off x="7095873" y="3447867"/>
            <a:ext cx="6464028" cy="6326668"/>
          </a:xfrm>
          <a:custGeom>
            <a:avLst/>
            <a:gdLst/>
            <a:ahLst/>
            <a:cxnLst/>
            <a:rect r="r" b="b" t="t" l="l"/>
            <a:pathLst>
              <a:path h="6326668" w="6464028">
                <a:moveTo>
                  <a:pt x="0" y="0"/>
                </a:moveTo>
                <a:lnTo>
                  <a:pt x="6464028" y="0"/>
                </a:lnTo>
                <a:lnTo>
                  <a:pt x="6464028" y="6326667"/>
                </a:lnTo>
                <a:lnTo>
                  <a:pt x="0" y="6326667"/>
                </a:lnTo>
                <a:lnTo>
                  <a:pt x="0" y="0"/>
                </a:lnTo>
                <a:close/>
              </a:path>
            </a:pathLst>
          </a:custGeom>
          <a:blipFill>
            <a:blip r:embed="rId4"/>
            <a:stretch>
              <a:fillRect l="0" t="0" r="0" b="0"/>
            </a:stretch>
          </a:blipFill>
        </p:spPr>
      </p:sp>
      <p:sp>
        <p:nvSpPr>
          <p:cNvPr name="TextBox 11" id="11"/>
          <p:cNvSpPr txBox="true"/>
          <p:nvPr/>
        </p:nvSpPr>
        <p:spPr>
          <a:xfrm rot="0">
            <a:off x="5119392" y="923925"/>
            <a:ext cx="7339085"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VỀ CHƯƠNG TRÌNH</a:t>
            </a:r>
          </a:p>
        </p:txBody>
      </p:sp>
      <p:sp>
        <p:nvSpPr>
          <p:cNvPr name="TextBox 12" id="12"/>
          <p:cNvSpPr txBox="true"/>
          <p:nvPr/>
        </p:nvSpPr>
        <p:spPr>
          <a:xfrm rot="0">
            <a:off x="2481147" y="2242679"/>
            <a:ext cx="13325706" cy="587376"/>
          </a:xfrm>
          <a:prstGeom prst="rect">
            <a:avLst/>
          </a:prstGeom>
        </p:spPr>
        <p:txBody>
          <a:bodyPr anchor="t" rtlCol="false" tIns="0" lIns="0" bIns="0" rIns="0">
            <a:spAutoFit/>
          </a:bodyPr>
          <a:lstStyle/>
          <a:p>
            <a:pPr algn="l">
              <a:lnSpc>
                <a:spcPts val="4899"/>
              </a:lnSpc>
              <a:spcBef>
                <a:spcPct val="0"/>
              </a:spcBef>
            </a:pPr>
            <a:r>
              <a:rPr lang="en-US" sz="3499">
                <a:solidFill>
                  <a:srgbClr val="000000"/>
                </a:solidFill>
                <a:latin typeface="Bitter"/>
                <a:ea typeface="Bitter"/>
                <a:cs typeface="Bitter"/>
                <a:sym typeface="Bitter"/>
              </a:rPr>
              <a:t>Sau khi giải quyết các vấn đề thì chương trình demo như sau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14350" y="0"/>
            <a:ext cx="18802350" cy="2856866"/>
            <a:chOff x="0" y="0"/>
            <a:chExt cx="4952059" cy="752426"/>
          </a:xfrm>
        </p:grpSpPr>
        <p:sp>
          <p:nvSpPr>
            <p:cNvPr name="Freeform 3" id="3"/>
            <p:cNvSpPr/>
            <p:nvPr/>
          </p:nvSpPr>
          <p:spPr>
            <a:xfrm flipH="false" flipV="false" rot="0">
              <a:off x="0" y="0"/>
              <a:ext cx="4952059" cy="752426"/>
            </a:xfrm>
            <a:custGeom>
              <a:avLst/>
              <a:gdLst/>
              <a:ahLst/>
              <a:cxnLst/>
              <a:rect r="r" b="b" t="t" l="l"/>
              <a:pathLst>
                <a:path h="752426" w="4952059">
                  <a:moveTo>
                    <a:pt x="0" y="0"/>
                  </a:moveTo>
                  <a:lnTo>
                    <a:pt x="4952059" y="0"/>
                  </a:lnTo>
                  <a:lnTo>
                    <a:pt x="4952059" y="752426"/>
                  </a:lnTo>
                  <a:lnTo>
                    <a:pt x="0" y="752426"/>
                  </a:lnTo>
                  <a:close/>
                </a:path>
              </a:pathLst>
            </a:custGeom>
            <a:solidFill>
              <a:srgbClr val="FEFBDB"/>
            </a:solidFill>
          </p:spPr>
        </p:sp>
        <p:sp>
          <p:nvSpPr>
            <p:cNvPr name="TextBox 4" id="4"/>
            <p:cNvSpPr txBox="true"/>
            <p:nvPr/>
          </p:nvSpPr>
          <p:spPr>
            <a:xfrm>
              <a:off x="0" y="-38100"/>
              <a:ext cx="4952059" cy="79052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8369" y="2463228"/>
            <a:ext cx="7901284" cy="7215761"/>
            <a:chOff x="0" y="0"/>
            <a:chExt cx="10535046" cy="9621014"/>
          </a:xfrm>
        </p:grpSpPr>
        <p:grpSp>
          <p:nvGrpSpPr>
            <p:cNvPr name="Group 6" id="6"/>
            <p:cNvGrpSpPr/>
            <p:nvPr/>
          </p:nvGrpSpPr>
          <p:grpSpPr>
            <a:xfrm rot="0">
              <a:off x="0" y="267599"/>
              <a:ext cx="10420223" cy="9353415"/>
              <a:chOff x="0" y="0"/>
              <a:chExt cx="2058316" cy="1847588"/>
            </a:xfrm>
          </p:grpSpPr>
          <p:sp>
            <p:nvSpPr>
              <p:cNvPr name="Freeform 7" id="7"/>
              <p:cNvSpPr/>
              <p:nvPr/>
            </p:nvSpPr>
            <p:spPr>
              <a:xfrm flipH="false" flipV="false" rot="0">
                <a:off x="0" y="0"/>
                <a:ext cx="2058316" cy="1847588"/>
              </a:xfrm>
              <a:custGeom>
                <a:avLst/>
                <a:gdLst/>
                <a:ahLst/>
                <a:cxnLst/>
                <a:rect r="r" b="b" t="t" l="l"/>
                <a:pathLst>
                  <a:path h="1847588" w="2058316">
                    <a:moveTo>
                      <a:pt x="0" y="0"/>
                    </a:moveTo>
                    <a:lnTo>
                      <a:pt x="2058316" y="0"/>
                    </a:lnTo>
                    <a:lnTo>
                      <a:pt x="2058316" y="1847588"/>
                    </a:lnTo>
                    <a:lnTo>
                      <a:pt x="0" y="1847588"/>
                    </a:lnTo>
                    <a:close/>
                  </a:path>
                </a:pathLst>
              </a:custGeom>
              <a:solidFill>
                <a:srgbClr val="5BC4BD"/>
              </a:solidFill>
            </p:spPr>
          </p:sp>
          <p:sp>
            <p:nvSpPr>
              <p:cNvPr name="TextBox 8" id="8"/>
              <p:cNvSpPr txBox="true"/>
              <p:nvPr/>
            </p:nvSpPr>
            <p:spPr>
              <a:xfrm>
                <a:off x="0" y="-38100"/>
                <a:ext cx="2058316" cy="188568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63397" y="0"/>
              <a:ext cx="10371648" cy="9351469"/>
              <a:chOff x="0" y="0"/>
              <a:chExt cx="2048721" cy="1847204"/>
            </a:xfrm>
          </p:grpSpPr>
          <p:sp>
            <p:nvSpPr>
              <p:cNvPr name="Freeform 10" id="10"/>
              <p:cNvSpPr/>
              <p:nvPr/>
            </p:nvSpPr>
            <p:spPr>
              <a:xfrm flipH="false" flipV="false" rot="0">
                <a:off x="0" y="0"/>
                <a:ext cx="2048721" cy="1847204"/>
              </a:xfrm>
              <a:custGeom>
                <a:avLst/>
                <a:gdLst/>
                <a:ahLst/>
                <a:cxnLst/>
                <a:rect r="r" b="b" t="t" l="l"/>
                <a:pathLst>
                  <a:path h="1847204" w="2048721">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name="TextBox 11" id="11"/>
              <p:cNvSpPr txBox="true"/>
              <p:nvPr/>
            </p:nvSpPr>
            <p:spPr>
              <a:xfrm>
                <a:off x="0" y="-38100"/>
                <a:ext cx="2048721" cy="1885304"/>
              </a:xfrm>
              <a:prstGeom prst="rect">
                <a:avLst/>
              </a:prstGeom>
            </p:spPr>
            <p:txBody>
              <a:bodyPr anchor="ctr" rtlCol="false" tIns="50800" lIns="50800" bIns="50800" rIns="50800"/>
              <a:lstStyle/>
              <a:p>
                <a:pPr algn="ctr">
                  <a:lnSpc>
                    <a:spcPts val="2659"/>
                  </a:lnSpc>
                </a:pPr>
              </a:p>
            </p:txBody>
          </p:sp>
        </p:grpSp>
      </p:grpSp>
      <p:grpSp>
        <p:nvGrpSpPr>
          <p:cNvPr name="Group 12" id="12"/>
          <p:cNvGrpSpPr/>
          <p:nvPr/>
        </p:nvGrpSpPr>
        <p:grpSpPr>
          <a:xfrm rot="0">
            <a:off x="9348346" y="2463228"/>
            <a:ext cx="7901284" cy="7215761"/>
            <a:chOff x="0" y="0"/>
            <a:chExt cx="10535046" cy="9621014"/>
          </a:xfrm>
        </p:grpSpPr>
        <p:grpSp>
          <p:nvGrpSpPr>
            <p:cNvPr name="Group 13" id="13"/>
            <p:cNvGrpSpPr/>
            <p:nvPr/>
          </p:nvGrpSpPr>
          <p:grpSpPr>
            <a:xfrm rot="0">
              <a:off x="0" y="267599"/>
              <a:ext cx="10420223" cy="9353415"/>
              <a:chOff x="0" y="0"/>
              <a:chExt cx="2058316" cy="1847588"/>
            </a:xfrm>
          </p:grpSpPr>
          <p:sp>
            <p:nvSpPr>
              <p:cNvPr name="Freeform 14" id="14"/>
              <p:cNvSpPr/>
              <p:nvPr/>
            </p:nvSpPr>
            <p:spPr>
              <a:xfrm flipH="false" flipV="false" rot="0">
                <a:off x="0" y="0"/>
                <a:ext cx="2058316" cy="1847588"/>
              </a:xfrm>
              <a:custGeom>
                <a:avLst/>
                <a:gdLst/>
                <a:ahLst/>
                <a:cxnLst/>
                <a:rect r="r" b="b" t="t" l="l"/>
                <a:pathLst>
                  <a:path h="1847588" w="2058316">
                    <a:moveTo>
                      <a:pt x="0" y="0"/>
                    </a:moveTo>
                    <a:lnTo>
                      <a:pt x="2058316" y="0"/>
                    </a:lnTo>
                    <a:lnTo>
                      <a:pt x="2058316" y="1847588"/>
                    </a:lnTo>
                    <a:lnTo>
                      <a:pt x="0" y="1847588"/>
                    </a:lnTo>
                    <a:close/>
                  </a:path>
                </a:pathLst>
              </a:custGeom>
              <a:solidFill>
                <a:srgbClr val="5BC4BD"/>
              </a:solidFill>
            </p:spPr>
          </p:sp>
          <p:sp>
            <p:nvSpPr>
              <p:cNvPr name="TextBox 15" id="15"/>
              <p:cNvSpPr txBox="true"/>
              <p:nvPr/>
            </p:nvSpPr>
            <p:spPr>
              <a:xfrm>
                <a:off x="0" y="-38100"/>
                <a:ext cx="2058316" cy="188568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63397" y="0"/>
              <a:ext cx="10371648" cy="9351469"/>
              <a:chOff x="0" y="0"/>
              <a:chExt cx="2048721" cy="1847204"/>
            </a:xfrm>
          </p:grpSpPr>
          <p:sp>
            <p:nvSpPr>
              <p:cNvPr name="Freeform 17" id="17"/>
              <p:cNvSpPr/>
              <p:nvPr/>
            </p:nvSpPr>
            <p:spPr>
              <a:xfrm flipH="false" flipV="false" rot="0">
                <a:off x="0" y="0"/>
                <a:ext cx="2048721" cy="1847204"/>
              </a:xfrm>
              <a:custGeom>
                <a:avLst/>
                <a:gdLst/>
                <a:ahLst/>
                <a:cxnLst/>
                <a:rect r="r" b="b" t="t" l="l"/>
                <a:pathLst>
                  <a:path h="1847204" w="2048721">
                    <a:moveTo>
                      <a:pt x="0" y="0"/>
                    </a:moveTo>
                    <a:lnTo>
                      <a:pt x="2048721" y="0"/>
                    </a:lnTo>
                    <a:lnTo>
                      <a:pt x="2048721" y="1847204"/>
                    </a:lnTo>
                    <a:lnTo>
                      <a:pt x="0" y="1847204"/>
                    </a:lnTo>
                    <a:close/>
                  </a:path>
                </a:pathLst>
              </a:custGeom>
              <a:solidFill>
                <a:srgbClr val="000000">
                  <a:alpha val="0"/>
                </a:srgbClr>
              </a:solidFill>
              <a:ln w="57150" cap="sq">
                <a:solidFill>
                  <a:srgbClr val="000000"/>
                </a:solidFill>
                <a:prstDash val="solid"/>
                <a:miter/>
              </a:ln>
            </p:spPr>
          </p:sp>
          <p:sp>
            <p:nvSpPr>
              <p:cNvPr name="TextBox 18" id="18"/>
              <p:cNvSpPr txBox="true"/>
              <p:nvPr/>
            </p:nvSpPr>
            <p:spPr>
              <a:xfrm>
                <a:off x="0" y="-38100"/>
                <a:ext cx="2048721" cy="1885304"/>
              </a:xfrm>
              <a:prstGeom prst="rect">
                <a:avLst/>
              </a:prstGeom>
            </p:spPr>
            <p:txBody>
              <a:bodyPr anchor="ctr" rtlCol="false" tIns="50800" lIns="50800" bIns="50800" rIns="50800"/>
              <a:lstStyle/>
              <a:p>
                <a:pPr algn="ctr">
                  <a:lnSpc>
                    <a:spcPts val="2659"/>
                  </a:lnSpc>
                </a:pPr>
              </a:p>
            </p:txBody>
          </p:sp>
        </p:grpSp>
      </p:grpSp>
      <p:sp>
        <p:nvSpPr>
          <p:cNvPr name="TextBox 19" id="19"/>
          <p:cNvSpPr txBox="true"/>
          <p:nvPr/>
        </p:nvSpPr>
        <p:spPr>
          <a:xfrm rot="0">
            <a:off x="9348346" y="3641034"/>
            <a:ext cx="7674320" cy="424815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000000"/>
                </a:solidFill>
                <a:latin typeface="Bitter"/>
                <a:ea typeface="Bitter"/>
                <a:cs typeface="Bitter"/>
                <a:sym typeface="Bitter"/>
              </a:rPr>
              <a:t>Độ khó hạn chế: Trò chơi chỉ có một cấu trúc đơn giản, thiếu các cấp độ khó.</a:t>
            </a:r>
          </a:p>
          <a:p>
            <a:pPr algn="just" marL="647700" indent="-323850" lvl="1">
              <a:lnSpc>
                <a:spcPts val="4200"/>
              </a:lnSpc>
              <a:buFont typeface="Arial"/>
              <a:buChar char="•"/>
            </a:pPr>
            <a:r>
              <a:rPr lang="en-US" sz="3000">
                <a:solidFill>
                  <a:srgbClr val="000000"/>
                </a:solidFill>
                <a:latin typeface="Bitter"/>
                <a:ea typeface="Bitter"/>
                <a:cs typeface="Bitter"/>
                <a:sym typeface="Bitter"/>
              </a:rPr>
              <a:t>Tính năng giới hạn: Chỉ có tính năng cơ bản, thiếu chế độ nhiều người chơi và bảng xếp hạng.</a:t>
            </a:r>
          </a:p>
          <a:p>
            <a:pPr algn="just" marL="647700" indent="-323850" lvl="1">
              <a:lnSpc>
                <a:spcPts val="4200"/>
              </a:lnSpc>
              <a:buFont typeface="Arial"/>
              <a:buChar char="•"/>
            </a:pPr>
            <a:r>
              <a:rPr lang="en-US" sz="3000">
                <a:solidFill>
                  <a:srgbClr val="000000"/>
                </a:solidFill>
                <a:latin typeface="Bitter"/>
                <a:ea typeface="Bitter"/>
                <a:cs typeface="Bitter"/>
                <a:sym typeface="Bitter"/>
              </a:rPr>
              <a:t>Tương tác giới hạn: Người chơi chỉ có thể chọn màu qua phím số.</a:t>
            </a:r>
          </a:p>
        </p:txBody>
      </p:sp>
      <p:sp>
        <p:nvSpPr>
          <p:cNvPr name="Freeform 20" id="20"/>
          <p:cNvSpPr/>
          <p:nvPr/>
        </p:nvSpPr>
        <p:spPr>
          <a:xfrm flipH="false" flipV="false" rot="10245777">
            <a:off x="-919558" y="6831521"/>
            <a:ext cx="3204400" cy="4114800"/>
          </a:xfrm>
          <a:custGeom>
            <a:avLst/>
            <a:gdLst/>
            <a:ahLst/>
            <a:cxnLst/>
            <a:rect r="r" b="b" t="t" l="l"/>
            <a:pathLst>
              <a:path h="4114800" w="3204400">
                <a:moveTo>
                  <a:pt x="0" y="0"/>
                </a:moveTo>
                <a:lnTo>
                  <a:pt x="3204401" y="0"/>
                </a:lnTo>
                <a:lnTo>
                  <a:pt x="320440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1361949" y="3525834"/>
            <a:ext cx="7254124" cy="5925184"/>
          </a:xfrm>
          <a:prstGeom prst="rect">
            <a:avLst/>
          </a:prstGeom>
        </p:spPr>
        <p:txBody>
          <a:bodyPr anchor="t" rtlCol="false" tIns="0" lIns="0" bIns="0" rIns="0">
            <a:spAutoFit/>
          </a:bodyPr>
          <a:lstStyle/>
          <a:p>
            <a:pPr algn="l">
              <a:lnSpc>
                <a:spcPts val="3640"/>
              </a:lnSpc>
            </a:pPr>
            <a:r>
              <a:rPr lang="en-US" sz="2600">
                <a:solidFill>
                  <a:srgbClr val="000000"/>
                </a:solidFill>
                <a:latin typeface="Bitter"/>
                <a:ea typeface="Bitter"/>
                <a:cs typeface="Bitter"/>
                <a:sym typeface="Bitter"/>
              </a:rPr>
              <a:t>Cơ bản hoàn thành các yêu cầu đặt ra.</a:t>
            </a:r>
          </a:p>
          <a:p>
            <a:pPr algn="l">
              <a:lnSpc>
                <a:spcPts val="3640"/>
              </a:lnSpc>
            </a:pPr>
            <a:r>
              <a:rPr lang="en-US" sz="2600">
                <a:solidFill>
                  <a:srgbClr val="000000"/>
                </a:solidFill>
                <a:latin typeface="Bitter"/>
                <a:ea typeface="Bitter"/>
                <a:cs typeface="Bitter"/>
                <a:sym typeface="Bitter"/>
              </a:rPr>
              <a:t>• Giao diện và âm thanh: Chương trình có giao diện đơn giản nhưng dễ hiểu và âm</a:t>
            </a:r>
          </a:p>
          <a:p>
            <a:pPr algn="l">
              <a:lnSpc>
                <a:spcPts val="3640"/>
              </a:lnSpc>
            </a:pPr>
            <a:r>
              <a:rPr lang="en-US" sz="2600">
                <a:solidFill>
                  <a:srgbClr val="000000"/>
                </a:solidFill>
                <a:latin typeface="Bitter"/>
                <a:ea typeface="Bitter"/>
                <a:cs typeface="Bitter"/>
                <a:sym typeface="Bitter"/>
              </a:rPr>
              <a:t>thanh hiệu quả (ví dụ, âm thanh cho các hành động như thắng, thua, chọn màu,</a:t>
            </a:r>
          </a:p>
          <a:p>
            <a:pPr algn="l">
              <a:lnSpc>
                <a:spcPts val="3640"/>
              </a:lnSpc>
            </a:pPr>
            <a:r>
              <a:rPr lang="en-US" sz="2600">
                <a:solidFill>
                  <a:srgbClr val="000000"/>
                </a:solidFill>
                <a:latin typeface="Bitter"/>
                <a:ea typeface="Bitter"/>
                <a:cs typeface="Bitter"/>
                <a:sym typeface="Bitter"/>
              </a:rPr>
              <a:t>v.v.). Điều này giúp tăng tính tương tác và sự thú vị của trò chơi.</a:t>
            </a:r>
          </a:p>
          <a:p>
            <a:pPr algn="l">
              <a:lnSpc>
                <a:spcPts val="3640"/>
              </a:lnSpc>
            </a:pPr>
            <a:r>
              <a:rPr lang="en-US" sz="2600">
                <a:solidFill>
                  <a:srgbClr val="000000"/>
                </a:solidFill>
                <a:latin typeface="Bitter"/>
                <a:ea typeface="Bitter"/>
                <a:cs typeface="Bitter"/>
                <a:sym typeface="Bitter"/>
              </a:rPr>
              <a:t>• Tăng vốn kiến thức về lập trình của Em. Trong quá trình Em đã kham khảo rất</a:t>
            </a:r>
          </a:p>
          <a:p>
            <a:pPr algn="l">
              <a:lnSpc>
                <a:spcPts val="3640"/>
              </a:lnSpc>
            </a:pPr>
            <a:r>
              <a:rPr lang="en-US" sz="2600">
                <a:solidFill>
                  <a:srgbClr val="000000"/>
                </a:solidFill>
                <a:latin typeface="Bitter"/>
                <a:ea typeface="Bitter"/>
                <a:cs typeface="Bitter"/>
                <a:sym typeface="Bitter"/>
              </a:rPr>
              <a:t>nhiều ngôn ngữ cũng như là môi cho chương trình.</a:t>
            </a:r>
          </a:p>
          <a:p>
            <a:pPr algn="l">
              <a:lnSpc>
                <a:spcPts val="3640"/>
              </a:lnSpc>
              <a:spcBef>
                <a:spcPct val="0"/>
              </a:spcBef>
            </a:pPr>
            <a:r>
              <a:rPr lang="en-US" sz="2600">
                <a:solidFill>
                  <a:srgbClr val="000000"/>
                </a:solidFill>
                <a:latin typeface="Bitter"/>
                <a:ea typeface="Bitter"/>
                <a:cs typeface="Bitter"/>
                <a:sym typeface="Bitter"/>
              </a:rPr>
              <a:t>• Đây là loại trò chơi có thể dùng để giải trí trong những lúc căng thẳng</a:t>
            </a:r>
          </a:p>
        </p:txBody>
      </p:sp>
      <p:sp>
        <p:nvSpPr>
          <p:cNvPr name="TextBox 22" id="22"/>
          <p:cNvSpPr txBox="true"/>
          <p:nvPr/>
        </p:nvSpPr>
        <p:spPr>
          <a:xfrm rot="0">
            <a:off x="1841572" y="2771141"/>
            <a:ext cx="6294879" cy="802318"/>
          </a:xfrm>
          <a:prstGeom prst="rect">
            <a:avLst/>
          </a:prstGeom>
        </p:spPr>
        <p:txBody>
          <a:bodyPr anchor="t" rtlCol="false" tIns="0" lIns="0" bIns="0" rIns="0">
            <a:spAutoFit/>
          </a:bodyPr>
          <a:lstStyle/>
          <a:p>
            <a:pPr algn="ctr">
              <a:lnSpc>
                <a:spcPts val="6177"/>
              </a:lnSpc>
              <a:spcBef>
                <a:spcPct val="0"/>
              </a:spcBef>
            </a:pPr>
            <a:r>
              <a:rPr lang="en-US" b="true" sz="4412">
                <a:solidFill>
                  <a:srgbClr val="000000"/>
                </a:solidFill>
                <a:latin typeface="Bitter Bold"/>
                <a:ea typeface="Bitter Bold"/>
                <a:cs typeface="Bitter Bold"/>
                <a:sym typeface="Bitter Bold"/>
              </a:rPr>
              <a:t>KẾT QUẢ</a:t>
            </a:r>
          </a:p>
        </p:txBody>
      </p:sp>
      <p:sp>
        <p:nvSpPr>
          <p:cNvPr name="TextBox 23" id="23"/>
          <p:cNvSpPr txBox="true"/>
          <p:nvPr/>
        </p:nvSpPr>
        <p:spPr>
          <a:xfrm rot="0">
            <a:off x="4710897" y="923925"/>
            <a:ext cx="9274900"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KẾT QUẢ VÀ HẠN CHẾ</a:t>
            </a:r>
          </a:p>
        </p:txBody>
      </p:sp>
      <p:sp>
        <p:nvSpPr>
          <p:cNvPr name="TextBox 24" id="24"/>
          <p:cNvSpPr txBox="true"/>
          <p:nvPr/>
        </p:nvSpPr>
        <p:spPr>
          <a:xfrm rot="0">
            <a:off x="10108490" y="2639890"/>
            <a:ext cx="6294879" cy="802318"/>
          </a:xfrm>
          <a:prstGeom prst="rect">
            <a:avLst/>
          </a:prstGeom>
        </p:spPr>
        <p:txBody>
          <a:bodyPr anchor="t" rtlCol="false" tIns="0" lIns="0" bIns="0" rIns="0">
            <a:spAutoFit/>
          </a:bodyPr>
          <a:lstStyle/>
          <a:p>
            <a:pPr algn="ctr">
              <a:lnSpc>
                <a:spcPts val="6177"/>
              </a:lnSpc>
              <a:spcBef>
                <a:spcPct val="0"/>
              </a:spcBef>
            </a:pPr>
            <a:r>
              <a:rPr lang="en-US" b="true" sz="4412">
                <a:solidFill>
                  <a:srgbClr val="000000"/>
                </a:solidFill>
                <a:latin typeface="Bitter Bold"/>
                <a:ea typeface="Bitter Bold"/>
                <a:cs typeface="Bitter Bold"/>
                <a:sym typeface="Bitter Bold"/>
              </a:rPr>
              <a:t>HẠN CHẾ</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90CE">
                <a:alpha val="100000"/>
              </a:srgbClr>
            </a:gs>
            <a:gs pos="100000">
              <a:srgbClr val="DD65A8">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37744" y="21238"/>
            <a:ext cx="1533698" cy="4114800"/>
          </a:xfrm>
          <a:custGeom>
            <a:avLst/>
            <a:gdLst/>
            <a:ahLst/>
            <a:cxnLst/>
            <a:rect r="r" b="b" t="t" l="l"/>
            <a:pathLst>
              <a:path h="4114800" w="1533698">
                <a:moveTo>
                  <a:pt x="0" y="0"/>
                </a:moveTo>
                <a:lnTo>
                  <a:pt x="1533699" y="0"/>
                </a:lnTo>
                <a:lnTo>
                  <a:pt x="153369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25835" y="3986366"/>
            <a:ext cx="3341088" cy="5271934"/>
          </a:xfrm>
          <a:custGeom>
            <a:avLst/>
            <a:gdLst/>
            <a:ahLst/>
            <a:cxnLst/>
            <a:rect r="r" b="b" t="t" l="l"/>
            <a:pathLst>
              <a:path h="5271934" w="3341088">
                <a:moveTo>
                  <a:pt x="0" y="0"/>
                </a:moveTo>
                <a:lnTo>
                  <a:pt x="3341088" y="0"/>
                </a:lnTo>
                <a:lnTo>
                  <a:pt x="3341088" y="5271934"/>
                </a:lnTo>
                <a:lnTo>
                  <a:pt x="0" y="5271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91493" y="4050583"/>
            <a:ext cx="3341088" cy="5271934"/>
          </a:xfrm>
          <a:custGeom>
            <a:avLst/>
            <a:gdLst/>
            <a:ahLst/>
            <a:cxnLst/>
            <a:rect r="r" b="b" t="t" l="l"/>
            <a:pathLst>
              <a:path h="5271934" w="3341088">
                <a:moveTo>
                  <a:pt x="0" y="0"/>
                </a:moveTo>
                <a:lnTo>
                  <a:pt x="3341088" y="0"/>
                </a:lnTo>
                <a:lnTo>
                  <a:pt x="3341088" y="5271934"/>
                </a:lnTo>
                <a:lnTo>
                  <a:pt x="0" y="5271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211329" y="2865801"/>
            <a:ext cx="7322554" cy="2991284"/>
            <a:chOff x="0" y="0"/>
            <a:chExt cx="1928574" cy="787828"/>
          </a:xfrm>
        </p:grpSpPr>
        <p:sp>
          <p:nvSpPr>
            <p:cNvPr name="Freeform 6" id="6"/>
            <p:cNvSpPr/>
            <p:nvPr/>
          </p:nvSpPr>
          <p:spPr>
            <a:xfrm flipH="false" flipV="false" rot="0">
              <a:off x="0" y="0"/>
              <a:ext cx="1928574" cy="787828"/>
            </a:xfrm>
            <a:custGeom>
              <a:avLst/>
              <a:gdLst/>
              <a:ahLst/>
              <a:cxnLst/>
              <a:rect r="r" b="b" t="t" l="l"/>
              <a:pathLst>
                <a:path h="787828" w="1928574">
                  <a:moveTo>
                    <a:pt x="0" y="0"/>
                  </a:moveTo>
                  <a:lnTo>
                    <a:pt x="1928574" y="0"/>
                  </a:lnTo>
                  <a:lnTo>
                    <a:pt x="1928574" y="787828"/>
                  </a:lnTo>
                  <a:lnTo>
                    <a:pt x="0" y="787828"/>
                  </a:lnTo>
                  <a:close/>
                </a:path>
              </a:pathLst>
            </a:custGeom>
            <a:solidFill>
              <a:srgbClr val="FEFBDB"/>
            </a:solidFill>
          </p:spPr>
        </p:sp>
        <p:sp>
          <p:nvSpPr>
            <p:cNvPr name="TextBox 7" id="7"/>
            <p:cNvSpPr txBox="true"/>
            <p:nvPr/>
          </p:nvSpPr>
          <p:spPr>
            <a:xfrm>
              <a:off x="0" y="-38100"/>
              <a:ext cx="1928574" cy="82592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26152" y="2780221"/>
            <a:ext cx="7288419" cy="2990661"/>
            <a:chOff x="0" y="0"/>
            <a:chExt cx="1919584" cy="787664"/>
          </a:xfrm>
        </p:grpSpPr>
        <p:sp>
          <p:nvSpPr>
            <p:cNvPr name="Freeform 9" id="9"/>
            <p:cNvSpPr/>
            <p:nvPr/>
          </p:nvSpPr>
          <p:spPr>
            <a:xfrm flipH="false" flipV="false" rot="0">
              <a:off x="0" y="0"/>
              <a:ext cx="1919584" cy="787664"/>
            </a:xfrm>
            <a:custGeom>
              <a:avLst/>
              <a:gdLst/>
              <a:ahLst/>
              <a:cxnLst/>
              <a:rect r="r" b="b" t="t" l="l"/>
              <a:pathLst>
                <a:path h="787664" w="191958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name="TextBox 10" id="10"/>
            <p:cNvSpPr txBox="true"/>
            <p:nvPr/>
          </p:nvSpPr>
          <p:spPr>
            <a:xfrm>
              <a:off x="0" y="-38100"/>
              <a:ext cx="1919584" cy="825764"/>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5139909" y="790718"/>
            <a:ext cx="2476393" cy="1265211"/>
          </a:xfrm>
          <a:custGeom>
            <a:avLst/>
            <a:gdLst/>
            <a:ahLst/>
            <a:cxnLst/>
            <a:rect r="r" b="b" t="t" l="l"/>
            <a:pathLst>
              <a:path h="1265211" w="2476393">
                <a:moveTo>
                  <a:pt x="0" y="0"/>
                </a:moveTo>
                <a:lnTo>
                  <a:pt x="2476393" y="0"/>
                </a:lnTo>
                <a:lnTo>
                  <a:pt x="2476393" y="1265211"/>
                </a:lnTo>
                <a:lnTo>
                  <a:pt x="0" y="12652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359930" y="21238"/>
            <a:ext cx="1533698" cy="4114800"/>
          </a:xfrm>
          <a:custGeom>
            <a:avLst/>
            <a:gdLst/>
            <a:ahLst/>
            <a:cxnLst/>
            <a:rect r="r" b="b" t="t" l="l"/>
            <a:pathLst>
              <a:path h="4114800" w="1533698">
                <a:moveTo>
                  <a:pt x="0" y="0"/>
                </a:moveTo>
                <a:lnTo>
                  <a:pt x="1533698" y="0"/>
                </a:lnTo>
                <a:lnTo>
                  <a:pt x="15336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4488908" y="3986366"/>
            <a:ext cx="3341088" cy="5271934"/>
          </a:xfrm>
          <a:custGeom>
            <a:avLst/>
            <a:gdLst/>
            <a:ahLst/>
            <a:cxnLst/>
            <a:rect r="r" b="b" t="t" l="l"/>
            <a:pathLst>
              <a:path h="5271934" w="3341088">
                <a:moveTo>
                  <a:pt x="0" y="0"/>
                </a:moveTo>
                <a:lnTo>
                  <a:pt x="3341088" y="0"/>
                </a:lnTo>
                <a:lnTo>
                  <a:pt x="3341088" y="5271934"/>
                </a:lnTo>
                <a:lnTo>
                  <a:pt x="0" y="5271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9673428" y="2865801"/>
            <a:ext cx="7322554" cy="2991284"/>
            <a:chOff x="0" y="0"/>
            <a:chExt cx="1928574" cy="787828"/>
          </a:xfrm>
        </p:grpSpPr>
        <p:sp>
          <p:nvSpPr>
            <p:cNvPr name="Freeform 15" id="15"/>
            <p:cNvSpPr/>
            <p:nvPr/>
          </p:nvSpPr>
          <p:spPr>
            <a:xfrm flipH="false" flipV="false" rot="0">
              <a:off x="0" y="0"/>
              <a:ext cx="1928574" cy="787828"/>
            </a:xfrm>
            <a:custGeom>
              <a:avLst/>
              <a:gdLst/>
              <a:ahLst/>
              <a:cxnLst/>
              <a:rect r="r" b="b" t="t" l="l"/>
              <a:pathLst>
                <a:path h="787828" w="1928574">
                  <a:moveTo>
                    <a:pt x="0" y="0"/>
                  </a:moveTo>
                  <a:lnTo>
                    <a:pt x="1928574" y="0"/>
                  </a:lnTo>
                  <a:lnTo>
                    <a:pt x="1928574" y="787828"/>
                  </a:lnTo>
                  <a:lnTo>
                    <a:pt x="0" y="787828"/>
                  </a:lnTo>
                  <a:close/>
                </a:path>
              </a:pathLst>
            </a:custGeom>
            <a:solidFill>
              <a:srgbClr val="FEFBDB"/>
            </a:solidFill>
          </p:spPr>
        </p:sp>
        <p:sp>
          <p:nvSpPr>
            <p:cNvPr name="TextBox 16" id="16"/>
            <p:cNvSpPr txBox="true"/>
            <p:nvPr/>
          </p:nvSpPr>
          <p:spPr>
            <a:xfrm>
              <a:off x="0" y="-38100"/>
              <a:ext cx="1928574" cy="825928"/>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9788252" y="2780221"/>
            <a:ext cx="7288419" cy="2990661"/>
            <a:chOff x="0" y="0"/>
            <a:chExt cx="1919584" cy="787664"/>
          </a:xfrm>
        </p:grpSpPr>
        <p:sp>
          <p:nvSpPr>
            <p:cNvPr name="Freeform 18" id="18"/>
            <p:cNvSpPr/>
            <p:nvPr/>
          </p:nvSpPr>
          <p:spPr>
            <a:xfrm flipH="false" flipV="false" rot="0">
              <a:off x="0" y="0"/>
              <a:ext cx="1919584" cy="787664"/>
            </a:xfrm>
            <a:custGeom>
              <a:avLst/>
              <a:gdLst/>
              <a:ahLst/>
              <a:cxnLst/>
              <a:rect r="r" b="b" t="t" l="l"/>
              <a:pathLst>
                <a:path h="787664" w="1919584">
                  <a:moveTo>
                    <a:pt x="0" y="0"/>
                  </a:moveTo>
                  <a:lnTo>
                    <a:pt x="1919584" y="0"/>
                  </a:lnTo>
                  <a:lnTo>
                    <a:pt x="1919584" y="787664"/>
                  </a:lnTo>
                  <a:lnTo>
                    <a:pt x="0" y="787664"/>
                  </a:lnTo>
                  <a:close/>
                </a:path>
              </a:pathLst>
            </a:custGeom>
            <a:solidFill>
              <a:srgbClr val="000000">
                <a:alpha val="0"/>
              </a:srgbClr>
            </a:solidFill>
            <a:ln w="57150" cap="sq">
              <a:solidFill>
                <a:srgbClr val="000000"/>
              </a:solidFill>
              <a:prstDash val="solid"/>
              <a:miter/>
            </a:ln>
          </p:spPr>
        </p:sp>
        <p:sp>
          <p:nvSpPr>
            <p:cNvPr name="TextBox 19" id="19"/>
            <p:cNvSpPr txBox="true"/>
            <p:nvPr/>
          </p:nvSpPr>
          <p:spPr>
            <a:xfrm>
              <a:off x="0" y="-38100"/>
              <a:ext cx="1919584" cy="825764"/>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7879075" y="7452524"/>
            <a:ext cx="2363339" cy="1869992"/>
          </a:xfrm>
          <a:custGeom>
            <a:avLst/>
            <a:gdLst/>
            <a:ahLst/>
            <a:cxnLst/>
            <a:rect r="r" b="b" t="t" l="l"/>
            <a:pathLst>
              <a:path h="1869992" w="2363339">
                <a:moveTo>
                  <a:pt x="0" y="0"/>
                </a:moveTo>
                <a:lnTo>
                  <a:pt x="2363339" y="0"/>
                </a:lnTo>
                <a:lnTo>
                  <a:pt x="2363339" y="1869993"/>
                </a:lnTo>
                <a:lnTo>
                  <a:pt x="0" y="18699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1" id="21"/>
          <p:cNvGrpSpPr/>
          <p:nvPr/>
        </p:nvGrpSpPr>
        <p:grpSpPr>
          <a:xfrm rot="0">
            <a:off x="1211329" y="6264140"/>
            <a:ext cx="7322554" cy="2994160"/>
            <a:chOff x="0" y="0"/>
            <a:chExt cx="1928574" cy="788585"/>
          </a:xfrm>
        </p:grpSpPr>
        <p:sp>
          <p:nvSpPr>
            <p:cNvPr name="Freeform 22" id="22"/>
            <p:cNvSpPr/>
            <p:nvPr/>
          </p:nvSpPr>
          <p:spPr>
            <a:xfrm flipH="false" flipV="false" rot="0">
              <a:off x="0" y="0"/>
              <a:ext cx="1928574" cy="788585"/>
            </a:xfrm>
            <a:custGeom>
              <a:avLst/>
              <a:gdLst/>
              <a:ahLst/>
              <a:cxnLst/>
              <a:rect r="r" b="b" t="t" l="l"/>
              <a:pathLst>
                <a:path h="788585" w="1928574">
                  <a:moveTo>
                    <a:pt x="0" y="0"/>
                  </a:moveTo>
                  <a:lnTo>
                    <a:pt x="1928574" y="0"/>
                  </a:lnTo>
                  <a:lnTo>
                    <a:pt x="1928574" y="788585"/>
                  </a:lnTo>
                  <a:lnTo>
                    <a:pt x="0" y="788585"/>
                  </a:lnTo>
                  <a:close/>
                </a:path>
              </a:pathLst>
            </a:custGeom>
            <a:solidFill>
              <a:srgbClr val="FEFBDB"/>
            </a:solidFill>
          </p:spPr>
        </p:sp>
        <p:sp>
          <p:nvSpPr>
            <p:cNvPr name="TextBox 23" id="23"/>
            <p:cNvSpPr txBox="true"/>
            <p:nvPr/>
          </p:nvSpPr>
          <p:spPr>
            <a:xfrm>
              <a:off x="0" y="-38100"/>
              <a:ext cx="1928574" cy="826685"/>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326152" y="6178478"/>
            <a:ext cx="7288419" cy="2993537"/>
            <a:chOff x="0" y="0"/>
            <a:chExt cx="1919584" cy="788421"/>
          </a:xfrm>
        </p:grpSpPr>
        <p:sp>
          <p:nvSpPr>
            <p:cNvPr name="Freeform 25" id="25"/>
            <p:cNvSpPr/>
            <p:nvPr/>
          </p:nvSpPr>
          <p:spPr>
            <a:xfrm flipH="false" flipV="false" rot="0">
              <a:off x="0" y="0"/>
              <a:ext cx="1919584" cy="788421"/>
            </a:xfrm>
            <a:custGeom>
              <a:avLst/>
              <a:gdLst/>
              <a:ahLst/>
              <a:cxnLst/>
              <a:rect r="r" b="b" t="t" l="l"/>
              <a:pathLst>
                <a:path h="788421" w="1919584">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name="TextBox 26" id="26"/>
            <p:cNvSpPr txBox="true"/>
            <p:nvPr/>
          </p:nvSpPr>
          <p:spPr>
            <a:xfrm>
              <a:off x="0" y="-38100"/>
              <a:ext cx="1919584" cy="826521"/>
            </a:xfrm>
            <a:prstGeom prst="rect">
              <a:avLst/>
            </a:prstGeom>
          </p:spPr>
          <p:txBody>
            <a:bodyPr anchor="ctr" rtlCol="false" tIns="50800" lIns="50800" bIns="50800" rIns="50800"/>
            <a:lstStyle/>
            <a:p>
              <a:pPr algn="ctr">
                <a:lnSpc>
                  <a:spcPts val="2659"/>
                </a:lnSpc>
              </a:pPr>
            </a:p>
          </p:txBody>
        </p:sp>
      </p:grpSp>
      <p:sp>
        <p:nvSpPr>
          <p:cNvPr name="Freeform 27" id="27"/>
          <p:cNvSpPr/>
          <p:nvPr/>
        </p:nvSpPr>
        <p:spPr>
          <a:xfrm flipH="false" flipV="false" rot="0">
            <a:off x="16596989" y="6264140"/>
            <a:ext cx="2473309" cy="3077212"/>
          </a:xfrm>
          <a:custGeom>
            <a:avLst/>
            <a:gdLst/>
            <a:ahLst/>
            <a:cxnLst/>
            <a:rect r="r" b="b" t="t" l="l"/>
            <a:pathLst>
              <a:path h="3077212" w="2473309">
                <a:moveTo>
                  <a:pt x="0" y="0"/>
                </a:moveTo>
                <a:lnTo>
                  <a:pt x="2473309" y="0"/>
                </a:lnTo>
                <a:lnTo>
                  <a:pt x="2473309" y="3077212"/>
                </a:lnTo>
                <a:lnTo>
                  <a:pt x="0" y="30772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8" id="28"/>
          <p:cNvGrpSpPr/>
          <p:nvPr/>
        </p:nvGrpSpPr>
        <p:grpSpPr>
          <a:xfrm rot="0">
            <a:off x="9673428" y="6264140"/>
            <a:ext cx="7322554" cy="2994160"/>
            <a:chOff x="0" y="0"/>
            <a:chExt cx="1928574" cy="788585"/>
          </a:xfrm>
        </p:grpSpPr>
        <p:sp>
          <p:nvSpPr>
            <p:cNvPr name="Freeform 29" id="29"/>
            <p:cNvSpPr/>
            <p:nvPr/>
          </p:nvSpPr>
          <p:spPr>
            <a:xfrm flipH="false" flipV="false" rot="0">
              <a:off x="0" y="0"/>
              <a:ext cx="1928574" cy="788585"/>
            </a:xfrm>
            <a:custGeom>
              <a:avLst/>
              <a:gdLst/>
              <a:ahLst/>
              <a:cxnLst/>
              <a:rect r="r" b="b" t="t" l="l"/>
              <a:pathLst>
                <a:path h="788585" w="1928574">
                  <a:moveTo>
                    <a:pt x="0" y="0"/>
                  </a:moveTo>
                  <a:lnTo>
                    <a:pt x="1928574" y="0"/>
                  </a:lnTo>
                  <a:lnTo>
                    <a:pt x="1928574" y="788585"/>
                  </a:lnTo>
                  <a:lnTo>
                    <a:pt x="0" y="788585"/>
                  </a:lnTo>
                  <a:close/>
                </a:path>
              </a:pathLst>
            </a:custGeom>
            <a:solidFill>
              <a:srgbClr val="FEFBDB"/>
            </a:solidFill>
          </p:spPr>
        </p:sp>
        <p:sp>
          <p:nvSpPr>
            <p:cNvPr name="TextBox 30" id="30"/>
            <p:cNvSpPr txBox="true"/>
            <p:nvPr/>
          </p:nvSpPr>
          <p:spPr>
            <a:xfrm>
              <a:off x="0" y="-38100"/>
              <a:ext cx="1928574" cy="826685"/>
            </a:xfrm>
            <a:prstGeom prst="rect">
              <a:avLst/>
            </a:prstGeom>
          </p:spPr>
          <p:txBody>
            <a:bodyPr anchor="ctr" rtlCol="false" tIns="50800" lIns="50800" bIns="50800" rIns="50800"/>
            <a:lstStyle/>
            <a:p>
              <a:pPr algn="ctr">
                <a:lnSpc>
                  <a:spcPts val="2659"/>
                </a:lnSpc>
                <a:spcBef>
                  <a:spcPct val="0"/>
                </a:spcBef>
              </a:pPr>
            </a:p>
          </p:txBody>
        </p:sp>
      </p:grpSp>
      <p:grpSp>
        <p:nvGrpSpPr>
          <p:cNvPr name="Group 31" id="31"/>
          <p:cNvGrpSpPr/>
          <p:nvPr/>
        </p:nvGrpSpPr>
        <p:grpSpPr>
          <a:xfrm rot="0">
            <a:off x="9788252" y="6178478"/>
            <a:ext cx="7288419" cy="2993537"/>
            <a:chOff x="0" y="0"/>
            <a:chExt cx="1919584" cy="788421"/>
          </a:xfrm>
        </p:grpSpPr>
        <p:sp>
          <p:nvSpPr>
            <p:cNvPr name="Freeform 32" id="32"/>
            <p:cNvSpPr/>
            <p:nvPr/>
          </p:nvSpPr>
          <p:spPr>
            <a:xfrm flipH="false" flipV="false" rot="0">
              <a:off x="0" y="0"/>
              <a:ext cx="1919584" cy="788421"/>
            </a:xfrm>
            <a:custGeom>
              <a:avLst/>
              <a:gdLst/>
              <a:ahLst/>
              <a:cxnLst/>
              <a:rect r="r" b="b" t="t" l="l"/>
              <a:pathLst>
                <a:path h="788421" w="1919584">
                  <a:moveTo>
                    <a:pt x="0" y="0"/>
                  </a:moveTo>
                  <a:lnTo>
                    <a:pt x="1919584" y="0"/>
                  </a:lnTo>
                  <a:lnTo>
                    <a:pt x="1919584" y="788421"/>
                  </a:lnTo>
                  <a:lnTo>
                    <a:pt x="0" y="788421"/>
                  </a:lnTo>
                  <a:close/>
                </a:path>
              </a:pathLst>
            </a:custGeom>
            <a:solidFill>
              <a:srgbClr val="000000">
                <a:alpha val="0"/>
              </a:srgbClr>
            </a:solidFill>
            <a:ln w="57150" cap="sq">
              <a:solidFill>
                <a:srgbClr val="000000"/>
              </a:solidFill>
              <a:prstDash val="solid"/>
              <a:miter/>
            </a:ln>
          </p:spPr>
        </p:sp>
        <p:sp>
          <p:nvSpPr>
            <p:cNvPr name="TextBox 33" id="33"/>
            <p:cNvSpPr txBox="true"/>
            <p:nvPr/>
          </p:nvSpPr>
          <p:spPr>
            <a:xfrm>
              <a:off x="0" y="-38100"/>
              <a:ext cx="1919584" cy="826521"/>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1617559" y="3353452"/>
            <a:ext cx="6808100" cy="18637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Bitter Bold"/>
                <a:ea typeface="Bitter Bold"/>
                <a:cs typeface="Bitter Bold"/>
                <a:sym typeface="Bitter Bold"/>
              </a:rPr>
              <a:t>1.Hoàn thiện chương trình:</a:t>
            </a:r>
            <a:r>
              <a:rPr lang="en-US" sz="3500">
                <a:solidFill>
                  <a:srgbClr val="000000"/>
                </a:solidFill>
                <a:latin typeface="Bitter"/>
                <a:ea typeface="Bitter"/>
                <a:cs typeface="Bitter"/>
                <a:sym typeface="Bitter"/>
              </a:rPr>
              <a:t> Đảm bảo chương trình hoàn chỉnh, không còn sai sót nào</a:t>
            </a:r>
          </a:p>
        </p:txBody>
      </p:sp>
      <p:sp>
        <p:nvSpPr>
          <p:cNvPr name="TextBox 35" id="35"/>
          <p:cNvSpPr txBox="true"/>
          <p:nvPr/>
        </p:nvSpPr>
        <p:spPr>
          <a:xfrm rot="0">
            <a:off x="10070869" y="3353452"/>
            <a:ext cx="6526120" cy="18637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Bitter Bold"/>
                <a:ea typeface="Bitter Bold"/>
                <a:cs typeface="Bitter Bold"/>
                <a:sym typeface="Bitter Bold"/>
              </a:rPr>
              <a:t>2.Cải thiện độ khó:</a:t>
            </a:r>
            <a:r>
              <a:rPr lang="en-US" sz="3500">
                <a:solidFill>
                  <a:srgbClr val="000000"/>
                </a:solidFill>
                <a:latin typeface="Bitter"/>
                <a:ea typeface="Bitter"/>
                <a:cs typeface="Bitter"/>
                <a:sym typeface="Bitter"/>
              </a:rPr>
              <a:t> Thêm các cấp độ khó để tăng thử thách cho người chơi.</a:t>
            </a:r>
          </a:p>
        </p:txBody>
      </p:sp>
      <p:sp>
        <p:nvSpPr>
          <p:cNvPr name="Freeform 36" id="36"/>
          <p:cNvSpPr/>
          <p:nvPr/>
        </p:nvSpPr>
        <p:spPr>
          <a:xfrm flipH="false" flipV="false" rot="0">
            <a:off x="-97490" y="9322517"/>
            <a:ext cx="11286506" cy="1928966"/>
          </a:xfrm>
          <a:custGeom>
            <a:avLst/>
            <a:gdLst/>
            <a:ahLst/>
            <a:cxnLst/>
            <a:rect r="r" b="b" t="t" l="l"/>
            <a:pathLst>
              <a:path h="1928966" w="11286506">
                <a:moveTo>
                  <a:pt x="0" y="0"/>
                </a:moveTo>
                <a:lnTo>
                  <a:pt x="11286506" y="0"/>
                </a:lnTo>
                <a:lnTo>
                  <a:pt x="11286506" y="1928966"/>
                </a:lnTo>
                <a:lnTo>
                  <a:pt x="0" y="19289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7" id="37"/>
          <p:cNvSpPr txBox="true"/>
          <p:nvPr/>
        </p:nvSpPr>
        <p:spPr>
          <a:xfrm rot="0">
            <a:off x="1493748" y="6753189"/>
            <a:ext cx="6931911" cy="1863725"/>
          </a:xfrm>
          <a:prstGeom prst="rect">
            <a:avLst/>
          </a:prstGeom>
        </p:spPr>
        <p:txBody>
          <a:bodyPr anchor="t" rtlCol="false" tIns="0" lIns="0" bIns="0" rIns="0">
            <a:spAutoFit/>
          </a:bodyPr>
          <a:lstStyle/>
          <a:p>
            <a:pPr algn="ctr">
              <a:lnSpc>
                <a:spcPts val="4900"/>
              </a:lnSpc>
              <a:spcBef>
                <a:spcPct val="0"/>
              </a:spcBef>
            </a:pPr>
            <a:r>
              <a:rPr lang="en-US" b="true" sz="3500">
                <a:solidFill>
                  <a:srgbClr val="000000"/>
                </a:solidFill>
                <a:latin typeface="Bitter Bold"/>
                <a:ea typeface="Bitter Bold"/>
                <a:cs typeface="Bitter Bold"/>
                <a:sym typeface="Bitter Bold"/>
              </a:rPr>
              <a:t>3.Thêm tính năng thú vị:</a:t>
            </a:r>
            <a:r>
              <a:rPr lang="en-US" sz="3500">
                <a:solidFill>
                  <a:srgbClr val="000000"/>
                </a:solidFill>
                <a:latin typeface="Bitter"/>
                <a:ea typeface="Bitter"/>
                <a:cs typeface="Bitter"/>
                <a:sym typeface="Bitter"/>
              </a:rPr>
              <a:t> Chơi cùng bạn bè, xếp hạng, lưu lịch sử chơi.</a:t>
            </a:r>
          </a:p>
        </p:txBody>
      </p:sp>
      <p:sp>
        <p:nvSpPr>
          <p:cNvPr name="TextBox 38" id="38"/>
          <p:cNvSpPr txBox="true"/>
          <p:nvPr/>
        </p:nvSpPr>
        <p:spPr>
          <a:xfrm rot="0">
            <a:off x="9788252" y="6480470"/>
            <a:ext cx="7288419" cy="2345055"/>
          </a:xfrm>
          <a:prstGeom prst="rect">
            <a:avLst/>
          </a:prstGeom>
        </p:spPr>
        <p:txBody>
          <a:bodyPr anchor="t" rtlCol="false" tIns="0" lIns="0" bIns="0" rIns="0">
            <a:spAutoFit/>
          </a:bodyPr>
          <a:lstStyle/>
          <a:p>
            <a:pPr algn="ctr">
              <a:lnSpc>
                <a:spcPts val="4620"/>
              </a:lnSpc>
              <a:spcBef>
                <a:spcPct val="0"/>
              </a:spcBef>
            </a:pPr>
            <a:r>
              <a:rPr lang="en-US" b="true" sz="3300">
                <a:solidFill>
                  <a:srgbClr val="000000"/>
                </a:solidFill>
                <a:latin typeface="Bitter Bold"/>
                <a:ea typeface="Bitter Bold"/>
                <a:cs typeface="Bitter Bold"/>
                <a:sym typeface="Bitter Bold"/>
              </a:rPr>
              <a:t>4.Cải thiện hình ảnh và tương tác:</a:t>
            </a:r>
            <a:r>
              <a:rPr lang="en-US" sz="3300">
                <a:solidFill>
                  <a:srgbClr val="000000"/>
                </a:solidFill>
                <a:latin typeface="Bitter"/>
                <a:ea typeface="Bitter"/>
                <a:cs typeface="Bitter"/>
                <a:sym typeface="Bitter"/>
              </a:rPr>
              <a:t> Tăng cường đồ họa và cải thiện khả năng tương tác với người chơi để nâng cao trải nghiệm.</a:t>
            </a:r>
          </a:p>
        </p:txBody>
      </p:sp>
      <p:sp>
        <p:nvSpPr>
          <p:cNvPr name="TextBox 39" id="39"/>
          <p:cNvSpPr txBox="true"/>
          <p:nvPr/>
        </p:nvSpPr>
        <p:spPr>
          <a:xfrm rot="0">
            <a:off x="4710897" y="923925"/>
            <a:ext cx="9274900"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HƯỚNG PHÁT TRIỂN</a:t>
            </a:r>
          </a:p>
        </p:txBody>
      </p:sp>
      <p:sp>
        <p:nvSpPr>
          <p:cNvPr name="Freeform 40" id="40"/>
          <p:cNvSpPr/>
          <p:nvPr/>
        </p:nvSpPr>
        <p:spPr>
          <a:xfrm flipH="false" flipV="false" rot="0">
            <a:off x="8845655" y="9258300"/>
            <a:ext cx="11286506" cy="1928966"/>
          </a:xfrm>
          <a:custGeom>
            <a:avLst/>
            <a:gdLst/>
            <a:ahLst/>
            <a:cxnLst/>
            <a:rect r="r" b="b" t="t" l="l"/>
            <a:pathLst>
              <a:path h="1928966" w="11286506">
                <a:moveTo>
                  <a:pt x="0" y="0"/>
                </a:moveTo>
                <a:lnTo>
                  <a:pt x="11286506" y="0"/>
                </a:lnTo>
                <a:lnTo>
                  <a:pt x="11286506" y="1928966"/>
                </a:lnTo>
                <a:lnTo>
                  <a:pt x="0" y="19289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41" id="41"/>
          <p:cNvSpPr/>
          <p:nvPr/>
        </p:nvSpPr>
        <p:spPr>
          <a:xfrm flipH="false" flipV="false" rot="0">
            <a:off x="-966559" y="6556670"/>
            <a:ext cx="2292711" cy="2852518"/>
          </a:xfrm>
          <a:custGeom>
            <a:avLst/>
            <a:gdLst/>
            <a:ahLst/>
            <a:cxnLst/>
            <a:rect r="r" b="b" t="t" l="l"/>
            <a:pathLst>
              <a:path h="2852518" w="2292711">
                <a:moveTo>
                  <a:pt x="0" y="0"/>
                </a:moveTo>
                <a:lnTo>
                  <a:pt x="2292711" y="0"/>
                </a:lnTo>
                <a:lnTo>
                  <a:pt x="2292711" y="2852518"/>
                </a:lnTo>
                <a:lnTo>
                  <a:pt x="0" y="28525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2" id="42"/>
          <p:cNvSpPr/>
          <p:nvPr/>
        </p:nvSpPr>
        <p:spPr>
          <a:xfrm flipH="false" flipV="false" rot="0">
            <a:off x="16030474" y="-1314736"/>
            <a:ext cx="1533698" cy="4114800"/>
          </a:xfrm>
          <a:custGeom>
            <a:avLst/>
            <a:gdLst/>
            <a:ahLst/>
            <a:cxnLst/>
            <a:rect r="r" b="b" t="t" l="l"/>
            <a:pathLst>
              <a:path h="4114800" w="1533698">
                <a:moveTo>
                  <a:pt x="0" y="0"/>
                </a:moveTo>
                <a:lnTo>
                  <a:pt x="1533698" y="0"/>
                </a:lnTo>
                <a:lnTo>
                  <a:pt x="153369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3" id="43"/>
          <p:cNvSpPr/>
          <p:nvPr/>
        </p:nvSpPr>
        <p:spPr>
          <a:xfrm flipH="false" flipV="false" rot="0">
            <a:off x="17259300" y="3420127"/>
            <a:ext cx="857677" cy="814794"/>
          </a:xfrm>
          <a:custGeom>
            <a:avLst/>
            <a:gdLst/>
            <a:ahLst/>
            <a:cxnLst/>
            <a:rect r="r" b="b" t="t" l="l"/>
            <a:pathLst>
              <a:path h="814794" w="857677">
                <a:moveTo>
                  <a:pt x="0" y="0"/>
                </a:moveTo>
                <a:lnTo>
                  <a:pt x="857677" y="0"/>
                </a:lnTo>
                <a:lnTo>
                  <a:pt x="857677" y="814794"/>
                </a:lnTo>
                <a:lnTo>
                  <a:pt x="0" y="814794"/>
                </a:lnTo>
                <a:lnTo>
                  <a:pt x="0" y="0"/>
                </a:lnTo>
                <a:close/>
              </a:path>
            </a:pathLst>
          </a:custGeom>
          <a:blipFill>
            <a:blip r:embed="rId14"/>
            <a:stretch>
              <a:fillRect l="0" t="0" r="0" b="0"/>
            </a:stretch>
          </a:blipFill>
        </p:spPr>
      </p:sp>
      <p:sp>
        <p:nvSpPr>
          <p:cNvPr name="Freeform 44" id="44"/>
          <p:cNvSpPr/>
          <p:nvPr/>
        </p:nvSpPr>
        <p:spPr>
          <a:xfrm flipH="false" flipV="false" rot="0">
            <a:off x="880999" y="1028700"/>
            <a:ext cx="2010591" cy="1027229"/>
          </a:xfrm>
          <a:custGeom>
            <a:avLst/>
            <a:gdLst/>
            <a:ahLst/>
            <a:cxnLst/>
            <a:rect r="r" b="b" t="t" l="l"/>
            <a:pathLst>
              <a:path h="1027229" w="2010591">
                <a:moveTo>
                  <a:pt x="0" y="0"/>
                </a:moveTo>
                <a:lnTo>
                  <a:pt x="2010590" y="0"/>
                </a:lnTo>
                <a:lnTo>
                  <a:pt x="2010590" y="1027229"/>
                </a:lnTo>
                <a:lnTo>
                  <a:pt x="0" y="1027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sp>
        <p:nvSpPr>
          <p:cNvPr name="Freeform 2" id="2"/>
          <p:cNvSpPr/>
          <p:nvPr/>
        </p:nvSpPr>
        <p:spPr>
          <a:xfrm flipH="false" flipV="false" rot="0">
            <a:off x="3259718" y="4542458"/>
            <a:ext cx="740825" cy="704739"/>
          </a:xfrm>
          <a:custGeom>
            <a:avLst/>
            <a:gdLst/>
            <a:ahLst/>
            <a:cxnLst/>
            <a:rect r="r" b="b" t="t" l="l"/>
            <a:pathLst>
              <a:path h="704739" w="740825">
                <a:moveTo>
                  <a:pt x="0" y="0"/>
                </a:moveTo>
                <a:lnTo>
                  <a:pt x="740825" y="0"/>
                </a:lnTo>
                <a:lnTo>
                  <a:pt x="740825" y="704739"/>
                </a:lnTo>
                <a:lnTo>
                  <a:pt x="0" y="704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92100" y="3679119"/>
            <a:ext cx="9375735" cy="2688591"/>
          </a:xfrm>
          <a:prstGeom prst="rect">
            <a:avLst/>
          </a:prstGeom>
        </p:spPr>
        <p:txBody>
          <a:bodyPr anchor="t" rtlCol="false" tIns="0" lIns="0" bIns="0" rIns="0">
            <a:spAutoFit/>
          </a:bodyPr>
          <a:lstStyle/>
          <a:p>
            <a:pPr algn="ctr">
              <a:lnSpc>
                <a:spcPts val="6880"/>
              </a:lnSpc>
            </a:pPr>
            <a:r>
              <a:rPr lang="en-US" sz="8000">
                <a:solidFill>
                  <a:srgbClr val="8F4251"/>
                </a:solidFill>
                <a:latin typeface="Dancing Script"/>
                <a:ea typeface="Dancing Script"/>
                <a:cs typeface="Dancing Script"/>
                <a:sym typeface="Dancing Script"/>
              </a:rPr>
              <a:t>Cảm Ơn Thầy Và Các Bạn Đã Lắng Nghe Buổi Báo Cáo</a:t>
            </a:r>
          </a:p>
        </p:txBody>
      </p:sp>
      <p:sp>
        <p:nvSpPr>
          <p:cNvPr name="Freeform 4" id="4"/>
          <p:cNvSpPr/>
          <p:nvPr/>
        </p:nvSpPr>
        <p:spPr>
          <a:xfrm flipH="false" flipV="false" rot="0">
            <a:off x="6083824" y="6811392"/>
            <a:ext cx="6120353" cy="767826"/>
          </a:xfrm>
          <a:custGeom>
            <a:avLst/>
            <a:gdLst/>
            <a:ahLst/>
            <a:cxnLst/>
            <a:rect r="r" b="b" t="t" l="l"/>
            <a:pathLst>
              <a:path h="767826" w="6120353">
                <a:moveTo>
                  <a:pt x="0" y="0"/>
                </a:moveTo>
                <a:lnTo>
                  <a:pt x="6120352" y="0"/>
                </a:lnTo>
                <a:lnTo>
                  <a:pt x="6120352" y="767826"/>
                </a:lnTo>
                <a:lnTo>
                  <a:pt x="0" y="767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286475" y="4542458"/>
            <a:ext cx="740825" cy="704739"/>
          </a:xfrm>
          <a:custGeom>
            <a:avLst/>
            <a:gdLst/>
            <a:ahLst/>
            <a:cxnLst/>
            <a:rect r="r" b="b" t="t" l="l"/>
            <a:pathLst>
              <a:path h="704739" w="740825">
                <a:moveTo>
                  <a:pt x="0" y="0"/>
                </a:moveTo>
                <a:lnTo>
                  <a:pt x="740825" y="0"/>
                </a:lnTo>
                <a:lnTo>
                  <a:pt x="740825" y="704739"/>
                </a:lnTo>
                <a:lnTo>
                  <a:pt x="0" y="704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9662" y="7392924"/>
            <a:ext cx="7315200" cy="3730752"/>
          </a:xfrm>
          <a:custGeom>
            <a:avLst/>
            <a:gdLst/>
            <a:ahLst/>
            <a:cxnLst/>
            <a:rect r="r" b="b" t="t" l="l"/>
            <a:pathLst>
              <a:path h="3730752" w="7315200">
                <a:moveTo>
                  <a:pt x="0" y="0"/>
                </a:moveTo>
                <a:lnTo>
                  <a:pt x="7315200" y="0"/>
                </a:lnTo>
                <a:lnTo>
                  <a:pt x="7315200" y="3730752"/>
                </a:lnTo>
                <a:lnTo>
                  <a:pt x="0" y="37307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40250" y="3150182"/>
            <a:ext cx="16230600" cy="6271199"/>
            <a:chOff x="0" y="0"/>
            <a:chExt cx="21640800" cy="8361599"/>
          </a:xfrm>
        </p:grpSpPr>
        <p:grpSp>
          <p:nvGrpSpPr>
            <p:cNvPr name="Group 4" id="4"/>
            <p:cNvGrpSpPr/>
            <p:nvPr/>
          </p:nvGrpSpPr>
          <p:grpSpPr>
            <a:xfrm rot="0">
              <a:off x="0" y="232570"/>
              <a:ext cx="21404934" cy="8129029"/>
              <a:chOff x="0" y="0"/>
              <a:chExt cx="4228135" cy="1605734"/>
            </a:xfrm>
          </p:grpSpPr>
          <p:sp>
            <p:nvSpPr>
              <p:cNvPr name="Freeform 5" id="5"/>
              <p:cNvSpPr/>
              <p:nvPr/>
            </p:nvSpPr>
            <p:spPr>
              <a:xfrm flipH="false" flipV="false" rot="0">
                <a:off x="0" y="0"/>
                <a:ext cx="4228135" cy="1605734"/>
              </a:xfrm>
              <a:custGeom>
                <a:avLst/>
                <a:gdLst/>
                <a:ahLst/>
                <a:cxnLst/>
                <a:rect r="r" b="b" t="t" l="l"/>
                <a:pathLst>
                  <a:path h="1605734" w="4228135">
                    <a:moveTo>
                      <a:pt x="0" y="0"/>
                    </a:moveTo>
                    <a:lnTo>
                      <a:pt x="4228135" y="0"/>
                    </a:lnTo>
                    <a:lnTo>
                      <a:pt x="4228135" y="1605734"/>
                    </a:lnTo>
                    <a:lnTo>
                      <a:pt x="0" y="1605734"/>
                    </a:lnTo>
                    <a:close/>
                  </a:path>
                </a:pathLst>
              </a:custGeom>
              <a:solidFill>
                <a:srgbClr val="FEFBDB"/>
              </a:solidFill>
            </p:spPr>
          </p:sp>
          <p:sp>
            <p:nvSpPr>
              <p:cNvPr name="TextBox 6" id="6"/>
              <p:cNvSpPr txBox="true"/>
              <p:nvPr/>
            </p:nvSpPr>
            <p:spPr>
              <a:xfrm>
                <a:off x="0" y="-38100"/>
                <a:ext cx="4228135" cy="1643834"/>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335647" y="0"/>
              <a:ext cx="21305153" cy="8127338"/>
              <a:chOff x="0" y="0"/>
              <a:chExt cx="4208425" cy="1605400"/>
            </a:xfrm>
          </p:grpSpPr>
          <p:sp>
            <p:nvSpPr>
              <p:cNvPr name="Freeform 8" id="8"/>
              <p:cNvSpPr/>
              <p:nvPr/>
            </p:nvSpPr>
            <p:spPr>
              <a:xfrm flipH="false" flipV="false" rot="0">
                <a:off x="0" y="0"/>
                <a:ext cx="4208425" cy="1605400"/>
              </a:xfrm>
              <a:custGeom>
                <a:avLst/>
                <a:gdLst/>
                <a:ahLst/>
                <a:cxnLst/>
                <a:rect r="r" b="b" t="t" l="l"/>
                <a:pathLst>
                  <a:path h="1605400" w="4208425">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name="TextBox 9" id="9"/>
              <p:cNvSpPr txBox="true"/>
              <p:nvPr/>
            </p:nvSpPr>
            <p:spPr>
              <a:xfrm>
                <a:off x="0" y="-38100"/>
                <a:ext cx="4208425" cy="1643500"/>
              </a:xfrm>
              <a:prstGeom prst="rect">
                <a:avLst/>
              </a:prstGeom>
            </p:spPr>
            <p:txBody>
              <a:bodyPr anchor="ctr" rtlCol="false" tIns="50800" lIns="50800" bIns="50800" rIns="50800"/>
              <a:lstStyle/>
              <a:p>
                <a:pPr algn="ctr">
                  <a:lnSpc>
                    <a:spcPts val="2659"/>
                  </a:lnSpc>
                </a:pPr>
              </a:p>
            </p:txBody>
          </p:sp>
        </p:grpSp>
      </p:grpSp>
      <p:sp>
        <p:nvSpPr>
          <p:cNvPr name="Freeform 10" id="10"/>
          <p:cNvSpPr/>
          <p:nvPr/>
        </p:nvSpPr>
        <p:spPr>
          <a:xfrm flipH="false" flipV="false" rot="0">
            <a:off x="6408322" y="2538010"/>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940250" y="876300"/>
            <a:ext cx="16230600" cy="1295400"/>
          </a:xfrm>
          <a:prstGeom prst="rect">
            <a:avLst/>
          </a:prstGeom>
        </p:spPr>
        <p:txBody>
          <a:bodyPr anchor="t" rtlCol="false" tIns="0" lIns="0" bIns="0" rIns="0">
            <a:spAutoFit/>
          </a:bodyPr>
          <a:lstStyle/>
          <a:p>
            <a:pPr algn="ctr">
              <a:lnSpc>
                <a:spcPts val="10500"/>
              </a:lnSpc>
              <a:spcBef>
                <a:spcPct val="0"/>
              </a:spcBef>
            </a:pPr>
            <a:r>
              <a:rPr lang="en-US" sz="7500">
                <a:solidFill>
                  <a:srgbClr val="FAD00A"/>
                </a:solidFill>
                <a:latin typeface="Bitter"/>
                <a:ea typeface="Bitter"/>
                <a:cs typeface="Bitter"/>
                <a:sym typeface="Bitter"/>
              </a:rPr>
              <a:t>TỔNG QUAN ĐỀ TÀI</a:t>
            </a:r>
          </a:p>
        </p:txBody>
      </p:sp>
      <p:sp>
        <p:nvSpPr>
          <p:cNvPr name="TextBox 12" id="12"/>
          <p:cNvSpPr txBox="true"/>
          <p:nvPr/>
        </p:nvSpPr>
        <p:spPr>
          <a:xfrm rot="0">
            <a:off x="2009325" y="4966522"/>
            <a:ext cx="14269349" cy="3312795"/>
          </a:xfrm>
          <a:prstGeom prst="rect">
            <a:avLst/>
          </a:prstGeom>
        </p:spPr>
        <p:txBody>
          <a:bodyPr anchor="t" rtlCol="false" tIns="0" lIns="0" bIns="0" rIns="0">
            <a:spAutoFit/>
          </a:bodyPr>
          <a:lstStyle/>
          <a:p>
            <a:pPr algn="ctr">
              <a:lnSpc>
                <a:spcPts val="3779"/>
              </a:lnSpc>
            </a:pPr>
            <a:r>
              <a:rPr lang="en-US" sz="2700">
                <a:solidFill>
                  <a:srgbClr val="000000"/>
                </a:solidFill>
                <a:latin typeface="Bitter"/>
                <a:ea typeface="Bitter"/>
                <a:cs typeface="Bitter"/>
                <a:sym typeface="Bitter"/>
              </a:rPr>
              <a:t>Trò chơi có 7 màu khác nhau(Đỏ, Xanh dương, Vàng, Xanh lá, Cam, Xanh da trời,</a:t>
            </a:r>
            <a:r>
              <a:rPr lang="en-US" sz="2700">
                <a:solidFill>
                  <a:srgbClr val="000000"/>
                </a:solidFill>
                <a:latin typeface="Bitter"/>
                <a:ea typeface="Bitter"/>
                <a:cs typeface="Bitter"/>
                <a:sym typeface="Bitter"/>
              </a:rPr>
              <a:t>Tím).</a:t>
            </a:r>
          </a:p>
          <a:p>
            <a:pPr algn="ctr">
              <a:lnSpc>
                <a:spcPts val="3779"/>
              </a:lnSpc>
            </a:pPr>
            <a:r>
              <a:rPr lang="en-US" sz="2700">
                <a:solidFill>
                  <a:srgbClr val="000000"/>
                </a:solidFill>
                <a:latin typeface="Bitter"/>
                <a:ea typeface="Bitter"/>
                <a:cs typeface="Bitter"/>
                <a:sym typeface="Bitter"/>
              </a:rPr>
              <a:t>Trò chơi “Đoán màu” được thể hiện : Có từ 4 đến 7 màu, người chơi một lần chỉ đoán 4 màu, có 10 lần đoán. Máy tính sẽ đánh giá mỗi lần đoán và cho biết số vị trí đoán đúng. Sau 10 lần đoán máy tính sẽ cho kết quả người chơi thắng hay thua.</a:t>
            </a:r>
          </a:p>
          <a:p>
            <a:pPr algn="ctr">
              <a:lnSpc>
                <a:spcPts val="3779"/>
              </a:lnSpc>
            </a:pPr>
          </a:p>
          <a:p>
            <a:pPr algn="ctr">
              <a:lnSpc>
                <a:spcPts val="3779"/>
              </a:lnSpc>
            </a:pPr>
          </a:p>
          <a:p>
            <a:pPr algn="ctr">
              <a:lnSpc>
                <a:spcPts val="377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grpSp>
        <p:nvGrpSpPr>
          <p:cNvPr name="Group 2" id="2"/>
          <p:cNvGrpSpPr/>
          <p:nvPr/>
        </p:nvGrpSpPr>
        <p:grpSpPr>
          <a:xfrm rot="0">
            <a:off x="-514350" y="788266"/>
            <a:ext cx="18802350" cy="3068926"/>
            <a:chOff x="0" y="0"/>
            <a:chExt cx="4952059" cy="808277"/>
          </a:xfrm>
        </p:grpSpPr>
        <p:sp>
          <p:nvSpPr>
            <p:cNvPr name="Freeform 3" id="3"/>
            <p:cNvSpPr/>
            <p:nvPr/>
          </p:nvSpPr>
          <p:spPr>
            <a:xfrm flipH="false" flipV="false" rot="0">
              <a:off x="0" y="0"/>
              <a:ext cx="4952059" cy="808277"/>
            </a:xfrm>
            <a:custGeom>
              <a:avLst/>
              <a:gdLst/>
              <a:ahLst/>
              <a:cxnLst/>
              <a:rect r="r" b="b" t="t" l="l"/>
              <a:pathLst>
                <a:path h="808277" w="4952059">
                  <a:moveTo>
                    <a:pt x="0" y="0"/>
                  </a:moveTo>
                  <a:lnTo>
                    <a:pt x="4952059" y="0"/>
                  </a:lnTo>
                  <a:lnTo>
                    <a:pt x="4952059" y="808277"/>
                  </a:lnTo>
                  <a:lnTo>
                    <a:pt x="0" y="808277"/>
                  </a:lnTo>
                  <a:close/>
                </a:path>
              </a:pathLst>
            </a:custGeom>
            <a:solidFill>
              <a:srgbClr val="FAD00A"/>
            </a:solidFill>
          </p:spPr>
        </p:sp>
        <p:sp>
          <p:nvSpPr>
            <p:cNvPr name="TextBox 4" id="4"/>
            <p:cNvSpPr txBox="true"/>
            <p:nvPr/>
          </p:nvSpPr>
          <p:spPr>
            <a:xfrm>
              <a:off x="0" y="-38100"/>
              <a:ext cx="4952059" cy="8463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80136" y="2108585"/>
            <a:ext cx="6984563" cy="69845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BD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144000" y="4844998"/>
            <a:ext cx="8645886" cy="42481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Bitter"/>
                <a:ea typeface="Bitter"/>
                <a:cs typeface="Bitter"/>
                <a:sym typeface="Bitter"/>
              </a:rPr>
              <a:t>Tạo ra một trò chơi giúp rèn luyện tư duy logic.</a:t>
            </a:r>
          </a:p>
          <a:p>
            <a:pPr algn="l" marL="647700" indent="-323850" lvl="1">
              <a:lnSpc>
                <a:spcPts val="4200"/>
              </a:lnSpc>
              <a:buFont typeface="Arial"/>
              <a:buChar char="•"/>
            </a:pPr>
            <a:r>
              <a:rPr lang="en-US" sz="3000">
                <a:solidFill>
                  <a:srgbClr val="000000"/>
                </a:solidFill>
                <a:latin typeface="Bitter"/>
                <a:ea typeface="Bitter"/>
                <a:cs typeface="Bitter"/>
                <a:sym typeface="Bitter"/>
              </a:rPr>
              <a:t>Cải thiện khả năng làm việc với cấu trúc dữ liệu và thuật toán trong lập trình.</a:t>
            </a:r>
          </a:p>
          <a:p>
            <a:pPr algn="l" marL="647700" indent="-323850" lvl="1">
              <a:lnSpc>
                <a:spcPts val="4200"/>
              </a:lnSpc>
              <a:buFont typeface="Arial"/>
              <a:buChar char="•"/>
            </a:pPr>
            <a:r>
              <a:rPr lang="en-US" sz="3000">
                <a:solidFill>
                  <a:srgbClr val="000000"/>
                </a:solidFill>
                <a:latin typeface="Bitter"/>
                <a:ea typeface="Bitter"/>
                <a:cs typeface="Bitter"/>
                <a:sym typeface="Bitter"/>
              </a:rPr>
              <a:t>Phát triển kỹ năng lập trình để tạo giao diện đồ họa và xử lý sự kiện.</a:t>
            </a:r>
          </a:p>
          <a:p>
            <a:pPr algn="l" marL="647700" indent="-323850" lvl="1">
              <a:lnSpc>
                <a:spcPts val="4200"/>
              </a:lnSpc>
              <a:buFont typeface="Arial"/>
              <a:buChar char="•"/>
            </a:pPr>
            <a:r>
              <a:rPr lang="en-US" sz="3000">
                <a:solidFill>
                  <a:srgbClr val="000000"/>
                </a:solidFill>
                <a:latin typeface="Bitter"/>
                <a:ea typeface="Bitter"/>
                <a:cs typeface="Bitter"/>
                <a:sym typeface="Bitter"/>
              </a:rPr>
              <a:t>Có thời gian thư giản và giải trí sau giờ làm việc.</a:t>
            </a:r>
          </a:p>
        </p:txBody>
      </p:sp>
      <p:grpSp>
        <p:nvGrpSpPr>
          <p:cNvPr name="Group 9" id="9"/>
          <p:cNvGrpSpPr/>
          <p:nvPr/>
        </p:nvGrpSpPr>
        <p:grpSpPr>
          <a:xfrm rot="0">
            <a:off x="9875016" y="3444537"/>
            <a:ext cx="6842613" cy="825311"/>
            <a:chOff x="0" y="0"/>
            <a:chExt cx="9123485" cy="1100415"/>
          </a:xfrm>
        </p:grpSpPr>
        <p:sp>
          <p:nvSpPr>
            <p:cNvPr name="Freeform 10" id="10"/>
            <p:cNvSpPr/>
            <p:nvPr/>
          </p:nvSpPr>
          <p:spPr>
            <a:xfrm flipH="false" flipV="false" rot="0">
              <a:off x="0" y="0"/>
              <a:ext cx="4561742" cy="1100415"/>
            </a:xfrm>
            <a:custGeom>
              <a:avLst/>
              <a:gdLst/>
              <a:ahLst/>
              <a:cxnLst/>
              <a:rect r="r" b="b" t="t" l="l"/>
              <a:pathLst>
                <a:path h="1100415" w="4561742">
                  <a:moveTo>
                    <a:pt x="0" y="0"/>
                  </a:moveTo>
                  <a:lnTo>
                    <a:pt x="4561742" y="0"/>
                  </a:lnTo>
                  <a:lnTo>
                    <a:pt x="4561742" y="1100415"/>
                  </a:lnTo>
                  <a:lnTo>
                    <a:pt x="0" y="1100415"/>
                  </a:lnTo>
                  <a:lnTo>
                    <a:pt x="0" y="0"/>
                  </a:lnTo>
                  <a:close/>
                </a:path>
              </a:pathLst>
            </a:custGeom>
            <a:blipFill>
              <a:blip r:embed="rId2">
                <a:extLst>
                  <a:ext uri="{96DAC541-7B7A-43D3-8B79-37D633B846F1}">
                    <asvg:svgBlip xmlns:asvg="http://schemas.microsoft.com/office/drawing/2016/SVG/main" r:embed="rId3"/>
                  </a:ext>
                </a:extLst>
              </a:blip>
              <a:stretch>
                <a:fillRect l="0" t="0" r="-2649" b="0"/>
              </a:stretch>
            </a:blipFill>
          </p:spPr>
        </p:sp>
        <p:sp>
          <p:nvSpPr>
            <p:cNvPr name="Freeform 11" id="11"/>
            <p:cNvSpPr/>
            <p:nvPr/>
          </p:nvSpPr>
          <p:spPr>
            <a:xfrm flipH="true" flipV="false" rot="0">
              <a:off x="4561742" y="0"/>
              <a:ext cx="4561742" cy="1100415"/>
            </a:xfrm>
            <a:custGeom>
              <a:avLst/>
              <a:gdLst/>
              <a:ahLst/>
              <a:cxnLst/>
              <a:rect r="r" b="b" t="t" l="l"/>
              <a:pathLst>
                <a:path h="1100415" w="4561742">
                  <a:moveTo>
                    <a:pt x="4561743" y="0"/>
                  </a:moveTo>
                  <a:lnTo>
                    <a:pt x="0" y="0"/>
                  </a:lnTo>
                  <a:lnTo>
                    <a:pt x="0" y="1100415"/>
                  </a:lnTo>
                  <a:lnTo>
                    <a:pt x="4561743" y="1100415"/>
                  </a:lnTo>
                  <a:lnTo>
                    <a:pt x="4561743" y="0"/>
                  </a:lnTo>
                  <a:close/>
                </a:path>
              </a:pathLst>
            </a:custGeom>
            <a:blipFill>
              <a:blip r:embed="rId2">
                <a:extLst>
                  <a:ext uri="{96DAC541-7B7A-43D3-8B79-37D633B846F1}">
                    <asvg:svgBlip xmlns:asvg="http://schemas.microsoft.com/office/drawing/2016/SVG/main" r:embed="rId3"/>
                  </a:ext>
                </a:extLst>
              </a:blip>
              <a:stretch>
                <a:fillRect l="0" t="0" r="-2649" b="0"/>
              </a:stretch>
            </a:blipFill>
          </p:spPr>
        </p:sp>
      </p:grpSp>
      <p:sp>
        <p:nvSpPr>
          <p:cNvPr name="Freeform 12" id="12"/>
          <p:cNvSpPr/>
          <p:nvPr/>
        </p:nvSpPr>
        <p:spPr>
          <a:xfrm flipH="false" flipV="false" rot="0">
            <a:off x="1578746" y="2322729"/>
            <a:ext cx="6187343" cy="6147358"/>
          </a:xfrm>
          <a:custGeom>
            <a:avLst/>
            <a:gdLst/>
            <a:ahLst/>
            <a:cxnLst/>
            <a:rect r="r" b="b" t="t" l="l"/>
            <a:pathLst>
              <a:path h="6147358" w="6187343">
                <a:moveTo>
                  <a:pt x="0" y="0"/>
                </a:moveTo>
                <a:lnTo>
                  <a:pt x="6187343" y="0"/>
                </a:lnTo>
                <a:lnTo>
                  <a:pt x="6187343" y="6147358"/>
                </a:lnTo>
                <a:lnTo>
                  <a:pt x="0" y="6147358"/>
                </a:lnTo>
                <a:lnTo>
                  <a:pt x="0" y="0"/>
                </a:lnTo>
                <a:close/>
              </a:path>
            </a:pathLst>
          </a:custGeom>
          <a:blipFill>
            <a:blip r:embed="rId4"/>
            <a:stretch>
              <a:fillRect l="-276" t="-966" r="-37" b="0"/>
            </a:stretch>
          </a:blipFill>
        </p:spPr>
      </p:sp>
      <p:sp>
        <p:nvSpPr>
          <p:cNvPr name="TextBox 13" id="13"/>
          <p:cNvSpPr txBox="true"/>
          <p:nvPr/>
        </p:nvSpPr>
        <p:spPr>
          <a:xfrm rot="0">
            <a:off x="10084553" y="1228266"/>
            <a:ext cx="6423538" cy="1295400"/>
          </a:xfrm>
          <a:prstGeom prst="rect">
            <a:avLst/>
          </a:prstGeom>
        </p:spPr>
        <p:txBody>
          <a:bodyPr anchor="t" rtlCol="false" tIns="0" lIns="0" bIns="0" rIns="0">
            <a:spAutoFit/>
          </a:bodyPr>
          <a:lstStyle/>
          <a:p>
            <a:pPr algn="ctr">
              <a:lnSpc>
                <a:spcPts val="10500"/>
              </a:lnSpc>
              <a:spcBef>
                <a:spcPct val="0"/>
              </a:spcBef>
            </a:pPr>
            <a:r>
              <a:rPr lang="en-US" sz="7500">
                <a:solidFill>
                  <a:srgbClr val="231F20"/>
                </a:solidFill>
                <a:latin typeface="Bitter"/>
                <a:ea typeface="Bitter"/>
                <a:cs typeface="Bitter"/>
                <a:sym typeface="Bitter"/>
              </a:rPr>
              <a:t>MỤC TIÊU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3975"/>
        </a:solidFill>
      </p:bgPr>
    </p:bg>
    <p:spTree>
      <p:nvGrpSpPr>
        <p:cNvPr id="1" name=""/>
        <p:cNvGrpSpPr/>
        <p:nvPr/>
      </p:nvGrpSpPr>
      <p:grpSpPr>
        <a:xfrm>
          <a:off x="0" y="0"/>
          <a:ext cx="0" cy="0"/>
          <a:chOff x="0" y="0"/>
          <a:chExt cx="0" cy="0"/>
        </a:xfrm>
      </p:grpSpPr>
      <p:sp>
        <p:nvSpPr>
          <p:cNvPr name="Freeform 2" id="2"/>
          <p:cNvSpPr/>
          <p:nvPr/>
        </p:nvSpPr>
        <p:spPr>
          <a:xfrm flipH="false" flipV="false" rot="0">
            <a:off x="10892995" y="2858511"/>
            <a:ext cx="8219349" cy="8219349"/>
          </a:xfrm>
          <a:custGeom>
            <a:avLst/>
            <a:gdLst/>
            <a:ahLst/>
            <a:cxnLst/>
            <a:rect r="r" b="b" t="t" l="l"/>
            <a:pathLst>
              <a:path h="8219349" w="8219349">
                <a:moveTo>
                  <a:pt x="0" y="0"/>
                </a:moveTo>
                <a:lnTo>
                  <a:pt x="8219350" y="0"/>
                </a:lnTo>
                <a:lnTo>
                  <a:pt x="8219350" y="8219349"/>
                </a:lnTo>
                <a:lnTo>
                  <a:pt x="0" y="82193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50088" y="3434916"/>
            <a:ext cx="5397069" cy="7066539"/>
          </a:xfrm>
          <a:custGeom>
            <a:avLst/>
            <a:gdLst/>
            <a:ahLst/>
            <a:cxnLst/>
            <a:rect r="r" b="b" t="t" l="l"/>
            <a:pathLst>
              <a:path h="7066539" w="5397069">
                <a:moveTo>
                  <a:pt x="0" y="0"/>
                </a:moveTo>
                <a:lnTo>
                  <a:pt x="5397070" y="0"/>
                </a:lnTo>
                <a:lnTo>
                  <a:pt x="5397070" y="7066539"/>
                </a:lnTo>
                <a:lnTo>
                  <a:pt x="0" y="7066539"/>
                </a:lnTo>
                <a:lnTo>
                  <a:pt x="0" y="0"/>
                </a:lnTo>
                <a:close/>
              </a:path>
            </a:pathLst>
          </a:custGeom>
          <a:blipFill>
            <a:blip r:embed="rId4"/>
            <a:stretch>
              <a:fillRect l="0" t="0" r="0" b="0"/>
            </a:stretch>
          </a:blipFill>
        </p:spPr>
      </p:sp>
      <p:grpSp>
        <p:nvGrpSpPr>
          <p:cNvPr name="Group 4" id="4"/>
          <p:cNvGrpSpPr/>
          <p:nvPr/>
        </p:nvGrpSpPr>
        <p:grpSpPr>
          <a:xfrm rot="-10800000">
            <a:off x="1028700" y="2673761"/>
            <a:ext cx="10584226" cy="7613239"/>
            <a:chOff x="0" y="0"/>
            <a:chExt cx="14112302" cy="10150985"/>
          </a:xfrm>
        </p:grpSpPr>
        <p:grpSp>
          <p:nvGrpSpPr>
            <p:cNvPr name="Group 5" id="5"/>
            <p:cNvGrpSpPr/>
            <p:nvPr/>
          </p:nvGrpSpPr>
          <p:grpSpPr>
            <a:xfrm rot="0">
              <a:off x="0" y="282340"/>
              <a:ext cx="13958490" cy="9868646"/>
              <a:chOff x="0" y="0"/>
              <a:chExt cx="2757233" cy="1949362"/>
            </a:xfrm>
          </p:grpSpPr>
          <p:sp>
            <p:nvSpPr>
              <p:cNvPr name="Freeform 6" id="6"/>
              <p:cNvSpPr/>
              <p:nvPr/>
            </p:nvSpPr>
            <p:spPr>
              <a:xfrm flipH="false" flipV="false" rot="0">
                <a:off x="0" y="0"/>
                <a:ext cx="2757233" cy="1949362"/>
              </a:xfrm>
              <a:custGeom>
                <a:avLst/>
                <a:gdLst/>
                <a:ahLst/>
                <a:cxnLst/>
                <a:rect r="r" b="b" t="t" l="l"/>
                <a:pathLst>
                  <a:path h="1949362" w="2757233">
                    <a:moveTo>
                      <a:pt x="0" y="0"/>
                    </a:moveTo>
                    <a:lnTo>
                      <a:pt x="2757233" y="0"/>
                    </a:lnTo>
                    <a:lnTo>
                      <a:pt x="2757233" y="1949362"/>
                    </a:lnTo>
                    <a:lnTo>
                      <a:pt x="0" y="1949362"/>
                    </a:lnTo>
                    <a:close/>
                  </a:path>
                </a:pathLst>
              </a:custGeom>
              <a:solidFill>
                <a:srgbClr val="FEFBDB"/>
              </a:solidFill>
            </p:spPr>
          </p:sp>
          <p:sp>
            <p:nvSpPr>
              <p:cNvPr name="TextBox 7" id="7"/>
              <p:cNvSpPr txBox="true"/>
              <p:nvPr/>
            </p:nvSpPr>
            <p:spPr>
              <a:xfrm>
                <a:off x="0" y="-38100"/>
                <a:ext cx="2757233" cy="198746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18880" y="0"/>
              <a:ext cx="13893422" cy="9866592"/>
              <a:chOff x="0" y="0"/>
              <a:chExt cx="2744380" cy="1948957"/>
            </a:xfrm>
          </p:grpSpPr>
          <p:sp>
            <p:nvSpPr>
              <p:cNvPr name="Freeform 9" id="9"/>
              <p:cNvSpPr/>
              <p:nvPr/>
            </p:nvSpPr>
            <p:spPr>
              <a:xfrm flipH="false" flipV="false" rot="0">
                <a:off x="0" y="0"/>
                <a:ext cx="2744380" cy="1948957"/>
              </a:xfrm>
              <a:custGeom>
                <a:avLst/>
                <a:gdLst/>
                <a:ahLst/>
                <a:cxnLst/>
                <a:rect r="r" b="b" t="t" l="l"/>
                <a:pathLst>
                  <a:path h="1948957" w="2744380">
                    <a:moveTo>
                      <a:pt x="0" y="0"/>
                    </a:moveTo>
                    <a:lnTo>
                      <a:pt x="2744380" y="0"/>
                    </a:lnTo>
                    <a:lnTo>
                      <a:pt x="2744380" y="1948957"/>
                    </a:lnTo>
                    <a:lnTo>
                      <a:pt x="0" y="1948957"/>
                    </a:lnTo>
                    <a:close/>
                  </a:path>
                </a:pathLst>
              </a:custGeom>
              <a:solidFill>
                <a:srgbClr val="000000">
                  <a:alpha val="0"/>
                </a:srgbClr>
              </a:solidFill>
              <a:ln w="57150" cap="sq">
                <a:solidFill>
                  <a:srgbClr val="000000"/>
                </a:solidFill>
                <a:prstDash val="solid"/>
                <a:miter/>
              </a:ln>
            </p:spPr>
          </p:sp>
          <p:sp>
            <p:nvSpPr>
              <p:cNvPr name="TextBox 10" id="10"/>
              <p:cNvSpPr txBox="true"/>
              <p:nvPr/>
            </p:nvSpPr>
            <p:spPr>
              <a:xfrm>
                <a:off x="0" y="-38100"/>
                <a:ext cx="2744380" cy="1987057"/>
              </a:xfrm>
              <a:prstGeom prst="rect">
                <a:avLst/>
              </a:prstGeom>
            </p:spPr>
            <p:txBody>
              <a:bodyPr anchor="ctr" rtlCol="false" tIns="50800" lIns="50800" bIns="50800" rIns="50800"/>
              <a:lstStyle/>
              <a:p>
                <a:pPr algn="ctr">
                  <a:lnSpc>
                    <a:spcPts val="2659"/>
                  </a:lnSpc>
                </a:pPr>
              </a:p>
            </p:txBody>
          </p:sp>
        </p:grpSp>
      </p:grpSp>
      <p:sp>
        <p:nvSpPr>
          <p:cNvPr name="TextBox 11" id="11"/>
          <p:cNvSpPr txBox="true"/>
          <p:nvPr/>
        </p:nvSpPr>
        <p:spPr>
          <a:xfrm rot="0">
            <a:off x="764267" y="876300"/>
            <a:ext cx="9879208" cy="1295400"/>
          </a:xfrm>
          <a:prstGeom prst="rect">
            <a:avLst/>
          </a:prstGeom>
        </p:spPr>
        <p:txBody>
          <a:bodyPr anchor="t" rtlCol="false" tIns="0" lIns="0" bIns="0" rIns="0">
            <a:spAutoFit/>
          </a:bodyPr>
          <a:lstStyle/>
          <a:p>
            <a:pPr algn="ctr">
              <a:lnSpc>
                <a:spcPts val="10500"/>
              </a:lnSpc>
              <a:spcBef>
                <a:spcPct val="0"/>
              </a:spcBef>
            </a:pPr>
            <a:r>
              <a:rPr lang="en-US" sz="7500">
                <a:solidFill>
                  <a:srgbClr val="FAD00A"/>
                </a:solidFill>
                <a:latin typeface="Bitter"/>
                <a:ea typeface="Bitter"/>
                <a:cs typeface="Bitter"/>
                <a:sym typeface="Bitter"/>
              </a:rPr>
              <a:t>VẤN ĐỀ GIẢI QUYẾT</a:t>
            </a:r>
          </a:p>
        </p:txBody>
      </p:sp>
      <p:sp>
        <p:nvSpPr>
          <p:cNvPr name="TextBox 12" id="12"/>
          <p:cNvSpPr txBox="true"/>
          <p:nvPr/>
        </p:nvSpPr>
        <p:spPr>
          <a:xfrm rot="0">
            <a:off x="1800703" y="3309315"/>
            <a:ext cx="8645886" cy="539750"/>
          </a:xfrm>
          <a:prstGeom prst="rect">
            <a:avLst/>
          </a:prstGeom>
        </p:spPr>
        <p:txBody>
          <a:bodyPr anchor="t" rtlCol="false" tIns="0" lIns="0" bIns="0" rIns="0">
            <a:spAutoFit/>
          </a:bodyPr>
          <a:lstStyle/>
          <a:p>
            <a:pPr algn="l">
              <a:lnSpc>
                <a:spcPts val="4200"/>
              </a:lnSpc>
            </a:pPr>
            <a:r>
              <a:rPr lang="en-US" sz="3000" b="true">
                <a:solidFill>
                  <a:srgbClr val="000000"/>
                </a:solidFill>
                <a:latin typeface="Bitter Bold"/>
                <a:ea typeface="Bitter Bold"/>
                <a:cs typeface="Bitter Bold"/>
                <a:sym typeface="Bitter Bold"/>
              </a:rPr>
              <a:t>Theo yêu cầu ta có 3 vấn đề quan trọng</a:t>
            </a:r>
          </a:p>
        </p:txBody>
      </p:sp>
      <p:grpSp>
        <p:nvGrpSpPr>
          <p:cNvPr name="Group 13" id="13"/>
          <p:cNvGrpSpPr/>
          <p:nvPr/>
        </p:nvGrpSpPr>
        <p:grpSpPr>
          <a:xfrm rot="0">
            <a:off x="1800703" y="5327351"/>
            <a:ext cx="701725" cy="701725"/>
            <a:chOff x="0" y="0"/>
            <a:chExt cx="935633" cy="935633"/>
          </a:xfrm>
        </p:grpSpPr>
        <p:sp>
          <p:nvSpPr>
            <p:cNvPr name="Freeform 14" id="14"/>
            <p:cNvSpPr/>
            <p:nvPr/>
          </p:nvSpPr>
          <p:spPr>
            <a:xfrm flipH="false" flipV="false" rot="0">
              <a:off x="19050" y="19050"/>
              <a:ext cx="897509" cy="897509"/>
            </a:xfrm>
            <a:custGeom>
              <a:avLst/>
              <a:gdLst/>
              <a:ahLst/>
              <a:cxnLst/>
              <a:rect r="r" b="b" t="t" l="l"/>
              <a:pathLst>
                <a:path h="897509" w="897509">
                  <a:moveTo>
                    <a:pt x="0" y="448818"/>
                  </a:moveTo>
                  <a:cubicBezTo>
                    <a:pt x="0" y="200914"/>
                    <a:pt x="200914" y="0"/>
                    <a:pt x="448818" y="0"/>
                  </a:cubicBezTo>
                  <a:cubicBezTo>
                    <a:pt x="696722" y="0"/>
                    <a:pt x="897509" y="200914"/>
                    <a:pt x="897509" y="448818"/>
                  </a:cubicBezTo>
                  <a:cubicBezTo>
                    <a:pt x="897509" y="696722"/>
                    <a:pt x="696595" y="897509"/>
                    <a:pt x="448818" y="897509"/>
                  </a:cubicBezTo>
                  <a:cubicBezTo>
                    <a:pt x="201041" y="897509"/>
                    <a:pt x="0" y="696595"/>
                    <a:pt x="0" y="448818"/>
                  </a:cubicBezTo>
                  <a:close/>
                </a:path>
              </a:pathLst>
            </a:custGeom>
            <a:solidFill>
              <a:srgbClr val="FEFBDB"/>
            </a:solidFill>
          </p:spPr>
        </p:sp>
        <p:sp>
          <p:nvSpPr>
            <p:cNvPr name="Freeform 15" id="15"/>
            <p:cNvSpPr/>
            <p:nvPr/>
          </p:nvSpPr>
          <p:spPr>
            <a:xfrm flipH="false" flipV="false" rot="0">
              <a:off x="0" y="0"/>
              <a:ext cx="935609" cy="935736"/>
            </a:xfrm>
            <a:custGeom>
              <a:avLst/>
              <a:gdLst/>
              <a:ahLst/>
              <a:cxnLst/>
              <a:rect r="r" b="b" t="t" l="l"/>
              <a:pathLst>
                <a:path h="935736" w="935609">
                  <a:moveTo>
                    <a:pt x="0" y="467868"/>
                  </a:moveTo>
                  <a:cubicBezTo>
                    <a:pt x="0" y="209423"/>
                    <a:pt x="209423" y="0"/>
                    <a:pt x="467868" y="0"/>
                  </a:cubicBezTo>
                  <a:cubicBezTo>
                    <a:pt x="471424" y="0"/>
                    <a:pt x="474980" y="1016"/>
                    <a:pt x="477901" y="2921"/>
                  </a:cubicBezTo>
                  <a:lnTo>
                    <a:pt x="467868" y="19050"/>
                  </a:lnTo>
                  <a:lnTo>
                    <a:pt x="467868" y="0"/>
                  </a:lnTo>
                  <a:lnTo>
                    <a:pt x="467868" y="19050"/>
                  </a:lnTo>
                  <a:lnTo>
                    <a:pt x="467868" y="0"/>
                  </a:lnTo>
                  <a:cubicBezTo>
                    <a:pt x="726186" y="0"/>
                    <a:pt x="935609" y="209423"/>
                    <a:pt x="935609" y="467868"/>
                  </a:cubicBezTo>
                  <a:cubicBezTo>
                    <a:pt x="935609" y="475107"/>
                    <a:pt x="931545" y="481711"/>
                    <a:pt x="925068" y="484886"/>
                  </a:cubicBezTo>
                  <a:lnTo>
                    <a:pt x="916559" y="467868"/>
                  </a:lnTo>
                  <a:lnTo>
                    <a:pt x="935609" y="467868"/>
                  </a:lnTo>
                  <a:cubicBezTo>
                    <a:pt x="935609" y="726186"/>
                    <a:pt x="726186" y="935736"/>
                    <a:pt x="467741" y="935736"/>
                  </a:cubicBezTo>
                  <a:lnTo>
                    <a:pt x="467741" y="916686"/>
                  </a:lnTo>
                  <a:lnTo>
                    <a:pt x="467741" y="897636"/>
                  </a:lnTo>
                  <a:lnTo>
                    <a:pt x="467741" y="916686"/>
                  </a:lnTo>
                  <a:lnTo>
                    <a:pt x="467741" y="935736"/>
                  </a:lnTo>
                  <a:cubicBezTo>
                    <a:pt x="209423" y="935609"/>
                    <a:pt x="0" y="726186"/>
                    <a:pt x="0" y="467868"/>
                  </a:cubicBezTo>
                  <a:lnTo>
                    <a:pt x="19050" y="467868"/>
                  </a:lnTo>
                  <a:lnTo>
                    <a:pt x="0" y="467868"/>
                  </a:lnTo>
                  <a:moveTo>
                    <a:pt x="38100" y="467868"/>
                  </a:moveTo>
                  <a:lnTo>
                    <a:pt x="19050" y="467868"/>
                  </a:lnTo>
                  <a:lnTo>
                    <a:pt x="38100" y="467868"/>
                  </a:lnTo>
                  <a:cubicBezTo>
                    <a:pt x="38100" y="705104"/>
                    <a:pt x="230505" y="897509"/>
                    <a:pt x="467868" y="897509"/>
                  </a:cubicBezTo>
                  <a:cubicBezTo>
                    <a:pt x="478409" y="897509"/>
                    <a:pt x="486918" y="906018"/>
                    <a:pt x="486918" y="916559"/>
                  </a:cubicBezTo>
                  <a:cubicBezTo>
                    <a:pt x="486918" y="927100"/>
                    <a:pt x="478409" y="935609"/>
                    <a:pt x="467868" y="935609"/>
                  </a:cubicBezTo>
                  <a:cubicBezTo>
                    <a:pt x="457327" y="935609"/>
                    <a:pt x="448818" y="927100"/>
                    <a:pt x="448818" y="916559"/>
                  </a:cubicBezTo>
                  <a:cubicBezTo>
                    <a:pt x="448818" y="906018"/>
                    <a:pt x="457327" y="897509"/>
                    <a:pt x="467868" y="897509"/>
                  </a:cubicBezTo>
                  <a:cubicBezTo>
                    <a:pt x="705231" y="897509"/>
                    <a:pt x="897636" y="705104"/>
                    <a:pt x="897636" y="467741"/>
                  </a:cubicBezTo>
                  <a:cubicBezTo>
                    <a:pt x="897636" y="460502"/>
                    <a:pt x="901700" y="453898"/>
                    <a:pt x="908177" y="450723"/>
                  </a:cubicBezTo>
                  <a:lnTo>
                    <a:pt x="916686" y="467741"/>
                  </a:lnTo>
                  <a:lnTo>
                    <a:pt x="897636" y="467741"/>
                  </a:lnTo>
                  <a:cubicBezTo>
                    <a:pt x="897509" y="230505"/>
                    <a:pt x="705104" y="38100"/>
                    <a:pt x="467868" y="38100"/>
                  </a:cubicBezTo>
                  <a:cubicBezTo>
                    <a:pt x="464312" y="38100"/>
                    <a:pt x="460756" y="37084"/>
                    <a:pt x="457835" y="35179"/>
                  </a:cubicBezTo>
                  <a:lnTo>
                    <a:pt x="467868" y="19050"/>
                  </a:lnTo>
                  <a:lnTo>
                    <a:pt x="467868" y="38100"/>
                  </a:lnTo>
                  <a:cubicBezTo>
                    <a:pt x="230505" y="38100"/>
                    <a:pt x="38100" y="230505"/>
                    <a:pt x="38100" y="467868"/>
                  </a:cubicBezTo>
                  <a:close/>
                </a:path>
              </a:pathLst>
            </a:custGeom>
            <a:gradFill rotWithShape="true">
              <a:gsLst>
                <a:gs pos="0">
                  <a:srgbClr val="FF90CE">
                    <a:alpha val="100000"/>
                  </a:srgbClr>
                </a:gs>
                <a:gs pos="100000">
                  <a:srgbClr val="DD65A8">
                    <a:alpha val="100000"/>
                  </a:srgbClr>
                </a:gs>
              </a:gsLst>
              <a:lin ang="5400000"/>
            </a:gradFill>
          </p:spPr>
        </p:sp>
      </p:grpSp>
      <p:sp>
        <p:nvSpPr>
          <p:cNvPr name="TextBox 16" id="16"/>
          <p:cNvSpPr txBox="true"/>
          <p:nvPr/>
        </p:nvSpPr>
        <p:spPr>
          <a:xfrm rot="0">
            <a:off x="1800703" y="5452788"/>
            <a:ext cx="701725" cy="412750"/>
          </a:xfrm>
          <a:prstGeom prst="rect">
            <a:avLst/>
          </a:prstGeom>
        </p:spPr>
        <p:txBody>
          <a:bodyPr anchor="t" rtlCol="false" tIns="0" lIns="0" bIns="0" rIns="0">
            <a:spAutoFit/>
          </a:bodyPr>
          <a:lstStyle/>
          <a:p>
            <a:pPr algn="ctr">
              <a:lnSpc>
                <a:spcPts val="3499"/>
              </a:lnSpc>
              <a:spcBef>
                <a:spcPct val="0"/>
              </a:spcBef>
            </a:pPr>
            <a:r>
              <a:rPr lang="en-US" sz="2499">
                <a:solidFill>
                  <a:srgbClr val="70166D"/>
                </a:solidFill>
                <a:latin typeface="Bitter"/>
                <a:ea typeface="Bitter"/>
                <a:cs typeface="Bitter"/>
                <a:sym typeface="Bitter"/>
              </a:rPr>
              <a:t>1</a:t>
            </a:r>
          </a:p>
        </p:txBody>
      </p:sp>
      <p:sp>
        <p:nvSpPr>
          <p:cNvPr name="TextBox 17" id="17"/>
          <p:cNvSpPr txBox="true"/>
          <p:nvPr/>
        </p:nvSpPr>
        <p:spPr>
          <a:xfrm rot="0">
            <a:off x="2706499" y="4859064"/>
            <a:ext cx="8303009" cy="1581150"/>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Bitter"/>
                <a:ea typeface="Bitter"/>
                <a:cs typeface="Bitter"/>
                <a:sym typeface="Bitter"/>
              </a:rPr>
              <a:t>Phải có một dãy </a:t>
            </a:r>
            <a:r>
              <a:rPr lang="en-US" sz="3000">
                <a:solidFill>
                  <a:srgbClr val="000000"/>
                </a:solidFill>
                <a:latin typeface="Bitter"/>
                <a:ea typeface="Bitter"/>
                <a:cs typeface="Bitter"/>
                <a:sym typeface="Bitter"/>
              </a:rPr>
              <a:t>màu được tạo ra một cách ngẫu nhiên từ một danh sách màu sẵn có cho người chơi đoán</a:t>
            </a:r>
          </a:p>
        </p:txBody>
      </p:sp>
      <p:grpSp>
        <p:nvGrpSpPr>
          <p:cNvPr name="Group 18" id="18"/>
          <p:cNvGrpSpPr/>
          <p:nvPr/>
        </p:nvGrpSpPr>
        <p:grpSpPr>
          <a:xfrm rot="0">
            <a:off x="1800703" y="6848126"/>
            <a:ext cx="701725" cy="701725"/>
            <a:chOff x="0" y="0"/>
            <a:chExt cx="935633" cy="935633"/>
          </a:xfrm>
        </p:grpSpPr>
        <p:sp>
          <p:nvSpPr>
            <p:cNvPr name="Freeform 19" id="19"/>
            <p:cNvSpPr/>
            <p:nvPr/>
          </p:nvSpPr>
          <p:spPr>
            <a:xfrm flipH="false" flipV="false" rot="0">
              <a:off x="19050" y="19050"/>
              <a:ext cx="897509" cy="897509"/>
            </a:xfrm>
            <a:custGeom>
              <a:avLst/>
              <a:gdLst/>
              <a:ahLst/>
              <a:cxnLst/>
              <a:rect r="r" b="b" t="t" l="l"/>
              <a:pathLst>
                <a:path h="897509" w="897509">
                  <a:moveTo>
                    <a:pt x="0" y="448818"/>
                  </a:moveTo>
                  <a:cubicBezTo>
                    <a:pt x="0" y="200914"/>
                    <a:pt x="200914" y="0"/>
                    <a:pt x="448818" y="0"/>
                  </a:cubicBezTo>
                  <a:cubicBezTo>
                    <a:pt x="696722" y="0"/>
                    <a:pt x="897509" y="200914"/>
                    <a:pt x="897509" y="448818"/>
                  </a:cubicBezTo>
                  <a:cubicBezTo>
                    <a:pt x="897509" y="696722"/>
                    <a:pt x="696595" y="897509"/>
                    <a:pt x="448818" y="897509"/>
                  </a:cubicBezTo>
                  <a:cubicBezTo>
                    <a:pt x="201041" y="897509"/>
                    <a:pt x="0" y="696595"/>
                    <a:pt x="0" y="448818"/>
                  </a:cubicBezTo>
                  <a:close/>
                </a:path>
              </a:pathLst>
            </a:custGeom>
            <a:solidFill>
              <a:srgbClr val="FEFBDB"/>
            </a:solidFill>
          </p:spPr>
        </p:sp>
        <p:sp>
          <p:nvSpPr>
            <p:cNvPr name="Freeform 20" id="20"/>
            <p:cNvSpPr/>
            <p:nvPr/>
          </p:nvSpPr>
          <p:spPr>
            <a:xfrm flipH="false" flipV="false" rot="0">
              <a:off x="0" y="0"/>
              <a:ext cx="935609" cy="935736"/>
            </a:xfrm>
            <a:custGeom>
              <a:avLst/>
              <a:gdLst/>
              <a:ahLst/>
              <a:cxnLst/>
              <a:rect r="r" b="b" t="t" l="l"/>
              <a:pathLst>
                <a:path h="935736" w="935609">
                  <a:moveTo>
                    <a:pt x="0" y="467868"/>
                  </a:moveTo>
                  <a:cubicBezTo>
                    <a:pt x="0" y="209423"/>
                    <a:pt x="209423" y="0"/>
                    <a:pt x="467868" y="0"/>
                  </a:cubicBezTo>
                  <a:cubicBezTo>
                    <a:pt x="471424" y="0"/>
                    <a:pt x="474980" y="1016"/>
                    <a:pt x="477901" y="2921"/>
                  </a:cubicBezTo>
                  <a:lnTo>
                    <a:pt x="467868" y="19050"/>
                  </a:lnTo>
                  <a:lnTo>
                    <a:pt x="467868" y="0"/>
                  </a:lnTo>
                  <a:lnTo>
                    <a:pt x="467868" y="19050"/>
                  </a:lnTo>
                  <a:lnTo>
                    <a:pt x="467868" y="0"/>
                  </a:lnTo>
                  <a:cubicBezTo>
                    <a:pt x="726186" y="0"/>
                    <a:pt x="935609" y="209423"/>
                    <a:pt x="935609" y="467868"/>
                  </a:cubicBezTo>
                  <a:cubicBezTo>
                    <a:pt x="935609" y="475107"/>
                    <a:pt x="931545" y="481711"/>
                    <a:pt x="925068" y="484886"/>
                  </a:cubicBezTo>
                  <a:lnTo>
                    <a:pt x="916559" y="467868"/>
                  </a:lnTo>
                  <a:lnTo>
                    <a:pt x="935609" y="467868"/>
                  </a:lnTo>
                  <a:cubicBezTo>
                    <a:pt x="935609" y="726186"/>
                    <a:pt x="726186" y="935736"/>
                    <a:pt x="467741" y="935736"/>
                  </a:cubicBezTo>
                  <a:lnTo>
                    <a:pt x="467741" y="916686"/>
                  </a:lnTo>
                  <a:lnTo>
                    <a:pt x="467741" y="897636"/>
                  </a:lnTo>
                  <a:lnTo>
                    <a:pt x="467741" y="916686"/>
                  </a:lnTo>
                  <a:lnTo>
                    <a:pt x="467741" y="935736"/>
                  </a:lnTo>
                  <a:cubicBezTo>
                    <a:pt x="209423" y="935609"/>
                    <a:pt x="0" y="726186"/>
                    <a:pt x="0" y="467868"/>
                  </a:cubicBezTo>
                  <a:lnTo>
                    <a:pt x="19050" y="467868"/>
                  </a:lnTo>
                  <a:lnTo>
                    <a:pt x="0" y="467868"/>
                  </a:lnTo>
                  <a:moveTo>
                    <a:pt x="38100" y="467868"/>
                  </a:moveTo>
                  <a:lnTo>
                    <a:pt x="19050" y="467868"/>
                  </a:lnTo>
                  <a:lnTo>
                    <a:pt x="38100" y="467868"/>
                  </a:lnTo>
                  <a:cubicBezTo>
                    <a:pt x="38100" y="705104"/>
                    <a:pt x="230505" y="897509"/>
                    <a:pt x="467868" y="897509"/>
                  </a:cubicBezTo>
                  <a:cubicBezTo>
                    <a:pt x="478409" y="897509"/>
                    <a:pt x="486918" y="906018"/>
                    <a:pt x="486918" y="916559"/>
                  </a:cubicBezTo>
                  <a:cubicBezTo>
                    <a:pt x="486918" y="927100"/>
                    <a:pt x="478409" y="935609"/>
                    <a:pt x="467868" y="935609"/>
                  </a:cubicBezTo>
                  <a:cubicBezTo>
                    <a:pt x="457327" y="935609"/>
                    <a:pt x="448818" y="927100"/>
                    <a:pt x="448818" y="916559"/>
                  </a:cubicBezTo>
                  <a:cubicBezTo>
                    <a:pt x="448818" y="906018"/>
                    <a:pt x="457327" y="897509"/>
                    <a:pt x="467868" y="897509"/>
                  </a:cubicBezTo>
                  <a:cubicBezTo>
                    <a:pt x="705231" y="897509"/>
                    <a:pt x="897636" y="705104"/>
                    <a:pt x="897636" y="467741"/>
                  </a:cubicBezTo>
                  <a:cubicBezTo>
                    <a:pt x="897636" y="460502"/>
                    <a:pt x="901700" y="453898"/>
                    <a:pt x="908177" y="450723"/>
                  </a:cubicBezTo>
                  <a:lnTo>
                    <a:pt x="916686" y="467741"/>
                  </a:lnTo>
                  <a:lnTo>
                    <a:pt x="897636" y="467741"/>
                  </a:lnTo>
                  <a:cubicBezTo>
                    <a:pt x="897509" y="230505"/>
                    <a:pt x="705104" y="38100"/>
                    <a:pt x="467868" y="38100"/>
                  </a:cubicBezTo>
                  <a:cubicBezTo>
                    <a:pt x="464312" y="38100"/>
                    <a:pt x="460756" y="37084"/>
                    <a:pt x="457835" y="35179"/>
                  </a:cubicBezTo>
                  <a:lnTo>
                    <a:pt x="467868" y="19050"/>
                  </a:lnTo>
                  <a:lnTo>
                    <a:pt x="467868" y="38100"/>
                  </a:lnTo>
                  <a:cubicBezTo>
                    <a:pt x="230505" y="38100"/>
                    <a:pt x="38100" y="230505"/>
                    <a:pt x="38100" y="467868"/>
                  </a:cubicBezTo>
                  <a:close/>
                </a:path>
              </a:pathLst>
            </a:custGeom>
            <a:gradFill rotWithShape="true">
              <a:gsLst>
                <a:gs pos="0">
                  <a:srgbClr val="FF90CE">
                    <a:alpha val="100000"/>
                  </a:srgbClr>
                </a:gs>
                <a:gs pos="100000">
                  <a:srgbClr val="DD65A8">
                    <a:alpha val="100000"/>
                  </a:srgbClr>
                </a:gs>
              </a:gsLst>
              <a:lin ang="5400000"/>
            </a:gradFill>
          </p:spPr>
        </p:sp>
      </p:grpSp>
      <p:grpSp>
        <p:nvGrpSpPr>
          <p:cNvPr name="Group 21" id="21"/>
          <p:cNvGrpSpPr/>
          <p:nvPr/>
        </p:nvGrpSpPr>
        <p:grpSpPr>
          <a:xfrm rot="0">
            <a:off x="1800703" y="8291510"/>
            <a:ext cx="701725" cy="701725"/>
            <a:chOff x="0" y="0"/>
            <a:chExt cx="935633" cy="935633"/>
          </a:xfrm>
        </p:grpSpPr>
        <p:sp>
          <p:nvSpPr>
            <p:cNvPr name="Freeform 22" id="22"/>
            <p:cNvSpPr/>
            <p:nvPr/>
          </p:nvSpPr>
          <p:spPr>
            <a:xfrm flipH="false" flipV="false" rot="0">
              <a:off x="19050" y="19050"/>
              <a:ext cx="897509" cy="897509"/>
            </a:xfrm>
            <a:custGeom>
              <a:avLst/>
              <a:gdLst/>
              <a:ahLst/>
              <a:cxnLst/>
              <a:rect r="r" b="b" t="t" l="l"/>
              <a:pathLst>
                <a:path h="897509" w="897509">
                  <a:moveTo>
                    <a:pt x="0" y="448818"/>
                  </a:moveTo>
                  <a:cubicBezTo>
                    <a:pt x="0" y="200914"/>
                    <a:pt x="200914" y="0"/>
                    <a:pt x="448818" y="0"/>
                  </a:cubicBezTo>
                  <a:cubicBezTo>
                    <a:pt x="696722" y="0"/>
                    <a:pt x="897509" y="200914"/>
                    <a:pt x="897509" y="448818"/>
                  </a:cubicBezTo>
                  <a:cubicBezTo>
                    <a:pt x="897509" y="696722"/>
                    <a:pt x="696595" y="897509"/>
                    <a:pt x="448818" y="897509"/>
                  </a:cubicBezTo>
                  <a:cubicBezTo>
                    <a:pt x="201041" y="897509"/>
                    <a:pt x="0" y="696595"/>
                    <a:pt x="0" y="448818"/>
                  </a:cubicBezTo>
                  <a:close/>
                </a:path>
              </a:pathLst>
            </a:custGeom>
            <a:solidFill>
              <a:srgbClr val="FEFBDB"/>
            </a:solidFill>
          </p:spPr>
        </p:sp>
        <p:sp>
          <p:nvSpPr>
            <p:cNvPr name="Freeform 23" id="23"/>
            <p:cNvSpPr/>
            <p:nvPr/>
          </p:nvSpPr>
          <p:spPr>
            <a:xfrm flipH="false" flipV="false" rot="0">
              <a:off x="0" y="0"/>
              <a:ext cx="935609" cy="935736"/>
            </a:xfrm>
            <a:custGeom>
              <a:avLst/>
              <a:gdLst/>
              <a:ahLst/>
              <a:cxnLst/>
              <a:rect r="r" b="b" t="t" l="l"/>
              <a:pathLst>
                <a:path h="935736" w="935609">
                  <a:moveTo>
                    <a:pt x="0" y="467868"/>
                  </a:moveTo>
                  <a:cubicBezTo>
                    <a:pt x="0" y="209423"/>
                    <a:pt x="209423" y="0"/>
                    <a:pt x="467868" y="0"/>
                  </a:cubicBezTo>
                  <a:cubicBezTo>
                    <a:pt x="471424" y="0"/>
                    <a:pt x="474980" y="1016"/>
                    <a:pt x="477901" y="2921"/>
                  </a:cubicBezTo>
                  <a:lnTo>
                    <a:pt x="467868" y="19050"/>
                  </a:lnTo>
                  <a:lnTo>
                    <a:pt x="467868" y="0"/>
                  </a:lnTo>
                  <a:lnTo>
                    <a:pt x="467868" y="19050"/>
                  </a:lnTo>
                  <a:lnTo>
                    <a:pt x="467868" y="0"/>
                  </a:lnTo>
                  <a:cubicBezTo>
                    <a:pt x="726186" y="0"/>
                    <a:pt x="935609" y="209423"/>
                    <a:pt x="935609" y="467868"/>
                  </a:cubicBezTo>
                  <a:cubicBezTo>
                    <a:pt x="935609" y="475107"/>
                    <a:pt x="931545" y="481711"/>
                    <a:pt x="925068" y="484886"/>
                  </a:cubicBezTo>
                  <a:lnTo>
                    <a:pt x="916559" y="467868"/>
                  </a:lnTo>
                  <a:lnTo>
                    <a:pt x="935609" y="467868"/>
                  </a:lnTo>
                  <a:cubicBezTo>
                    <a:pt x="935609" y="726186"/>
                    <a:pt x="726186" y="935736"/>
                    <a:pt x="467741" y="935736"/>
                  </a:cubicBezTo>
                  <a:lnTo>
                    <a:pt x="467741" y="916686"/>
                  </a:lnTo>
                  <a:lnTo>
                    <a:pt x="467741" y="897636"/>
                  </a:lnTo>
                  <a:lnTo>
                    <a:pt x="467741" y="916686"/>
                  </a:lnTo>
                  <a:lnTo>
                    <a:pt x="467741" y="935736"/>
                  </a:lnTo>
                  <a:cubicBezTo>
                    <a:pt x="209423" y="935609"/>
                    <a:pt x="0" y="726186"/>
                    <a:pt x="0" y="467868"/>
                  </a:cubicBezTo>
                  <a:lnTo>
                    <a:pt x="19050" y="467868"/>
                  </a:lnTo>
                  <a:lnTo>
                    <a:pt x="0" y="467868"/>
                  </a:lnTo>
                  <a:moveTo>
                    <a:pt x="38100" y="467868"/>
                  </a:moveTo>
                  <a:lnTo>
                    <a:pt x="19050" y="467868"/>
                  </a:lnTo>
                  <a:lnTo>
                    <a:pt x="38100" y="467868"/>
                  </a:lnTo>
                  <a:cubicBezTo>
                    <a:pt x="38100" y="705104"/>
                    <a:pt x="230505" y="897509"/>
                    <a:pt x="467868" y="897509"/>
                  </a:cubicBezTo>
                  <a:cubicBezTo>
                    <a:pt x="478409" y="897509"/>
                    <a:pt x="486918" y="906018"/>
                    <a:pt x="486918" y="916559"/>
                  </a:cubicBezTo>
                  <a:cubicBezTo>
                    <a:pt x="486918" y="927100"/>
                    <a:pt x="478409" y="935609"/>
                    <a:pt x="467868" y="935609"/>
                  </a:cubicBezTo>
                  <a:cubicBezTo>
                    <a:pt x="457327" y="935609"/>
                    <a:pt x="448818" y="927100"/>
                    <a:pt x="448818" y="916559"/>
                  </a:cubicBezTo>
                  <a:cubicBezTo>
                    <a:pt x="448818" y="906018"/>
                    <a:pt x="457327" y="897509"/>
                    <a:pt x="467868" y="897509"/>
                  </a:cubicBezTo>
                  <a:cubicBezTo>
                    <a:pt x="705231" y="897509"/>
                    <a:pt x="897636" y="705104"/>
                    <a:pt x="897636" y="467741"/>
                  </a:cubicBezTo>
                  <a:cubicBezTo>
                    <a:pt x="897636" y="460502"/>
                    <a:pt x="901700" y="453898"/>
                    <a:pt x="908177" y="450723"/>
                  </a:cubicBezTo>
                  <a:lnTo>
                    <a:pt x="916686" y="467741"/>
                  </a:lnTo>
                  <a:lnTo>
                    <a:pt x="897636" y="467741"/>
                  </a:lnTo>
                  <a:cubicBezTo>
                    <a:pt x="897509" y="230505"/>
                    <a:pt x="705104" y="38100"/>
                    <a:pt x="467868" y="38100"/>
                  </a:cubicBezTo>
                  <a:cubicBezTo>
                    <a:pt x="464312" y="38100"/>
                    <a:pt x="460756" y="37084"/>
                    <a:pt x="457835" y="35179"/>
                  </a:cubicBezTo>
                  <a:lnTo>
                    <a:pt x="467868" y="19050"/>
                  </a:lnTo>
                  <a:lnTo>
                    <a:pt x="467868" y="38100"/>
                  </a:lnTo>
                  <a:cubicBezTo>
                    <a:pt x="230505" y="38100"/>
                    <a:pt x="38100" y="230505"/>
                    <a:pt x="38100" y="467868"/>
                  </a:cubicBezTo>
                  <a:close/>
                </a:path>
              </a:pathLst>
            </a:custGeom>
            <a:gradFill rotWithShape="true">
              <a:gsLst>
                <a:gs pos="0">
                  <a:srgbClr val="FF90CE">
                    <a:alpha val="100000"/>
                  </a:srgbClr>
                </a:gs>
                <a:gs pos="100000">
                  <a:srgbClr val="DD65A8">
                    <a:alpha val="100000"/>
                  </a:srgbClr>
                </a:gs>
              </a:gsLst>
              <a:lin ang="5400000"/>
            </a:gradFill>
          </p:spPr>
        </p:sp>
      </p:grpSp>
      <p:sp>
        <p:nvSpPr>
          <p:cNvPr name="TextBox 24" id="24"/>
          <p:cNvSpPr txBox="true"/>
          <p:nvPr/>
        </p:nvSpPr>
        <p:spPr>
          <a:xfrm rot="0">
            <a:off x="1800703" y="6973563"/>
            <a:ext cx="701725" cy="412750"/>
          </a:xfrm>
          <a:prstGeom prst="rect">
            <a:avLst/>
          </a:prstGeom>
        </p:spPr>
        <p:txBody>
          <a:bodyPr anchor="t" rtlCol="false" tIns="0" lIns="0" bIns="0" rIns="0">
            <a:spAutoFit/>
          </a:bodyPr>
          <a:lstStyle/>
          <a:p>
            <a:pPr algn="ctr">
              <a:lnSpc>
                <a:spcPts val="3499"/>
              </a:lnSpc>
              <a:spcBef>
                <a:spcPct val="0"/>
              </a:spcBef>
            </a:pPr>
            <a:r>
              <a:rPr lang="en-US" sz="2499">
                <a:solidFill>
                  <a:srgbClr val="70166D"/>
                </a:solidFill>
                <a:latin typeface="Bitter"/>
                <a:ea typeface="Bitter"/>
                <a:cs typeface="Bitter"/>
                <a:sym typeface="Bitter"/>
              </a:rPr>
              <a:t>2</a:t>
            </a:r>
          </a:p>
        </p:txBody>
      </p:sp>
      <p:sp>
        <p:nvSpPr>
          <p:cNvPr name="TextBox 25" id="25"/>
          <p:cNvSpPr txBox="true"/>
          <p:nvPr/>
        </p:nvSpPr>
        <p:spPr>
          <a:xfrm rot="0">
            <a:off x="2706499" y="6871964"/>
            <a:ext cx="8303009" cy="514350"/>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Bitter"/>
                <a:ea typeface="Bitter"/>
                <a:cs typeface="Bitter"/>
                <a:sym typeface="Bitter"/>
              </a:rPr>
              <a:t>Chọn lựa màu từ phía người chơi</a:t>
            </a:r>
          </a:p>
        </p:txBody>
      </p:sp>
      <p:sp>
        <p:nvSpPr>
          <p:cNvPr name="TextBox 26" id="26"/>
          <p:cNvSpPr txBox="true"/>
          <p:nvPr/>
        </p:nvSpPr>
        <p:spPr>
          <a:xfrm rot="0">
            <a:off x="2706499" y="8089923"/>
            <a:ext cx="8303009" cy="1047750"/>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Bitter"/>
                <a:ea typeface="Bitter"/>
                <a:cs typeface="Bitter"/>
                <a:sym typeface="Bitter"/>
              </a:rPr>
              <a:t>So sánh sự lựa chọn lựa của </a:t>
            </a:r>
            <a:r>
              <a:rPr lang="en-US" sz="3000">
                <a:solidFill>
                  <a:srgbClr val="000000"/>
                </a:solidFill>
                <a:latin typeface="Bitter"/>
                <a:ea typeface="Bitter"/>
                <a:cs typeface="Bitter"/>
                <a:sym typeface="Bitter"/>
              </a:rPr>
              <a:t>người chơi và dãy ngẫu nhiên đó</a:t>
            </a:r>
          </a:p>
        </p:txBody>
      </p:sp>
      <p:sp>
        <p:nvSpPr>
          <p:cNvPr name="TextBox 27" id="27"/>
          <p:cNvSpPr txBox="true"/>
          <p:nvPr/>
        </p:nvSpPr>
        <p:spPr>
          <a:xfrm rot="0">
            <a:off x="1800703" y="8416948"/>
            <a:ext cx="701725" cy="412750"/>
          </a:xfrm>
          <a:prstGeom prst="rect">
            <a:avLst/>
          </a:prstGeom>
        </p:spPr>
        <p:txBody>
          <a:bodyPr anchor="t" rtlCol="false" tIns="0" lIns="0" bIns="0" rIns="0">
            <a:spAutoFit/>
          </a:bodyPr>
          <a:lstStyle/>
          <a:p>
            <a:pPr algn="ctr">
              <a:lnSpc>
                <a:spcPts val="3499"/>
              </a:lnSpc>
              <a:spcBef>
                <a:spcPct val="0"/>
              </a:spcBef>
            </a:pPr>
            <a:r>
              <a:rPr lang="en-US" sz="2499">
                <a:solidFill>
                  <a:srgbClr val="70166D"/>
                </a:solidFill>
                <a:latin typeface="Bitter"/>
                <a:ea typeface="Bitter"/>
                <a:cs typeface="Bitter"/>
                <a:sym typeface="Bitter"/>
              </a:rPr>
              <a:t>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10800000">
            <a:off x="1028700" y="3150182"/>
            <a:ext cx="16230600" cy="6271199"/>
            <a:chOff x="0" y="0"/>
            <a:chExt cx="21640800" cy="8361599"/>
          </a:xfrm>
        </p:grpSpPr>
        <p:grpSp>
          <p:nvGrpSpPr>
            <p:cNvPr name="Group 3" id="3"/>
            <p:cNvGrpSpPr/>
            <p:nvPr/>
          </p:nvGrpSpPr>
          <p:grpSpPr>
            <a:xfrm rot="0">
              <a:off x="0" y="232570"/>
              <a:ext cx="21404934" cy="8129029"/>
              <a:chOff x="0" y="0"/>
              <a:chExt cx="4228135" cy="1605734"/>
            </a:xfrm>
          </p:grpSpPr>
          <p:sp>
            <p:nvSpPr>
              <p:cNvPr name="Freeform 4" id="4"/>
              <p:cNvSpPr/>
              <p:nvPr/>
            </p:nvSpPr>
            <p:spPr>
              <a:xfrm flipH="false" flipV="false" rot="0">
                <a:off x="0" y="0"/>
                <a:ext cx="4228135" cy="1605734"/>
              </a:xfrm>
              <a:custGeom>
                <a:avLst/>
                <a:gdLst/>
                <a:ahLst/>
                <a:cxnLst/>
                <a:rect r="r" b="b" t="t" l="l"/>
                <a:pathLst>
                  <a:path h="1605734" w="4228135">
                    <a:moveTo>
                      <a:pt x="0" y="0"/>
                    </a:moveTo>
                    <a:lnTo>
                      <a:pt x="4228135" y="0"/>
                    </a:lnTo>
                    <a:lnTo>
                      <a:pt x="4228135" y="1605734"/>
                    </a:lnTo>
                    <a:lnTo>
                      <a:pt x="0" y="1605734"/>
                    </a:lnTo>
                    <a:close/>
                  </a:path>
                </a:pathLst>
              </a:custGeom>
              <a:solidFill>
                <a:srgbClr val="FEFBDB"/>
              </a:solidFill>
            </p:spPr>
          </p:sp>
          <p:sp>
            <p:nvSpPr>
              <p:cNvPr name="TextBox 5" id="5"/>
              <p:cNvSpPr txBox="true"/>
              <p:nvPr/>
            </p:nvSpPr>
            <p:spPr>
              <a:xfrm>
                <a:off x="0" y="-38100"/>
                <a:ext cx="4228135" cy="1643834"/>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335647" y="0"/>
              <a:ext cx="21305153" cy="8127338"/>
              <a:chOff x="0" y="0"/>
              <a:chExt cx="4208425" cy="1605400"/>
            </a:xfrm>
          </p:grpSpPr>
          <p:sp>
            <p:nvSpPr>
              <p:cNvPr name="Freeform 7" id="7"/>
              <p:cNvSpPr/>
              <p:nvPr/>
            </p:nvSpPr>
            <p:spPr>
              <a:xfrm flipH="false" flipV="false" rot="0">
                <a:off x="0" y="0"/>
                <a:ext cx="4208425" cy="1605400"/>
              </a:xfrm>
              <a:custGeom>
                <a:avLst/>
                <a:gdLst/>
                <a:ahLst/>
                <a:cxnLst/>
                <a:rect r="r" b="b" t="t" l="l"/>
                <a:pathLst>
                  <a:path h="1605400" w="4208425">
                    <a:moveTo>
                      <a:pt x="0" y="0"/>
                    </a:moveTo>
                    <a:lnTo>
                      <a:pt x="4208425" y="0"/>
                    </a:lnTo>
                    <a:lnTo>
                      <a:pt x="4208425" y="1605400"/>
                    </a:lnTo>
                    <a:lnTo>
                      <a:pt x="0" y="1605400"/>
                    </a:lnTo>
                    <a:close/>
                  </a:path>
                </a:pathLst>
              </a:custGeom>
              <a:solidFill>
                <a:srgbClr val="000000">
                  <a:alpha val="0"/>
                </a:srgbClr>
              </a:solidFill>
              <a:ln w="57150" cap="sq">
                <a:solidFill>
                  <a:srgbClr val="000000"/>
                </a:solidFill>
                <a:prstDash val="solid"/>
                <a:miter/>
              </a:ln>
            </p:spPr>
          </p:sp>
          <p:sp>
            <p:nvSpPr>
              <p:cNvPr name="TextBox 8" id="8"/>
              <p:cNvSpPr txBox="true"/>
              <p:nvPr/>
            </p:nvSpPr>
            <p:spPr>
              <a:xfrm>
                <a:off x="0" y="-38100"/>
                <a:ext cx="4208425" cy="1643500"/>
              </a:xfrm>
              <a:prstGeom prst="rect">
                <a:avLst/>
              </a:prstGeom>
            </p:spPr>
            <p:txBody>
              <a:bodyPr anchor="ctr" rtlCol="false" tIns="50800" lIns="50800" bIns="50800" rIns="50800"/>
              <a:lstStyle/>
              <a:p>
                <a:pPr algn="ctr">
                  <a:lnSpc>
                    <a:spcPts val="2659"/>
                  </a:lnSpc>
                </a:pPr>
              </a:p>
            </p:txBody>
          </p:sp>
        </p:grpSp>
      </p:grpSp>
      <p:sp>
        <p:nvSpPr>
          <p:cNvPr name="TextBox 9" id="9"/>
          <p:cNvSpPr txBox="true"/>
          <p:nvPr/>
        </p:nvSpPr>
        <p:spPr>
          <a:xfrm rot="0">
            <a:off x="2728911" y="4523190"/>
            <a:ext cx="13997642" cy="3748315"/>
          </a:xfrm>
          <a:prstGeom prst="rect">
            <a:avLst/>
          </a:prstGeom>
        </p:spPr>
        <p:txBody>
          <a:bodyPr anchor="t" rtlCol="false" tIns="0" lIns="0" bIns="0" rIns="0">
            <a:spAutoFit/>
          </a:bodyPr>
          <a:lstStyle/>
          <a:p>
            <a:pPr algn="l">
              <a:lnSpc>
                <a:spcPts val="4899"/>
              </a:lnSpc>
            </a:pPr>
            <a:r>
              <a:rPr lang="en-US" sz="3499" b="true">
                <a:solidFill>
                  <a:srgbClr val="000000"/>
                </a:solidFill>
                <a:latin typeface="Bitter Bold"/>
                <a:ea typeface="Bitter Bold"/>
                <a:cs typeface="Bitter Bold"/>
                <a:sym typeface="Bitter Bold"/>
              </a:rPr>
              <a:t>Về lý thuyết:</a:t>
            </a:r>
            <a:r>
              <a:rPr lang="en-US" sz="3499">
                <a:solidFill>
                  <a:srgbClr val="000000"/>
                </a:solidFill>
                <a:latin typeface="Bitter"/>
                <a:ea typeface="Bitter"/>
                <a:cs typeface="Bitter"/>
                <a:sym typeface="Bitter"/>
              </a:rPr>
              <a:t> nắm vững ngôn ngữ lập trình, xây dựng giải thuật đúng và phù hợp với </a:t>
            </a:r>
            <a:r>
              <a:rPr lang="en-US" sz="3499">
                <a:solidFill>
                  <a:srgbClr val="000000"/>
                </a:solidFill>
                <a:latin typeface="Bitter"/>
                <a:ea typeface="Bitter"/>
                <a:cs typeface="Bitter"/>
                <a:sym typeface="Bitter"/>
              </a:rPr>
              <a:t>yêu cầu đề tài.</a:t>
            </a:r>
          </a:p>
          <a:p>
            <a:pPr algn="l">
              <a:lnSpc>
                <a:spcPts val="4899"/>
              </a:lnSpc>
            </a:pPr>
          </a:p>
          <a:p>
            <a:pPr algn="l">
              <a:lnSpc>
                <a:spcPts val="4899"/>
              </a:lnSpc>
              <a:spcBef>
                <a:spcPct val="0"/>
              </a:spcBef>
            </a:pPr>
            <a:r>
              <a:rPr lang="en-US" b="true" sz="3499">
                <a:solidFill>
                  <a:srgbClr val="000000"/>
                </a:solidFill>
                <a:latin typeface="Bitter Bold"/>
                <a:ea typeface="Bitter Bold"/>
                <a:cs typeface="Bitter Bold"/>
                <a:sym typeface="Bitter Bold"/>
              </a:rPr>
              <a:t>Về chương trình: </a:t>
            </a:r>
            <a:r>
              <a:rPr lang="en-US" sz="3499">
                <a:solidFill>
                  <a:srgbClr val="000000"/>
                </a:solidFill>
                <a:latin typeface="Bitter"/>
                <a:ea typeface="Bitter"/>
                <a:cs typeface="Bitter"/>
                <a:sym typeface="Bitter"/>
              </a:rPr>
              <a:t>Sử dụng ngôn ngữ </a:t>
            </a:r>
            <a:r>
              <a:rPr lang="en-US" b="true" sz="3499">
                <a:solidFill>
                  <a:srgbClr val="000000"/>
                </a:solidFill>
                <a:latin typeface="Bitter Bold"/>
                <a:ea typeface="Bitter Bold"/>
                <a:cs typeface="Bitter Bold"/>
                <a:sym typeface="Bitter Bold"/>
              </a:rPr>
              <a:t>Python (Pycharm)</a:t>
            </a:r>
            <a:r>
              <a:rPr lang="en-US" sz="3499">
                <a:solidFill>
                  <a:srgbClr val="000000"/>
                </a:solidFill>
                <a:latin typeface="Bitter"/>
                <a:ea typeface="Bitter"/>
                <a:cs typeface="Bitter"/>
                <a:sym typeface="Bitter"/>
              </a:rPr>
              <a:t> cài đặt chương trình theo yêu cầu đề tài, và giao diện xây dựng trên màn hình đồ họa.</a:t>
            </a:r>
          </a:p>
        </p:txBody>
      </p:sp>
      <p:sp>
        <p:nvSpPr>
          <p:cNvPr name="Freeform 10" id="10"/>
          <p:cNvSpPr/>
          <p:nvPr/>
        </p:nvSpPr>
        <p:spPr>
          <a:xfrm flipH="false" flipV="false" rot="-2700000">
            <a:off x="8258099" y="2177854"/>
            <a:ext cx="1771802" cy="1751870"/>
          </a:xfrm>
          <a:custGeom>
            <a:avLst/>
            <a:gdLst/>
            <a:ahLst/>
            <a:cxnLst/>
            <a:rect r="r" b="b" t="t" l="l"/>
            <a:pathLst>
              <a:path h="1751870" w="1771802">
                <a:moveTo>
                  <a:pt x="0" y="0"/>
                </a:moveTo>
                <a:lnTo>
                  <a:pt x="1771802" y="0"/>
                </a:lnTo>
                <a:lnTo>
                  <a:pt x="1771802" y="1751870"/>
                </a:lnTo>
                <a:lnTo>
                  <a:pt x="0" y="17518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4149791" y="6148791"/>
            <a:ext cx="4161618" cy="4114800"/>
          </a:xfrm>
          <a:custGeom>
            <a:avLst/>
            <a:gdLst/>
            <a:ahLst/>
            <a:cxnLst/>
            <a:rect r="r" b="b" t="t" l="l"/>
            <a:pathLst>
              <a:path h="4114800" w="4161618">
                <a:moveTo>
                  <a:pt x="0" y="0"/>
                </a:moveTo>
                <a:lnTo>
                  <a:pt x="4161618" y="0"/>
                </a:lnTo>
                <a:lnTo>
                  <a:pt x="416161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0" y="6125382"/>
            <a:ext cx="4161618" cy="4114800"/>
          </a:xfrm>
          <a:custGeom>
            <a:avLst/>
            <a:gdLst/>
            <a:ahLst/>
            <a:cxnLst/>
            <a:rect r="r" b="b" t="t" l="l"/>
            <a:pathLst>
              <a:path h="4114800" w="4161618">
                <a:moveTo>
                  <a:pt x="0" y="0"/>
                </a:moveTo>
                <a:lnTo>
                  <a:pt x="4161618" y="0"/>
                </a:lnTo>
                <a:lnTo>
                  <a:pt x="416161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4293992" y="876300"/>
            <a:ext cx="9879208" cy="1295400"/>
          </a:xfrm>
          <a:prstGeom prst="rect">
            <a:avLst/>
          </a:prstGeom>
        </p:spPr>
        <p:txBody>
          <a:bodyPr anchor="t" rtlCol="false" tIns="0" lIns="0" bIns="0" rIns="0">
            <a:spAutoFit/>
          </a:bodyPr>
          <a:lstStyle/>
          <a:p>
            <a:pPr algn="ctr">
              <a:lnSpc>
                <a:spcPts val="10500"/>
              </a:lnSpc>
              <a:spcBef>
                <a:spcPct val="0"/>
              </a:spcBef>
            </a:pPr>
            <a:r>
              <a:rPr lang="en-US" sz="7500">
                <a:solidFill>
                  <a:srgbClr val="FAD00A"/>
                </a:solidFill>
                <a:latin typeface="Bitter"/>
                <a:ea typeface="Bitter"/>
                <a:cs typeface="Bitter"/>
                <a:sym typeface="Bitter"/>
              </a:rPr>
              <a:t>HƯỚNG GIẢI QUYẾT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17259300" y="7826621"/>
            <a:ext cx="880425" cy="1078621"/>
          </a:xfrm>
          <a:custGeom>
            <a:avLst/>
            <a:gdLst/>
            <a:ahLst/>
            <a:cxnLst/>
            <a:rect r="r" b="b" t="t" l="l"/>
            <a:pathLst>
              <a:path h="1078621" w="880425">
                <a:moveTo>
                  <a:pt x="0" y="0"/>
                </a:moveTo>
                <a:lnTo>
                  <a:pt x="880425" y="0"/>
                </a:lnTo>
                <a:lnTo>
                  <a:pt x="880425" y="1078622"/>
                </a:lnTo>
                <a:lnTo>
                  <a:pt x="0" y="107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78063" y="7708566"/>
            <a:ext cx="1308277" cy="1328200"/>
          </a:xfrm>
          <a:custGeom>
            <a:avLst/>
            <a:gdLst/>
            <a:ahLst/>
            <a:cxnLst/>
            <a:rect r="r" b="b" t="t" l="l"/>
            <a:pathLst>
              <a:path h="1328200" w="1308277">
                <a:moveTo>
                  <a:pt x="0" y="0"/>
                </a:moveTo>
                <a:lnTo>
                  <a:pt x="1308277" y="0"/>
                </a:lnTo>
                <a:lnTo>
                  <a:pt x="1308277" y="1328200"/>
                </a:lnTo>
                <a:lnTo>
                  <a:pt x="0" y="1328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017" y="281283"/>
            <a:ext cx="3605308" cy="1632221"/>
          </a:xfrm>
          <a:custGeom>
            <a:avLst/>
            <a:gdLst/>
            <a:ahLst/>
            <a:cxnLst/>
            <a:rect r="r" b="b" t="t" l="l"/>
            <a:pathLst>
              <a:path h="1632221" w="3605308">
                <a:moveTo>
                  <a:pt x="0" y="0"/>
                </a:moveTo>
                <a:lnTo>
                  <a:pt x="3605308" y="0"/>
                </a:lnTo>
                <a:lnTo>
                  <a:pt x="3605308" y="1632221"/>
                </a:lnTo>
                <a:lnTo>
                  <a:pt x="0" y="1632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220079" y="2347028"/>
            <a:ext cx="4881729" cy="2210092"/>
          </a:xfrm>
          <a:custGeom>
            <a:avLst/>
            <a:gdLst/>
            <a:ahLst/>
            <a:cxnLst/>
            <a:rect r="r" b="b" t="t" l="l"/>
            <a:pathLst>
              <a:path h="2210092" w="4881729">
                <a:moveTo>
                  <a:pt x="0" y="0"/>
                </a:moveTo>
                <a:lnTo>
                  <a:pt x="4881730" y="0"/>
                </a:lnTo>
                <a:lnTo>
                  <a:pt x="4881730" y="2210092"/>
                </a:lnTo>
                <a:lnTo>
                  <a:pt x="0" y="2210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002425" y="342851"/>
            <a:ext cx="3029854" cy="1371698"/>
          </a:xfrm>
          <a:custGeom>
            <a:avLst/>
            <a:gdLst/>
            <a:ahLst/>
            <a:cxnLst/>
            <a:rect r="r" b="b" t="t" l="l"/>
            <a:pathLst>
              <a:path h="1371698" w="3029854">
                <a:moveTo>
                  <a:pt x="0" y="0"/>
                </a:moveTo>
                <a:lnTo>
                  <a:pt x="3029854" y="0"/>
                </a:lnTo>
                <a:lnTo>
                  <a:pt x="3029854" y="1371698"/>
                </a:lnTo>
                <a:lnTo>
                  <a:pt x="0" y="1371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544277" y="9036766"/>
            <a:ext cx="21376555" cy="1250234"/>
            <a:chOff x="0" y="0"/>
            <a:chExt cx="28502073" cy="1666979"/>
          </a:xfrm>
        </p:grpSpPr>
        <p:sp>
          <p:nvSpPr>
            <p:cNvPr name="Freeform 8" id="8"/>
            <p:cNvSpPr/>
            <p:nvPr/>
          </p:nvSpPr>
          <p:spPr>
            <a:xfrm flipH="false" flipV="false" rot="0">
              <a:off x="0"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9374236"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8748473"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1" id="11"/>
          <p:cNvSpPr txBox="true"/>
          <p:nvPr/>
        </p:nvSpPr>
        <p:spPr>
          <a:xfrm rot="0">
            <a:off x="5119392" y="923925"/>
            <a:ext cx="7339085"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VỀ LÝ THUYẾT </a:t>
            </a:r>
          </a:p>
        </p:txBody>
      </p:sp>
      <p:sp>
        <p:nvSpPr>
          <p:cNvPr name="TextBox 12" id="12"/>
          <p:cNvSpPr txBox="true"/>
          <p:nvPr/>
        </p:nvSpPr>
        <p:spPr>
          <a:xfrm rot="0">
            <a:off x="1248983" y="3177255"/>
            <a:ext cx="15790035" cy="4349180"/>
          </a:xfrm>
          <a:prstGeom prst="rect">
            <a:avLst/>
          </a:prstGeom>
        </p:spPr>
        <p:txBody>
          <a:bodyPr anchor="t" rtlCol="false" tIns="0" lIns="0" bIns="0" rIns="0">
            <a:spAutoFit/>
          </a:bodyPr>
          <a:lstStyle/>
          <a:p>
            <a:pPr algn="l">
              <a:lnSpc>
                <a:spcPts val="4162"/>
              </a:lnSpc>
            </a:pPr>
            <a:r>
              <a:rPr lang="en-US" sz="2972" b="true">
                <a:solidFill>
                  <a:srgbClr val="000000"/>
                </a:solidFill>
                <a:latin typeface="Bitter Bold"/>
                <a:ea typeface="Bitter Bold"/>
                <a:cs typeface="Bitter Bold"/>
                <a:sym typeface="Bitter Bold"/>
              </a:rPr>
              <a:t>Người chơi: Khi bắt đầu chơi chỉ xuất hiện 4 màu ngẫu nhiên (có thể trùng màu). Lúc đó người chơi chỉ </a:t>
            </a:r>
            <a:r>
              <a:rPr lang="en-US" sz="2972" b="true">
                <a:solidFill>
                  <a:srgbClr val="000000"/>
                </a:solidFill>
                <a:latin typeface="Bitter Bold"/>
                <a:ea typeface="Bitter Bold"/>
                <a:cs typeface="Bitter Bold"/>
                <a:sym typeface="Bitter Bold"/>
              </a:rPr>
              <a:t>cần chọn từ phìm (1 đến 7) để chọn số màu mà người chơi cho là đúng. Nếu sau 10 lần đoán, người chơi đưa ra kết quả trùng với đáp án mà máy tính chọn ngẫu nhiên thì người chơi đã thắng Game 4 màu. Sau khi thắng vòng 4 màu thì số màu sẽ tăng lên là 5 và tiếp tục tăng lên 6, 7, nếu lần này bạn chọn đúng thì bạn là người chiến thắng hoàn toàn.</a:t>
            </a:r>
          </a:p>
          <a:p>
            <a:pPr algn="l">
              <a:lnSpc>
                <a:spcPts val="4162"/>
              </a:lnSpc>
            </a:pPr>
            <a:r>
              <a:rPr lang="en-US" sz="2972" b="true">
                <a:solidFill>
                  <a:srgbClr val="000000"/>
                </a:solidFill>
                <a:latin typeface="Bitter Bold"/>
                <a:ea typeface="Bitter Bold"/>
                <a:cs typeface="Bitter Bold"/>
                <a:sym typeface="Bitter Bold"/>
              </a:rPr>
              <a:t>Người chơi sẽ thua khi 10 lần đoán màu không đoán đúng lần nào.</a:t>
            </a:r>
          </a:p>
          <a:p>
            <a:pPr algn="l">
              <a:lnSpc>
                <a:spcPts val="4162"/>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17259300" y="7826621"/>
            <a:ext cx="880425" cy="1078621"/>
          </a:xfrm>
          <a:custGeom>
            <a:avLst/>
            <a:gdLst/>
            <a:ahLst/>
            <a:cxnLst/>
            <a:rect r="r" b="b" t="t" l="l"/>
            <a:pathLst>
              <a:path h="1078621" w="880425">
                <a:moveTo>
                  <a:pt x="0" y="0"/>
                </a:moveTo>
                <a:lnTo>
                  <a:pt x="880425" y="0"/>
                </a:lnTo>
                <a:lnTo>
                  <a:pt x="880425" y="1078622"/>
                </a:lnTo>
                <a:lnTo>
                  <a:pt x="0" y="107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78063" y="7708566"/>
            <a:ext cx="1308277" cy="1328200"/>
          </a:xfrm>
          <a:custGeom>
            <a:avLst/>
            <a:gdLst/>
            <a:ahLst/>
            <a:cxnLst/>
            <a:rect r="r" b="b" t="t" l="l"/>
            <a:pathLst>
              <a:path h="1328200" w="1308277">
                <a:moveTo>
                  <a:pt x="0" y="0"/>
                </a:moveTo>
                <a:lnTo>
                  <a:pt x="1308277" y="0"/>
                </a:lnTo>
                <a:lnTo>
                  <a:pt x="1308277" y="1328200"/>
                </a:lnTo>
                <a:lnTo>
                  <a:pt x="0" y="1328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017" y="281283"/>
            <a:ext cx="3605308" cy="1632221"/>
          </a:xfrm>
          <a:custGeom>
            <a:avLst/>
            <a:gdLst/>
            <a:ahLst/>
            <a:cxnLst/>
            <a:rect r="r" b="b" t="t" l="l"/>
            <a:pathLst>
              <a:path h="1632221" w="3605308">
                <a:moveTo>
                  <a:pt x="0" y="0"/>
                </a:moveTo>
                <a:lnTo>
                  <a:pt x="3605308" y="0"/>
                </a:lnTo>
                <a:lnTo>
                  <a:pt x="3605308" y="1632221"/>
                </a:lnTo>
                <a:lnTo>
                  <a:pt x="0" y="1632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220079" y="2347028"/>
            <a:ext cx="4881729" cy="2210092"/>
          </a:xfrm>
          <a:custGeom>
            <a:avLst/>
            <a:gdLst/>
            <a:ahLst/>
            <a:cxnLst/>
            <a:rect r="r" b="b" t="t" l="l"/>
            <a:pathLst>
              <a:path h="2210092" w="4881729">
                <a:moveTo>
                  <a:pt x="0" y="0"/>
                </a:moveTo>
                <a:lnTo>
                  <a:pt x="4881730" y="0"/>
                </a:lnTo>
                <a:lnTo>
                  <a:pt x="4881730" y="2210092"/>
                </a:lnTo>
                <a:lnTo>
                  <a:pt x="0" y="2210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002425" y="342851"/>
            <a:ext cx="3029854" cy="1371698"/>
          </a:xfrm>
          <a:custGeom>
            <a:avLst/>
            <a:gdLst/>
            <a:ahLst/>
            <a:cxnLst/>
            <a:rect r="r" b="b" t="t" l="l"/>
            <a:pathLst>
              <a:path h="1371698" w="3029854">
                <a:moveTo>
                  <a:pt x="0" y="0"/>
                </a:moveTo>
                <a:lnTo>
                  <a:pt x="3029854" y="0"/>
                </a:lnTo>
                <a:lnTo>
                  <a:pt x="3029854" y="1371698"/>
                </a:lnTo>
                <a:lnTo>
                  <a:pt x="0" y="1371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544277" y="9036766"/>
            <a:ext cx="21376555" cy="1250234"/>
            <a:chOff x="0" y="0"/>
            <a:chExt cx="28502073" cy="1666979"/>
          </a:xfrm>
        </p:grpSpPr>
        <p:sp>
          <p:nvSpPr>
            <p:cNvPr name="Freeform 8" id="8"/>
            <p:cNvSpPr/>
            <p:nvPr/>
          </p:nvSpPr>
          <p:spPr>
            <a:xfrm flipH="false" flipV="false" rot="0">
              <a:off x="0"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9374236"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8748473"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1" id="11"/>
          <p:cNvSpPr txBox="true"/>
          <p:nvPr/>
        </p:nvSpPr>
        <p:spPr>
          <a:xfrm rot="0">
            <a:off x="5119392" y="923925"/>
            <a:ext cx="7339085"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VỀ LÝ THUYẾT </a:t>
            </a:r>
          </a:p>
        </p:txBody>
      </p:sp>
      <p:sp>
        <p:nvSpPr>
          <p:cNvPr name="TextBox 12" id="12"/>
          <p:cNvSpPr txBox="true"/>
          <p:nvPr/>
        </p:nvSpPr>
        <p:spPr>
          <a:xfrm rot="0">
            <a:off x="599702" y="2555378"/>
            <a:ext cx="14509593" cy="5703662"/>
          </a:xfrm>
          <a:prstGeom prst="rect">
            <a:avLst/>
          </a:prstGeom>
        </p:spPr>
        <p:txBody>
          <a:bodyPr anchor="t" rtlCol="false" tIns="0" lIns="0" bIns="0" rIns="0">
            <a:spAutoFit/>
          </a:bodyPr>
          <a:lstStyle/>
          <a:p>
            <a:pPr algn="l">
              <a:lnSpc>
                <a:spcPts val="4899"/>
              </a:lnSpc>
            </a:pPr>
            <a:r>
              <a:rPr lang="en-US" sz="3499" b="true">
                <a:solidFill>
                  <a:srgbClr val="000000"/>
                </a:solidFill>
                <a:latin typeface="Bitter Bold"/>
                <a:ea typeface="Bitter Bold"/>
                <a:cs typeface="Bitter Bold"/>
                <a:sym typeface="Bitter Bold"/>
              </a:rPr>
              <a:t>Sau khoảng 3 tuần tìm hiểu về lý thuyết và giải thuật của chương trình thì có những quan trọng sau để trò chơi chạy được:</a:t>
            </a:r>
          </a:p>
          <a:p>
            <a:pPr algn="l">
              <a:lnSpc>
                <a:spcPts val="4899"/>
              </a:lnSpc>
            </a:pPr>
            <a:r>
              <a:rPr lang="en-US" sz="3499" b="true">
                <a:solidFill>
                  <a:srgbClr val="000000"/>
                </a:solidFill>
                <a:latin typeface="Bitter Bold"/>
                <a:ea typeface="Bitter Bold"/>
                <a:cs typeface="Bitter Bold"/>
                <a:sym typeface="Bitter Bold"/>
              </a:rPr>
              <a:t>Khai báo thư viện:</a:t>
            </a:r>
          </a:p>
          <a:p>
            <a:pPr algn="l">
              <a:lnSpc>
                <a:spcPts val="4899"/>
              </a:lnSpc>
            </a:pPr>
            <a:r>
              <a:rPr lang="en-US" sz="3499">
                <a:solidFill>
                  <a:srgbClr val="000000"/>
                </a:solidFill>
                <a:latin typeface="Bitter"/>
                <a:ea typeface="Bitter"/>
                <a:cs typeface="Bitter"/>
                <a:sym typeface="Bitter"/>
              </a:rPr>
              <a:t>Import Pygame và Import random</a:t>
            </a:r>
          </a:p>
          <a:p>
            <a:pPr algn="l">
              <a:lnSpc>
                <a:spcPts val="4899"/>
              </a:lnSpc>
            </a:pPr>
            <a:r>
              <a:rPr lang="en-US" sz="3499" b="true">
                <a:solidFill>
                  <a:srgbClr val="000000"/>
                </a:solidFill>
                <a:latin typeface="Bitter Bold"/>
                <a:ea typeface="Bitter Bold"/>
                <a:cs typeface="Bitter Bold"/>
                <a:sym typeface="Bitter Bold"/>
              </a:rPr>
              <a:t>Trong chương trình hàm:</a:t>
            </a:r>
          </a:p>
          <a:p>
            <a:pPr algn="l">
              <a:lnSpc>
                <a:spcPts val="4899"/>
              </a:lnSpc>
            </a:pPr>
            <a:r>
              <a:rPr lang="en-US" sz="3499">
                <a:solidFill>
                  <a:srgbClr val="000000"/>
                </a:solidFill>
                <a:latin typeface="Bitter"/>
                <a:ea typeface="Bitter"/>
                <a:cs typeface="Bitter"/>
                <a:sym typeface="Bitter"/>
              </a:rPr>
              <a:t>def vong_lap_tro_choi():</a:t>
            </a:r>
          </a:p>
          <a:p>
            <a:pPr algn="l">
              <a:lnSpc>
                <a:spcPts val="4899"/>
              </a:lnSpc>
              <a:spcBef>
                <a:spcPct val="0"/>
              </a:spcBef>
            </a:pPr>
            <a:r>
              <a:rPr lang="en-US" sz="3499">
                <a:solidFill>
                  <a:srgbClr val="000000"/>
                </a:solidFill>
                <a:latin typeface="Bitter"/>
                <a:ea typeface="Bitter"/>
                <a:cs typeface="Bitter"/>
                <a:sym typeface="Bitter"/>
              </a:rPr>
              <a:t>Là hàm quan trọng nhất trong chương trình vì nó có 3 vấn đề mà chúng ta cần giải quyết.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17259300" y="7826621"/>
            <a:ext cx="880425" cy="1078621"/>
          </a:xfrm>
          <a:custGeom>
            <a:avLst/>
            <a:gdLst/>
            <a:ahLst/>
            <a:cxnLst/>
            <a:rect r="r" b="b" t="t" l="l"/>
            <a:pathLst>
              <a:path h="1078621" w="880425">
                <a:moveTo>
                  <a:pt x="0" y="0"/>
                </a:moveTo>
                <a:lnTo>
                  <a:pt x="880425" y="0"/>
                </a:lnTo>
                <a:lnTo>
                  <a:pt x="880425" y="1078622"/>
                </a:lnTo>
                <a:lnTo>
                  <a:pt x="0" y="107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4562" y="7708566"/>
            <a:ext cx="1308277" cy="1328200"/>
          </a:xfrm>
          <a:custGeom>
            <a:avLst/>
            <a:gdLst/>
            <a:ahLst/>
            <a:cxnLst/>
            <a:rect r="r" b="b" t="t" l="l"/>
            <a:pathLst>
              <a:path h="1328200" w="1308277">
                <a:moveTo>
                  <a:pt x="0" y="0"/>
                </a:moveTo>
                <a:lnTo>
                  <a:pt x="1308276" y="0"/>
                </a:lnTo>
                <a:lnTo>
                  <a:pt x="1308276" y="1328200"/>
                </a:lnTo>
                <a:lnTo>
                  <a:pt x="0" y="1328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017" y="281283"/>
            <a:ext cx="3605308" cy="1632221"/>
          </a:xfrm>
          <a:custGeom>
            <a:avLst/>
            <a:gdLst/>
            <a:ahLst/>
            <a:cxnLst/>
            <a:rect r="r" b="b" t="t" l="l"/>
            <a:pathLst>
              <a:path h="1632221" w="3605308">
                <a:moveTo>
                  <a:pt x="0" y="0"/>
                </a:moveTo>
                <a:lnTo>
                  <a:pt x="3605308" y="0"/>
                </a:lnTo>
                <a:lnTo>
                  <a:pt x="3605308" y="1632221"/>
                </a:lnTo>
                <a:lnTo>
                  <a:pt x="0" y="1632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220079" y="2347028"/>
            <a:ext cx="4881729" cy="2210092"/>
          </a:xfrm>
          <a:custGeom>
            <a:avLst/>
            <a:gdLst/>
            <a:ahLst/>
            <a:cxnLst/>
            <a:rect r="r" b="b" t="t" l="l"/>
            <a:pathLst>
              <a:path h="2210092" w="4881729">
                <a:moveTo>
                  <a:pt x="0" y="0"/>
                </a:moveTo>
                <a:lnTo>
                  <a:pt x="4881730" y="0"/>
                </a:lnTo>
                <a:lnTo>
                  <a:pt x="4881730" y="2210092"/>
                </a:lnTo>
                <a:lnTo>
                  <a:pt x="0" y="2210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002425" y="342851"/>
            <a:ext cx="3029854" cy="1371698"/>
          </a:xfrm>
          <a:custGeom>
            <a:avLst/>
            <a:gdLst/>
            <a:ahLst/>
            <a:cxnLst/>
            <a:rect r="r" b="b" t="t" l="l"/>
            <a:pathLst>
              <a:path h="1371698" w="3029854">
                <a:moveTo>
                  <a:pt x="0" y="0"/>
                </a:moveTo>
                <a:lnTo>
                  <a:pt x="3029854" y="0"/>
                </a:lnTo>
                <a:lnTo>
                  <a:pt x="3029854" y="1371698"/>
                </a:lnTo>
                <a:lnTo>
                  <a:pt x="0" y="1371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544277" y="9036766"/>
            <a:ext cx="21376555" cy="1250234"/>
            <a:chOff x="0" y="0"/>
            <a:chExt cx="28502073" cy="1666979"/>
          </a:xfrm>
        </p:grpSpPr>
        <p:sp>
          <p:nvSpPr>
            <p:cNvPr name="Freeform 8" id="8"/>
            <p:cNvSpPr/>
            <p:nvPr/>
          </p:nvSpPr>
          <p:spPr>
            <a:xfrm flipH="false" flipV="false" rot="0">
              <a:off x="0"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9374236"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8748473"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1" id="11"/>
          <p:cNvSpPr/>
          <p:nvPr/>
        </p:nvSpPr>
        <p:spPr>
          <a:xfrm flipH="false" flipV="false" rot="0">
            <a:off x="3238431" y="3452074"/>
            <a:ext cx="11513891" cy="4406630"/>
          </a:xfrm>
          <a:custGeom>
            <a:avLst/>
            <a:gdLst/>
            <a:ahLst/>
            <a:cxnLst/>
            <a:rect r="r" b="b" t="t" l="l"/>
            <a:pathLst>
              <a:path h="4406630" w="11513891">
                <a:moveTo>
                  <a:pt x="0" y="0"/>
                </a:moveTo>
                <a:lnTo>
                  <a:pt x="11513891" y="0"/>
                </a:lnTo>
                <a:lnTo>
                  <a:pt x="11513891" y="4406631"/>
                </a:lnTo>
                <a:lnTo>
                  <a:pt x="0" y="4406631"/>
                </a:lnTo>
                <a:lnTo>
                  <a:pt x="0" y="0"/>
                </a:lnTo>
                <a:close/>
              </a:path>
            </a:pathLst>
          </a:custGeom>
          <a:blipFill>
            <a:blip r:embed="rId10"/>
            <a:stretch>
              <a:fillRect l="-99" t="0" r="-99" b="-16830"/>
            </a:stretch>
          </a:blipFill>
        </p:spPr>
      </p:sp>
      <p:sp>
        <p:nvSpPr>
          <p:cNvPr name="TextBox 12" id="12"/>
          <p:cNvSpPr txBox="true"/>
          <p:nvPr/>
        </p:nvSpPr>
        <p:spPr>
          <a:xfrm rot="0">
            <a:off x="5119392" y="923925"/>
            <a:ext cx="7339085"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VỀ LÝ THUYẾT </a:t>
            </a:r>
          </a:p>
        </p:txBody>
      </p:sp>
      <p:sp>
        <p:nvSpPr>
          <p:cNvPr name="TextBox 13" id="13"/>
          <p:cNvSpPr txBox="true"/>
          <p:nvPr/>
        </p:nvSpPr>
        <p:spPr>
          <a:xfrm rot="0">
            <a:off x="599702" y="2555378"/>
            <a:ext cx="18125247" cy="1235076"/>
          </a:xfrm>
          <a:prstGeom prst="rect">
            <a:avLst/>
          </a:prstGeom>
        </p:spPr>
        <p:txBody>
          <a:bodyPr anchor="t" rtlCol="false" tIns="0" lIns="0" bIns="0" rIns="0">
            <a:spAutoFit/>
          </a:bodyPr>
          <a:lstStyle/>
          <a:p>
            <a:pPr algn="l" marL="755641" indent="-377820" lvl="1">
              <a:lnSpc>
                <a:spcPts val="4899"/>
              </a:lnSpc>
              <a:buAutoNum type="arabicPeriod" startAt="1"/>
            </a:pPr>
            <a:r>
              <a:rPr lang="en-US" b="true" sz="3499">
                <a:solidFill>
                  <a:srgbClr val="000000"/>
                </a:solidFill>
                <a:latin typeface="Bitter Bold"/>
                <a:ea typeface="Bitter Bold"/>
                <a:cs typeface="Bitter Bold"/>
                <a:sym typeface="Bitter Bold"/>
              </a:rPr>
              <a:t>Dãy màu phải tạo ngẫu nhiên từ danh sách màu sẵn có cho người chơi đoán</a:t>
            </a:r>
          </a:p>
          <a:p>
            <a:pPr algn="l">
              <a:lnSpc>
                <a:spcPts val="48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17259300" y="7826621"/>
            <a:ext cx="880425" cy="1078621"/>
          </a:xfrm>
          <a:custGeom>
            <a:avLst/>
            <a:gdLst/>
            <a:ahLst/>
            <a:cxnLst/>
            <a:rect r="r" b="b" t="t" l="l"/>
            <a:pathLst>
              <a:path h="1078621" w="880425">
                <a:moveTo>
                  <a:pt x="0" y="0"/>
                </a:moveTo>
                <a:lnTo>
                  <a:pt x="880425" y="0"/>
                </a:lnTo>
                <a:lnTo>
                  <a:pt x="880425" y="1078622"/>
                </a:lnTo>
                <a:lnTo>
                  <a:pt x="0" y="10786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4562" y="7708566"/>
            <a:ext cx="1308277" cy="1328200"/>
          </a:xfrm>
          <a:custGeom>
            <a:avLst/>
            <a:gdLst/>
            <a:ahLst/>
            <a:cxnLst/>
            <a:rect r="r" b="b" t="t" l="l"/>
            <a:pathLst>
              <a:path h="1328200" w="1308277">
                <a:moveTo>
                  <a:pt x="0" y="0"/>
                </a:moveTo>
                <a:lnTo>
                  <a:pt x="1308276" y="0"/>
                </a:lnTo>
                <a:lnTo>
                  <a:pt x="1308276" y="1328200"/>
                </a:lnTo>
                <a:lnTo>
                  <a:pt x="0" y="1328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017" y="281283"/>
            <a:ext cx="3605308" cy="1632221"/>
          </a:xfrm>
          <a:custGeom>
            <a:avLst/>
            <a:gdLst/>
            <a:ahLst/>
            <a:cxnLst/>
            <a:rect r="r" b="b" t="t" l="l"/>
            <a:pathLst>
              <a:path h="1632221" w="3605308">
                <a:moveTo>
                  <a:pt x="0" y="0"/>
                </a:moveTo>
                <a:lnTo>
                  <a:pt x="3605308" y="0"/>
                </a:lnTo>
                <a:lnTo>
                  <a:pt x="3605308" y="1632221"/>
                </a:lnTo>
                <a:lnTo>
                  <a:pt x="0" y="16322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220079" y="2347028"/>
            <a:ext cx="4881729" cy="2210092"/>
          </a:xfrm>
          <a:custGeom>
            <a:avLst/>
            <a:gdLst/>
            <a:ahLst/>
            <a:cxnLst/>
            <a:rect r="r" b="b" t="t" l="l"/>
            <a:pathLst>
              <a:path h="2210092" w="4881729">
                <a:moveTo>
                  <a:pt x="0" y="0"/>
                </a:moveTo>
                <a:lnTo>
                  <a:pt x="4881730" y="0"/>
                </a:lnTo>
                <a:lnTo>
                  <a:pt x="4881730" y="2210092"/>
                </a:lnTo>
                <a:lnTo>
                  <a:pt x="0" y="22100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002425" y="342851"/>
            <a:ext cx="3029854" cy="1371698"/>
          </a:xfrm>
          <a:custGeom>
            <a:avLst/>
            <a:gdLst/>
            <a:ahLst/>
            <a:cxnLst/>
            <a:rect r="r" b="b" t="t" l="l"/>
            <a:pathLst>
              <a:path h="1371698" w="3029854">
                <a:moveTo>
                  <a:pt x="0" y="0"/>
                </a:moveTo>
                <a:lnTo>
                  <a:pt x="3029854" y="0"/>
                </a:lnTo>
                <a:lnTo>
                  <a:pt x="3029854" y="1371698"/>
                </a:lnTo>
                <a:lnTo>
                  <a:pt x="0" y="13716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544277" y="9036766"/>
            <a:ext cx="21376555" cy="1250234"/>
            <a:chOff x="0" y="0"/>
            <a:chExt cx="28502073" cy="1666979"/>
          </a:xfrm>
        </p:grpSpPr>
        <p:sp>
          <p:nvSpPr>
            <p:cNvPr name="Freeform 8" id="8"/>
            <p:cNvSpPr/>
            <p:nvPr/>
          </p:nvSpPr>
          <p:spPr>
            <a:xfrm flipH="false" flipV="false" rot="0">
              <a:off x="0"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9374236"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8748473" y="0"/>
              <a:ext cx="9753600" cy="1666979"/>
            </a:xfrm>
            <a:custGeom>
              <a:avLst/>
              <a:gdLst/>
              <a:ahLst/>
              <a:cxnLst/>
              <a:rect r="r" b="b" t="t" l="l"/>
              <a:pathLst>
                <a:path h="1666979" w="9753600">
                  <a:moveTo>
                    <a:pt x="0" y="0"/>
                  </a:moveTo>
                  <a:lnTo>
                    <a:pt x="9753600" y="0"/>
                  </a:lnTo>
                  <a:lnTo>
                    <a:pt x="9753600" y="1666979"/>
                  </a:lnTo>
                  <a:lnTo>
                    <a:pt x="0" y="1666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1" id="11"/>
          <p:cNvSpPr/>
          <p:nvPr/>
        </p:nvSpPr>
        <p:spPr>
          <a:xfrm flipH="false" flipV="false" rot="0">
            <a:off x="2898328" y="3274474"/>
            <a:ext cx="11781213" cy="5659147"/>
          </a:xfrm>
          <a:custGeom>
            <a:avLst/>
            <a:gdLst/>
            <a:ahLst/>
            <a:cxnLst/>
            <a:rect r="r" b="b" t="t" l="l"/>
            <a:pathLst>
              <a:path h="5659147" w="11781213">
                <a:moveTo>
                  <a:pt x="0" y="0"/>
                </a:moveTo>
                <a:lnTo>
                  <a:pt x="11781213" y="0"/>
                </a:lnTo>
                <a:lnTo>
                  <a:pt x="11781213" y="5659147"/>
                </a:lnTo>
                <a:lnTo>
                  <a:pt x="0" y="5659147"/>
                </a:lnTo>
                <a:lnTo>
                  <a:pt x="0" y="0"/>
                </a:lnTo>
                <a:close/>
              </a:path>
            </a:pathLst>
          </a:custGeom>
          <a:blipFill>
            <a:blip r:embed="rId10"/>
            <a:stretch>
              <a:fillRect l="0" t="-223" r="0" b="-223"/>
            </a:stretch>
          </a:blipFill>
        </p:spPr>
      </p:sp>
      <p:sp>
        <p:nvSpPr>
          <p:cNvPr name="TextBox 12" id="12"/>
          <p:cNvSpPr txBox="true"/>
          <p:nvPr/>
        </p:nvSpPr>
        <p:spPr>
          <a:xfrm rot="0">
            <a:off x="5119392" y="923925"/>
            <a:ext cx="7339085" cy="984250"/>
          </a:xfrm>
          <a:prstGeom prst="rect">
            <a:avLst/>
          </a:prstGeom>
        </p:spPr>
        <p:txBody>
          <a:bodyPr anchor="t" rtlCol="false" tIns="0" lIns="0" bIns="0" rIns="0">
            <a:spAutoFit/>
          </a:bodyPr>
          <a:lstStyle/>
          <a:p>
            <a:pPr algn="ctr">
              <a:lnSpc>
                <a:spcPts val="7699"/>
              </a:lnSpc>
              <a:spcBef>
                <a:spcPct val="0"/>
              </a:spcBef>
            </a:pPr>
            <a:r>
              <a:rPr lang="en-US" b="true" sz="5499">
                <a:solidFill>
                  <a:srgbClr val="FAD00A"/>
                </a:solidFill>
                <a:latin typeface="Bitter Bold"/>
                <a:ea typeface="Bitter Bold"/>
                <a:cs typeface="Bitter Bold"/>
                <a:sym typeface="Bitter Bold"/>
              </a:rPr>
              <a:t>VỀ LÝ THUYẾT </a:t>
            </a:r>
          </a:p>
        </p:txBody>
      </p:sp>
      <p:sp>
        <p:nvSpPr>
          <p:cNvPr name="TextBox 13" id="13"/>
          <p:cNvSpPr txBox="true"/>
          <p:nvPr/>
        </p:nvSpPr>
        <p:spPr>
          <a:xfrm rot="0">
            <a:off x="599702" y="2555378"/>
            <a:ext cx="8189232" cy="615951"/>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Bitter Bold"/>
                <a:ea typeface="Bitter Bold"/>
                <a:cs typeface="Bitter Bold"/>
                <a:sym typeface="Bitter Bold"/>
              </a:rPr>
              <a:t>2. Lựa Chọn Màu Từ Phía Người Chơi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DAGa3Vo73WQ</dc:identifier>
  <dcterms:modified xsi:type="dcterms:W3CDTF">2011-08-01T06:04:30Z</dcterms:modified>
  <cp:revision>1</cp:revision>
  <dc:title>TRO CHOI DOAN MAU</dc:title>
</cp:coreProperties>
</file>