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2" r:id="rId1"/>
  </p:sldMasterIdLst>
  <p:notesMasterIdLst>
    <p:notesMasterId r:id="rId52"/>
  </p:notesMasterIdLst>
  <p:handoutMasterIdLst>
    <p:handoutMasterId r:id="rId53"/>
  </p:handoutMasterIdLst>
  <p:sldIdLst>
    <p:sldId id="256" r:id="rId2"/>
    <p:sldId id="257" r:id="rId3"/>
    <p:sldId id="270" r:id="rId4"/>
    <p:sldId id="273" r:id="rId5"/>
    <p:sldId id="283" r:id="rId6"/>
    <p:sldId id="272" r:id="rId7"/>
    <p:sldId id="274" r:id="rId8"/>
    <p:sldId id="275" r:id="rId9"/>
    <p:sldId id="271" r:id="rId10"/>
    <p:sldId id="288" r:id="rId11"/>
    <p:sldId id="286" r:id="rId12"/>
    <p:sldId id="276" r:id="rId13"/>
    <p:sldId id="287" r:id="rId14"/>
    <p:sldId id="282" r:id="rId15"/>
    <p:sldId id="290" r:id="rId16"/>
    <p:sldId id="291" r:id="rId17"/>
    <p:sldId id="277" r:id="rId18"/>
    <p:sldId id="292" r:id="rId19"/>
    <p:sldId id="295" r:id="rId20"/>
    <p:sldId id="296" r:id="rId21"/>
    <p:sldId id="297" r:id="rId22"/>
    <p:sldId id="293" r:id="rId23"/>
    <p:sldId id="294" r:id="rId24"/>
    <p:sldId id="298" r:id="rId25"/>
    <p:sldId id="299" r:id="rId26"/>
    <p:sldId id="300" r:id="rId27"/>
    <p:sldId id="301" r:id="rId28"/>
    <p:sldId id="302" r:id="rId29"/>
    <p:sldId id="303" r:id="rId30"/>
    <p:sldId id="304" r:id="rId31"/>
    <p:sldId id="278" r:id="rId32"/>
    <p:sldId id="279" r:id="rId33"/>
    <p:sldId id="305" r:id="rId34"/>
    <p:sldId id="306" r:id="rId35"/>
    <p:sldId id="307" r:id="rId36"/>
    <p:sldId id="308" r:id="rId37"/>
    <p:sldId id="311" r:id="rId38"/>
    <p:sldId id="309" r:id="rId39"/>
    <p:sldId id="310" r:id="rId40"/>
    <p:sldId id="266" r:id="rId41"/>
    <p:sldId id="312" r:id="rId42"/>
    <p:sldId id="264" r:id="rId43"/>
    <p:sldId id="280" r:id="rId44"/>
    <p:sldId id="281" r:id="rId45"/>
    <p:sldId id="313" r:id="rId46"/>
    <p:sldId id="314" r:id="rId47"/>
    <p:sldId id="315" r:id="rId48"/>
    <p:sldId id="316" r:id="rId49"/>
    <p:sldId id="317" r:id="rId50"/>
    <p:sldId id="318"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9A"/>
    <a:srgbClr val="FFFFFF"/>
    <a:srgbClr val="F1F103"/>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29" autoAdjust="0"/>
    <p:restoredTop sz="96623" autoAdjust="0"/>
  </p:normalViewPr>
  <p:slideViewPr>
    <p:cSldViewPr snapToGrid="0">
      <p:cViewPr varScale="1">
        <p:scale>
          <a:sx n="85" d="100"/>
          <a:sy n="85" d="100"/>
        </p:scale>
        <p:origin x="514" y="62"/>
      </p:cViewPr>
      <p:guideLst/>
    </p:cSldViewPr>
  </p:slideViewPr>
  <p:notesTextViewPr>
    <p:cViewPr>
      <p:scale>
        <a:sx n="1" d="1"/>
        <a:sy n="1" d="1"/>
      </p:scale>
      <p:origin x="0" y="0"/>
    </p:cViewPr>
  </p:notesTextViewPr>
  <p:notesViewPr>
    <p:cSldViewPr snapToGrid="0">
      <p:cViewPr varScale="1">
        <p:scale>
          <a:sx n="93" d="100"/>
          <a:sy n="93" d="100"/>
        </p:scale>
        <p:origin x="2940"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a:p>
        </p:txBody>
      </p:sp>
      <p:sp>
        <p:nvSpPr>
          <p:cNvPr id="3" name="Chỗ dành sẵn cho Ngày tháng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E1AA35-3D84-4C31-A4E1-E58C6C142BF2}" type="datetime1">
              <a:rPr lang="vi-VN" smtClean="0"/>
              <a:t>08/01/2025</a:t>
            </a:fld>
            <a:endParaRPr lang="vi-VN"/>
          </a:p>
        </p:txBody>
      </p:sp>
      <p:sp>
        <p:nvSpPr>
          <p:cNvPr id="4" name="Chỗ dành sẵn cho Chân trang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p>
        </p:txBody>
      </p:sp>
      <p:sp>
        <p:nvSpPr>
          <p:cNvPr id="5" name="Chỗ dành sẵn cho Số hiệu Bản chiếu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B64D2B8-7AFA-4F86-9DF3-A6BBE4E238C1}" type="slidenum">
              <a:rPr lang="vi-VN" smtClean="0"/>
              <a:t>‹#›</a:t>
            </a:fld>
            <a:endParaRPr lang="vi-VN"/>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noProof="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CB5C26-A5C4-4E40-B5F0-A34D29822BA2}" type="datetime1">
              <a:rPr lang="vi-VN" noProof="0" smtClean="0"/>
              <a:t>08/01/2025</a:t>
            </a:fld>
            <a:endParaRPr lang="vi-VN" noProof="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noProof="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D79418-37EB-4378-AD22-89DBB000B0DA}" type="slidenum">
              <a:rPr lang="vi-VN" noProof="0" smtClean="0"/>
              <a:t>‹#›</a:t>
            </a:fld>
            <a:endParaRPr lang="vi-VN" noProof="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pPr rtl="0"/>
            <a:fld id="{D5D79418-37EB-4378-AD22-89DBB000B0DA}" type="slidenum">
              <a:rPr lang="vi-VN" noProof="0" smtClean="0"/>
              <a:t>1</a:t>
            </a:fld>
            <a:endParaRPr lang="vi-VN" noProof="0"/>
          </a:p>
        </p:txBody>
      </p:sp>
    </p:spTree>
    <p:extLst>
      <p:ext uri="{BB962C8B-B14F-4D97-AF65-F5344CB8AC3E}">
        <p14:creationId xmlns:p14="http://schemas.microsoft.com/office/powerpoint/2010/main" val="815603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41296-E81D-8F66-59CD-6EFB9010D751}"/>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10276352-1287-CBD4-9BA8-5D039221E351}"/>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A3745653-3698-B85B-DF67-3E1DAA15759D}"/>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a:t>Ghi chú cho diễn giả: </a:t>
            </a:r>
          </a:p>
          <a:p>
            <a:pPr rtl="0"/>
            <a:r>
              <a:rPr lang="vi-VN" i="1"/>
              <a:t>Mục đích bạn chia sẻ nội dung nhìn lại này là gì?</a:t>
            </a:r>
          </a:p>
          <a:p>
            <a:pPr rtl="0"/>
            <a:r>
              <a:rPr lang="vi-VN" i="1"/>
              <a:t>Đây có phải là ở cuối bài học hoặc dự án không?  </a:t>
            </a:r>
          </a:p>
          <a:p>
            <a:pPr rtl="0"/>
            <a:r>
              <a:rPr lang="vi-VN" i="1"/>
              <a:t>Bạn có đang chia sẻ nội dung nhìn lại này khi đạt đã được mục tiêu học tập tự đặt ra của mình không?  </a:t>
            </a:r>
          </a:p>
          <a:p>
            <a:pPr rtl="0"/>
            <a:r>
              <a:rPr lang="vi-VN" i="1"/>
              <a:t>Đây có phải là ở cuối khóa học không?  </a:t>
            </a:r>
          </a:p>
          <a:p>
            <a:pPr rtl="0"/>
            <a:endParaRPr lang="vi-VN" baseline="0"/>
          </a:p>
          <a:p>
            <a:pPr rtl="0"/>
            <a:r>
              <a:rPr lang="vi-VN"/>
              <a:t>Nêu rõ mục đích của bạn đối với nội dung nhìn lại này hoặc thậm chí là mục đích của trải nghiệm học tập hay mục tiêu học tập.  Hãy nêu mục đích rõ ràng và cụ thể.</a:t>
            </a:r>
          </a:p>
          <a:p>
            <a:pPr rtl="0"/>
            <a:endParaRPr lang="vi-VN"/>
          </a:p>
        </p:txBody>
      </p:sp>
      <p:sp>
        <p:nvSpPr>
          <p:cNvPr id="4" name="Chỗ dành sẵn cho Số hiệu Bản chiếu 3">
            <a:extLst>
              <a:ext uri="{FF2B5EF4-FFF2-40B4-BE49-F238E27FC236}">
                <a16:creationId xmlns:a16="http://schemas.microsoft.com/office/drawing/2014/main" id="{4DA458C2-4041-F8EC-58E0-C59789E87A15}"/>
              </a:ext>
            </a:extLst>
          </p:cNvPr>
          <p:cNvSpPr>
            <a:spLocks noGrp="1"/>
          </p:cNvSpPr>
          <p:nvPr>
            <p:ph type="sldNum" sz="quarter" idx="10"/>
          </p:nvPr>
        </p:nvSpPr>
        <p:spPr/>
        <p:txBody>
          <a:bodyPr rtlCol="0"/>
          <a:lstStyle/>
          <a:p>
            <a:pPr rtl="0"/>
            <a:fld id="{D5D79418-37EB-4378-AD22-89DBB000B0DA}" type="slidenum">
              <a:rPr lang="vi-VN" smtClean="0"/>
              <a:t>45</a:t>
            </a:fld>
            <a:endParaRPr lang="vi-VN"/>
          </a:p>
        </p:txBody>
      </p:sp>
    </p:spTree>
    <p:extLst>
      <p:ext uri="{BB962C8B-B14F-4D97-AF65-F5344CB8AC3E}">
        <p14:creationId xmlns:p14="http://schemas.microsoft.com/office/powerpoint/2010/main" val="2781430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B9EEC-9A6E-58FD-15B8-C3F29C75C15A}"/>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4C9AC839-9F99-4E9B-235C-324CD6100CF9}"/>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77DACC33-23CF-94CF-29C1-E2313F2C546A}"/>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a:t>Ghi chú cho diễn giả: </a:t>
            </a:r>
          </a:p>
          <a:p>
            <a:pPr rtl="0"/>
            <a:r>
              <a:rPr lang="vi-VN" i="1"/>
              <a:t>Mục đích bạn chia sẻ nội dung nhìn lại này là gì?</a:t>
            </a:r>
          </a:p>
          <a:p>
            <a:pPr rtl="0"/>
            <a:r>
              <a:rPr lang="vi-VN" i="1"/>
              <a:t>Đây có phải là ở cuối bài học hoặc dự án không?  </a:t>
            </a:r>
          </a:p>
          <a:p>
            <a:pPr rtl="0"/>
            <a:r>
              <a:rPr lang="vi-VN" i="1"/>
              <a:t>Bạn có đang chia sẻ nội dung nhìn lại này khi đạt đã được mục tiêu học tập tự đặt ra của mình không?  </a:t>
            </a:r>
          </a:p>
          <a:p>
            <a:pPr rtl="0"/>
            <a:r>
              <a:rPr lang="vi-VN" i="1"/>
              <a:t>Đây có phải là ở cuối khóa học không?  </a:t>
            </a:r>
          </a:p>
          <a:p>
            <a:pPr rtl="0"/>
            <a:endParaRPr lang="vi-VN" baseline="0"/>
          </a:p>
          <a:p>
            <a:pPr rtl="0"/>
            <a:r>
              <a:rPr lang="vi-VN"/>
              <a:t>Nêu rõ mục đích của bạn đối với nội dung nhìn lại này hoặc thậm chí là mục đích của trải nghiệm học tập hay mục tiêu học tập.  Hãy nêu mục đích rõ ràng và cụ thể.</a:t>
            </a:r>
          </a:p>
          <a:p>
            <a:pPr rtl="0"/>
            <a:endParaRPr lang="vi-VN"/>
          </a:p>
        </p:txBody>
      </p:sp>
      <p:sp>
        <p:nvSpPr>
          <p:cNvPr id="4" name="Chỗ dành sẵn cho Số hiệu Bản chiếu 3">
            <a:extLst>
              <a:ext uri="{FF2B5EF4-FFF2-40B4-BE49-F238E27FC236}">
                <a16:creationId xmlns:a16="http://schemas.microsoft.com/office/drawing/2014/main" id="{58BE051C-3F1B-2543-5CE7-1A35E586C2EE}"/>
              </a:ext>
            </a:extLst>
          </p:cNvPr>
          <p:cNvSpPr>
            <a:spLocks noGrp="1"/>
          </p:cNvSpPr>
          <p:nvPr>
            <p:ph type="sldNum" sz="quarter" idx="10"/>
          </p:nvPr>
        </p:nvSpPr>
        <p:spPr/>
        <p:txBody>
          <a:bodyPr rtlCol="0"/>
          <a:lstStyle/>
          <a:p>
            <a:pPr rtl="0"/>
            <a:fld id="{D5D79418-37EB-4378-AD22-89DBB000B0DA}" type="slidenum">
              <a:rPr lang="vi-VN" smtClean="0"/>
              <a:t>47</a:t>
            </a:fld>
            <a:endParaRPr lang="vi-VN"/>
          </a:p>
        </p:txBody>
      </p:sp>
    </p:spTree>
    <p:extLst>
      <p:ext uri="{BB962C8B-B14F-4D97-AF65-F5344CB8AC3E}">
        <p14:creationId xmlns:p14="http://schemas.microsoft.com/office/powerpoint/2010/main" val="1449627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DF6E7-0804-8C0C-D0E9-F30854C67717}"/>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0272074C-F1AC-1DA6-AAF9-03B6A6BEEBC2}"/>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CADA46B4-7818-1590-F65B-AE865004FE57}"/>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a:t>Ghi chú cho diễn giả: </a:t>
            </a:r>
          </a:p>
          <a:p>
            <a:pPr rtl="0"/>
            <a:r>
              <a:rPr lang="vi-VN" i="1"/>
              <a:t>Mục đích bạn chia sẻ nội dung nhìn lại này là gì?</a:t>
            </a:r>
          </a:p>
          <a:p>
            <a:pPr rtl="0"/>
            <a:r>
              <a:rPr lang="vi-VN" i="1"/>
              <a:t>Đây có phải là ở cuối bài học hoặc dự án không?  </a:t>
            </a:r>
          </a:p>
          <a:p>
            <a:pPr rtl="0"/>
            <a:r>
              <a:rPr lang="vi-VN" i="1"/>
              <a:t>Bạn có đang chia sẻ nội dung nhìn lại này khi đạt đã được mục tiêu học tập tự đặt ra của mình không?  </a:t>
            </a:r>
          </a:p>
          <a:p>
            <a:pPr rtl="0"/>
            <a:r>
              <a:rPr lang="vi-VN" i="1"/>
              <a:t>Đây có phải là ở cuối khóa học không?  </a:t>
            </a:r>
          </a:p>
          <a:p>
            <a:pPr rtl="0"/>
            <a:endParaRPr lang="vi-VN" baseline="0"/>
          </a:p>
          <a:p>
            <a:pPr rtl="0"/>
            <a:r>
              <a:rPr lang="vi-VN"/>
              <a:t>Nêu rõ mục đích của bạn đối với nội dung nhìn lại này hoặc thậm chí là mục đích của trải nghiệm học tập hay mục tiêu học tập.  Hãy nêu mục đích rõ ràng và cụ thể.</a:t>
            </a:r>
          </a:p>
          <a:p>
            <a:pPr rtl="0"/>
            <a:endParaRPr lang="vi-VN"/>
          </a:p>
        </p:txBody>
      </p:sp>
      <p:sp>
        <p:nvSpPr>
          <p:cNvPr id="4" name="Chỗ dành sẵn cho Số hiệu Bản chiếu 3">
            <a:extLst>
              <a:ext uri="{FF2B5EF4-FFF2-40B4-BE49-F238E27FC236}">
                <a16:creationId xmlns:a16="http://schemas.microsoft.com/office/drawing/2014/main" id="{87F333A5-D0FC-2F4E-F7EA-9BDC494A0CBB}"/>
              </a:ext>
            </a:extLst>
          </p:cNvPr>
          <p:cNvSpPr>
            <a:spLocks noGrp="1"/>
          </p:cNvSpPr>
          <p:nvPr>
            <p:ph type="sldNum" sz="quarter" idx="10"/>
          </p:nvPr>
        </p:nvSpPr>
        <p:spPr/>
        <p:txBody>
          <a:bodyPr rtlCol="0"/>
          <a:lstStyle/>
          <a:p>
            <a:pPr rtl="0"/>
            <a:fld id="{D5D79418-37EB-4378-AD22-89DBB000B0DA}" type="slidenum">
              <a:rPr lang="vi-VN" smtClean="0"/>
              <a:t>49</a:t>
            </a:fld>
            <a:endParaRPr lang="vi-VN"/>
          </a:p>
        </p:txBody>
      </p:sp>
    </p:spTree>
    <p:extLst>
      <p:ext uri="{BB962C8B-B14F-4D97-AF65-F5344CB8AC3E}">
        <p14:creationId xmlns:p14="http://schemas.microsoft.com/office/powerpoint/2010/main" val="167846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a:t>Ghi chú cho diễn giả: </a:t>
            </a:r>
          </a:p>
          <a:p>
            <a:pPr rtl="0"/>
            <a:r>
              <a:rPr lang="vi-VN" i="1"/>
              <a:t>Mục đích bạn chia sẻ nội dung nhìn lại này là gì?</a:t>
            </a:r>
          </a:p>
          <a:p>
            <a:pPr rtl="0"/>
            <a:r>
              <a:rPr lang="vi-VN" i="1"/>
              <a:t>Đây có phải là ở cuối bài học hoặc dự án không?  </a:t>
            </a:r>
          </a:p>
          <a:p>
            <a:pPr rtl="0"/>
            <a:r>
              <a:rPr lang="vi-VN" i="1"/>
              <a:t>Bạn có đang chia sẻ nội dung nhìn lại này khi đạt đã được mục tiêu học tập tự đặt ra của mình không?  </a:t>
            </a:r>
          </a:p>
          <a:p>
            <a:pPr rtl="0"/>
            <a:r>
              <a:rPr lang="vi-VN" i="1"/>
              <a:t>Đây có phải là ở cuối khóa học không?  </a:t>
            </a:r>
          </a:p>
          <a:p>
            <a:pPr rtl="0"/>
            <a:endParaRPr lang="vi-VN" baseline="0"/>
          </a:p>
          <a:p>
            <a:pPr rtl="0"/>
            <a:r>
              <a:rPr lang="vi-VN"/>
              <a:t>Nêu rõ mục đích của bạn đối với nội dung nhìn lại này hoặc thậm chí là mục đích của trải nghiệm học tập hay mục tiêu học tập.  Hãy nêu mục đích rõ ràng và cụ thể.</a:t>
            </a:r>
          </a:p>
          <a:p>
            <a:pPr rtl="0"/>
            <a:endParaRPr lang="vi-VN"/>
          </a:p>
        </p:txBody>
      </p:sp>
      <p:sp>
        <p:nvSpPr>
          <p:cNvPr id="4" name="Chỗ dành sẵn cho Số hiệu Bản chiếu 3"/>
          <p:cNvSpPr>
            <a:spLocks noGrp="1"/>
          </p:cNvSpPr>
          <p:nvPr>
            <p:ph type="sldNum" sz="quarter" idx="10"/>
          </p:nvPr>
        </p:nvSpPr>
        <p:spPr/>
        <p:txBody>
          <a:bodyPr rtlCol="0"/>
          <a:lstStyle/>
          <a:p>
            <a:pPr rtl="0"/>
            <a:fld id="{D5D79418-37EB-4378-AD22-89DBB000B0DA}" type="slidenum">
              <a:rPr lang="vi-VN" smtClean="0"/>
              <a:t>2</a:t>
            </a:fld>
            <a:endParaRPr lang="vi-VN"/>
          </a:p>
        </p:txBody>
      </p:sp>
    </p:spTree>
    <p:extLst>
      <p:ext uri="{BB962C8B-B14F-4D97-AF65-F5344CB8AC3E}">
        <p14:creationId xmlns:p14="http://schemas.microsoft.com/office/powerpoint/2010/main" val="314473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2318E-7FD9-EA82-A09F-9736A099697B}"/>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4F8452C7-67B2-E11A-5D13-14F82F102757}"/>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44604F03-88D2-5DC5-DC20-8CC6B5A520A3}"/>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a:t>Ghi chú cho diễn giả: </a:t>
            </a:r>
          </a:p>
          <a:p>
            <a:pPr rtl="0"/>
            <a:r>
              <a:rPr lang="vi-VN" i="1"/>
              <a:t>Mục đích bạn chia sẻ nội dung nhìn lại này là gì?</a:t>
            </a:r>
          </a:p>
          <a:p>
            <a:pPr rtl="0"/>
            <a:r>
              <a:rPr lang="vi-VN" i="1"/>
              <a:t>Đây có phải là ở cuối bài học hoặc dự án không?  </a:t>
            </a:r>
          </a:p>
          <a:p>
            <a:pPr rtl="0"/>
            <a:r>
              <a:rPr lang="vi-VN" i="1"/>
              <a:t>Bạn có đang chia sẻ nội dung nhìn lại này khi đạt đã được mục tiêu học tập tự đặt ra của mình không?  </a:t>
            </a:r>
          </a:p>
          <a:p>
            <a:pPr rtl="0"/>
            <a:r>
              <a:rPr lang="vi-VN" i="1"/>
              <a:t>Đây có phải là ở cuối khóa học không?  </a:t>
            </a:r>
          </a:p>
          <a:p>
            <a:pPr rtl="0"/>
            <a:endParaRPr lang="vi-VN" baseline="0"/>
          </a:p>
          <a:p>
            <a:pPr rtl="0"/>
            <a:r>
              <a:rPr lang="vi-VN"/>
              <a:t>Nêu rõ mục đích của bạn đối với nội dung nhìn lại này hoặc thậm chí là mục đích của trải nghiệm học tập hay mục tiêu học tập.  Hãy nêu mục đích rõ ràng và cụ thể.</a:t>
            </a:r>
          </a:p>
          <a:p>
            <a:pPr rtl="0"/>
            <a:endParaRPr lang="vi-VN"/>
          </a:p>
        </p:txBody>
      </p:sp>
      <p:sp>
        <p:nvSpPr>
          <p:cNvPr id="4" name="Chỗ dành sẵn cho Số hiệu Bản chiếu 3">
            <a:extLst>
              <a:ext uri="{FF2B5EF4-FFF2-40B4-BE49-F238E27FC236}">
                <a16:creationId xmlns:a16="http://schemas.microsoft.com/office/drawing/2014/main" id="{170A0173-4828-0996-738C-479E2246A2C8}"/>
              </a:ext>
            </a:extLst>
          </p:cNvPr>
          <p:cNvSpPr>
            <a:spLocks noGrp="1"/>
          </p:cNvSpPr>
          <p:nvPr>
            <p:ph type="sldNum" sz="quarter" idx="10"/>
          </p:nvPr>
        </p:nvSpPr>
        <p:spPr/>
        <p:txBody>
          <a:bodyPr rtlCol="0"/>
          <a:lstStyle/>
          <a:p>
            <a:pPr rtl="0"/>
            <a:fld id="{D5D79418-37EB-4378-AD22-89DBB000B0DA}" type="slidenum">
              <a:rPr lang="vi-VN" smtClean="0"/>
              <a:t>11</a:t>
            </a:fld>
            <a:endParaRPr lang="vi-VN"/>
          </a:p>
        </p:txBody>
      </p:sp>
    </p:spTree>
    <p:extLst>
      <p:ext uri="{BB962C8B-B14F-4D97-AF65-F5344CB8AC3E}">
        <p14:creationId xmlns:p14="http://schemas.microsoft.com/office/powerpoint/2010/main" val="140043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053BC-BDDA-D017-6E47-CE92132EB7A8}"/>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05FF4996-4EF8-A934-084C-03DC5E8C23C3}"/>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A59EED02-6161-9925-C5EB-9923E44AA263}"/>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a:t>Ghi chú cho diễn giả: </a:t>
            </a:r>
          </a:p>
          <a:p>
            <a:pPr rtl="0"/>
            <a:r>
              <a:rPr lang="vi-VN" i="1"/>
              <a:t>Mục đích bạn chia sẻ nội dung nhìn lại này là gì?</a:t>
            </a:r>
          </a:p>
          <a:p>
            <a:pPr rtl="0"/>
            <a:r>
              <a:rPr lang="vi-VN" i="1"/>
              <a:t>Đây có phải là ở cuối bài học hoặc dự án không?  </a:t>
            </a:r>
          </a:p>
          <a:p>
            <a:pPr rtl="0"/>
            <a:r>
              <a:rPr lang="vi-VN" i="1"/>
              <a:t>Bạn có đang chia sẻ nội dung nhìn lại này khi đạt đã được mục tiêu học tập tự đặt ra của mình không?  </a:t>
            </a:r>
          </a:p>
          <a:p>
            <a:pPr rtl="0"/>
            <a:r>
              <a:rPr lang="vi-VN" i="1"/>
              <a:t>Đây có phải là ở cuối khóa học không?  </a:t>
            </a:r>
          </a:p>
          <a:p>
            <a:pPr rtl="0"/>
            <a:endParaRPr lang="vi-VN" baseline="0"/>
          </a:p>
          <a:p>
            <a:pPr rtl="0"/>
            <a:r>
              <a:rPr lang="vi-VN"/>
              <a:t>Nêu rõ mục đích của bạn đối với nội dung nhìn lại này hoặc thậm chí là mục đích của trải nghiệm học tập hay mục tiêu học tập.  Hãy nêu mục đích rõ ràng và cụ thể.</a:t>
            </a:r>
          </a:p>
          <a:p>
            <a:pPr rtl="0"/>
            <a:endParaRPr lang="vi-VN"/>
          </a:p>
        </p:txBody>
      </p:sp>
      <p:sp>
        <p:nvSpPr>
          <p:cNvPr id="4" name="Chỗ dành sẵn cho Số hiệu Bản chiếu 3">
            <a:extLst>
              <a:ext uri="{FF2B5EF4-FFF2-40B4-BE49-F238E27FC236}">
                <a16:creationId xmlns:a16="http://schemas.microsoft.com/office/drawing/2014/main" id="{75DBA74D-7C89-521F-5C89-AF9EBAC796CA}"/>
              </a:ext>
            </a:extLst>
          </p:cNvPr>
          <p:cNvSpPr>
            <a:spLocks noGrp="1"/>
          </p:cNvSpPr>
          <p:nvPr>
            <p:ph type="sldNum" sz="quarter" idx="10"/>
          </p:nvPr>
        </p:nvSpPr>
        <p:spPr/>
        <p:txBody>
          <a:bodyPr rtlCol="0"/>
          <a:lstStyle/>
          <a:p>
            <a:pPr rtl="0"/>
            <a:fld id="{D5D79418-37EB-4378-AD22-89DBB000B0DA}" type="slidenum">
              <a:rPr lang="vi-VN" smtClean="0"/>
              <a:t>13</a:t>
            </a:fld>
            <a:endParaRPr lang="vi-VN"/>
          </a:p>
        </p:txBody>
      </p:sp>
    </p:spTree>
    <p:extLst>
      <p:ext uri="{BB962C8B-B14F-4D97-AF65-F5344CB8AC3E}">
        <p14:creationId xmlns:p14="http://schemas.microsoft.com/office/powerpoint/2010/main" val="109299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0C9D5-DC72-6BE9-8739-93C66384DAD2}"/>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C11BF6CB-8847-7210-C630-8C3E1F0B095D}"/>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79CBB9B9-78D3-F449-809C-076CF36BF158}"/>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a:t>Ghi chú cho diễn giả: </a:t>
            </a:r>
          </a:p>
          <a:p>
            <a:pPr rtl="0"/>
            <a:r>
              <a:rPr lang="vi-VN" i="1"/>
              <a:t>Mục đích bạn chia sẻ nội dung nhìn lại này là gì?</a:t>
            </a:r>
          </a:p>
          <a:p>
            <a:pPr rtl="0"/>
            <a:r>
              <a:rPr lang="vi-VN" i="1"/>
              <a:t>Đây có phải là ở cuối bài học hoặc dự án không?  </a:t>
            </a:r>
          </a:p>
          <a:p>
            <a:pPr rtl="0"/>
            <a:r>
              <a:rPr lang="vi-VN" i="1"/>
              <a:t>Bạn có đang chia sẻ nội dung nhìn lại này khi đạt đã được mục tiêu học tập tự đặt ra của mình không?  </a:t>
            </a:r>
          </a:p>
          <a:p>
            <a:pPr rtl="0"/>
            <a:r>
              <a:rPr lang="vi-VN" i="1"/>
              <a:t>Đây có phải là ở cuối khóa học không?  </a:t>
            </a:r>
          </a:p>
          <a:p>
            <a:pPr rtl="0"/>
            <a:endParaRPr lang="vi-VN" baseline="0"/>
          </a:p>
          <a:p>
            <a:pPr rtl="0"/>
            <a:r>
              <a:rPr lang="vi-VN"/>
              <a:t>Nêu rõ mục đích của bạn đối với nội dung nhìn lại này hoặc thậm chí là mục đích của trải nghiệm học tập hay mục tiêu học tập.  Hãy nêu mục đích rõ ràng và cụ thể.</a:t>
            </a:r>
          </a:p>
          <a:p>
            <a:pPr rtl="0"/>
            <a:endParaRPr lang="vi-VN"/>
          </a:p>
        </p:txBody>
      </p:sp>
      <p:sp>
        <p:nvSpPr>
          <p:cNvPr id="4" name="Chỗ dành sẵn cho Số hiệu Bản chiếu 3">
            <a:extLst>
              <a:ext uri="{FF2B5EF4-FFF2-40B4-BE49-F238E27FC236}">
                <a16:creationId xmlns:a16="http://schemas.microsoft.com/office/drawing/2014/main" id="{EF173BF3-74D4-8C3F-D991-96896CDB9ED0}"/>
              </a:ext>
            </a:extLst>
          </p:cNvPr>
          <p:cNvSpPr>
            <a:spLocks noGrp="1"/>
          </p:cNvSpPr>
          <p:nvPr>
            <p:ph type="sldNum" sz="quarter" idx="10"/>
          </p:nvPr>
        </p:nvSpPr>
        <p:spPr/>
        <p:txBody>
          <a:bodyPr rtlCol="0"/>
          <a:lstStyle/>
          <a:p>
            <a:pPr rtl="0"/>
            <a:fld id="{D5D79418-37EB-4378-AD22-89DBB000B0DA}" type="slidenum">
              <a:rPr lang="vi-VN" smtClean="0"/>
              <a:t>15</a:t>
            </a:fld>
            <a:endParaRPr lang="vi-VN"/>
          </a:p>
        </p:txBody>
      </p:sp>
    </p:spTree>
    <p:extLst>
      <p:ext uri="{BB962C8B-B14F-4D97-AF65-F5344CB8AC3E}">
        <p14:creationId xmlns:p14="http://schemas.microsoft.com/office/powerpoint/2010/main" val="4287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4E68-AAD0-2CDD-E8D6-4857E6D03832}"/>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539BCC90-A080-7B7E-C6E4-9B351C480067}"/>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4B53406E-D88F-A2F2-6CF7-4FDF5E91DB21}"/>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a:t>Ghi chú cho diễn giả: </a:t>
            </a:r>
          </a:p>
          <a:p>
            <a:pPr rtl="0"/>
            <a:r>
              <a:rPr lang="vi-VN" i="1"/>
              <a:t>Mục đích bạn chia sẻ nội dung nhìn lại này là gì?</a:t>
            </a:r>
          </a:p>
          <a:p>
            <a:pPr rtl="0"/>
            <a:r>
              <a:rPr lang="vi-VN" i="1"/>
              <a:t>Đây có phải là ở cuối bài học hoặc dự án không?  </a:t>
            </a:r>
          </a:p>
          <a:p>
            <a:pPr rtl="0"/>
            <a:r>
              <a:rPr lang="vi-VN" i="1"/>
              <a:t>Bạn có đang chia sẻ nội dung nhìn lại này khi đạt đã được mục tiêu học tập tự đặt ra của mình không?  </a:t>
            </a:r>
          </a:p>
          <a:p>
            <a:pPr rtl="0"/>
            <a:r>
              <a:rPr lang="vi-VN" i="1"/>
              <a:t>Đây có phải là ở cuối khóa học không?  </a:t>
            </a:r>
          </a:p>
          <a:p>
            <a:pPr rtl="0"/>
            <a:endParaRPr lang="vi-VN" baseline="0"/>
          </a:p>
          <a:p>
            <a:pPr rtl="0"/>
            <a:r>
              <a:rPr lang="vi-VN"/>
              <a:t>Nêu rõ mục đích của bạn đối với nội dung nhìn lại này hoặc thậm chí là mục đích của trải nghiệm học tập hay mục tiêu học tập.  Hãy nêu mục đích rõ ràng và cụ thể.</a:t>
            </a:r>
          </a:p>
          <a:p>
            <a:pPr rtl="0"/>
            <a:endParaRPr lang="vi-VN"/>
          </a:p>
        </p:txBody>
      </p:sp>
      <p:sp>
        <p:nvSpPr>
          <p:cNvPr id="4" name="Chỗ dành sẵn cho Số hiệu Bản chiếu 3">
            <a:extLst>
              <a:ext uri="{FF2B5EF4-FFF2-40B4-BE49-F238E27FC236}">
                <a16:creationId xmlns:a16="http://schemas.microsoft.com/office/drawing/2014/main" id="{5B316CDF-0C6F-39F5-1E4C-E6D989E041B1}"/>
              </a:ext>
            </a:extLst>
          </p:cNvPr>
          <p:cNvSpPr>
            <a:spLocks noGrp="1"/>
          </p:cNvSpPr>
          <p:nvPr>
            <p:ph type="sldNum" sz="quarter" idx="10"/>
          </p:nvPr>
        </p:nvSpPr>
        <p:spPr/>
        <p:txBody>
          <a:bodyPr rtlCol="0"/>
          <a:lstStyle/>
          <a:p>
            <a:pPr rtl="0"/>
            <a:fld id="{D5D79418-37EB-4378-AD22-89DBB000B0DA}" type="slidenum">
              <a:rPr lang="vi-VN" smtClean="0"/>
              <a:t>30</a:t>
            </a:fld>
            <a:endParaRPr lang="vi-VN"/>
          </a:p>
        </p:txBody>
      </p:sp>
    </p:spTree>
    <p:extLst>
      <p:ext uri="{BB962C8B-B14F-4D97-AF65-F5344CB8AC3E}">
        <p14:creationId xmlns:p14="http://schemas.microsoft.com/office/powerpoint/2010/main" val="194227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r>
              <a:rPr lang="vi-VN" b="1" dirty="0"/>
              <a:t>Ghi </a:t>
            </a:r>
            <a:r>
              <a:rPr lang="vi-VN" b="1" dirty="0" err="1"/>
              <a:t>chú</a:t>
            </a:r>
            <a:r>
              <a:rPr lang="vi-VN" b="1" dirty="0"/>
              <a:t> cho </a:t>
            </a:r>
            <a:r>
              <a:rPr lang="vi-VN" b="1" dirty="0" err="1"/>
              <a:t>diễn</a:t>
            </a:r>
            <a:r>
              <a:rPr lang="vi-VN" b="1" dirty="0"/>
              <a:t> </a:t>
            </a:r>
            <a:r>
              <a:rPr lang="vi-VN" b="1" dirty="0" err="1"/>
              <a:t>giả</a:t>
            </a:r>
            <a:r>
              <a:rPr lang="vi-VN" b="1" dirty="0"/>
              <a:t>: </a:t>
            </a:r>
          </a:p>
          <a:p>
            <a:pPr rtl="0"/>
            <a:r>
              <a:rPr lang="vi-VN" b="0" i="1" dirty="0">
                <a:latin typeface="Segoe UI" panose="020B0502040204020203" pitchFamily="34" charset="0"/>
                <a:cs typeface="Segoe UI" panose="020B0502040204020203" pitchFamily="34" charset="0"/>
              </a:rPr>
              <a:t>Mô </a:t>
            </a:r>
            <a:r>
              <a:rPr lang="vi-VN" b="0" i="1" dirty="0" err="1">
                <a:latin typeface="Segoe UI" panose="020B0502040204020203" pitchFamily="34" charset="0"/>
                <a:cs typeface="Segoe UI" panose="020B0502040204020203" pitchFamily="34" charset="0"/>
              </a:rPr>
              <a:t>tả</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về</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nội</a:t>
            </a:r>
            <a:r>
              <a:rPr lang="vi-VN" b="0" i="1" dirty="0">
                <a:latin typeface="Segoe UI" panose="020B0502040204020203" pitchFamily="34" charset="0"/>
                <a:cs typeface="Segoe UI" panose="020B0502040204020203" pitchFamily="34" charset="0"/>
              </a:rPr>
              <a:t> dung </a:t>
            </a:r>
            <a:r>
              <a:rPr lang="vi-VN" b="0" i="1" dirty="0" err="1">
                <a:latin typeface="Segoe UI" panose="020B0502040204020203" pitchFamily="34" charset="0"/>
                <a:cs typeface="Segoe UI" panose="020B0502040204020203" pitchFamily="34" charset="0"/>
              </a:rPr>
              <a:t>bạn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đã</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học</a:t>
            </a:r>
            <a:r>
              <a:rPr lang="vi-VN" b="0" i="1" dirty="0">
                <a:latin typeface="Segoe UI" panose="020B0502040204020203" pitchFamily="34" charset="0"/>
                <a:cs typeface="Segoe UI" panose="020B0502040204020203" pitchFamily="34" charset="0"/>
              </a:rPr>
              <a:t> theo </a:t>
            </a:r>
            <a:r>
              <a:rPr lang="vi-VN" b="0" i="1" dirty="0" err="1">
                <a:latin typeface="Segoe UI" panose="020B0502040204020203" pitchFamily="34" charset="0"/>
                <a:cs typeface="Segoe UI" panose="020B0502040204020203" pitchFamily="34" charset="0"/>
              </a:rPr>
              <a:t>cách</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hiểu</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của</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bạn</a:t>
            </a:r>
            <a:r>
              <a:rPr lang="vi-VN" b="0" i="1" dirty="0">
                <a:latin typeface="Segoe UI" panose="020B0502040204020203" pitchFamily="34" charset="0"/>
                <a:cs typeface="Segoe UI" panose="020B0502040204020203" pitchFamily="34" charset="0"/>
              </a:rPr>
              <a:t> ở </a:t>
            </a:r>
            <a:r>
              <a:rPr lang="vi-VN" b="0" i="1" dirty="0" err="1">
                <a:latin typeface="Segoe UI" panose="020B0502040204020203" pitchFamily="34" charset="0"/>
                <a:cs typeface="Segoe UI" panose="020B0502040204020203" pitchFamily="34" charset="0"/>
              </a:rPr>
              <a:t>một</a:t>
            </a:r>
            <a:r>
              <a:rPr lang="vi-VN" b="0" i="1" dirty="0">
                <a:latin typeface="Segoe UI" panose="020B0502040204020203" pitchFamily="34" charset="0"/>
                <a:cs typeface="Segoe UI" panose="020B0502040204020203" pitchFamily="34" charset="0"/>
              </a:rPr>
              <a:t> bên.</a:t>
            </a:r>
          </a:p>
          <a:p>
            <a:pPr marL="171450" indent="-171450" rtl="0">
              <a:buFont typeface="Arial" panose="020B0604020202020204" pitchFamily="34" charset="0"/>
              <a:buChar char="•"/>
            </a:pPr>
            <a:r>
              <a:rPr lang="vi-VN" b="0" i="1" dirty="0">
                <a:latin typeface="Segoe UI" panose="020B0502040204020203" pitchFamily="34" charset="0"/>
                <a:cs typeface="Segoe UI" panose="020B0502040204020203" pitchFamily="34" charset="0"/>
              </a:rPr>
              <a:t>Bao </a:t>
            </a:r>
            <a:r>
              <a:rPr lang="vi-VN" b="0" i="1" dirty="0" err="1">
                <a:latin typeface="Segoe UI" panose="020B0502040204020203" pitchFamily="34" charset="0"/>
                <a:cs typeface="Segoe UI" panose="020B0502040204020203" pitchFamily="34" charset="0"/>
              </a:rPr>
              <a:t>gồm</a:t>
            </a:r>
            <a:r>
              <a:rPr lang="vi-VN" b="0" i="1" dirty="0">
                <a:latin typeface="Segoe UI" panose="020B0502040204020203" pitchFamily="34" charset="0"/>
                <a:cs typeface="Segoe UI" panose="020B0502040204020203" pitchFamily="34" charset="0"/>
              </a:rPr>
              <a:t> thông tin </a:t>
            </a:r>
            <a:r>
              <a:rPr lang="vi-VN" b="0" i="1" dirty="0" err="1">
                <a:latin typeface="Segoe UI" panose="020B0502040204020203" pitchFamily="34" charset="0"/>
                <a:cs typeface="Segoe UI" panose="020B0502040204020203" pitchFamily="34" charset="0"/>
              </a:rPr>
              <a:t>về</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chủ</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đề</a:t>
            </a:r>
            <a:r>
              <a:rPr lang="vi-VN" b="0" i="1" dirty="0">
                <a:latin typeface="Segoe UI" panose="020B0502040204020203" pitchFamily="34" charset="0"/>
                <a:cs typeface="Segoe UI" panose="020B0502040204020203" pitchFamily="34" charset="0"/>
              </a:rPr>
              <a:t> </a:t>
            </a:r>
          </a:p>
          <a:p>
            <a:pPr marL="171450" indent="-171450" rtl="0">
              <a:buFont typeface="Arial" panose="020B0604020202020204" pitchFamily="34" charset="0"/>
              <a:buChar char="•"/>
            </a:pPr>
            <a:r>
              <a:rPr lang="vi-VN" b="0" i="1" dirty="0">
                <a:latin typeface="Segoe UI" panose="020B0502040204020203" pitchFamily="34" charset="0"/>
                <a:cs typeface="Segoe UI" panose="020B0502040204020203" pitchFamily="34" charset="0"/>
              </a:rPr>
              <a:t>Chi </a:t>
            </a:r>
            <a:r>
              <a:rPr lang="vi-VN" b="0" i="1" dirty="0" err="1">
                <a:latin typeface="Segoe UI" panose="020B0502040204020203" pitchFamily="34" charset="0"/>
                <a:cs typeface="Segoe UI" panose="020B0502040204020203" pitchFamily="34" charset="0"/>
              </a:rPr>
              <a:t>tiết</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về</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chủ</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đề</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cũng</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sẽ</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giúp</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ích</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tại</a:t>
            </a:r>
            <a:r>
              <a:rPr lang="vi-VN" b="0" i="1" dirty="0">
                <a:latin typeface="Segoe UI" panose="020B0502040204020203" pitchFamily="34" charset="0"/>
                <a:cs typeface="Segoe UI" panose="020B0502040204020203" pitchFamily="34" charset="0"/>
              </a:rPr>
              <a:t> đây.  </a:t>
            </a:r>
          </a:p>
          <a:p>
            <a:pPr marL="171450" indent="-171450" rtl="0">
              <a:buFont typeface="Arial" panose="020B0604020202020204" pitchFamily="34" charset="0"/>
              <a:buChar char="•"/>
            </a:pPr>
            <a:r>
              <a:rPr lang="vi-VN" b="0" i="1" dirty="0" err="1">
                <a:latin typeface="Segoe UI" panose="020B0502040204020203" pitchFamily="34" charset="0"/>
                <a:cs typeface="Segoe UI" panose="020B0502040204020203" pitchFamily="34" charset="0"/>
              </a:rPr>
              <a:t>Kể</a:t>
            </a:r>
            <a:r>
              <a:rPr lang="vi-VN" b="0" i="1" dirty="0">
                <a:latin typeface="Segoe UI" panose="020B0502040204020203" pitchFamily="34" charset="0"/>
                <a:cs typeface="Segoe UI" panose="020B0502040204020203" pitchFamily="34" charset="0"/>
              </a:rPr>
              <a:t> câu </a:t>
            </a:r>
            <a:r>
              <a:rPr lang="vi-VN" b="0" i="1" dirty="0" err="1">
                <a:latin typeface="Segoe UI" panose="020B0502040204020203" pitchFamily="34" charset="0"/>
                <a:cs typeface="Segoe UI" panose="020B0502040204020203" pitchFamily="34" charset="0"/>
              </a:rPr>
              <a:t>chuyện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về</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trải</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nghiệm</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học</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tập</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của</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bạn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Giống</a:t>
            </a:r>
            <a:r>
              <a:rPr lang="vi-VN" b="0" i="1" dirty="0">
                <a:latin typeface="Segoe UI" panose="020B0502040204020203" pitchFamily="34" charset="0"/>
                <a:cs typeface="Segoe UI" panose="020B0502040204020203" pitchFamily="34" charset="0"/>
              </a:rPr>
              <a:t> như </a:t>
            </a:r>
            <a:r>
              <a:rPr lang="vi-VN" b="0" i="1" dirty="0" err="1">
                <a:latin typeface="Segoe UI" panose="020B0502040204020203" pitchFamily="34" charset="0"/>
                <a:cs typeface="Segoe UI" panose="020B0502040204020203" pitchFamily="34" charset="0"/>
              </a:rPr>
              <a:t>một</a:t>
            </a:r>
            <a:r>
              <a:rPr lang="vi-VN" b="0" i="1" dirty="0">
                <a:latin typeface="Segoe UI" panose="020B0502040204020203" pitchFamily="34" charset="0"/>
                <a:cs typeface="Segoe UI" panose="020B0502040204020203" pitchFamily="34" charset="0"/>
              </a:rPr>
              <a:t> câu </a:t>
            </a:r>
            <a:r>
              <a:rPr lang="vi-VN" b="0" i="1" dirty="0" err="1">
                <a:latin typeface="Segoe UI" panose="020B0502040204020203" pitchFamily="34" charset="0"/>
                <a:cs typeface="Segoe UI" panose="020B0502040204020203" pitchFamily="34" charset="0"/>
              </a:rPr>
              <a:t>chuyện</a:t>
            </a:r>
            <a:r>
              <a:rPr lang="vi-VN" b="0" i="1" dirty="0">
                <a:latin typeface="Segoe UI" panose="020B0502040204020203" pitchFamily="34" charset="0"/>
                <a:cs typeface="Segoe UI" panose="020B0502040204020203" pitchFamily="34" charset="0"/>
              </a:rPr>
              <a:t> luôn </a:t>
            </a:r>
            <a:r>
              <a:rPr lang="vi-VN" b="0" i="1" dirty="0" err="1">
                <a:latin typeface="Segoe UI" panose="020B0502040204020203" pitchFamily="34" charset="0"/>
                <a:cs typeface="Segoe UI" panose="020B0502040204020203" pitchFamily="34" charset="0"/>
              </a:rPr>
              <a:t>có</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phần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mở</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phần</a:t>
            </a:r>
            <a:r>
              <a:rPr lang="vi-VN" b="0" i="1" dirty="0">
                <a:latin typeface="Segoe UI" panose="020B0502040204020203" pitchFamily="34" charset="0"/>
                <a:cs typeface="Segoe UI" panose="020B0502040204020203" pitchFamily="34" charset="0"/>
              </a:rPr>
              <a:t> thân </a:t>
            </a:r>
            <a:r>
              <a:rPr lang="vi-VN" b="0" i="1" dirty="0" err="1">
                <a:latin typeface="Segoe UI" panose="020B0502040204020203" pitchFamily="34" charset="0"/>
                <a:cs typeface="Segoe UI" panose="020B0502040204020203" pitchFamily="34" charset="0"/>
              </a:rPr>
              <a:t>và</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phần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kết</a:t>
            </a:r>
            <a:r>
              <a:rPr lang="vi-VN" b="0" i="1" dirty="0">
                <a:latin typeface="Segoe UI" panose="020B0502040204020203" pitchFamily="34" charset="0"/>
                <a:cs typeface="Segoe UI" panose="020B0502040204020203" pitchFamily="34" charset="0"/>
              </a:rPr>
              <a:t>.</a:t>
            </a:r>
          </a:p>
          <a:p>
            <a:pPr rtl="0"/>
            <a:r>
              <a:rPr lang="vi-VN" b="0" i="1" dirty="0">
                <a:latin typeface="Segoe UI" panose="020B0502040204020203" pitchFamily="34" charset="0"/>
                <a:cs typeface="Segoe UI" panose="020B0502040204020203" pitchFamily="34" charset="0"/>
              </a:rPr>
              <a:t>Ở bên </a:t>
            </a:r>
            <a:r>
              <a:rPr lang="vi-VN" b="0" i="1" dirty="0" err="1">
                <a:latin typeface="Segoe UI" panose="020B0502040204020203" pitchFamily="34" charset="0"/>
                <a:cs typeface="Segoe UI" panose="020B0502040204020203" pitchFamily="34" charset="0"/>
              </a:rPr>
              <a:t>còn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lại</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bạn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có</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thể</a:t>
            </a:r>
            <a:r>
              <a:rPr lang="vi-VN" b="0" i="1" dirty="0">
                <a:latin typeface="Segoe UI" panose="020B0502040204020203" pitchFamily="34" charset="0"/>
                <a:cs typeface="Segoe UI" panose="020B0502040204020203" pitchFamily="34" charset="0"/>
              </a:rPr>
              <a:t> thêm </a:t>
            </a:r>
            <a:r>
              <a:rPr lang="vi-VN" b="0" i="1" dirty="0" err="1">
                <a:latin typeface="Segoe UI" panose="020B0502040204020203" pitchFamily="34" charset="0"/>
                <a:cs typeface="Segoe UI" panose="020B0502040204020203" pitchFamily="34" charset="0"/>
              </a:rPr>
              <a:t>đồ</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họa</a:t>
            </a:r>
            <a:r>
              <a:rPr lang="vi-VN" b="0" i="1" dirty="0">
                <a:latin typeface="Segoe UI" panose="020B0502040204020203" pitchFamily="34" charset="0"/>
                <a:cs typeface="Segoe UI" panose="020B0502040204020203" pitchFamily="34" charset="0"/>
              </a:rPr>
              <a:t> cung </a:t>
            </a:r>
            <a:r>
              <a:rPr lang="vi-VN" b="0" i="1" dirty="0" err="1">
                <a:latin typeface="Segoe UI" panose="020B0502040204020203" pitchFamily="34" charset="0"/>
                <a:cs typeface="Segoe UI" panose="020B0502040204020203" pitchFamily="34" charset="0"/>
              </a:rPr>
              <a:t>cấp</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bằng</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chứng</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về</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nội</a:t>
            </a:r>
            <a:r>
              <a:rPr lang="vi-VN" b="0" i="1" dirty="0">
                <a:latin typeface="Segoe UI" panose="020B0502040204020203" pitchFamily="34" charset="0"/>
                <a:cs typeface="Segoe UI" panose="020B0502040204020203" pitchFamily="34" charset="0"/>
              </a:rPr>
              <a:t> dung </a:t>
            </a:r>
            <a:r>
              <a:rPr lang="vi-VN" b="0" i="1" dirty="0" err="1">
                <a:latin typeface="Segoe UI" panose="020B0502040204020203" pitchFamily="34" charset="0"/>
                <a:cs typeface="Segoe UI" panose="020B0502040204020203" pitchFamily="34" charset="0"/>
              </a:rPr>
              <a:t>bạn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đã</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học</a:t>
            </a:r>
            <a:r>
              <a:rPr lang="vi-VN" b="0" i="1" dirty="0">
                <a:latin typeface="Segoe UI" panose="020B0502040204020203" pitchFamily="34" charset="0"/>
                <a:cs typeface="Segoe UI" panose="020B0502040204020203" pitchFamily="34" charset="0"/>
              </a:rPr>
              <a:t>.</a:t>
            </a:r>
          </a:p>
          <a:p>
            <a:pPr rtl="0"/>
            <a:endParaRPr lang="vi-VN" dirty="0"/>
          </a:p>
          <a:p>
            <a:pPr rtl="0"/>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nhiều</a:t>
            </a:r>
            <a:r>
              <a:rPr lang="vi-VN" dirty="0"/>
              <a:t> trang </a:t>
            </a:r>
            <a:r>
              <a:rPr lang="vi-VN" dirty="0" err="1"/>
              <a:t>chiếu</a:t>
            </a:r>
            <a:r>
              <a:rPr lang="vi-VN" dirty="0"/>
              <a:t> </a:t>
            </a:r>
            <a:r>
              <a:rPr lang="vi-VN" dirty="0" err="1"/>
              <a:t>để</a:t>
            </a:r>
            <a:r>
              <a:rPr lang="vi-VN" dirty="0"/>
              <a:t> </a:t>
            </a:r>
            <a:r>
              <a:rPr lang="vi-VN" dirty="0" err="1"/>
              <a:t>nhìn</a:t>
            </a:r>
            <a:r>
              <a:rPr lang="vi-VN" dirty="0"/>
              <a:t> </a:t>
            </a:r>
            <a:r>
              <a:rPr lang="vi-VN" dirty="0" err="1"/>
              <a:t>lại</a:t>
            </a:r>
            <a:r>
              <a:rPr lang="vi-VN" dirty="0"/>
              <a:t> quy </a:t>
            </a:r>
            <a:r>
              <a:rPr lang="vi-VN" dirty="0" err="1"/>
              <a:t>trình</a:t>
            </a:r>
            <a:r>
              <a:rPr lang="vi-VN" dirty="0"/>
              <a:t> </a:t>
            </a:r>
            <a:r>
              <a:rPr lang="vi-VN" dirty="0" err="1"/>
              <a:t>của</a:t>
            </a:r>
            <a:r>
              <a:rPr lang="vi-VN" dirty="0"/>
              <a:t> </a:t>
            </a:r>
            <a:r>
              <a:rPr lang="vi-VN" dirty="0" err="1"/>
              <a:t>bạn</a:t>
            </a:r>
            <a:r>
              <a:rPr lang="vi-VN" dirty="0"/>
              <a:t>.  </a:t>
            </a:r>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thêm </a:t>
            </a:r>
            <a:r>
              <a:rPr lang="vi-VN" dirty="0" err="1"/>
              <a:t>một</a:t>
            </a:r>
            <a:r>
              <a:rPr lang="vi-VN" dirty="0"/>
              <a:t> </a:t>
            </a:r>
            <a:r>
              <a:rPr lang="vi-VN" dirty="0" err="1"/>
              <a:t>số</a:t>
            </a:r>
            <a:r>
              <a:rPr lang="vi-VN" dirty="0"/>
              <a:t> </a:t>
            </a:r>
            <a:r>
              <a:rPr lang="vi-VN" dirty="0" err="1"/>
              <a:t>video</a:t>
            </a:r>
            <a:r>
              <a:rPr lang="vi-VN" dirty="0"/>
              <a:t> </a:t>
            </a:r>
            <a:r>
              <a:rPr lang="vi-VN" dirty="0" err="1"/>
              <a:t>về</a:t>
            </a:r>
            <a:r>
              <a:rPr lang="vi-VN" dirty="0"/>
              <a:t> quy </a:t>
            </a:r>
            <a:r>
              <a:rPr lang="vi-VN" dirty="0" err="1"/>
              <a:t>trình</a:t>
            </a:r>
            <a:r>
              <a:rPr lang="vi-VN" dirty="0"/>
              <a:t>.</a:t>
            </a:r>
          </a:p>
          <a:p>
            <a:pPr rtl="0"/>
            <a:endParaRPr lang="vi-VN" dirty="0"/>
          </a:p>
        </p:txBody>
      </p:sp>
      <p:sp>
        <p:nvSpPr>
          <p:cNvPr id="4" name="Chỗ dành sẵn cho Số hiệu Bản chiếu 3"/>
          <p:cNvSpPr>
            <a:spLocks noGrp="1"/>
          </p:cNvSpPr>
          <p:nvPr>
            <p:ph type="sldNum" sz="quarter" idx="10"/>
          </p:nvPr>
        </p:nvSpPr>
        <p:spPr/>
        <p:txBody>
          <a:bodyPr rtlCol="0"/>
          <a:lstStyle/>
          <a:p>
            <a:pPr rtl="0"/>
            <a:fld id="{D5D79418-37EB-4378-AD22-89DBB000B0DA}" type="slidenum">
              <a:rPr lang="vi-VN" smtClean="0"/>
              <a:t>40</a:t>
            </a:fld>
            <a:endParaRPr lang="vi-VN"/>
          </a:p>
        </p:txBody>
      </p:sp>
    </p:spTree>
    <p:extLst>
      <p:ext uri="{BB962C8B-B14F-4D97-AF65-F5344CB8AC3E}">
        <p14:creationId xmlns:p14="http://schemas.microsoft.com/office/powerpoint/2010/main" val="352591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13FCD-3320-A9A2-056D-F73CB3F10213}"/>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E8EED866-8414-D9F4-67ED-1A4D80230521}"/>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CFB3137E-A8BA-37C1-0D1F-FD6A98B9AD4F}"/>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a:t>Ghi chú cho diễn giả: </a:t>
            </a:r>
          </a:p>
          <a:p>
            <a:pPr rtl="0"/>
            <a:r>
              <a:rPr lang="vi-VN" i="1"/>
              <a:t>Mục đích bạn chia sẻ nội dung nhìn lại này là gì?</a:t>
            </a:r>
          </a:p>
          <a:p>
            <a:pPr rtl="0"/>
            <a:r>
              <a:rPr lang="vi-VN" i="1"/>
              <a:t>Đây có phải là ở cuối bài học hoặc dự án không?  </a:t>
            </a:r>
          </a:p>
          <a:p>
            <a:pPr rtl="0"/>
            <a:r>
              <a:rPr lang="vi-VN" i="1"/>
              <a:t>Bạn có đang chia sẻ nội dung nhìn lại này khi đạt đã được mục tiêu học tập tự đặt ra của mình không?  </a:t>
            </a:r>
          </a:p>
          <a:p>
            <a:pPr rtl="0"/>
            <a:r>
              <a:rPr lang="vi-VN" i="1"/>
              <a:t>Đây có phải là ở cuối khóa học không?  </a:t>
            </a:r>
          </a:p>
          <a:p>
            <a:pPr rtl="0"/>
            <a:endParaRPr lang="vi-VN" baseline="0"/>
          </a:p>
          <a:p>
            <a:pPr rtl="0"/>
            <a:r>
              <a:rPr lang="vi-VN"/>
              <a:t>Nêu rõ mục đích của bạn đối với nội dung nhìn lại này hoặc thậm chí là mục đích của trải nghiệm học tập hay mục tiêu học tập.  Hãy nêu mục đích rõ ràng và cụ thể.</a:t>
            </a:r>
          </a:p>
          <a:p>
            <a:pPr rtl="0"/>
            <a:endParaRPr lang="vi-VN"/>
          </a:p>
        </p:txBody>
      </p:sp>
      <p:sp>
        <p:nvSpPr>
          <p:cNvPr id="4" name="Chỗ dành sẵn cho Số hiệu Bản chiếu 3">
            <a:extLst>
              <a:ext uri="{FF2B5EF4-FFF2-40B4-BE49-F238E27FC236}">
                <a16:creationId xmlns:a16="http://schemas.microsoft.com/office/drawing/2014/main" id="{79E75D0F-C30F-F1C7-F255-C19DF4521CA5}"/>
              </a:ext>
            </a:extLst>
          </p:cNvPr>
          <p:cNvSpPr>
            <a:spLocks noGrp="1"/>
          </p:cNvSpPr>
          <p:nvPr>
            <p:ph type="sldNum" sz="quarter" idx="10"/>
          </p:nvPr>
        </p:nvSpPr>
        <p:spPr/>
        <p:txBody>
          <a:bodyPr rtlCol="0"/>
          <a:lstStyle/>
          <a:p>
            <a:pPr rtl="0"/>
            <a:fld id="{D5D79418-37EB-4378-AD22-89DBB000B0DA}" type="slidenum">
              <a:rPr lang="vi-VN" smtClean="0"/>
              <a:t>41</a:t>
            </a:fld>
            <a:endParaRPr lang="vi-VN"/>
          </a:p>
        </p:txBody>
      </p:sp>
    </p:spTree>
    <p:extLst>
      <p:ext uri="{BB962C8B-B14F-4D97-AF65-F5344CB8AC3E}">
        <p14:creationId xmlns:p14="http://schemas.microsoft.com/office/powerpoint/2010/main" val="775896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r>
              <a:rPr lang="vi-VN" b="1"/>
              <a:t>Ghi chú cho diễn giả: </a:t>
            </a:r>
          </a:p>
          <a:p>
            <a:pPr rtl="0"/>
            <a:r>
              <a:rPr lang="vi-VN" b="0" i="1">
                <a:latin typeface="Segoe UI" panose="020B0502040204020203" pitchFamily="34" charset="0"/>
                <a:cs typeface="Segoe UI" panose="020B0502040204020203" pitchFamily="34" charset="0"/>
              </a:rPr>
              <a:t>Sau trải nghiệm học tập này, bạn sẽ thực hiện những bước nào?</a:t>
            </a:r>
          </a:p>
          <a:p>
            <a:pPr rtl="0"/>
            <a:r>
              <a:rPr lang="vi-VN" b="0" i="1">
                <a:latin typeface="Segoe UI" panose="020B0502040204020203" pitchFamily="34" charset="0"/>
                <a:cs typeface="Segoe UI" panose="020B0502040204020203" pitchFamily="34" charset="0"/>
              </a:rPr>
              <a:t>Bạn có rút ra được bài học từ bất kỳ trải nghiệm không thành công nào không?  Bạn sẽ làm khác đi như thế nào?</a:t>
            </a:r>
          </a:p>
          <a:p>
            <a:pPr rtl="0"/>
            <a:r>
              <a:rPr lang="vi-VN" b="0" i="1">
                <a:latin typeface="Segoe UI" panose="020B0502040204020203" pitchFamily="34" charset="0"/>
                <a:cs typeface="Segoe UI" panose="020B0502040204020203" pitchFamily="34" charset="0"/>
              </a:rPr>
              <a:t>Bạn sẽ đưa ra lời khuyên gì cho người khác để họ có thể học hỏi từ trải nghiệm của bạn?</a:t>
            </a:r>
          </a:p>
          <a:p>
            <a:pPr rtl="0"/>
            <a:r>
              <a:rPr lang="vi-VN" b="0" i="1">
                <a:latin typeface="Segoe UI" panose="020B0502040204020203" pitchFamily="34" charset="0"/>
                <a:cs typeface="Segoe UI" panose="020B0502040204020203" pitchFamily="34" charset="0"/>
              </a:rPr>
              <a:t>Bạn có thể chia sẻ những bài học của mình với người xem trong thế giới thực bằng cách nào?  </a:t>
            </a:r>
          </a:p>
          <a:p>
            <a:pPr rtl="0"/>
            <a:endParaRPr lang="vi-VN"/>
          </a:p>
          <a:p>
            <a:pPr rtl="0"/>
            <a:r>
              <a:rPr lang="vi-VN" b="1"/>
              <a:t>Một số ví dụ về các bước tiếp theo có thể là: </a:t>
            </a:r>
          </a:p>
          <a:p>
            <a:pPr marL="228600" indent="-228600" rtl="0">
              <a:buAutoNum type="arabicPeriod"/>
            </a:pPr>
            <a:r>
              <a:rPr lang="vi-VN"/>
              <a:t>Sau khi trình bày bản trình bày mang tính thuyết phục đầu tiên, tôi đang suy nghĩ về việc tham gia nhóm tranh luận.</a:t>
            </a:r>
          </a:p>
          <a:p>
            <a:pPr marL="228600" indent="-228600" rtl="0">
              <a:buAutoNum type="arabicPeriod"/>
            </a:pPr>
            <a:r>
              <a:rPr lang="vi-VN"/>
              <a:t>Sau khi làm phim đầu tay, tôi đang cân nhắc việc đưa phim này tham gia lễ hội phim trường học hoặc liên hoan phim địa phương.</a:t>
            </a:r>
          </a:p>
          <a:p>
            <a:pPr marL="228600" indent="-228600" rtl="0">
              <a:buAutoNum type="arabicPeriod"/>
            </a:pPr>
            <a:r>
              <a:rPr lang="vi-VN"/>
              <a:t>Sau khi kết nối với chuyên gia nghề nghiệp này, tôi muốn thực hiện một số nghiên cứu về ngành nghề đó vì tôi cảm thấy ngành nghề đó khá thú vị.</a:t>
            </a:r>
          </a:p>
          <a:p>
            <a:pPr marL="0" indent="0" rtl="0">
              <a:buNone/>
            </a:pPr>
            <a:endParaRPr lang="vi-VN"/>
          </a:p>
          <a:p>
            <a:pPr rtl="0"/>
            <a:r>
              <a:rPr lang="vi-VN"/>
              <a:t>SmartArt này cho phép bạn thêm hình ảnh và văn bản để giúp phác thảo quy trình của bạn.  Trăm nghe không bằng một thấy nên ảnh và từ ngữ sẽ giúp bạn truyền đạt nội dung nhìn lại việc học tập này một cách hoàn hảo!  Bạn luôn có thể bấm vào Chèn&gt;SmartArt để thay đổi đồ họa này hoặc chọn đồ họa này rồi bấm vào menu ngữ cảnh Thiết kế để thay đổi màu.</a:t>
            </a:r>
          </a:p>
          <a:p>
            <a:pPr rtl="0"/>
            <a:endParaRPr lang="vi-VN"/>
          </a:p>
          <a:p>
            <a:pPr rtl="0"/>
            <a:r>
              <a:rPr lang="vi-VN"/>
              <a:t>Bạn có thể sử dụng nhiều trang chiếu để chia sẻ các bước tiếp theo của bạn.  Bạn cũng có thể thêm một số nội dung video để giải thích thông điệp của mình.</a:t>
            </a:r>
          </a:p>
        </p:txBody>
      </p:sp>
      <p:sp>
        <p:nvSpPr>
          <p:cNvPr id="4" name="Chỗ dành sẵn cho Số hiệu Bản chiếu 3"/>
          <p:cNvSpPr>
            <a:spLocks noGrp="1"/>
          </p:cNvSpPr>
          <p:nvPr>
            <p:ph type="sldNum" sz="quarter" idx="10"/>
          </p:nvPr>
        </p:nvSpPr>
        <p:spPr/>
        <p:txBody>
          <a:bodyPr rtlCol="0"/>
          <a:lstStyle/>
          <a:p>
            <a:pPr rtl="0"/>
            <a:fld id="{D5D79418-37EB-4378-AD22-89DBB000B0DA}" type="slidenum">
              <a:rPr lang="vi-VN" smtClean="0"/>
              <a:t>42</a:t>
            </a:fld>
            <a:endParaRPr lang="vi-VN"/>
          </a:p>
        </p:txBody>
      </p:sp>
    </p:spTree>
    <p:extLst>
      <p:ext uri="{BB962C8B-B14F-4D97-AF65-F5344CB8AC3E}">
        <p14:creationId xmlns:p14="http://schemas.microsoft.com/office/powerpoint/2010/main" val="62957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37088B-55B2-40FB-84D5-220B151DD0AB}" type="datetime1">
              <a:rPr lang="vi-VN" smtClean="0"/>
              <a:t>08/01/2025</a:t>
            </a:fld>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vi"/>
              <a:t>Thêm chân trang</a:t>
            </a:r>
            <a:endParaRPr lang="vi"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9E3FA76C-C565-46B6-8652-D75785E2521F}" type="slidenum">
              <a:rPr lang="en-US" smtClean="0"/>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0210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7088B-55B2-40FB-84D5-220B151DD0AB}" type="datetime1">
              <a:rPr lang="vi-VN" smtClean="0"/>
              <a:t>08/01/2025</a:t>
            </a:fld>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vi"/>
              <a:t>Thêm chân trang</a:t>
            </a:r>
            <a:endParaRPr lang="vi"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9E3FA76C-C565-46B6-8652-D75785E2521F}" type="slidenum">
              <a:rPr lang="en-US" smtClean="0"/>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65277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7088B-55B2-40FB-84D5-220B151DD0AB}" type="datetime1">
              <a:rPr lang="vi-VN" smtClean="0"/>
              <a:t>08/01/2025</a:t>
            </a:fld>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vi"/>
              <a:t>Thêm chân trang</a:t>
            </a:r>
            <a:endParaRPr lang="vi"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9E3FA76C-C565-46B6-8652-D75785E2521F}" type="slidenum">
              <a:rPr lang="en-US" smtClean="0"/>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86496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êu đề và nhiều nội dung">
    <p:spTree>
      <p:nvGrpSpPr>
        <p:cNvPr id="1" name=""/>
        <p:cNvGrpSpPr/>
        <p:nvPr/>
      </p:nvGrpSpPr>
      <p:grpSpPr>
        <a:xfrm>
          <a:off x="0" y="0"/>
          <a:ext cx="0" cy="0"/>
          <a:chOff x="0" y="0"/>
          <a:chExt cx="0" cy="0"/>
        </a:xfrm>
      </p:grpSpPr>
      <p:sp>
        <p:nvSpPr>
          <p:cNvPr id="8" name="Chỗ dành sẵn cho Văn bản 7">
            <a:extLst>
              <a:ext uri="{FF2B5EF4-FFF2-40B4-BE49-F238E27FC236}">
                <a16:creationId xmlns:a16="http://schemas.microsoft.com/office/drawing/2014/main" id="{4E106B9E-EBA8-4369-8705-FDBBA60DC72E}"/>
              </a:ext>
            </a:extLst>
          </p:cNvPr>
          <p:cNvSpPr>
            <a:spLocks noGrp="1"/>
          </p:cNvSpPr>
          <p:nvPr>
            <p:ph type="body" sz="quarter" idx="13" hasCustomPrompt="1"/>
          </p:nvPr>
        </p:nvSpPr>
        <p:spPr>
          <a:xfrm>
            <a:off x="1860549" y="2101850"/>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grpSp>
        <p:nvGrpSpPr>
          <p:cNvPr id="11" name="Nhóm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Đồ họa 11" descr="Bánh răng đơn">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Đồ họa 12" descr="Bánh răng đơn">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Đồ họa 13" descr="Bánh răng đơn">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Đồ họa 18" descr="Bánh răng đơn">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Hình ảnh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
        <p:nvSpPr>
          <p:cNvPr id="4" name="Chỗ dành sẵn cho Ngày tháng 3"/>
          <p:cNvSpPr>
            <a:spLocks noGrp="1"/>
          </p:cNvSpPr>
          <p:nvPr>
            <p:ph type="dt" sz="half" idx="10"/>
          </p:nvPr>
        </p:nvSpPr>
        <p:spPr/>
        <p:txBody>
          <a:bodyPr rtlCol="0"/>
          <a:lstStyle/>
          <a:p>
            <a:pPr rtl="0"/>
            <a:fld id="{2C38D81C-AB99-47DB-8E7D-22931CD8E29A}" type="datetime1">
              <a:rPr lang="vi-VN" noProof="0" smtClean="0"/>
              <a:t>08/01/2025</a:t>
            </a:fld>
            <a:endParaRPr lang="vi-VN" noProof="0"/>
          </a:p>
        </p:txBody>
      </p:sp>
      <p:sp>
        <p:nvSpPr>
          <p:cNvPr id="5" name="Chỗ dành sẵn cho Chân trang 4"/>
          <p:cNvSpPr>
            <a:spLocks noGrp="1"/>
          </p:cNvSpPr>
          <p:nvPr>
            <p:ph type="ftr" sz="quarter" idx="11"/>
          </p:nvPr>
        </p:nvSpPr>
        <p:spPr/>
        <p:txBody>
          <a:bodyPr rtlCol="0"/>
          <a:lstStyle/>
          <a:p>
            <a:pPr rtl="0"/>
            <a:r>
              <a:rPr lang="vi-VN" noProof="0"/>
              <a:t>Thêm chân trang</a:t>
            </a:r>
          </a:p>
        </p:txBody>
      </p:sp>
      <p:sp>
        <p:nvSpPr>
          <p:cNvPr id="6" name="Chỗ dành sẵn cho Số hiệu Bản chiếu 5"/>
          <p:cNvSpPr>
            <a:spLocks noGrp="1"/>
          </p:cNvSpPr>
          <p:nvPr>
            <p:ph type="sldNum" sz="quarter" idx="12"/>
          </p:nvPr>
        </p:nvSpPr>
        <p:spPr/>
        <p:txBody>
          <a:bodyPr rtlCol="0"/>
          <a:lstStyle/>
          <a:p>
            <a:pPr rtl="0"/>
            <a:fld id="{9E3FA76C-C565-46B6-8652-D75785E2521F}" type="slidenum">
              <a:rPr lang="vi-VN" noProof="0" smtClean="0"/>
              <a:t>‹#›</a:t>
            </a:fld>
            <a:endParaRPr lang="vi-VN" noProof="0"/>
          </a:p>
        </p:txBody>
      </p:sp>
      <p:sp>
        <p:nvSpPr>
          <p:cNvPr id="24" name="Chỗ dành sẵn cho Văn bản 7">
            <a:extLst>
              <a:ext uri="{FF2B5EF4-FFF2-40B4-BE49-F238E27FC236}">
                <a16:creationId xmlns:a16="http://schemas.microsoft.com/office/drawing/2014/main" id="{F099E8F9-E092-4E4C-AB87-FB2B4EC4D0AD}"/>
              </a:ext>
            </a:extLst>
          </p:cNvPr>
          <p:cNvSpPr>
            <a:spLocks noGrp="1"/>
          </p:cNvSpPr>
          <p:nvPr>
            <p:ph type="body" sz="quarter" idx="14" hasCustomPrompt="1"/>
          </p:nvPr>
        </p:nvSpPr>
        <p:spPr>
          <a:xfrm>
            <a:off x="1860549" y="3044624"/>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25" name="Chỗ dành sẵn cho Văn bản 7">
            <a:extLst>
              <a:ext uri="{FF2B5EF4-FFF2-40B4-BE49-F238E27FC236}">
                <a16:creationId xmlns:a16="http://schemas.microsoft.com/office/drawing/2014/main" id="{782CF4FC-13E5-4A63-BCF2-3AF43B5F15B9}"/>
              </a:ext>
            </a:extLst>
          </p:cNvPr>
          <p:cNvSpPr>
            <a:spLocks noGrp="1"/>
          </p:cNvSpPr>
          <p:nvPr>
            <p:ph type="body" sz="quarter" idx="15" hasCustomPrompt="1"/>
          </p:nvPr>
        </p:nvSpPr>
        <p:spPr>
          <a:xfrm>
            <a:off x="1860549" y="3987398"/>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26" name="Chỗ dành sẵn cho Văn bản 7">
            <a:extLst>
              <a:ext uri="{FF2B5EF4-FFF2-40B4-BE49-F238E27FC236}">
                <a16:creationId xmlns:a16="http://schemas.microsoft.com/office/drawing/2014/main" id="{8523C4DE-E0C6-4EE1-9145-DA7819174663}"/>
              </a:ext>
            </a:extLst>
          </p:cNvPr>
          <p:cNvSpPr>
            <a:spLocks noGrp="1"/>
          </p:cNvSpPr>
          <p:nvPr>
            <p:ph type="body" sz="quarter" idx="16" hasCustomPrompt="1"/>
          </p:nvPr>
        </p:nvSpPr>
        <p:spPr>
          <a:xfrm>
            <a:off x="1860549" y="4930171"/>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Tree>
    <p:extLst>
      <p:ext uri="{BB962C8B-B14F-4D97-AF65-F5344CB8AC3E}">
        <p14:creationId xmlns:p14="http://schemas.microsoft.com/office/powerpoint/2010/main" val="2663356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êu đề và Nội dung">
    <p:spTree>
      <p:nvGrpSpPr>
        <p:cNvPr id="1" name=""/>
        <p:cNvGrpSpPr/>
        <p:nvPr/>
      </p:nvGrpSpPr>
      <p:grpSpPr>
        <a:xfrm>
          <a:off x="0" y="0"/>
          <a:ext cx="0" cy="0"/>
          <a:chOff x="0" y="0"/>
          <a:chExt cx="0" cy="0"/>
        </a:xfrm>
      </p:grpSpPr>
      <p:grpSp>
        <p:nvGrpSpPr>
          <p:cNvPr id="12" name="Nhóm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Đồ họa 12" descr="Bánh răng đơn">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Đồ họa 13" descr="Bánh răng đơn">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Đồ họa 14" descr="Bánh răng đơn">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Đồ họa 15" descr="Bánh răng đơn">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Đồ họa 16" descr="Bánh răng đơn">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Hình ảnh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Hình chữ nhật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a:xfrm>
            <a:off x="2137646" y="753228"/>
            <a:ext cx="9613861" cy="1080938"/>
          </a:xfrm>
        </p:spPr>
        <p:txBody>
          <a:bodyPr rtlCol="0"/>
          <a:lstStyle/>
          <a:p>
            <a:pPr rtl="0"/>
            <a:r>
              <a:rPr lang="vi-VN" noProof="0"/>
              <a:t>Bấm để chỉnh sửa kiểu tiêu đề Bản cái</a:t>
            </a:r>
          </a:p>
        </p:txBody>
      </p:sp>
      <p:sp>
        <p:nvSpPr>
          <p:cNvPr id="5" name="Chỗ dành sẵn cho Ngày tháng 4"/>
          <p:cNvSpPr>
            <a:spLocks noGrp="1"/>
          </p:cNvSpPr>
          <p:nvPr>
            <p:ph type="dt" sz="half" idx="10"/>
          </p:nvPr>
        </p:nvSpPr>
        <p:spPr>
          <a:xfrm>
            <a:off x="9008306" y="5936187"/>
            <a:ext cx="2743200" cy="365125"/>
          </a:xfrm>
        </p:spPr>
        <p:txBody>
          <a:bodyPr rtlCol="0"/>
          <a:lstStyle/>
          <a:p>
            <a:pPr rtl="0"/>
            <a:fld id="{9C0EA381-3053-411C-ADB2-3D882BAD5C3F}" type="datetime1">
              <a:rPr lang="vi-VN" noProof="0" smtClean="0"/>
              <a:t>08/01/2025</a:t>
            </a:fld>
            <a:endParaRPr lang="vi-VN" noProof="0"/>
          </a:p>
        </p:txBody>
      </p:sp>
      <p:sp>
        <p:nvSpPr>
          <p:cNvPr id="6" name="Chỗ dành sẵn cho Chân trang 5"/>
          <p:cNvSpPr>
            <a:spLocks noGrp="1"/>
          </p:cNvSpPr>
          <p:nvPr>
            <p:ph type="ftr" sz="quarter" idx="11"/>
          </p:nvPr>
        </p:nvSpPr>
        <p:spPr>
          <a:xfrm>
            <a:off x="2137646" y="5936188"/>
            <a:ext cx="6870660" cy="365125"/>
          </a:xfrm>
        </p:spPr>
        <p:txBody>
          <a:bodyPr rtlCol="0"/>
          <a:lstStyle/>
          <a:p>
            <a:pPr rtl="0"/>
            <a:r>
              <a:rPr lang="vi-VN" noProof="0"/>
              <a:t>Thêm chân trang</a:t>
            </a:r>
          </a:p>
        </p:txBody>
      </p:sp>
      <p:sp>
        <p:nvSpPr>
          <p:cNvPr id="7" name="Chỗ dành sẵn cho Số hiệu Bản chiếu 6"/>
          <p:cNvSpPr>
            <a:spLocks noGrp="1"/>
          </p:cNvSpPr>
          <p:nvPr>
            <p:ph type="sldNum" sz="quarter" idx="12"/>
          </p:nvPr>
        </p:nvSpPr>
        <p:spPr>
          <a:xfrm>
            <a:off x="156705" y="753227"/>
            <a:ext cx="1154151" cy="1090789"/>
          </a:xfrm>
        </p:spPr>
        <p:txBody>
          <a:bodyPr rtlCol="0"/>
          <a:lstStyle/>
          <a:p>
            <a:pPr rtl="0"/>
            <a:fld id="{9E3FA76C-C565-46B6-8652-D75785E2521F}" type="slidenum">
              <a:rPr lang="vi-VN" noProof="0" smtClean="0"/>
              <a:t>‹#›</a:t>
            </a:fld>
            <a:endParaRPr lang="vi-VN" noProof="0"/>
          </a:p>
        </p:txBody>
      </p:sp>
      <p:sp>
        <p:nvSpPr>
          <p:cNvPr id="18" name="Chỗ dành sẵn cho Nội dung 2">
            <a:extLst>
              <a:ext uri="{FF2B5EF4-FFF2-40B4-BE49-F238E27FC236}">
                <a16:creationId xmlns:a16="http://schemas.microsoft.com/office/drawing/2014/main" id="{FD7CD5CF-F924-43C6-9C02-06FBC84A6729}"/>
              </a:ext>
            </a:extLst>
          </p:cNvPr>
          <p:cNvSpPr>
            <a:spLocks noGrp="1"/>
          </p:cNvSpPr>
          <p:nvPr>
            <p:ph idx="1" hasCustomPrompt="1"/>
          </p:nvPr>
        </p:nvSpPr>
        <p:spPr>
          <a:xfrm>
            <a:off x="2137644" y="2161725"/>
            <a:ext cx="9613861" cy="3702647"/>
          </a:xfrm>
        </p:spPr>
        <p:txBody>
          <a:bodyPr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Tree>
    <p:extLst>
      <p:ext uri="{BB962C8B-B14F-4D97-AF65-F5344CB8AC3E}">
        <p14:creationId xmlns:p14="http://schemas.microsoft.com/office/powerpoint/2010/main" val="2413184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Ảnh có Chú thích">
    <p:spTree>
      <p:nvGrpSpPr>
        <p:cNvPr id="1" name=""/>
        <p:cNvGrpSpPr/>
        <p:nvPr/>
      </p:nvGrpSpPr>
      <p:grpSpPr>
        <a:xfrm>
          <a:off x="0" y="0"/>
          <a:ext cx="0" cy="0"/>
          <a:chOff x="0" y="0"/>
          <a:chExt cx="0" cy="0"/>
        </a:xfrm>
      </p:grpSpPr>
      <p:grpSp>
        <p:nvGrpSpPr>
          <p:cNvPr id="17" name="Nhóm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Đồ họa 17" descr="Bánh răng đơn">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Đồ họa 18" descr="Bánh răng đơn">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Đồ họa 19" descr="Bánh răng đơn">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Đồ họa 20" descr="Bánh răng đơn">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Hình ảnh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Hình chữ nhật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a:xfrm>
            <a:off x="2432921" y="753227"/>
            <a:ext cx="9613859" cy="1080940"/>
          </a:xfrm>
        </p:spPr>
        <p:txBody>
          <a:bodyPr rtlCol="0" anchor="ctr">
            <a:normAutofit/>
          </a:bodyPr>
          <a:lstStyle>
            <a:lvl1pPr>
              <a:defRPr sz="3600"/>
            </a:lvl1pPr>
          </a:lstStyle>
          <a:p>
            <a:pPr rtl="0"/>
            <a:r>
              <a:rPr lang="vi-VN" noProof="0"/>
              <a:t>Bấm để chỉnh sửa kiểu tiêu đề Bản cái</a:t>
            </a:r>
          </a:p>
        </p:txBody>
      </p:sp>
      <p:sp>
        <p:nvSpPr>
          <p:cNvPr id="4" name="Chỗ dành sẵn cho Văn bản 3"/>
          <p:cNvSpPr>
            <a:spLocks noGrp="1"/>
          </p:cNvSpPr>
          <p:nvPr>
            <p:ph type="body" sz="half" idx="2" hasCustomPrompt="1"/>
          </p:nvPr>
        </p:nvSpPr>
        <p:spPr>
          <a:xfrm>
            <a:off x="2432922" y="2336872"/>
            <a:ext cx="2620817"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bản Bản cái</a:t>
            </a:r>
          </a:p>
        </p:txBody>
      </p:sp>
      <p:sp>
        <p:nvSpPr>
          <p:cNvPr id="5" name="Chỗ dành sẵn cho Ngày tháng 4"/>
          <p:cNvSpPr>
            <a:spLocks noGrp="1"/>
          </p:cNvSpPr>
          <p:nvPr>
            <p:ph type="dt" sz="half" idx="10"/>
          </p:nvPr>
        </p:nvSpPr>
        <p:spPr>
          <a:xfrm>
            <a:off x="9303581" y="5936187"/>
            <a:ext cx="2743200" cy="365125"/>
          </a:xfrm>
        </p:spPr>
        <p:txBody>
          <a:bodyPr rtlCol="0"/>
          <a:lstStyle/>
          <a:p>
            <a:pPr rtl="0"/>
            <a:fld id="{BA360514-982E-4243-B3C8-DBC817ECB848}" type="datetime1">
              <a:rPr lang="vi-VN" noProof="0" smtClean="0"/>
              <a:t>08/01/2025</a:t>
            </a:fld>
            <a:endParaRPr lang="vi-VN" noProof="0"/>
          </a:p>
        </p:txBody>
      </p:sp>
      <p:sp>
        <p:nvSpPr>
          <p:cNvPr id="6" name="Chỗ dành sẵn cho Chân trang 5"/>
          <p:cNvSpPr>
            <a:spLocks noGrp="1"/>
          </p:cNvSpPr>
          <p:nvPr>
            <p:ph type="ftr" sz="quarter" idx="11"/>
          </p:nvPr>
        </p:nvSpPr>
        <p:spPr>
          <a:xfrm>
            <a:off x="2432921" y="5936188"/>
            <a:ext cx="6870660" cy="365125"/>
          </a:xfrm>
        </p:spPr>
        <p:txBody>
          <a:bodyPr rtlCol="0"/>
          <a:lstStyle/>
          <a:p>
            <a:pPr rtl="0"/>
            <a:r>
              <a:rPr lang="vi-VN" noProof="0"/>
              <a:t>Thêm chân trang</a:t>
            </a:r>
          </a:p>
        </p:txBody>
      </p:sp>
      <p:sp>
        <p:nvSpPr>
          <p:cNvPr id="7" name="Chỗ dành sẵn cho Số hiệu Bản chiếu 6"/>
          <p:cNvSpPr>
            <a:spLocks noGrp="1"/>
          </p:cNvSpPr>
          <p:nvPr>
            <p:ph type="sldNum" sz="quarter" idx="12"/>
          </p:nvPr>
        </p:nvSpPr>
        <p:spPr>
          <a:xfrm>
            <a:off x="140074" y="753227"/>
            <a:ext cx="1154151" cy="1090789"/>
          </a:xfrm>
        </p:spPr>
        <p:txBody>
          <a:bodyPr rtlCol="0"/>
          <a:lstStyle/>
          <a:p>
            <a:pPr rtl="0"/>
            <a:fld id="{9E3FA76C-C565-46B6-8652-D75785E2521F}" type="slidenum">
              <a:rPr lang="vi-VN" noProof="0" smtClean="0"/>
              <a:t>‹#›</a:t>
            </a:fld>
            <a:endParaRPr lang="vi-VN" noProof="0"/>
          </a:p>
        </p:txBody>
      </p:sp>
      <p:sp>
        <p:nvSpPr>
          <p:cNvPr id="16" name="Chỗ dành sẵn cho Hình ảnh 2">
            <a:extLst>
              <a:ext uri="{FF2B5EF4-FFF2-40B4-BE49-F238E27FC236}">
                <a16:creationId xmlns:a16="http://schemas.microsoft.com/office/drawing/2014/main" id="{5E59F855-D2A7-4662-804E-17B59CD1A41D}"/>
              </a:ext>
            </a:extLst>
          </p:cNvPr>
          <p:cNvSpPr>
            <a:spLocks noGrp="1"/>
          </p:cNvSpPr>
          <p:nvPr>
            <p:ph type="pic" idx="1" hasCustomPrompt="1"/>
          </p:nvPr>
        </p:nvSpPr>
        <p:spPr>
          <a:xfrm>
            <a:off x="5213022" y="2327474"/>
            <a:ext cx="6833757" cy="3608712"/>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a:t>Bấm vào biểu tượng để thêm ảnh</a:t>
            </a:r>
          </a:p>
        </p:txBody>
      </p:sp>
    </p:spTree>
    <p:extLst>
      <p:ext uri="{BB962C8B-B14F-4D97-AF65-F5344CB8AC3E}">
        <p14:creationId xmlns:p14="http://schemas.microsoft.com/office/powerpoint/2010/main" val="227573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7088B-55B2-40FB-84D5-220B151DD0AB}" type="datetime1">
              <a:rPr lang="vi-VN" smtClean="0"/>
              <a:t>08/01/2025</a:t>
            </a:fld>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vi"/>
              <a:t>Thêm chân trang</a:t>
            </a:r>
            <a:endParaRPr lang="vi"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9E3FA76C-C565-46B6-8652-D75785E2521F}" type="slidenum">
              <a:rPr lang="en-US" smtClean="0"/>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7232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7088B-55B2-40FB-84D5-220B151DD0AB}" type="datetime1">
              <a:rPr lang="vi-VN" smtClean="0"/>
              <a:t>08/01/2025</a:t>
            </a:fld>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vi"/>
              <a:t>Thêm chân trang</a:t>
            </a:r>
            <a:endParaRPr lang="vi"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9E3FA76C-C565-46B6-8652-D75785E2521F}" type="slidenum">
              <a:rPr lang="en-US" smtClean="0"/>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55027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37088B-55B2-40FB-84D5-220B151DD0AB}" type="datetime1">
              <a:rPr lang="vi-VN" smtClean="0"/>
              <a:t>08/01/2025</a:t>
            </a:fld>
            <a:endParaRPr lang="en-US"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vi"/>
              <a:t>Thêm chân trang</a:t>
            </a:r>
            <a:endParaRPr lang="vi"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9E3FA76C-C565-46B6-8652-D75785E2521F}" type="slidenum">
              <a:rPr lang="en-US" smtClean="0"/>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63948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37088B-55B2-40FB-84D5-220B151DD0AB}" type="datetime1">
              <a:rPr lang="vi-VN" smtClean="0"/>
              <a:t>08/01/2025</a:t>
            </a:fld>
            <a:endParaRPr lang="en-US"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vi"/>
              <a:t>Thêm chân trang</a:t>
            </a:r>
            <a:endParaRPr lang="vi" dirty="0">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fld id="{9E3FA76C-C565-46B6-8652-D75785E2521F}" type="slidenum">
              <a:rPr lang="en-US" smtClean="0"/>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69386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37088B-55B2-40FB-84D5-220B151DD0AB}" type="datetime1">
              <a:rPr lang="vi-VN" smtClean="0"/>
              <a:t>08/01/2025</a:t>
            </a:fld>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vi"/>
              <a:t>Thêm chân trang</a:t>
            </a:r>
            <a:endParaRPr lang="vi"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9E3FA76C-C565-46B6-8652-D75785E2521F}" type="slidenum">
              <a:rPr lang="en-US" smtClean="0"/>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98831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7088B-55B2-40FB-84D5-220B151DD0AB}" type="datetime1">
              <a:rPr lang="vi-VN" smtClean="0"/>
              <a:t>08/01/2025</a:t>
            </a:fld>
            <a:endParaRPr lang="en-US"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vi"/>
              <a:t>Thêm chân trang</a:t>
            </a:r>
            <a:endParaRPr lang="vi"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9E3FA76C-C565-46B6-8652-D75785E2521F}" type="slidenum">
              <a:rPr lang="en-US" smtClean="0"/>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0829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37088B-55B2-40FB-84D5-220B151DD0AB}" type="datetime1">
              <a:rPr lang="vi-VN" smtClean="0"/>
              <a:t>08/01/2025</a:t>
            </a:fld>
            <a:endParaRPr lang="en-US"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vi"/>
              <a:t>Thêm chân trang</a:t>
            </a:r>
            <a:endParaRPr lang="vi"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9E3FA76C-C565-46B6-8652-D75785E2521F}" type="slidenum">
              <a:rPr lang="en-US" smtClean="0"/>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500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37088B-55B2-40FB-84D5-220B151DD0AB}" type="datetime1">
              <a:rPr lang="vi-VN" smtClean="0"/>
              <a:t>08/01/2025</a:t>
            </a:fld>
            <a:endParaRPr lang="en-US"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vi"/>
              <a:t>Thêm chân trang</a:t>
            </a:r>
            <a:endParaRPr lang="vi"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9E3FA76C-C565-46B6-8652-D75785E2521F}" type="slidenum">
              <a:rPr lang="en-US" smtClean="0"/>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26029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7088B-55B2-40FB-84D5-220B151DD0AB}" type="datetime1">
              <a:rPr lang="vi-VN" smtClean="0"/>
              <a:t>08/01/2025</a:t>
            </a:fld>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
              <a:t>Thêm chân trang</a:t>
            </a:r>
            <a:endParaRPr lang="vi"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FA76C-C565-46B6-8652-D75785E2521F}" type="slidenum">
              <a:rPr lang="en-US" smtClean="0"/>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3301107"/>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6" r:id="rId12"/>
    <p:sldLayoutId id="2147483680" r:id="rId13"/>
    <p:sldLayoutId id="2147483681"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9.sv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1.svg"/></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B98BBFB-4314-436C-A688-96F483D693AB}"/>
              </a:ext>
            </a:extLst>
          </p:cNvPr>
          <p:cNvSpPr>
            <a:spLocks noGrp="1"/>
          </p:cNvSpPr>
          <p:nvPr>
            <p:ph type="ctrTitle"/>
          </p:nvPr>
        </p:nvSpPr>
        <p:spPr>
          <a:xfrm>
            <a:off x="896471" y="2601100"/>
            <a:ext cx="10067364" cy="1925637"/>
          </a:xfrm>
        </p:spPr>
        <p:txBody>
          <a:bodyPr rtlCol="0" anchor="ctr" anchorCtr="0">
            <a:normAutofit/>
          </a:bodyPr>
          <a:lstStyle/>
          <a:p>
            <a:pPr algn="r" rtl="0"/>
            <a:r>
              <a:rPr lang="vi-VN" sz="5600" dirty="0"/>
              <a:t>Phát hiện cạnh của đối tượng bằng phương pháp Sobel</a:t>
            </a:r>
          </a:p>
        </p:txBody>
      </p:sp>
      <p:sp>
        <p:nvSpPr>
          <p:cNvPr id="3" name="Tiêu đề phụ 2">
            <a:extLst>
              <a:ext uri="{FF2B5EF4-FFF2-40B4-BE49-F238E27FC236}">
                <a16:creationId xmlns:a16="http://schemas.microsoft.com/office/drawing/2014/main" id="{6AA173D3-8B7E-4F91-B862-AC30CB0D2705}"/>
              </a:ext>
            </a:extLst>
          </p:cNvPr>
          <p:cNvSpPr>
            <a:spLocks noGrp="1"/>
          </p:cNvSpPr>
          <p:nvPr>
            <p:ph type="subTitle" idx="1"/>
          </p:nvPr>
        </p:nvSpPr>
        <p:spPr>
          <a:xfrm>
            <a:off x="428066" y="1878918"/>
            <a:ext cx="2393576" cy="757441"/>
          </a:xfrm>
        </p:spPr>
        <p:txBody>
          <a:bodyPr rtlCol="0">
            <a:normAutofit/>
          </a:bodyPr>
          <a:lstStyle/>
          <a:p>
            <a:pPr rtl="0"/>
            <a:r>
              <a:rPr lang="vi-VN" sz="4000" dirty="0"/>
              <a:t>Đề tài</a:t>
            </a:r>
          </a:p>
        </p:txBody>
      </p:sp>
      <p:pic>
        <p:nvPicPr>
          <p:cNvPr id="9" name="Đồ họa 8" descr="Biểu tượng sách">
            <a:extLst>
              <a:ext uri="{FF2B5EF4-FFF2-40B4-BE49-F238E27FC236}">
                <a16:creationId xmlns:a16="http://schemas.microsoft.com/office/drawing/2014/main" id="{E26792AF-5D39-4A12-8EDD-CC09A60BDA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5658" y="5122689"/>
            <a:ext cx="1524000" cy="1673169"/>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4" name="Tiêu đề 1">
            <a:extLst>
              <a:ext uri="{FF2B5EF4-FFF2-40B4-BE49-F238E27FC236}">
                <a16:creationId xmlns:a16="http://schemas.microsoft.com/office/drawing/2014/main" id="{62B57554-4B7C-FD76-0D94-503C4589576A}"/>
              </a:ext>
            </a:extLst>
          </p:cNvPr>
          <p:cNvSpPr txBox="1">
            <a:spLocks/>
          </p:cNvSpPr>
          <p:nvPr/>
        </p:nvSpPr>
        <p:spPr>
          <a:xfrm>
            <a:off x="1503828" y="48869"/>
            <a:ext cx="9063318" cy="2458235"/>
          </a:xfrm>
          <a:prstGeom prst="rect">
            <a:avLst/>
          </a:prstGeom>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vi-VN" sz="5600" b="1" dirty="0">
                <a:solidFill>
                  <a:schemeClr val="tx1">
                    <a:lumMod val="85000"/>
                    <a:lumOff val="15000"/>
                  </a:schemeClr>
                </a:solidFill>
              </a:rPr>
              <a:t>ĐỒ ÁN CƠ SỞ NGÀNH</a:t>
            </a:r>
          </a:p>
        </p:txBody>
      </p:sp>
      <p:sp>
        <p:nvSpPr>
          <p:cNvPr id="5" name="Rectangle 4">
            <a:extLst>
              <a:ext uri="{FF2B5EF4-FFF2-40B4-BE49-F238E27FC236}">
                <a16:creationId xmlns:a16="http://schemas.microsoft.com/office/drawing/2014/main" id="{5F1908AD-A067-8FD9-B75B-4C498A5B8EB3}"/>
              </a:ext>
            </a:extLst>
          </p:cNvPr>
          <p:cNvSpPr/>
          <p:nvPr/>
        </p:nvSpPr>
        <p:spPr>
          <a:xfrm>
            <a:off x="757518" y="2727335"/>
            <a:ext cx="10345270" cy="16731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AB367E69-837C-A691-531E-72A0867678F4}"/>
              </a:ext>
            </a:extLst>
          </p:cNvPr>
          <p:cNvSpPr txBox="1"/>
          <p:nvPr/>
        </p:nvSpPr>
        <p:spPr>
          <a:xfrm>
            <a:off x="802342" y="5248919"/>
            <a:ext cx="3227294" cy="923330"/>
          </a:xfrm>
          <a:prstGeom prst="rect">
            <a:avLst/>
          </a:prstGeom>
          <a:noFill/>
        </p:spPr>
        <p:txBody>
          <a:bodyPr wrap="square" rtlCol="0">
            <a:spAutoFit/>
          </a:bodyPr>
          <a:lstStyle/>
          <a:p>
            <a:r>
              <a:rPr lang="vi-VN" dirty="0"/>
              <a:t>Mã lớp: DA22TTA</a:t>
            </a:r>
          </a:p>
          <a:p>
            <a:r>
              <a:rPr lang="vi-VN" dirty="0"/>
              <a:t>Họ và tên: Phạm Hoàng Kha</a:t>
            </a:r>
          </a:p>
          <a:p>
            <a:r>
              <a:rPr lang="vi-VN" dirty="0"/>
              <a:t>Mã số sinh viên: 110122008</a:t>
            </a:r>
          </a:p>
        </p:txBody>
      </p:sp>
    </p:spTree>
    <p:extLst>
      <p:ext uri="{BB962C8B-B14F-4D97-AF65-F5344CB8AC3E}">
        <p14:creationId xmlns:p14="http://schemas.microsoft.com/office/powerpoint/2010/main" val="19065309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7FD4A-E2F6-9C82-7DFC-65AFAB6B2EA9}"/>
              </a:ext>
            </a:extLst>
          </p:cNvPr>
          <p:cNvPicPr>
            <a:picLocks noChangeAspect="1"/>
          </p:cNvPicPr>
          <p:nvPr/>
        </p:nvPicPr>
        <p:blipFill>
          <a:blip r:embed="rId2"/>
          <a:stretch>
            <a:fillRect/>
          </a:stretch>
        </p:blipFill>
        <p:spPr>
          <a:xfrm>
            <a:off x="736422" y="728996"/>
            <a:ext cx="10410954" cy="3663710"/>
          </a:xfrm>
          <a:prstGeom prst="rect">
            <a:avLst/>
          </a:prstGeom>
        </p:spPr>
      </p:pic>
      <p:sp>
        <p:nvSpPr>
          <p:cNvPr id="8" name="TextBox 7">
            <a:extLst>
              <a:ext uri="{FF2B5EF4-FFF2-40B4-BE49-F238E27FC236}">
                <a16:creationId xmlns:a16="http://schemas.microsoft.com/office/drawing/2014/main" id="{C47EE658-1FD5-336B-6157-FA11051B2823}"/>
              </a:ext>
            </a:extLst>
          </p:cNvPr>
          <p:cNvSpPr txBox="1"/>
          <p:nvPr/>
        </p:nvSpPr>
        <p:spPr>
          <a:xfrm>
            <a:off x="2618373" y="4768332"/>
            <a:ext cx="6096000" cy="461665"/>
          </a:xfrm>
          <a:prstGeom prst="rect">
            <a:avLst/>
          </a:prstGeom>
          <a:noFill/>
        </p:spPr>
        <p:txBody>
          <a:bodyPr wrap="square">
            <a:spAutoFit/>
          </a:bodyPr>
          <a:lstStyle/>
          <a:p>
            <a:r>
              <a:rPr lang="vi-VN" sz="2400" dirty="0">
                <a:solidFill>
                  <a:srgbClr val="000000"/>
                </a:solidFill>
                <a:effectLst/>
                <a:latin typeface="Times New Roman" panose="02020603050405020304" pitchFamily="18" charset="0"/>
                <a:ea typeface="Times New Roman" panose="02020603050405020304" pitchFamily="18" charset="0"/>
              </a:rPr>
              <a:t>Ảnh gốc và hình biểu thị biểu đồ pixel của nó </a:t>
            </a:r>
            <a:endParaRPr lang="vi-VN" sz="2400" dirty="0"/>
          </a:p>
        </p:txBody>
      </p:sp>
    </p:spTree>
    <p:extLst>
      <p:ext uri="{BB962C8B-B14F-4D97-AF65-F5344CB8AC3E}">
        <p14:creationId xmlns:p14="http://schemas.microsoft.com/office/powerpoint/2010/main" val="273239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618B4-77C8-4BC0-2237-A2882E73FF74}"/>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9F420059-BFCA-64C2-A17D-0305CF595FE1}"/>
              </a:ext>
            </a:extLst>
          </p:cNvPr>
          <p:cNvSpPr>
            <a:spLocks noGrp="1"/>
          </p:cNvSpPr>
          <p:nvPr>
            <p:ph type="title"/>
          </p:nvPr>
        </p:nvSpPr>
        <p:spPr>
          <a:xfrm>
            <a:off x="2304774" y="3089973"/>
            <a:ext cx="7860177" cy="914400"/>
          </a:xfrm>
        </p:spPr>
        <p:txBody>
          <a:bodyPr rtlCol="0">
            <a:normAutofit/>
          </a:bodyPr>
          <a:lstStyle/>
          <a:p>
            <a:pPr algn="r" rtl="0"/>
            <a:r>
              <a:rPr lang="vi-VN" dirty="0"/>
              <a:t>Mục tiêu của đề tài</a:t>
            </a:r>
          </a:p>
        </p:txBody>
      </p:sp>
      <p:pic>
        <p:nvPicPr>
          <p:cNvPr id="5" name="Đồ họa 4" descr="Biểu tượng mục đích">
            <a:extLst>
              <a:ext uri="{FF2B5EF4-FFF2-40B4-BE49-F238E27FC236}">
                <a16:creationId xmlns:a16="http://schemas.microsoft.com/office/drawing/2014/main" id="{E615F78A-CD20-3BE1-7122-1125A37100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4" name="Rectangle 3">
            <a:extLst>
              <a:ext uri="{FF2B5EF4-FFF2-40B4-BE49-F238E27FC236}">
                <a16:creationId xmlns:a16="http://schemas.microsoft.com/office/drawing/2014/main" id="{0201F6FB-2908-7A9B-472C-953EEB804983}"/>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B98CF090-064D-70D5-9280-2787E0BC4254}"/>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5442381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3757D-E1B8-F19E-5938-2A3C159243F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0E89CBE-F630-FE10-2A1C-466E6E04B0FF}"/>
              </a:ext>
            </a:extLst>
          </p:cNvPr>
          <p:cNvCxnSpPr>
            <a:cxnSpLocks/>
          </p:cNvCxnSpPr>
          <p:nvPr/>
        </p:nvCxnSpPr>
        <p:spPr>
          <a:xfrm>
            <a:off x="249143" y="139986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4741F48-3F87-D462-869C-1BB8E632338D}"/>
              </a:ext>
            </a:extLst>
          </p:cNvPr>
          <p:cNvSpPr txBox="1"/>
          <p:nvPr/>
        </p:nvSpPr>
        <p:spPr>
          <a:xfrm>
            <a:off x="404158" y="632621"/>
            <a:ext cx="4294094" cy="646331"/>
          </a:xfrm>
          <a:prstGeom prst="rect">
            <a:avLst/>
          </a:prstGeom>
          <a:noFill/>
        </p:spPr>
        <p:txBody>
          <a:bodyPr wrap="square" rtlCol="0">
            <a:spAutoFit/>
          </a:bodyPr>
          <a:lstStyle/>
          <a:p>
            <a:r>
              <a:rPr lang="vi-VN" sz="3600" b="1" dirty="0"/>
              <a:t>Mục tiêu của đề tài</a:t>
            </a:r>
          </a:p>
        </p:txBody>
      </p:sp>
      <p:sp>
        <p:nvSpPr>
          <p:cNvPr id="3" name="Rectangle 1">
            <a:extLst>
              <a:ext uri="{FF2B5EF4-FFF2-40B4-BE49-F238E27FC236}">
                <a16:creationId xmlns:a16="http://schemas.microsoft.com/office/drawing/2014/main" id="{2DE46A92-593F-CC00-2AFB-C2E471B05E35}"/>
              </a:ext>
            </a:extLst>
          </p:cNvPr>
          <p:cNvSpPr>
            <a:spLocks noGrp="1" noChangeArrowheads="1"/>
          </p:cNvSpPr>
          <p:nvPr>
            <p:ph type="title"/>
          </p:nvPr>
        </p:nvSpPr>
        <p:spPr bwMode="auto">
          <a:xfrm>
            <a:off x="249143" y="2431468"/>
            <a:ext cx="1268506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vi-VN" altLang="vi-VN" sz="2400" i="0" u="none" strike="noStrike" cap="none" normalizeH="0" baseline="0" dirty="0">
                <a:ln>
                  <a:noFill/>
                </a:ln>
                <a:solidFill>
                  <a:schemeClr val="tx1"/>
                </a:solidFill>
                <a:effectLst/>
                <a:latin typeface="Arial" panose="020B0604020202020204" pitchFamily="34" charset="0"/>
              </a:rPr>
              <a:t>   </a:t>
            </a:r>
            <a:r>
              <a:rPr kumimoji="0" lang="vi-VN" altLang="vi-VN" sz="2200" i="0" u="none" strike="noStrike" cap="none" normalizeH="0" baseline="0" dirty="0">
                <a:ln>
                  <a:noFill/>
                </a:ln>
                <a:solidFill>
                  <a:schemeClr val="tx1"/>
                </a:solidFill>
                <a:effectLst/>
                <a:latin typeface="Arial" panose="020B0604020202020204" pitchFamily="34" charset="0"/>
              </a:rPr>
              <a:t>Tìm hiểu lý thuyết về phát hiện cạnh và ứng dụng của nó trong xử lý ảnh số.</a:t>
            </a:r>
            <a:br>
              <a:rPr kumimoji="0" lang="vi-VN" altLang="vi-VN" sz="2200" i="0" u="none" strike="noStrike" cap="none" normalizeH="0" baseline="0" dirty="0">
                <a:ln>
                  <a:noFill/>
                </a:ln>
                <a:solidFill>
                  <a:schemeClr val="tx1"/>
                </a:solidFill>
                <a:effectLst/>
                <a:latin typeface="Arial" panose="020B0604020202020204" pitchFamily="34" charset="0"/>
              </a:rPr>
            </a:br>
            <a:endParaRPr kumimoji="0" lang="vi-VN" altLang="vi-VN" sz="22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vi-VN" sz="2200" i="0" u="none" strike="noStrike" cap="none" normalizeH="0" baseline="0" dirty="0">
                <a:ln>
                  <a:noFill/>
                </a:ln>
                <a:solidFill>
                  <a:schemeClr val="tx1"/>
                </a:solidFill>
                <a:effectLst/>
                <a:latin typeface="Arial" panose="020B0604020202020204" pitchFamily="34" charset="0"/>
              </a:rPr>
              <a:t>    Phân tích nguyên lý hoạt động của toán tử Sobel và cách tính gradient biên cạnh.</a:t>
            </a:r>
            <a:br>
              <a:rPr kumimoji="0" lang="vi-VN" altLang="vi-VN" sz="2200" i="0" u="none" strike="noStrike" cap="none" normalizeH="0" baseline="0" dirty="0">
                <a:ln>
                  <a:noFill/>
                </a:ln>
                <a:solidFill>
                  <a:schemeClr val="tx1"/>
                </a:solidFill>
                <a:effectLst/>
                <a:latin typeface="Arial" panose="020B0604020202020204" pitchFamily="34" charset="0"/>
              </a:rPr>
            </a:br>
            <a:endParaRPr kumimoji="0" lang="vi-VN" altLang="vi-VN" sz="22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vi-VN" sz="2200" i="0" u="none" strike="noStrike" cap="none" normalizeH="0" baseline="0" dirty="0">
                <a:ln>
                  <a:noFill/>
                </a:ln>
                <a:solidFill>
                  <a:schemeClr val="tx1"/>
                </a:solidFill>
                <a:effectLst/>
                <a:latin typeface="Arial" panose="020B0604020202020204" pitchFamily="34" charset="0"/>
              </a:rPr>
              <a:t>    Xây dựng ứng dụng giao diện để hiển thị ảnh đầu vào và kết quả sau khi áp dụng Sobel.</a:t>
            </a:r>
            <a:br>
              <a:rPr kumimoji="0" lang="vi-VN" altLang="vi-VN" sz="2200" i="0" u="none" strike="noStrike" cap="none" normalizeH="0" baseline="0" dirty="0">
                <a:ln>
                  <a:noFill/>
                </a:ln>
                <a:solidFill>
                  <a:schemeClr val="tx1"/>
                </a:solidFill>
                <a:effectLst/>
                <a:latin typeface="Arial" panose="020B0604020202020204" pitchFamily="34" charset="0"/>
              </a:rPr>
            </a:br>
            <a:endParaRPr kumimoji="0" lang="vi-VN" altLang="vi-VN" sz="22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vi-VN" sz="2200" i="0" u="none" strike="noStrike" cap="none" normalizeH="0" baseline="0" dirty="0">
                <a:ln>
                  <a:noFill/>
                </a:ln>
                <a:solidFill>
                  <a:schemeClr val="tx1"/>
                </a:solidFill>
                <a:effectLst/>
                <a:latin typeface="Arial" panose="020B0604020202020204" pitchFamily="34" charset="0"/>
              </a:rPr>
              <a:t>    Kiểm tra và đánh giá kết quả thử nghiệm trên nhiều loại ảnh khác nhau. </a:t>
            </a:r>
            <a:br>
              <a:rPr kumimoji="0" lang="vi-VN" altLang="vi-VN" sz="2200" i="0" u="none" strike="noStrike" cap="none" normalizeH="0" baseline="0" dirty="0">
                <a:ln>
                  <a:noFill/>
                </a:ln>
                <a:solidFill>
                  <a:schemeClr val="tx1"/>
                </a:solidFill>
                <a:effectLst/>
                <a:latin typeface="Arial" panose="020B0604020202020204" pitchFamily="34" charset="0"/>
              </a:rPr>
            </a:br>
            <a:br>
              <a:rPr kumimoji="0" lang="vi-VN" altLang="vi-VN" sz="2200" i="0" u="none" strike="noStrike" cap="none" normalizeH="0" baseline="0" dirty="0">
                <a:ln>
                  <a:noFill/>
                </a:ln>
                <a:solidFill>
                  <a:schemeClr val="tx1"/>
                </a:solidFill>
                <a:effectLst/>
                <a:latin typeface="Arial" panose="020B0604020202020204" pitchFamily="34" charset="0"/>
              </a:rPr>
            </a:br>
            <a:r>
              <a:rPr kumimoji="0" lang="vi-VN" altLang="vi-VN" sz="2200" i="0" u="none" strike="noStrike" cap="none" normalizeH="0" baseline="0" dirty="0">
                <a:ln>
                  <a:noFill/>
                </a:ln>
                <a:solidFill>
                  <a:schemeClr val="tx1"/>
                </a:solidFill>
                <a:effectLst/>
                <a:latin typeface="Arial" panose="020B0604020202020204" pitchFamily="34" charset="0"/>
              </a:rPr>
              <a:t>    </a:t>
            </a:r>
            <a:r>
              <a:rPr lang="vi-VN" altLang="vi-VN" sz="2200" dirty="0">
                <a:latin typeface="Arial" panose="020B0604020202020204" pitchFamily="34" charset="0"/>
              </a:rPr>
              <a:t>Đánh giá và đề xuất hướng phát triển cho kĩ thuật Sobel</a:t>
            </a:r>
            <a:endParaRPr kumimoji="0" lang="vi-VN" altLang="vi-VN" sz="22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581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A676B-367C-EE73-8137-7FFCCCED5A9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FB3E4F65-530A-C36B-3A88-BAD01B0B03E4}"/>
              </a:ext>
            </a:extLst>
          </p:cNvPr>
          <p:cNvSpPr>
            <a:spLocks noGrp="1"/>
          </p:cNvSpPr>
          <p:nvPr>
            <p:ph type="title"/>
          </p:nvPr>
        </p:nvSpPr>
        <p:spPr>
          <a:xfrm>
            <a:off x="1622612" y="3089973"/>
            <a:ext cx="8542339" cy="914400"/>
          </a:xfrm>
        </p:spPr>
        <p:txBody>
          <a:bodyPr rtlCol="0">
            <a:normAutofit fontScale="90000"/>
          </a:bodyPr>
          <a:lstStyle/>
          <a:p>
            <a:pPr algn="r" rtl="0"/>
            <a:r>
              <a:rPr lang="vi-VN" dirty="0"/>
              <a:t>Phạm vi nghiên cứu của đề tài</a:t>
            </a:r>
          </a:p>
        </p:txBody>
      </p:sp>
      <p:pic>
        <p:nvPicPr>
          <p:cNvPr id="5" name="Đồ họa 4" descr="Biểu tượng mục đích">
            <a:extLst>
              <a:ext uri="{FF2B5EF4-FFF2-40B4-BE49-F238E27FC236}">
                <a16:creationId xmlns:a16="http://schemas.microsoft.com/office/drawing/2014/main" id="{47B07062-2DBF-FC23-ADB4-97D14DB20E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2EF101AF-B213-150D-C460-B95F2806C65E}"/>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12B836B8-E842-609C-05C3-747BEEB47845}"/>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2E0D4C2D-1169-690A-205C-E3F74AD31B7F}"/>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7627319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F2931-8E95-0E47-4752-5B337B6C14DA}"/>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979BBD-685B-A2E9-A84F-55A80C4C0F71}"/>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8A4A76C7-5652-1DA1-73F5-D97516DDFCB6}"/>
              </a:ext>
            </a:extLst>
          </p:cNvPr>
          <p:cNvSpPr>
            <a:spLocks noGrp="1"/>
          </p:cNvSpPr>
          <p:nvPr>
            <p:ph type="title"/>
          </p:nvPr>
        </p:nvSpPr>
        <p:spPr>
          <a:xfrm>
            <a:off x="831850" y="1775011"/>
            <a:ext cx="10515600" cy="3236257"/>
          </a:xfrm>
        </p:spPr>
        <p:txBody>
          <a:bodyPr>
            <a:normAutofit fontScale="90000"/>
          </a:bodyPr>
          <a:lstStyle/>
          <a:p>
            <a:pPr>
              <a:lnSpc>
                <a:spcPct val="150000"/>
              </a:lnSpc>
            </a:pPr>
            <a:r>
              <a:rPr lang="vi-VN" sz="2400" dirty="0"/>
              <a:t>	Đề tài tập trung vào thuật toán Sobel để phát hiện cạnh của đối tượng trong ảnh số.</a:t>
            </a:r>
            <a:br>
              <a:rPr lang="vi-VN" sz="2400" dirty="0"/>
            </a:br>
            <a:r>
              <a:rPr lang="vi-VN" sz="2400" dirty="0"/>
              <a:t>Chỉ xét ảnh tĩnh (không áp dụng cho video hoặc ảnh động).</a:t>
            </a:r>
            <a:br>
              <a:rPr lang="vi-VN" sz="2400" dirty="0"/>
            </a:br>
            <a:r>
              <a:rPr lang="vi-VN" sz="2400" dirty="0"/>
              <a:t>	Sử dụng ảnh mức xám (grayscale) hoặc ảnh màu (sẽ được chuyển thành ảnh xám trước khi xử lý).</a:t>
            </a:r>
            <a:br>
              <a:rPr lang="vi-VN" sz="2400" dirty="0"/>
            </a:br>
            <a:r>
              <a:rPr lang="vi-VN" sz="2400" dirty="0"/>
              <a:t>	Không đi sâu vào các thuật toán phát hiện cạnh nâng cao như Canny, Laplacian, Deep Learning.</a:t>
            </a:r>
          </a:p>
        </p:txBody>
      </p:sp>
      <p:sp>
        <p:nvSpPr>
          <p:cNvPr id="6" name="TextBox 5">
            <a:extLst>
              <a:ext uri="{FF2B5EF4-FFF2-40B4-BE49-F238E27FC236}">
                <a16:creationId xmlns:a16="http://schemas.microsoft.com/office/drawing/2014/main" id="{E25CD706-0D6C-43C3-748D-275B26B0B1C6}"/>
              </a:ext>
            </a:extLst>
          </p:cNvPr>
          <p:cNvSpPr txBox="1"/>
          <p:nvPr/>
        </p:nvSpPr>
        <p:spPr>
          <a:xfrm>
            <a:off x="735105" y="444968"/>
            <a:ext cx="6096000" cy="523220"/>
          </a:xfrm>
          <a:prstGeom prst="rect">
            <a:avLst/>
          </a:prstGeom>
          <a:noFill/>
        </p:spPr>
        <p:txBody>
          <a:bodyPr wrap="square">
            <a:spAutoFit/>
          </a:bodyPr>
          <a:lstStyle/>
          <a:p>
            <a:r>
              <a:rPr lang="vi-VN" sz="2800" b="1" dirty="0"/>
              <a:t>Phạm vi nghiên cứu của đề tài</a:t>
            </a:r>
          </a:p>
        </p:txBody>
      </p:sp>
    </p:spTree>
    <p:extLst>
      <p:ext uri="{BB962C8B-B14F-4D97-AF65-F5344CB8AC3E}">
        <p14:creationId xmlns:p14="http://schemas.microsoft.com/office/powerpoint/2010/main" val="220692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4B9E4-4BA0-D240-4935-6687C0647D6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22B510C2-2748-BE62-EB8D-5C1FDCA2A74C}"/>
              </a:ext>
            </a:extLst>
          </p:cNvPr>
          <p:cNvSpPr>
            <a:spLocks noGrp="1"/>
          </p:cNvSpPr>
          <p:nvPr>
            <p:ph type="title"/>
          </p:nvPr>
        </p:nvSpPr>
        <p:spPr>
          <a:xfrm>
            <a:off x="500156" y="3089973"/>
            <a:ext cx="9755468" cy="914400"/>
          </a:xfrm>
        </p:spPr>
        <p:txBody>
          <a:bodyPr rtlCol="0">
            <a:normAutofit/>
          </a:bodyPr>
          <a:lstStyle/>
          <a:p>
            <a:pPr algn="r" rtl="0"/>
            <a:r>
              <a:rPr lang="vi-VN" dirty="0"/>
              <a:t>Một số điểm về Sobel</a:t>
            </a:r>
          </a:p>
        </p:txBody>
      </p:sp>
      <p:pic>
        <p:nvPicPr>
          <p:cNvPr id="5" name="Đồ họa 4" descr="Biểu tượng mục đích">
            <a:extLst>
              <a:ext uri="{FF2B5EF4-FFF2-40B4-BE49-F238E27FC236}">
                <a16:creationId xmlns:a16="http://schemas.microsoft.com/office/drawing/2014/main" id="{8439E32B-C88B-2524-D1A7-ED7353FA14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0CB726D3-6D47-3B89-54DF-2BAE17DBBF64}"/>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755BDB94-DE67-A173-00F3-649AA6D4358A}"/>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445798B6-6E29-EF48-CCD7-8D730CEDF913}"/>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5870727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82160-96C9-3F54-2F04-CCD5D41AA0EB}"/>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98365E3-349B-89B2-D1F6-A874CADD750E}"/>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2AEE202-5619-CFA3-ADCA-C95462650539}"/>
              </a:ext>
            </a:extLst>
          </p:cNvPr>
          <p:cNvSpPr>
            <a:spLocks noGrp="1"/>
          </p:cNvSpPr>
          <p:nvPr>
            <p:ph type="title"/>
          </p:nvPr>
        </p:nvSpPr>
        <p:spPr>
          <a:xfrm>
            <a:off x="482226" y="1473481"/>
            <a:ext cx="10515600" cy="4939551"/>
          </a:xfrm>
        </p:spPr>
        <p:txBody>
          <a:bodyPr>
            <a:normAutofit fontScale="90000"/>
          </a:bodyPr>
          <a:lstStyle/>
          <a:p>
            <a:pPr>
              <a:lnSpc>
                <a:spcPct val="150000"/>
              </a:lnSpc>
            </a:pPr>
            <a:r>
              <a:rPr lang="vi-VN" sz="2400" dirty="0"/>
              <a:t>	Toán tử Sobel được phát triển vào năm 1968 bởi Irwin Sobel và Gary Feldman tại Stanford Artificial Intelligence Laboratory (SAIL). Đây là một trong những phương pháp phát hiện cạnh sớm nhất trong xử lý ảnh số.Ban đầu, Sobel được thiết kế để tính gradient cường độ sáng trong ảnh bằng cách sử dụng bộ lọc tích chập 3×3, giúp xác định biên đối tượng một cách hiệu quả.</a:t>
            </a:r>
            <a:br>
              <a:rPr lang="vi-VN" sz="2400" dirty="0"/>
            </a:br>
            <a:r>
              <a:rPr lang="vi-VN" sz="2400" dirty="0"/>
              <a:t>	 Nhờ tính toán đơn giản và hiệu suất cao, toán tử này nhanh chóng trở thành một phương pháp tiêu chuẩn trong thị giác máy tính.</a:t>
            </a:r>
            <a:br>
              <a:rPr lang="vi-VN" sz="2400" dirty="0"/>
            </a:br>
            <a:r>
              <a:rPr lang="vi-VN" sz="2400" dirty="0"/>
              <a:t>	Hiện nay, Sobel vẫn được sử dụng rộng rãi và được cải tiến bằng cách kết hợp với các thuật toán khác như Canny, Laplacian hoặc Deep Learning để nâng cao khả năng phát hiện cạnh trong ảnh phức tạp.</a:t>
            </a:r>
          </a:p>
        </p:txBody>
      </p:sp>
      <p:sp>
        <p:nvSpPr>
          <p:cNvPr id="6" name="TextBox 5">
            <a:extLst>
              <a:ext uri="{FF2B5EF4-FFF2-40B4-BE49-F238E27FC236}">
                <a16:creationId xmlns:a16="http://schemas.microsoft.com/office/drawing/2014/main" id="{C65208AD-E5F4-74F1-0FE9-7B405AFA4590}"/>
              </a:ext>
            </a:extLst>
          </p:cNvPr>
          <p:cNvSpPr txBox="1"/>
          <p:nvPr/>
        </p:nvSpPr>
        <p:spPr>
          <a:xfrm>
            <a:off x="735105" y="444968"/>
            <a:ext cx="6096000" cy="523220"/>
          </a:xfrm>
          <a:prstGeom prst="rect">
            <a:avLst/>
          </a:prstGeom>
          <a:noFill/>
        </p:spPr>
        <p:txBody>
          <a:bodyPr wrap="square">
            <a:spAutoFit/>
          </a:bodyPr>
          <a:lstStyle/>
          <a:p>
            <a:r>
              <a:rPr lang="vi-VN" sz="2800" b="1" dirty="0"/>
              <a:t>Giới thiệu về toán tử Sobel</a:t>
            </a:r>
          </a:p>
        </p:txBody>
      </p:sp>
    </p:spTree>
    <p:extLst>
      <p:ext uri="{BB962C8B-B14F-4D97-AF65-F5344CB8AC3E}">
        <p14:creationId xmlns:p14="http://schemas.microsoft.com/office/powerpoint/2010/main" val="1450030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43B31-7973-2642-BAEE-3AA16DBFB56F}"/>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48C7418-D740-29B4-9FE7-1606870849D7}"/>
              </a:ext>
            </a:extLst>
          </p:cNvPr>
          <p:cNvCxnSpPr>
            <a:cxnSpLocks/>
          </p:cNvCxnSpPr>
          <p:nvPr/>
        </p:nvCxnSpPr>
        <p:spPr>
          <a:xfrm>
            <a:off x="285002" y="1676399"/>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3E46F43-8686-44F9-87AD-873D2CE4BE88}"/>
              </a:ext>
            </a:extLst>
          </p:cNvPr>
          <p:cNvSpPr txBox="1"/>
          <p:nvPr/>
        </p:nvSpPr>
        <p:spPr>
          <a:xfrm>
            <a:off x="466164" y="910739"/>
            <a:ext cx="6849036" cy="584775"/>
          </a:xfrm>
          <a:prstGeom prst="rect">
            <a:avLst/>
          </a:prstGeom>
          <a:noFill/>
        </p:spPr>
        <p:txBody>
          <a:bodyPr wrap="square">
            <a:spAutoFit/>
          </a:bodyPr>
          <a:lstStyle/>
          <a:p>
            <a:r>
              <a:rPr lang="vi-VN" sz="3200" b="1" dirty="0"/>
              <a:t>Nguyên lí hoạt động của Sobel</a:t>
            </a:r>
          </a:p>
        </p:txBody>
      </p:sp>
      <p:sp>
        <p:nvSpPr>
          <p:cNvPr id="6" name="Rectangle 1">
            <a:extLst>
              <a:ext uri="{FF2B5EF4-FFF2-40B4-BE49-F238E27FC236}">
                <a16:creationId xmlns:a16="http://schemas.microsoft.com/office/drawing/2014/main" id="{71DE370E-CC1F-B7B0-FC9B-AAE21FC0A5CE}"/>
              </a:ext>
            </a:extLst>
          </p:cNvPr>
          <p:cNvSpPr>
            <a:spLocks noGrp="1" noChangeArrowheads="1"/>
          </p:cNvSpPr>
          <p:nvPr>
            <p:ph type="title"/>
          </p:nvPr>
        </p:nvSpPr>
        <p:spPr bwMode="auto">
          <a:xfrm>
            <a:off x="1156501" y="3315549"/>
            <a:ext cx="9493570" cy="1687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lang="vi-VN" sz="2400" dirty="0"/>
              <a:t>	Toán tử </a:t>
            </a:r>
            <a:r>
              <a:rPr lang="vi-VN" sz="2400" b="1" dirty="0"/>
              <a:t>Sobel</a:t>
            </a:r>
            <a:r>
              <a:rPr lang="vi-VN" sz="2400" dirty="0"/>
              <a:t> là phương pháp phát hiện cạnh dựa trên </a:t>
            </a:r>
            <a:r>
              <a:rPr lang="vi-VN" sz="2400" b="1" dirty="0"/>
              <a:t>đạo hàm bậc nhất</a:t>
            </a:r>
            <a:r>
              <a:rPr lang="vi-VN" sz="2400" dirty="0"/>
              <a:t>, giúp xác định biên đối tượng trong ảnh bằng cách tính </a:t>
            </a:r>
            <a:r>
              <a:rPr lang="vi-VN" sz="2400" b="1" dirty="0"/>
              <a:t>gradient cường độ sáng</a:t>
            </a:r>
            <a:r>
              <a:rPr lang="vi-VN" sz="2400" dirty="0"/>
              <a:t> theo hai hướng</a:t>
            </a:r>
            <a:r>
              <a:rPr lang="vi-VN" sz="2400" i="1" dirty="0"/>
              <a:t> </a:t>
            </a:r>
            <a:r>
              <a:rPr lang="vi-VN" sz="2400" b="1" i="1" dirty="0"/>
              <a:t>x </a:t>
            </a:r>
            <a:r>
              <a:rPr lang="vi-VN" sz="2400" b="1" dirty="0"/>
              <a:t>và </a:t>
            </a:r>
            <a:r>
              <a:rPr lang="vi-VN" sz="2400" b="1" i="1" dirty="0"/>
              <a:t>y</a:t>
            </a:r>
            <a:r>
              <a:rPr lang="vi-VN" sz="2400" dirty="0"/>
              <a:t>.</a:t>
            </a: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101CFCE9-F678-7B56-ECF4-2823E6489D46}"/>
              </a:ext>
            </a:extLst>
          </p:cNvPr>
          <p:cNvSpPr/>
          <p:nvPr/>
        </p:nvSpPr>
        <p:spPr>
          <a:xfrm>
            <a:off x="914401" y="2859464"/>
            <a:ext cx="10219764" cy="2366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36838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C3833-AB89-931C-56E1-5F7348870E33}"/>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FF3C756-32F0-B3F9-BC2C-78D933891C84}"/>
              </a:ext>
            </a:extLst>
          </p:cNvPr>
          <p:cNvCxnSpPr>
            <a:cxnSpLocks/>
          </p:cNvCxnSpPr>
          <p:nvPr/>
        </p:nvCxnSpPr>
        <p:spPr>
          <a:xfrm>
            <a:off x="482226" y="1048870"/>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1667422-C25A-807D-9A7E-92BA165854C5}"/>
              </a:ext>
            </a:extLst>
          </p:cNvPr>
          <p:cNvSpPr txBox="1"/>
          <p:nvPr/>
        </p:nvSpPr>
        <p:spPr>
          <a:xfrm>
            <a:off x="735105" y="444968"/>
            <a:ext cx="6096000" cy="523220"/>
          </a:xfrm>
          <a:prstGeom prst="rect">
            <a:avLst/>
          </a:prstGeom>
          <a:noFill/>
        </p:spPr>
        <p:txBody>
          <a:bodyPr wrap="square">
            <a:spAutoFit/>
          </a:bodyPr>
          <a:lstStyle/>
          <a:p>
            <a:r>
              <a:rPr lang="vi-VN" sz="2800" b="1" dirty="0"/>
              <a:t>Các bước thực hiện của Sobel</a:t>
            </a:r>
          </a:p>
        </p:txBody>
      </p:sp>
      <p:pic>
        <p:nvPicPr>
          <p:cNvPr id="8" name="Picture 7">
            <a:extLst>
              <a:ext uri="{FF2B5EF4-FFF2-40B4-BE49-F238E27FC236}">
                <a16:creationId xmlns:a16="http://schemas.microsoft.com/office/drawing/2014/main" id="{51F0EE69-2E32-D1D2-4274-148271BAF509}"/>
              </a:ext>
            </a:extLst>
          </p:cNvPr>
          <p:cNvPicPr>
            <a:picLocks noChangeAspect="1"/>
          </p:cNvPicPr>
          <p:nvPr/>
        </p:nvPicPr>
        <p:blipFill>
          <a:blip r:embed="rId2"/>
          <a:stretch>
            <a:fillRect/>
          </a:stretch>
        </p:blipFill>
        <p:spPr>
          <a:xfrm>
            <a:off x="1388236" y="4257450"/>
            <a:ext cx="2476846" cy="1076475"/>
          </a:xfrm>
          <a:prstGeom prst="rect">
            <a:avLst/>
          </a:prstGeom>
        </p:spPr>
      </p:pic>
      <p:pic>
        <p:nvPicPr>
          <p:cNvPr id="12" name="Picture 11">
            <a:extLst>
              <a:ext uri="{FF2B5EF4-FFF2-40B4-BE49-F238E27FC236}">
                <a16:creationId xmlns:a16="http://schemas.microsoft.com/office/drawing/2014/main" id="{7894C99C-AA6F-B4D2-7DFB-682E374879B3}"/>
              </a:ext>
            </a:extLst>
          </p:cNvPr>
          <p:cNvPicPr>
            <a:picLocks noChangeAspect="1"/>
          </p:cNvPicPr>
          <p:nvPr/>
        </p:nvPicPr>
        <p:blipFill>
          <a:blip r:embed="rId3"/>
          <a:stretch>
            <a:fillRect/>
          </a:stretch>
        </p:blipFill>
        <p:spPr>
          <a:xfrm>
            <a:off x="5198595" y="4257450"/>
            <a:ext cx="2810267" cy="1257475"/>
          </a:xfrm>
          <a:prstGeom prst="rect">
            <a:avLst/>
          </a:prstGeom>
        </p:spPr>
      </p:pic>
      <p:sp>
        <p:nvSpPr>
          <p:cNvPr id="14" name="TextBox 13">
            <a:extLst>
              <a:ext uri="{FF2B5EF4-FFF2-40B4-BE49-F238E27FC236}">
                <a16:creationId xmlns:a16="http://schemas.microsoft.com/office/drawing/2014/main" id="{B386A24E-3979-CD9C-68F4-554230B6224D}"/>
              </a:ext>
            </a:extLst>
          </p:cNvPr>
          <p:cNvSpPr txBox="1"/>
          <p:nvPr/>
        </p:nvSpPr>
        <p:spPr>
          <a:xfrm>
            <a:off x="1285501" y="1524075"/>
            <a:ext cx="7826188" cy="2239844"/>
          </a:xfrm>
          <a:prstGeom prst="rect">
            <a:avLst/>
          </a:prstGeom>
          <a:noFill/>
        </p:spPr>
        <p:txBody>
          <a:bodyPr wrap="square">
            <a:spAutoFit/>
          </a:bodyPr>
          <a:lstStyle/>
          <a:p>
            <a:pPr algn="just">
              <a:lnSpc>
                <a:spcPct val="150000"/>
              </a:lnSpc>
            </a:pPr>
            <a:r>
              <a:rPr lang="vi-VN" sz="2400" b="1" dirty="0">
                <a:latin typeface="+mj-lt"/>
              </a:rPr>
              <a:t>Bước 1: Tính gradient theo hai hướng</a:t>
            </a:r>
            <a:endParaRPr lang="vi-VN" sz="2400" dirty="0">
              <a:latin typeface="+mj-lt"/>
            </a:endParaRPr>
          </a:p>
          <a:p>
            <a:pPr algn="just">
              <a:lnSpc>
                <a:spcPct val="150000"/>
              </a:lnSpc>
            </a:pPr>
            <a:r>
              <a:rPr lang="vi-VN" sz="2400" dirty="0">
                <a:latin typeface="+mj-lt"/>
              </a:rPr>
              <a:t>	Dùng hai </a:t>
            </a:r>
            <a:r>
              <a:rPr lang="vi-VN" sz="2400" b="1" dirty="0">
                <a:latin typeface="+mj-lt"/>
              </a:rPr>
              <a:t>bộ lọc Sobel</a:t>
            </a:r>
            <a:r>
              <a:rPr lang="vi-VN" sz="2400" dirty="0">
                <a:latin typeface="+mj-lt"/>
              </a:rPr>
              <a:t> 3x3 để tính gradient:</a:t>
            </a:r>
          </a:p>
          <a:p>
            <a:pPr marL="1200150" lvl="2" indent="-285750" algn="just">
              <a:lnSpc>
                <a:spcPct val="150000"/>
              </a:lnSpc>
              <a:buFont typeface="Arial" panose="020B0604020202020204" pitchFamily="34" charset="0"/>
              <a:buChar char="•"/>
            </a:pPr>
            <a:r>
              <a:rPr lang="vi-VN" sz="2400" b="1" dirty="0">
                <a:latin typeface="+mj-lt"/>
              </a:rPr>
              <a:t>G</a:t>
            </a:r>
            <a:r>
              <a:rPr lang="vi-VN" sz="2400" b="1" i="1" dirty="0">
                <a:latin typeface="+mj-lt"/>
              </a:rPr>
              <a:t>x</a:t>
            </a:r>
            <a:r>
              <a:rPr lang="vi-VN" sz="2400" dirty="0">
                <a:latin typeface="+mj-lt"/>
              </a:rPr>
              <a:t>: Phát hiện cạnh theo </a:t>
            </a:r>
            <a:r>
              <a:rPr lang="vi-VN" sz="2400" b="1" dirty="0">
                <a:latin typeface="+mj-lt"/>
              </a:rPr>
              <a:t>chiều ngang</a:t>
            </a:r>
            <a:r>
              <a:rPr lang="vi-VN" sz="2400" dirty="0">
                <a:latin typeface="+mj-lt"/>
              </a:rPr>
              <a:t>.</a:t>
            </a:r>
          </a:p>
          <a:p>
            <a:pPr marL="1200150" lvl="2" indent="-285750" algn="just">
              <a:lnSpc>
                <a:spcPct val="150000"/>
              </a:lnSpc>
              <a:buFont typeface="Arial" panose="020B0604020202020204" pitchFamily="34" charset="0"/>
              <a:buChar char="•"/>
            </a:pPr>
            <a:r>
              <a:rPr lang="vi-VN" sz="2400" b="1" dirty="0">
                <a:latin typeface="+mj-lt"/>
              </a:rPr>
              <a:t>G</a:t>
            </a:r>
            <a:r>
              <a:rPr lang="vi-VN" sz="2400" b="1" i="1" dirty="0">
                <a:latin typeface="+mj-lt"/>
              </a:rPr>
              <a:t>y</a:t>
            </a:r>
            <a:r>
              <a:rPr lang="vi-VN" sz="2400" dirty="0">
                <a:latin typeface="+mj-lt"/>
              </a:rPr>
              <a:t>: Phát hiện cạnh theo </a:t>
            </a:r>
            <a:r>
              <a:rPr lang="vi-VN" sz="2400" b="1" dirty="0">
                <a:latin typeface="+mj-lt"/>
              </a:rPr>
              <a:t>chiều dọc</a:t>
            </a:r>
            <a:r>
              <a:rPr lang="vi-VN" sz="2400" dirty="0">
                <a:latin typeface="+mj-lt"/>
              </a:rPr>
              <a:t>.</a:t>
            </a:r>
          </a:p>
        </p:txBody>
      </p:sp>
    </p:spTree>
    <p:extLst>
      <p:ext uri="{BB962C8B-B14F-4D97-AF65-F5344CB8AC3E}">
        <p14:creationId xmlns:p14="http://schemas.microsoft.com/office/powerpoint/2010/main" val="240993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FF464-CB2A-2400-1AAF-2E8FEC6EC80B}"/>
              </a:ext>
            </a:extLst>
          </p:cNvPr>
          <p:cNvPicPr>
            <a:picLocks noChangeAspect="1"/>
          </p:cNvPicPr>
          <p:nvPr/>
        </p:nvPicPr>
        <p:blipFill>
          <a:blip r:embed="rId2"/>
          <a:stretch>
            <a:fillRect/>
          </a:stretch>
        </p:blipFill>
        <p:spPr>
          <a:xfrm>
            <a:off x="986118" y="681317"/>
            <a:ext cx="9789459" cy="3774142"/>
          </a:xfrm>
          <a:prstGeom prst="rect">
            <a:avLst/>
          </a:prstGeom>
        </p:spPr>
      </p:pic>
    </p:spTree>
    <p:extLst>
      <p:ext uri="{BB962C8B-B14F-4D97-AF65-F5344CB8AC3E}">
        <p14:creationId xmlns:p14="http://schemas.microsoft.com/office/powerpoint/2010/main" val="160101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37E30B-392D-4691-8125-129E25AAA524}"/>
              </a:ext>
            </a:extLst>
          </p:cNvPr>
          <p:cNvSpPr>
            <a:spLocks noGrp="1"/>
          </p:cNvSpPr>
          <p:nvPr>
            <p:ph type="title"/>
          </p:nvPr>
        </p:nvSpPr>
        <p:spPr>
          <a:xfrm>
            <a:off x="2717150" y="3089973"/>
            <a:ext cx="7860177" cy="914400"/>
          </a:xfrm>
        </p:spPr>
        <p:txBody>
          <a:bodyPr rtlCol="0">
            <a:normAutofit fontScale="90000"/>
          </a:bodyPr>
          <a:lstStyle/>
          <a:p>
            <a:pPr rtl="0"/>
            <a:r>
              <a:rPr lang="vi-VN" dirty="0"/>
              <a:t>Vì sao lại chọn </a:t>
            </a:r>
            <a:r>
              <a:rPr lang="vi-VN"/>
              <a:t>đề tài này?</a:t>
            </a:r>
            <a:endParaRPr lang="vi-VN" dirty="0"/>
          </a:p>
        </p:txBody>
      </p:sp>
      <p:pic>
        <p:nvPicPr>
          <p:cNvPr id="5" name="Đồ họa 4" descr="Biểu tượng mục đích">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20A0BB88-9C31-A3C3-67C4-73E45A73191C}"/>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C1EFF25F-C2CF-538B-3692-FF9CD7E2E508}"/>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C9C29A33-32C5-F363-65CD-12FC0B8498E7}"/>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7458436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F3248D-F8DC-3AE3-47CA-820F9FB6C2DF}"/>
              </a:ext>
            </a:extLst>
          </p:cNvPr>
          <p:cNvSpPr>
            <a:spLocks noGrp="1"/>
          </p:cNvSpPr>
          <p:nvPr>
            <p:ph type="body" idx="1"/>
          </p:nvPr>
        </p:nvSpPr>
        <p:spPr>
          <a:xfrm>
            <a:off x="1053353" y="3352335"/>
            <a:ext cx="1896035" cy="368018"/>
          </a:xfrm>
        </p:spPr>
        <p:txBody>
          <a:bodyPr>
            <a:normAutofit fontScale="92500" lnSpcReduction="10000"/>
          </a:bodyPr>
          <a:lstStyle/>
          <a:p>
            <a:r>
              <a:rPr lang="vi-VN" dirty="0"/>
              <a:t>Điểm ảnh A</a:t>
            </a:r>
          </a:p>
        </p:txBody>
      </p:sp>
      <p:pic>
        <p:nvPicPr>
          <p:cNvPr id="7" name="Picture 6">
            <a:extLst>
              <a:ext uri="{FF2B5EF4-FFF2-40B4-BE49-F238E27FC236}">
                <a16:creationId xmlns:a16="http://schemas.microsoft.com/office/drawing/2014/main" id="{1DD89577-AC66-4FE7-9C7B-07B9283F5B74}"/>
              </a:ext>
            </a:extLst>
          </p:cNvPr>
          <p:cNvPicPr>
            <a:picLocks noChangeAspect="1"/>
          </p:cNvPicPr>
          <p:nvPr/>
        </p:nvPicPr>
        <p:blipFill>
          <a:blip r:embed="rId2"/>
          <a:stretch>
            <a:fillRect/>
          </a:stretch>
        </p:blipFill>
        <p:spPr>
          <a:xfrm>
            <a:off x="5030527" y="1148702"/>
            <a:ext cx="3296358" cy="1722421"/>
          </a:xfrm>
          <a:prstGeom prst="rect">
            <a:avLst/>
          </a:prstGeom>
        </p:spPr>
      </p:pic>
      <p:sp>
        <p:nvSpPr>
          <p:cNvPr id="8" name="Text Placeholder 2">
            <a:extLst>
              <a:ext uri="{FF2B5EF4-FFF2-40B4-BE49-F238E27FC236}">
                <a16:creationId xmlns:a16="http://schemas.microsoft.com/office/drawing/2014/main" id="{FB5358C7-156E-0815-56F2-29BB2A445B3A}"/>
              </a:ext>
            </a:extLst>
          </p:cNvPr>
          <p:cNvSpPr txBox="1">
            <a:spLocks/>
          </p:cNvSpPr>
          <p:nvPr/>
        </p:nvSpPr>
        <p:spPr>
          <a:xfrm>
            <a:off x="5873711" y="3352335"/>
            <a:ext cx="2453174" cy="368018"/>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vi-VN"/>
              <a:t>Mặt nạ theo hướng x</a:t>
            </a:r>
            <a:endParaRPr lang="vi-VN" dirty="0"/>
          </a:p>
        </p:txBody>
      </p:sp>
      <p:pic>
        <p:nvPicPr>
          <p:cNvPr id="10" name="Picture 9">
            <a:extLst>
              <a:ext uri="{FF2B5EF4-FFF2-40B4-BE49-F238E27FC236}">
                <a16:creationId xmlns:a16="http://schemas.microsoft.com/office/drawing/2014/main" id="{6B05E433-B0BB-3B24-5612-815E189A7710}"/>
              </a:ext>
            </a:extLst>
          </p:cNvPr>
          <p:cNvPicPr>
            <a:picLocks noChangeAspect="1"/>
          </p:cNvPicPr>
          <p:nvPr/>
        </p:nvPicPr>
        <p:blipFill>
          <a:blip r:embed="rId3"/>
          <a:stretch>
            <a:fillRect/>
          </a:stretch>
        </p:blipFill>
        <p:spPr>
          <a:xfrm>
            <a:off x="524624" y="1247805"/>
            <a:ext cx="2657846" cy="1524213"/>
          </a:xfrm>
          <a:prstGeom prst="rect">
            <a:avLst/>
          </a:prstGeom>
        </p:spPr>
      </p:pic>
      <p:sp>
        <p:nvSpPr>
          <p:cNvPr id="11" name="Rectangle 10">
            <a:extLst>
              <a:ext uri="{FF2B5EF4-FFF2-40B4-BE49-F238E27FC236}">
                <a16:creationId xmlns:a16="http://schemas.microsoft.com/office/drawing/2014/main" id="{E6B0AB0F-85AA-A4FA-0FE6-3F956310FC75}"/>
              </a:ext>
            </a:extLst>
          </p:cNvPr>
          <p:cNvSpPr/>
          <p:nvPr/>
        </p:nvSpPr>
        <p:spPr>
          <a:xfrm>
            <a:off x="1775012" y="1783976"/>
            <a:ext cx="1299882" cy="959224"/>
          </a:xfrm>
          <a:prstGeom prst="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TextBox 11">
            <a:extLst>
              <a:ext uri="{FF2B5EF4-FFF2-40B4-BE49-F238E27FC236}">
                <a16:creationId xmlns:a16="http://schemas.microsoft.com/office/drawing/2014/main" id="{2C7E7200-04DA-685F-C724-221113A6B567}"/>
              </a:ext>
            </a:extLst>
          </p:cNvPr>
          <p:cNvSpPr txBox="1"/>
          <p:nvPr/>
        </p:nvSpPr>
        <p:spPr>
          <a:xfrm>
            <a:off x="672353" y="4632364"/>
            <a:ext cx="10246659" cy="1704569"/>
          </a:xfrm>
          <a:prstGeom prst="rect">
            <a:avLst/>
          </a:prstGeom>
          <a:noFill/>
        </p:spPr>
        <p:txBody>
          <a:bodyPr wrap="square" rtlCol="0">
            <a:spAutoFit/>
          </a:bodyPr>
          <a:lstStyle/>
          <a:p>
            <a:pPr>
              <a:lnSpc>
                <a:spcPct val="150000"/>
              </a:lnSpc>
            </a:pPr>
            <a:r>
              <a:rPr lang="vi-VN" dirty="0">
                <a:latin typeface="+mj-lt"/>
              </a:rPr>
              <a:t>Khi đó giá trị:</a:t>
            </a:r>
          </a:p>
          <a:p>
            <a:pPr>
              <a:lnSpc>
                <a:spcPct val="150000"/>
              </a:lnSpc>
            </a:pPr>
            <a:r>
              <a:rPr lang="vi-VN" dirty="0">
                <a:latin typeface="+mj-lt"/>
              </a:rPr>
              <a:t>=&gt; Gx(2)= (−1×2)+(0×1)+(1×0)+(−2×1)+(0×2)+(2×1)+(−1×0)+(0×1)+(1×1)</a:t>
            </a:r>
          </a:p>
          <a:p>
            <a:pPr>
              <a:lnSpc>
                <a:spcPct val="150000"/>
              </a:lnSpc>
            </a:pPr>
            <a:r>
              <a:rPr lang="vi-VN" dirty="0">
                <a:latin typeface="+mj-lt"/>
              </a:rPr>
              <a:t>Gx = (−2+ 0 + 0) + (−2 + 0 + 2)+(0+0+1) = (-2 + 0 + 0) + (-2 + 0 + 2) + (0 + 0 + 1) </a:t>
            </a:r>
          </a:p>
          <a:p>
            <a:pPr>
              <a:lnSpc>
                <a:spcPct val="150000"/>
              </a:lnSpc>
            </a:pPr>
            <a:r>
              <a:rPr lang="vi-VN" dirty="0">
                <a:latin typeface="+mj-lt"/>
              </a:rPr>
              <a:t>Gx ​= −2 + 0 + 1= −1 </a:t>
            </a:r>
          </a:p>
        </p:txBody>
      </p:sp>
      <p:sp>
        <p:nvSpPr>
          <p:cNvPr id="13" name="Rectangle: Rounded Corners 12">
            <a:extLst>
              <a:ext uri="{FF2B5EF4-FFF2-40B4-BE49-F238E27FC236}">
                <a16:creationId xmlns:a16="http://schemas.microsoft.com/office/drawing/2014/main" id="{76010983-3E6A-D319-5358-FE9D6C640534}"/>
              </a:ext>
            </a:extLst>
          </p:cNvPr>
          <p:cNvSpPr/>
          <p:nvPr/>
        </p:nvSpPr>
        <p:spPr>
          <a:xfrm>
            <a:off x="2303929" y="2133600"/>
            <a:ext cx="259977" cy="2779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6828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EFD1DFB-6CFB-DA12-2744-D04356654800}"/>
              </a:ext>
            </a:extLst>
          </p:cNvPr>
          <p:cNvPicPr>
            <a:picLocks noChangeAspect="1"/>
          </p:cNvPicPr>
          <p:nvPr/>
        </p:nvPicPr>
        <p:blipFill>
          <a:blip r:embed="rId2"/>
          <a:stretch>
            <a:fillRect/>
          </a:stretch>
        </p:blipFill>
        <p:spPr>
          <a:xfrm>
            <a:off x="326803" y="2246675"/>
            <a:ext cx="2677207" cy="2163959"/>
          </a:xfrm>
          <a:prstGeom prst="rect">
            <a:avLst/>
          </a:prstGeom>
        </p:spPr>
      </p:pic>
      <p:pic>
        <p:nvPicPr>
          <p:cNvPr id="13" name="Picture 12">
            <a:extLst>
              <a:ext uri="{FF2B5EF4-FFF2-40B4-BE49-F238E27FC236}">
                <a16:creationId xmlns:a16="http://schemas.microsoft.com/office/drawing/2014/main" id="{4124500B-0E29-65DC-D3C1-D1A2BC413B98}"/>
              </a:ext>
            </a:extLst>
          </p:cNvPr>
          <p:cNvPicPr>
            <a:picLocks noChangeAspect="1"/>
          </p:cNvPicPr>
          <p:nvPr/>
        </p:nvPicPr>
        <p:blipFill>
          <a:blip r:embed="rId3"/>
          <a:stretch>
            <a:fillRect/>
          </a:stretch>
        </p:blipFill>
        <p:spPr>
          <a:xfrm>
            <a:off x="6835471" y="588765"/>
            <a:ext cx="2980882" cy="2608273"/>
          </a:xfrm>
          <a:prstGeom prst="rect">
            <a:avLst/>
          </a:prstGeom>
        </p:spPr>
      </p:pic>
      <p:pic>
        <p:nvPicPr>
          <p:cNvPr id="15" name="Picture 14">
            <a:extLst>
              <a:ext uri="{FF2B5EF4-FFF2-40B4-BE49-F238E27FC236}">
                <a16:creationId xmlns:a16="http://schemas.microsoft.com/office/drawing/2014/main" id="{6C55C779-137E-B84F-4E0A-0A53E0E84C8F}"/>
              </a:ext>
            </a:extLst>
          </p:cNvPr>
          <p:cNvPicPr>
            <a:picLocks noChangeAspect="1"/>
          </p:cNvPicPr>
          <p:nvPr/>
        </p:nvPicPr>
        <p:blipFill>
          <a:blip r:embed="rId4"/>
          <a:stretch>
            <a:fillRect/>
          </a:stretch>
        </p:blipFill>
        <p:spPr>
          <a:xfrm>
            <a:off x="6499412" y="3898426"/>
            <a:ext cx="3521378" cy="2618914"/>
          </a:xfrm>
          <a:prstGeom prst="rect">
            <a:avLst/>
          </a:prstGeom>
        </p:spPr>
      </p:pic>
      <p:cxnSp>
        <p:nvCxnSpPr>
          <p:cNvPr id="17" name="Straight Arrow Connector 16">
            <a:extLst>
              <a:ext uri="{FF2B5EF4-FFF2-40B4-BE49-F238E27FC236}">
                <a16:creationId xmlns:a16="http://schemas.microsoft.com/office/drawing/2014/main" id="{6263EFB0-A81C-7701-E845-D8CEE3803EFB}"/>
              </a:ext>
            </a:extLst>
          </p:cNvPr>
          <p:cNvCxnSpPr/>
          <p:nvPr/>
        </p:nvCxnSpPr>
        <p:spPr>
          <a:xfrm flipV="1">
            <a:off x="3159051" y="2070847"/>
            <a:ext cx="3340361" cy="1039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0279A4-A66A-7B1E-5284-8ACF4AFC6E8E}"/>
              </a:ext>
            </a:extLst>
          </p:cNvPr>
          <p:cNvCxnSpPr/>
          <p:nvPr/>
        </p:nvCxnSpPr>
        <p:spPr>
          <a:xfrm>
            <a:off x="3159051" y="4078941"/>
            <a:ext cx="3205890" cy="133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C78DA27-E2A6-9C60-EF3D-1C2B51FEAC55}"/>
              </a:ext>
            </a:extLst>
          </p:cNvPr>
          <p:cNvSpPr txBox="1"/>
          <p:nvPr/>
        </p:nvSpPr>
        <p:spPr>
          <a:xfrm>
            <a:off x="3546256" y="1892901"/>
            <a:ext cx="1984967" cy="646331"/>
          </a:xfrm>
          <a:prstGeom prst="rect">
            <a:avLst/>
          </a:prstGeom>
          <a:noFill/>
        </p:spPr>
        <p:txBody>
          <a:bodyPr wrap="square" rtlCol="0">
            <a:spAutoFit/>
          </a:bodyPr>
          <a:lstStyle/>
          <a:p>
            <a:r>
              <a:rPr lang="vi-VN" dirty="0"/>
              <a:t>Tính gradient theo hướng x</a:t>
            </a:r>
          </a:p>
        </p:txBody>
      </p:sp>
      <p:sp>
        <p:nvSpPr>
          <p:cNvPr id="22" name="TextBox 21">
            <a:extLst>
              <a:ext uri="{FF2B5EF4-FFF2-40B4-BE49-F238E27FC236}">
                <a16:creationId xmlns:a16="http://schemas.microsoft.com/office/drawing/2014/main" id="{96F9A0C4-1394-D9E0-A4BA-EE6056265BBE}"/>
              </a:ext>
            </a:extLst>
          </p:cNvPr>
          <p:cNvSpPr txBox="1"/>
          <p:nvPr/>
        </p:nvSpPr>
        <p:spPr>
          <a:xfrm>
            <a:off x="3712222" y="4884717"/>
            <a:ext cx="1899684" cy="646331"/>
          </a:xfrm>
          <a:prstGeom prst="rect">
            <a:avLst/>
          </a:prstGeom>
          <a:noFill/>
        </p:spPr>
        <p:txBody>
          <a:bodyPr wrap="square">
            <a:spAutoFit/>
          </a:bodyPr>
          <a:lstStyle/>
          <a:p>
            <a:r>
              <a:rPr lang="vi-VN"/>
              <a:t>Tính gradient theo hướng y</a:t>
            </a:r>
            <a:endParaRPr lang="vi-VN" dirty="0"/>
          </a:p>
        </p:txBody>
      </p:sp>
    </p:spTree>
    <p:extLst>
      <p:ext uri="{BB962C8B-B14F-4D97-AF65-F5344CB8AC3E}">
        <p14:creationId xmlns:p14="http://schemas.microsoft.com/office/powerpoint/2010/main" val="410189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6584E-8DBA-0CA6-FCB6-97C86041C7E9}"/>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67D54DF-0376-B59D-91D9-2C3A6C1B33A7}"/>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D6E03DAA-2591-A049-9220-B14E9BD191F3}"/>
              </a:ext>
            </a:extLst>
          </p:cNvPr>
          <p:cNvSpPr>
            <a:spLocks noGrp="1"/>
          </p:cNvSpPr>
          <p:nvPr>
            <p:ph type="title"/>
          </p:nvPr>
        </p:nvSpPr>
        <p:spPr>
          <a:xfrm>
            <a:off x="0" y="1616914"/>
            <a:ext cx="10515600" cy="1132818"/>
          </a:xfrm>
        </p:spPr>
        <p:txBody>
          <a:bodyPr>
            <a:normAutofit fontScale="90000"/>
          </a:bodyPr>
          <a:lstStyle/>
          <a:p>
            <a:pPr>
              <a:lnSpc>
                <a:spcPct val="150000"/>
              </a:lnSpc>
            </a:pPr>
            <a:r>
              <a:rPr lang="vi-VN" sz="2400" dirty="0"/>
              <a:t>	</a:t>
            </a:r>
            <a:r>
              <a:rPr lang="vi-VN" sz="2400" b="1" dirty="0"/>
              <a:t>Bước 2: Tính biên độ và hướng gradient</a:t>
            </a:r>
            <a:br>
              <a:rPr lang="vi-VN" sz="2400" dirty="0"/>
            </a:br>
            <a:r>
              <a:rPr lang="vi-VN" sz="2400" dirty="0"/>
              <a:t>	Biên độ gradient được tính bằng:</a:t>
            </a:r>
            <a:br>
              <a:rPr lang="vi-VN" sz="2400" dirty="0"/>
            </a:br>
            <a:endParaRPr lang="vi-VN" sz="2400" dirty="0"/>
          </a:p>
        </p:txBody>
      </p:sp>
      <p:sp>
        <p:nvSpPr>
          <p:cNvPr id="6" name="TextBox 5">
            <a:extLst>
              <a:ext uri="{FF2B5EF4-FFF2-40B4-BE49-F238E27FC236}">
                <a16:creationId xmlns:a16="http://schemas.microsoft.com/office/drawing/2014/main" id="{408705FA-C069-B5C0-4E8A-D9766EF99ADA}"/>
              </a:ext>
            </a:extLst>
          </p:cNvPr>
          <p:cNvSpPr txBox="1"/>
          <p:nvPr/>
        </p:nvSpPr>
        <p:spPr>
          <a:xfrm>
            <a:off x="735105" y="444968"/>
            <a:ext cx="6096000" cy="523220"/>
          </a:xfrm>
          <a:prstGeom prst="rect">
            <a:avLst/>
          </a:prstGeom>
          <a:noFill/>
        </p:spPr>
        <p:txBody>
          <a:bodyPr wrap="square">
            <a:spAutoFit/>
          </a:bodyPr>
          <a:lstStyle/>
          <a:p>
            <a:r>
              <a:rPr lang="vi-VN" sz="2800" b="1" dirty="0"/>
              <a:t>Các bước thực hiện của Sobel</a:t>
            </a:r>
          </a:p>
        </p:txBody>
      </p:sp>
      <p:pic>
        <p:nvPicPr>
          <p:cNvPr id="3" name="Picture 2">
            <a:extLst>
              <a:ext uri="{FF2B5EF4-FFF2-40B4-BE49-F238E27FC236}">
                <a16:creationId xmlns:a16="http://schemas.microsoft.com/office/drawing/2014/main" id="{A30D7882-D2B9-8625-72FC-EC007D2CEB28}"/>
              </a:ext>
            </a:extLst>
          </p:cNvPr>
          <p:cNvPicPr>
            <a:picLocks noChangeAspect="1"/>
          </p:cNvPicPr>
          <p:nvPr/>
        </p:nvPicPr>
        <p:blipFill>
          <a:blip r:embed="rId2"/>
          <a:stretch>
            <a:fillRect/>
          </a:stretch>
        </p:blipFill>
        <p:spPr>
          <a:xfrm>
            <a:off x="3576498" y="2381304"/>
            <a:ext cx="2241596" cy="485843"/>
          </a:xfrm>
          <a:prstGeom prst="rect">
            <a:avLst/>
          </a:prstGeom>
        </p:spPr>
      </p:pic>
      <p:sp>
        <p:nvSpPr>
          <p:cNvPr id="7" name="Title 3">
            <a:extLst>
              <a:ext uri="{FF2B5EF4-FFF2-40B4-BE49-F238E27FC236}">
                <a16:creationId xmlns:a16="http://schemas.microsoft.com/office/drawing/2014/main" id="{5B6A3618-6479-13C8-4312-337DA6E71FB8}"/>
              </a:ext>
            </a:extLst>
          </p:cNvPr>
          <p:cNvSpPr txBox="1">
            <a:spLocks/>
          </p:cNvSpPr>
          <p:nvPr/>
        </p:nvSpPr>
        <p:spPr>
          <a:xfrm>
            <a:off x="0" y="4395927"/>
            <a:ext cx="7064188" cy="56640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vi-VN" sz="2400" dirty="0"/>
              <a:t>	Góc hướng của cạnh được tính bằng công thức</a:t>
            </a:r>
          </a:p>
        </p:txBody>
      </p:sp>
      <p:pic>
        <p:nvPicPr>
          <p:cNvPr id="9" name="Picture 8">
            <a:extLst>
              <a:ext uri="{FF2B5EF4-FFF2-40B4-BE49-F238E27FC236}">
                <a16:creationId xmlns:a16="http://schemas.microsoft.com/office/drawing/2014/main" id="{40470D3C-2753-E9BB-CB5B-090242EBD428}"/>
              </a:ext>
            </a:extLst>
          </p:cNvPr>
          <p:cNvPicPr>
            <a:picLocks noChangeAspect="1"/>
          </p:cNvPicPr>
          <p:nvPr/>
        </p:nvPicPr>
        <p:blipFill>
          <a:blip r:embed="rId3"/>
          <a:stretch>
            <a:fillRect/>
          </a:stretch>
        </p:blipFill>
        <p:spPr>
          <a:xfrm>
            <a:off x="3625584" y="4955876"/>
            <a:ext cx="2229161" cy="819264"/>
          </a:xfrm>
          <a:prstGeom prst="rect">
            <a:avLst/>
          </a:prstGeom>
        </p:spPr>
      </p:pic>
      <p:sp>
        <p:nvSpPr>
          <p:cNvPr id="13" name="TextBox 12">
            <a:extLst>
              <a:ext uri="{FF2B5EF4-FFF2-40B4-BE49-F238E27FC236}">
                <a16:creationId xmlns:a16="http://schemas.microsoft.com/office/drawing/2014/main" id="{E103E3B3-CF53-6686-7EF9-6A65CFEB95F8}"/>
              </a:ext>
            </a:extLst>
          </p:cNvPr>
          <p:cNvSpPr txBox="1"/>
          <p:nvPr/>
        </p:nvSpPr>
        <p:spPr>
          <a:xfrm>
            <a:off x="968188" y="3213791"/>
            <a:ext cx="6096000" cy="369332"/>
          </a:xfrm>
          <a:prstGeom prst="rect">
            <a:avLst/>
          </a:prstGeom>
          <a:noFill/>
        </p:spPr>
        <p:txBody>
          <a:bodyPr wrap="square">
            <a:spAutoFit/>
          </a:bodyPr>
          <a:lstStyle/>
          <a:p>
            <a:r>
              <a:rPr lang="vi-VN" dirty="0"/>
              <a:t>Hoặc giá trị G được tính xấp xỉ bằng:</a:t>
            </a:r>
          </a:p>
        </p:txBody>
      </p:sp>
      <p:pic>
        <p:nvPicPr>
          <p:cNvPr id="15" name="Picture 14">
            <a:extLst>
              <a:ext uri="{FF2B5EF4-FFF2-40B4-BE49-F238E27FC236}">
                <a16:creationId xmlns:a16="http://schemas.microsoft.com/office/drawing/2014/main" id="{1B33493D-A080-47CD-0AAE-435D1C0BBF7A}"/>
              </a:ext>
            </a:extLst>
          </p:cNvPr>
          <p:cNvPicPr>
            <a:picLocks noChangeAspect="1"/>
          </p:cNvPicPr>
          <p:nvPr/>
        </p:nvPicPr>
        <p:blipFill>
          <a:blip r:embed="rId4"/>
          <a:stretch>
            <a:fillRect/>
          </a:stretch>
        </p:blipFill>
        <p:spPr>
          <a:xfrm>
            <a:off x="3625584" y="3715135"/>
            <a:ext cx="2192510" cy="552527"/>
          </a:xfrm>
          <a:prstGeom prst="rect">
            <a:avLst/>
          </a:prstGeom>
        </p:spPr>
      </p:pic>
    </p:spTree>
    <p:extLst>
      <p:ext uri="{BB962C8B-B14F-4D97-AF65-F5344CB8AC3E}">
        <p14:creationId xmlns:p14="http://schemas.microsoft.com/office/powerpoint/2010/main" val="426013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043CD-98A3-6EA8-408C-86874655404B}"/>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C5FD76F-0B93-BE4E-8E60-B0A0F009DEDE}"/>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6A22CBC4-DD6A-2D7B-E741-31B25B280AA4}"/>
              </a:ext>
            </a:extLst>
          </p:cNvPr>
          <p:cNvSpPr>
            <a:spLocks noGrp="1"/>
          </p:cNvSpPr>
          <p:nvPr>
            <p:ph type="title"/>
          </p:nvPr>
        </p:nvSpPr>
        <p:spPr>
          <a:xfrm>
            <a:off x="44824" y="1491407"/>
            <a:ext cx="10515600" cy="1816567"/>
          </a:xfrm>
        </p:spPr>
        <p:txBody>
          <a:bodyPr>
            <a:normAutofit/>
          </a:bodyPr>
          <a:lstStyle/>
          <a:p>
            <a:pPr>
              <a:lnSpc>
                <a:spcPct val="150000"/>
              </a:lnSpc>
            </a:pPr>
            <a:r>
              <a:rPr lang="vi-VN" sz="2400" dirty="0"/>
              <a:t>	</a:t>
            </a:r>
            <a:r>
              <a:rPr lang="vi-VN" sz="2400" b="1" dirty="0"/>
              <a:t>Bước 3: Ngưỡng hóa (Thresholding) và xuất ảnh kết quả</a:t>
            </a:r>
            <a:br>
              <a:rPr lang="vi-VN" sz="2400" dirty="0"/>
            </a:br>
            <a:r>
              <a:rPr lang="vi-VN" sz="2400" dirty="0"/>
              <a:t>	Chỉ giữ lại các điểm có giá trị gradient lớn hơn một ngưỡng nhất định để xác định cạnh rõ ràng hơn.	</a:t>
            </a:r>
          </a:p>
        </p:txBody>
      </p:sp>
      <p:sp>
        <p:nvSpPr>
          <p:cNvPr id="6" name="TextBox 5">
            <a:extLst>
              <a:ext uri="{FF2B5EF4-FFF2-40B4-BE49-F238E27FC236}">
                <a16:creationId xmlns:a16="http://schemas.microsoft.com/office/drawing/2014/main" id="{F613B209-6FCC-5341-3247-FD4920983393}"/>
              </a:ext>
            </a:extLst>
          </p:cNvPr>
          <p:cNvSpPr txBox="1"/>
          <p:nvPr/>
        </p:nvSpPr>
        <p:spPr>
          <a:xfrm>
            <a:off x="735105" y="444968"/>
            <a:ext cx="6096000" cy="523220"/>
          </a:xfrm>
          <a:prstGeom prst="rect">
            <a:avLst/>
          </a:prstGeom>
          <a:noFill/>
        </p:spPr>
        <p:txBody>
          <a:bodyPr wrap="square">
            <a:spAutoFit/>
          </a:bodyPr>
          <a:lstStyle/>
          <a:p>
            <a:r>
              <a:rPr lang="vi-VN" sz="2800" b="1" dirty="0"/>
              <a:t>Các bước thực hiện của Sobel</a:t>
            </a:r>
          </a:p>
        </p:txBody>
      </p:sp>
    </p:spTree>
    <p:extLst>
      <p:ext uri="{BB962C8B-B14F-4D97-AF65-F5344CB8AC3E}">
        <p14:creationId xmlns:p14="http://schemas.microsoft.com/office/powerpoint/2010/main" val="710969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36F29-A604-4D3B-5C24-9CC38A6E9FE3}"/>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EF61B74-C081-D085-E018-CA38D43657C9}"/>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D9A7BFE8-F423-5274-838B-E8E5632A1AFE}"/>
              </a:ext>
            </a:extLst>
          </p:cNvPr>
          <p:cNvSpPr>
            <a:spLocks noGrp="1"/>
          </p:cNvSpPr>
          <p:nvPr>
            <p:ph type="title"/>
          </p:nvPr>
        </p:nvSpPr>
        <p:spPr>
          <a:xfrm>
            <a:off x="286870" y="1792944"/>
            <a:ext cx="5253318" cy="4069970"/>
          </a:xfrm>
        </p:spPr>
        <p:txBody>
          <a:bodyPr>
            <a:noAutofit/>
          </a:bodyPr>
          <a:lstStyle/>
          <a:p>
            <a:pPr algn="just">
              <a:lnSpc>
                <a:spcPct val="150000"/>
              </a:lnSpc>
            </a:pPr>
            <a:r>
              <a:rPr lang="vi-VN" sz="1800" b="1" dirty="0"/>
              <a:t>1. Thị giác máy tính (Computer Vision)</a:t>
            </a:r>
            <a:br>
              <a:rPr lang="vi-VN" sz="1800" b="1" dirty="0"/>
            </a:br>
            <a:r>
              <a:rPr lang="vi-VN" sz="1800" b="1" dirty="0"/>
              <a:t>Nhận diện vật thể</a:t>
            </a:r>
            <a:r>
              <a:rPr lang="vi-VN" sz="1800" dirty="0"/>
              <a:t>: Phát hiện biên đối tượng trong ảnh giúp phân biệt các vật thể khác nhau.</a:t>
            </a:r>
            <a:br>
              <a:rPr lang="vi-VN" sz="1800" dirty="0"/>
            </a:br>
            <a:r>
              <a:rPr lang="vi-VN" sz="1800" b="1" dirty="0"/>
              <a:t>Phân đoạn ảnh (Image Segmentation)</a:t>
            </a:r>
            <a:r>
              <a:rPr lang="vi-VN" sz="1800" dirty="0"/>
              <a:t>: Xác định ranh giới giữa các khu vực trong ảnh, hỗ trợ trong nhận dạng khuôn mặt, biển số xe, v.v.</a:t>
            </a:r>
            <a:br>
              <a:rPr lang="vi-VN" sz="1800" dirty="0"/>
            </a:br>
            <a:r>
              <a:rPr lang="vi-VN" sz="1800" b="1" dirty="0"/>
              <a:t>Nhận diện ký tự (OCR - Optical Character Recognition)</a:t>
            </a:r>
            <a:r>
              <a:rPr lang="vi-VN" sz="1800" dirty="0"/>
              <a:t>: Cải thiện độ chính xác khi trích xuất văn bản từ hình ảnh bằng cách phát hiện đường viền chữ cái.		</a:t>
            </a:r>
          </a:p>
        </p:txBody>
      </p:sp>
      <p:sp>
        <p:nvSpPr>
          <p:cNvPr id="6" name="TextBox 5">
            <a:extLst>
              <a:ext uri="{FF2B5EF4-FFF2-40B4-BE49-F238E27FC236}">
                <a16:creationId xmlns:a16="http://schemas.microsoft.com/office/drawing/2014/main" id="{8D860E18-4E4A-6BF4-FDAA-8D6557AAA66A}"/>
              </a:ext>
            </a:extLst>
          </p:cNvPr>
          <p:cNvSpPr txBox="1"/>
          <p:nvPr/>
        </p:nvSpPr>
        <p:spPr>
          <a:xfrm>
            <a:off x="735105" y="444968"/>
            <a:ext cx="6096000" cy="523220"/>
          </a:xfrm>
          <a:prstGeom prst="rect">
            <a:avLst/>
          </a:prstGeom>
          <a:noFill/>
        </p:spPr>
        <p:txBody>
          <a:bodyPr wrap="square">
            <a:spAutoFit/>
          </a:bodyPr>
          <a:lstStyle/>
          <a:p>
            <a:r>
              <a:rPr lang="vi-VN" sz="2800" b="1" dirty="0"/>
              <a:t>Ứng dụng của Sobel  trong thực tế</a:t>
            </a:r>
          </a:p>
        </p:txBody>
      </p:sp>
      <p:pic>
        <p:nvPicPr>
          <p:cNvPr id="5143" name="Picture 23" descr="phan-biet-co-ban-thi-giac-may-tinh-va-xu-ly-hinh-anh">
            <a:extLst>
              <a:ext uri="{FF2B5EF4-FFF2-40B4-BE49-F238E27FC236}">
                <a16:creationId xmlns:a16="http://schemas.microsoft.com/office/drawing/2014/main" id="{4D15BC7A-6FC9-BC92-5B7B-A65E387EE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549" y="1792944"/>
            <a:ext cx="5913738" cy="3756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4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3E136-D934-11D6-D4D0-4E599E59CA49}"/>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78EF342-D037-051E-ECAF-8070D742D603}"/>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8B467692-8D05-C161-AEED-2E743F8F8DE1}"/>
              </a:ext>
            </a:extLst>
          </p:cNvPr>
          <p:cNvSpPr>
            <a:spLocks noGrp="1"/>
          </p:cNvSpPr>
          <p:nvPr>
            <p:ph type="title"/>
          </p:nvPr>
        </p:nvSpPr>
        <p:spPr>
          <a:xfrm>
            <a:off x="71716" y="2326343"/>
            <a:ext cx="4796117" cy="2998691"/>
          </a:xfrm>
        </p:spPr>
        <p:txBody>
          <a:bodyPr>
            <a:noAutofit/>
          </a:bodyPr>
          <a:lstStyle/>
          <a:p>
            <a:pPr>
              <a:lnSpc>
                <a:spcPct val="150000"/>
              </a:lnSpc>
            </a:pPr>
            <a:r>
              <a:rPr lang="vi-VN" sz="1800" b="1" dirty="0"/>
              <a:t>2. Xử lý ảnh y khoa (Medical Imaging)</a:t>
            </a:r>
            <a:br>
              <a:rPr lang="vi-VN" sz="1800" b="1" dirty="0"/>
            </a:br>
            <a:r>
              <a:rPr lang="vi-VN" sz="1800" b="1" dirty="0"/>
              <a:t>Phân tích ảnh X-quang, MRI, CT-scan</a:t>
            </a:r>
            <a:r>
              <a:rPr lang="vi-VN" sz="1800" dirty="0"/>
              <a:t>: Giúp phát hiện các bất thường như khối u, tổn thương não, xương gãy.</a:t>
            </a:r>
            <a:br>
              <a:rPr lang="vi-VN" sz="1800" dirty="0"/>
            </a:br>
            <a:r>
              <a:rPr lang="vi-VN" sz="1800" b="1" dirty="0"/>
              <a:t>Phát hiện biên mạch máu trong ảnh y khoa</a:t>
            </a:r>
            <a:r>
              <a:rPr lang="vi-VN" sz="1800" dirty="0"/>
              <a:t>: Giúp chẩn đoán các bệnh lý như bệnh võng mạc do tiểu đường.</a:t>
            </a:r>
          </a:p>
        </p:txBody>
      </p:sp>
      <p:sp>
        <p:nvSpPr>
          <p:cNvPr id="6" name="TextBox 5">
            <a:extLst>
              <a:ext uri="{FF2B5EF4-FFF2-40B4-BE49-F238E27FC236}">
                <a16:creationId xmlns:a16="http://schemas.microsoft.com/office/drawing/2014/main" id="{8DF3440D-E60F-52B4-7931-041C547D495C}"/>
              </a:ext>
            </a:extLst>
          </p:cNvPr>
          <p:cNvSpPr txBox="1"/>
          <p:nvPr/>
        </p:nvSpPr>
        <p:spPr>
          <a:xfrm>
            <a:off x="735105" y="444968"/>
            <a:ext cx="6096000" cy="523220"/>
          </a:xfrm>
          <a:prstGeom prst="rect">
            <a:avLst/>
          </a:prstGeom>
          <a:noFill/>
        </p:spPr>
        <p:txBody>
          <a:bodyPr wrap="square">
            <a:spAutoFit/>
          </a:bodyPr>
          <a:lstStyle/>
          <a:p>
            <a:r>
              <a:rPr lang="vi-VN" sz="2800" b="1" dirty="0"/>
              <a:t>Ứng dụng của Sobel  trong thực tế</a:t>
            </a:r>
          </a:p>
        </p:txBody>
      </p:sp>
      <p:pic>
        <p:nvPicPr>
          <p:cNvPr id="6146" name="Picture 2">
            <a:extLst>
              <a:ext uri="{FF2B5EF4-FFF2-40B4-BE49-F238E27FC236}">
                <a16:creationId xmlns:a16="http://schemas.microsoft.com/office/drawing/2014/main" id="{6CC81DED-7525-C023-A35D-E254F22B4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833" y="2067554"/>
            <a:ext cx="6618856" cy="351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234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CC9DE-CD49-2F8E-1939-0B3F9A69D50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31C9AA-E17E-6050-51B4-27BFBD8E7470}"/>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64BF1484-1D94-D6C6-5C2F-B43829CC0260}"/>
              </a:ext>
            </a:extLst>
          </p:cNvPr>
          <p:cNvSpPr>
            <a:spLocks noGrp="1"/>
          </p:cNvSpPr>
          <p:nvPr>
            <p:ph type="title"/>
          </p:nvPr>
        </p:nvSpPr>
        <p:spPr>
          <a:xfrm>
            <a:off x="95707" y="2236696"/>
            <a:ext cx="5477437" cy="2998691"/>
          </a:xfrm>
        </p:spPr>
        <p:txBody>
          <a:bodyPr>
            <a:noAutofit/>
          </a:bodyPr>
          <a:lstStyle/>
          <a:p>
            <a:pPr>
              <a:lnSpc>
                <a:spcPct val="150000"/>
              </a:lnSpc>
            </a:pPr>
            <a:r>
              <a:rPr lang="vi-VN" sz="1800" b="1" dirty="0"/>
              <a:t>3. Giám sát và an ninh (Surveillance &amp; Security)</a:t>
            </a:r>
            <a:br>
              <a:rPr lang="vi-VN" sz="1800" b="1" dirty="0"/>
            </a:br>
            <a:r>
              <a:rPr lang="vi-VN" sz="1800" b="1" dirty="0"/>
              <a:t>Nhận diện khuôn mặt và vật thể</a:t>
            </a:r>
            <a:r>
              <a:rPr lang="vi-VN" sz="1800" dirty="0"/>
              <a:t>: Phát hiện biên để cải thiện độ chính xác trong các hệ thống giám sát.</a:t>
            </a:r>
            <a:br>
              <a:rPr lang="vi-VN" sz="1800" dirty="0"/>
            </a:br>
            <a:r>
              <a:rPr lang="vi-VN" sz="1800" b="1" dirty="0"/>
              <a:t>Hệ thống kiểm soát giao thông</a:t>
            </a:r>
            <a:r>
              <a:rPr lang="vi-VN" sz="1800" dirty="0"/>
              <a:t>: Phát hiện vạch kẻ đường, phương tiện di chuyển, biển báo giao thông.</a:t>
            </a:r>
            <a:br>
              <a:rPr lang="vi-VN" sz="1800" dirty="0"/>
            </a:br>
            <a:r>
              <a:rPr lang="vi-VN" sz="1800" b="1" dirty="0"/>
              <a:t>Nhận diện biển số xe</a:t>
            </a:r>
            <a:r>
              <a:rPr lang="vi-VN" sz="1800" dirty="0"/>
              <a:t>: Tách biệt biển số xe khỏi nền ảnh để xử lý bằng AI.</a:t>
            </a:r>
          </a:p>
        </p:txBody>
      </p:sp>
      <p:sp>
        <p:nvSpPr>
          <p:cNvPr id="6" name="TextBox 5">
            <a:extLst>
              <a:ext uri="{FF2B5EF4-FFF2-40B4-BE49-F238E27FC236}">
                <a16:creationId xmlns:a16="http://schemas.microsoft.com/office/drawing/2014/main" id="{A560443C-0ED8-A864-87A2-0060F92CC037}"/>
              </a:ext>
            </a:extLst>
          </p:cNvPr>
          <p:cNvSpPr txBox="1"/>
          <p:nvPr/>
        </p:nvSpPr>
        <p:spPr>
          <a:xfrm>
            <a:off x="735105" y="444968"/>
            <a:ext cx="6096000" cy="523220"/>
          </a:xfrm>
          <a:prstGeom prst="rect">
            <a:avLst/>
          </a:prstGeom>
          <a:noFill/>
        </p:spPr>
        <p:txBody>
          <a:bodyPr wrap="square">
            <a:spAutoFit/>
          </a:bodyPr>
          <a:lstStyle/>
          <a:p>
            <a:r>
              <a:rPr lang="vi-VN" sz="2800" b="1" dirty="0"/>
              <a:t>Ứng dụng của Sobel  trong thực tế</a:t>
            </a:r>
          </a:p>
        </p:txBody>
      </p:sp>
      <p:pic>
        <p:nvPicPr>
          <p:cNvPr id="7172" name="Picture 4" descr="Công an thành phố thông báo kết quả phát hiện xử phạt “nguội” qua hệ thống  camera giám sát giao thông ngày 24/6/2023">
            <a:extLst>
              <a:ext uri="{FF2B5EF4-FFF2-40B4-BE49-F238E27FC236}">
                <a16:creationId xmlns:a16="http://schemas.microsoft.com/office/drawing/2014/main" id="{2CDDFA45-AA63-14D9-F057-A8217CBA3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346" y="2362202"/>
            <a:ext cx="5049325" cy="287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72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69C25-0F2E-A19F-4118-2032C5FB9BFF}"/>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5880899-5057-9257-5FFE-E8646539BEE4}"/>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459E8687-041A-FADC-32D5-AE3949A73B7C}"/>
              </a:ext>
            </a:extLst>
          </p:cNvPr>
          <p:cNvSpPr>
            <a:spLocks noGrp="1"/>
          </p:cNvSpPr>
          <p:nvPr>
            <p:ph type="title"/>
          </p:nvPr>
        </p:nvSpPr>
        <p:spPr>
          <a:xfrm>
            <a:off x="393511" y="2281519"/>
            <a:ext cx="5477437" cy="2998691"/>
          </a:xfrm>
        </p:spPr>
        <p:txBody>
          <a:bodyPr>
            <a:noAutofit/>
          </a:bodyPr>
          <a:lstStyle/>
          <a:p>
            <a:pPr>
              <a:lnSpc>
                <a:spcPct val="150000"/>
              </a:lnSpc>
            </a:pPr>
            <a:r>
              <a:rPr lang="vi-VN" sz="1800" b="1" dirty="0"/>
              <a:t>4. Robot và xe tự hành (Robotics &amp; Autonomous Vehicles)</a:t>
            </a:r>
            <a:br>
              <a:rPr lang="vi-VN" sz="1800" b="1" dirty="0"/>
            </a:br>
            <a:r>
              <a:rPr lang="vi-VN" sz="1800" b="1" dirty="0"/>
              <a:t>Dẫn đường cho robot</a:t>
            </a:r>
            <a:r>
              <a:rPr lang="vi-VN" sz="1800" dirty="0"/>
              <a:t>: Giúp robot xác định các vật cản và đường đi.</a:t>
            </a:r>
            <a:br>
              <a:rPr lang="vi-VN" sz="1800" dirty="0"/>
            </a:br>
            <a:r>
              <a:rPr lang="vi-VN" sz="1800" b="1" dirty="0"/>
              <a:t>Xe tự lái</a:t>
            </a:r>
            <a:r>
              <a:rPr lang="vi-VN" sz="1800" dirty="0"/>
              <a:t>: Nhận diện làn đường, biển báo giao thông dựa trên phát hiện biên.</a:t>
            </a:r>
          </a:p>
        </p:txBody>
      </p:sp>
      <p:sp>
        <p:nvSpPr>
          <p:cNvPr id="6" name="TextBox 5">
            <a:extLst>
              <a:ext uri="{FF2B5EF4-FFF2-40B4-BE49-F238E27FC236}">
                <a16:creationId xmlns:a16="http://schemas.microsoft.com/office/drawing/2014/main" id="{94191ADA-38B1-9DF4-0460-49564471E1E1}"/>
              </a:ext>
            </a:extLst>
          </p:cNvPr>
          <p:cNvSpPr txBox="1"/>
          <p:nvPr/>
        </p:nvSpPr>
        <p:spPr>
          <a:xfrm>
            <a:off x="735105" y="444968"/>
            <a:ext cx="6096000" cy="523220"/>
          </a:xfrm>
          <a:prstGeom prst="rect">
            <a:avLst/>
          </a:prstGeom>
          <a:noFill/>
        </p:spPr>
        <p:txBody>
          <a:bodyPr wrap="square">
            <a:spAutoFit/>
          </a:bodyPr>
          <a:lstStyle/>
          <a:p>
            <a:r>
              <a:rPr lang="vi-VN" sz="2800" b="1" dirty="0"/>
              <a:t>Ứng dụng của Sobel  trong thực tế</a:t>
            </a:r>
          </a:p>
        </p:txBody>
      </p:sp>
      <p:pic>
        <p:nvPicPr>
          <p:cNvPr id="8198" name="Picture 6" descr="Robot và trí tuệ nhân tạo là hai lĩnh vực khoa học công nghệ">
            <a:extLst>
              <a:ext uri="{FF2B5EF4-FFF2-40B4-BE49-F238E27FC236}">
                <a16:creationId xmlns:a16="http://schemas.microsoft.com/office/drawing/2014/main" id="{CFFB20F0-427E-C43A-9D62-BADDF64E8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46243"/>
            <a:ext cx="4994085" cy="321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316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EC643-D827-E55B-14A8-9F43B28C3ED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0F4A59A-FFEE-25D1-8957-16A3F11117E5}"/>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652D69-F328-1265-708A-1A6946DF1A58}"/>
              </a:ext>
            </a:extLst>
          </p:cNvPr>
          <p:cNvSpPr txBox="1"/>
          <p:nvPr/>
        </p:nvSpPr>
        <p:spPr>
          <a:xfrm>
            <a:off x="735105" y="444968"/>
            <a:ext cx="6096000" cy="523220"/>
          </a:xfrm>
          <a:prstGeom prst="rect">
            <a:avLst/>
          </a:prstGeom>
          <a:noFill/>
        </p:spPr>
        <p:txBody>
          <a:bodyPr wrap="square">
            <a:spAutoFit/>
          </a:bodyPr>
          <a:lstStyle/>
          <a:p>
            <a:r>
              <a:rPr lang="vi-VN" sz="2800" b="1" dirty="0"/>
              <a:t>Ứng dụng của Sobel  trong thực tế</a:t>
            </a:r>
          </a:p>
        </p:txBody>
      </p:sp>
      <p:sp>
        <p:nvSpPr>
          <p:cNvPr id="8" name="TextBox 7">
            <a:extLst>
              <a:ext uri="{FF2B5EF4-FFF2-40B4-BE49-F238E27FC236}">
                <a16:creationId xmlns:a16="http://schemas.microsoft.com/office/drawing/2014/main" id="{0A23A2A3-80A2-935E-33E3-9E012CE66065}"/>
              </a:ext>
            </a:extLst>
          </p:cNvPr>
          <p:cNvSpPr txBox="1"/>
          <p:nvPr/>
        </p:nvSpPr>
        <p:spPr>
          <a:xfrm>
            <a:off x="482226" y="2497890"/>
            <a:ext cx="5425515" cy="2949525"/>
          </a:xfrm>
          <a:prstGeom prst="rect">
            <a:avLst/>
          </a:prstGeom>
          <a:noFill/>
        </p:spPr>
        <p:txBody>
          <a:bodyPr wrap="square">
            <a:spAutoFit/>
          </a:bodyPr>
          <a:lstStyle/>
          <a:p>
            <a:pPr>
              <a:lnSpc>
                <a:spcPct val="150000"/>
              </a:lnSpc>
            </a:pPr>
            <a:r>
              <a:rPr lang="vi-VN" b="1" dirty="0"/>
              <a:t>5. Xử lý ảnh vệ tinh (Satellite Image Processing)</a:t>
            </a:r>
          </a:p>
          <a:p>
            <a:pPr>
              <a:lnSpc>
                <a:spcPct val="150000"/>
              </a:lnSpc>
              <a:buFont typeface="Arial" panose="020B0604020202020204" pitchFamily="34" charset="0"/>
              <a:buChar char="•"/>
            </a:pPr>
            <a:r>
              <a:rPr lang="vi-VN" b="1" dirty="0"/>
              <a:t>Phát hiện biên giới địa lý, sông, đường sá</a:t>
            </a:r>
            <a:r>
              <a:rPr lang="vi-VN" dirty="0"/>
              <a:t>: Phục vụ nghiên cứu bản đồ và theo dõi biến đổi môi trường.</a:t>
            </a:r>
          </a:p>
          <a:p>
            <a:pPr>
              <a:lnSpc>
                <a:spcPct val="150000"/>
              </a:lnSpc>
              <a:buFont typeface="Arial" panose="020B0604020202020204" pitchFamily="34" charset="0"/>
              <a:buChar char="•"/>
            </a:pPr>
            <a:r>
              <a:rPr lang="vi-VN" b="1" dirty="0"/>
              <a:t>Giám sát thiên tai</a:t>
            </a:r>
            <a:r>
              <a:rPr lang="vi-VN" dirty="0"/>
              <a:t>: Xác định khu vực bị ảnh hưởng bởi lũ lụt, cháy rừng, động đất thông qua phân tích ảnh vệ tinh.</a:t>
            </a:r>
          </a:p>
        </p:txBody>
      </p:sp>
      <p:pic>
        <p:nvPicPr>
          <p:cNvPr id="9218" name="Picture 2" descr="Tư liệu ảnh vệ tinh viễn thám RADAR | GisGpsRs Blog">
            <a:extLst>
              <a:ext uri="{FF2B5EF4-FFF2-40B4-BE49-F238E27FC236}">
                <a16:creationId xmlns:a16="http://schemas.microsoft.com/office/drawing/2014/main" id="{43E48C0B-FCD9-179C-4E23-6A9FD5F9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0460" y="2109788"/>
            <a:ext cx="4305118" cy="386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387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8C7AA-EAA8-9585-5DC9-11A71FF2A2E4}"/>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ECD9A52-1462-B548-D731-D09AD52F4C94}"/>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E50E57D-B9BB-2778-1FC7-0988251CE79C}"/>
              </a:ext>
            </a:extLst>
          </p:cNvPr>
          <p:cNvSpPr txBox="1"/>
          <p:nvPr/>
        </p:nvSpPr>
        <p:spPr>
          <a:xfrm>
            <a:off x="735105" y="444968"/>
            <a:ext cx="6096000" cy="523220"/>
          </a:xfrm>
          <a:prstGeom prst="rect">
            <a:avLst/>
          </a:prstGeom>
          <a:noFill/>
        </p:spPr>
        <p:txBody>
          <a:bodyPr wrap="square">
            <a:spAutoFit/>
          </a:bodyPr>
          <a:lstStyle/>
          <a:p>
            <a:r>
              <a:rPr lang="vi-VN" sz="2800" b="1" dirty="0"/>
              <a:t>Ứng dụng của Sobel  trong thực tế</a:t>
            </a:r>
          </a:p>
        </p:txBody>
      </p:sp>
      <p:sp>
        <p:nvSpPr>
          <p:cNvPr id="3" name="TextBox 2">
            <a:extLst>
              <a:ext uri="{FF2B5EF4-FFF2-40B4-BE49-F238E27FC236}">
                <a16:creationId xmlns:a16="http://schemas.microsoft.com/office/drawing/2014/main" id="{CAAFE239-5843-BD55-6513-64036DE63D60}"/>
              </a:ext>
            </a:extLst>
          </p:cNvPr>
          <p:cNvSpPr txBox="1"/>
          <p:nvPr/>
        </p:nvSpPr>
        <p:spPr>
          <a:xfrm>
            <a:off x="118599" y="2679079"/>
            <a:ext cx="5540188" cy="2949525"/>
          </a:xfrm>
          <a:prstGeom prst="rect">
            <a:avLst/>
          </a:prstGeom>
          <a:noFill/>
        </p:spPr>
        <p:txBody>
          <a:bodyPr wrap="square">
            <a:spAutoFit/>
          </a:bodyPr>
          <a:lstStyle/>
          <a:p>
            <a:pPr>
              <a:lnSpc>
                <a:spcPct val="150000"/>
              </a:lnSpc>
            </a:pPr>
            <a:r>
              <a:rPr lang="vi-VN" b="1" dirty="0"/>
              <a:t>6. Công nghiệp và sản xuất (Industrial Inspection)</a:t>
            </a:r>
          </a:p>
          <a:p>
            <a:pPr>
              <a:lnSpc>
                <a:spcPct val="150000"/>
              </a:lnSpc>
              <a:buFont typeface="Arial" panose="020B0604020202020204" pitchFamily="34" charset="0"/>
              <a:buChar char="•"/>
            </a:pPr>
            <a:r>
              <a:rPr lang="vi-VN" b="1" dirty="0"/>
              <a:t>Kiểm tra lỗi sản phẩm</a:t>
            </a:r>
            <a:r>
              <a:rPr lang="vi-VN" dirty="0"/>
              <a:t>: Xác định vết nứt, trầy xước trên bề mặt sản phẩm trong dây chuyền sản xuất.</a:t>
            </a:r>
          </a:p>
          <a:p>
            <a:pPr>
              <a:lnSpc>
                <a:spcPct val="150000"/>
              </a:lnSpc>
              <a:buFont typeface="Arial" panose="020B0604020202020204" pitchFamily="34" charset="0"/>
              <a:buChar char="•"/>
            </a:pPr>
            <a:r>
              <a:rPr lang="vi-VN" b="1" dirty="0"/>
              <a:t>Phát hiện lỗi trong linh kiện điện tử</a:t>
            </a:r>
            <a:r>
              <a:rPr lang="vi-VN" dirty="0"/>
              <a:t>: Kiểm tra bảng mạch điện tử để đảm bảo không có sai sót trong quá trình sản xuất.</a:t>
            </a:r>
          </a:p>
        </p:txBody>
      </p:sp>
      <p:pic>
        <p:nvPicPr>
          <p:cNvPr id="10242" name="Picture 2" descr="Xử Lý Ảnh Công Nghiệp | LibCode.net">
            <a:extLst>
              <a:ext uri="{FF2B5EF4-FFF2-40B4-BE49-F238E27FC236}">
                <a16:creationId xmlns:a16="http://schemas.microsoft.com/office/drawing/2014/main" id="{89FE5F46-D778-77B1-D0EC-978D5A67E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424" y="2315416"/>
            <a:ext cx="5106837" cy="339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06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2D3F-7278-D879-7B13-B06C5E79034A}"/>
              </a:ext>
            </a:extLst>
          </p:cNvPr>
          <p:cNvSpPr>
            <a:spLocks noGrp="1"/>
          </p:cNvSpPr>
          <p:nvPr>
            <p:ph type="title"/>
          </p:nvPr>
        </p:nvSpPr>
        <p:spPr>
          <a:xfrm>
            <a:off x="482226" y="167809"/>
            <a:ext cx="5712386" cy="755556"/>
          </a:xfrm>
        </p:spPr>
        <p:txBody>
          <a:bodyPr>
            <a:normAutofit/>
          </a:bodyPr>
          <a:lstStyle/>
          <a:p>
            <a:r>
              <a:rPr lang="vi-VN" sz="4400" dirty="0"/>
              <a:t>Lí do chọn đề tài</a:t>
            </a:r>
          </a:p>
        </p:txBody>
      </p:sp>
      <p:cxnSp>
        <p:nvCxnSpPr>
          <p:cNvPr id="5" name="Straight Connector 4">
            <a:extLst>
              <a:ext uri="{FF2B5EF4-FFF2-40B4-BE49-F238E27FC236}">
                <a16:creationId xmlns:a16="http://schemas.microsoft.com/office/drawing/2014/main" id="{363EB373-FC95-656A-1DB5-230BEDB0B50C}"/>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4A40D3B-CE40-5B3D-43AB-DCFE187C5CAA}"/>
              </a:ext>
            </a:extLst>
          </p:cNvPr>
          <p:cNvSpPr txBox="1"/>
          <p:nvPr/>
        </p:nvSpPr>
        <p:spPr>
          <a:xfrm>
            <a:off x="482226" y="1372990"/>
            <a:ext cx="10777445" cy="3690177"/>
          </a:xfrm>
          <a:prstGeom prst="rect">
            <a:avLst/>
          </a:prstGeom>
          <a:noFill/>
        </p:spPr>
        <p:txBody>
          <a:bodyPr wrap="square" rtlCol="0">
            <a:spAutoFit/>
          </a:bodyPr>
          <a:lstStyle/>
          <a:p>
            <a:pPr>
              <a:lnSpc>
                <a:spcPct val="200000"/>
              </a:lnSpc>
            </a:pPr>
            <a:r>
              <a:rPr lang="vi-VN" sz="2000" dirty="0"/>
              <a:t>	Trong xử lý ảnh số, phát hiện cạnh giúp xác định các đường biên của đối tượng trong ảnh, giúp trích xuất thông tin quan trọng mà không bị ảnh hưởng bởi chi tiết không cần thiết.</a:t>
            </a:r>
          </a:p>
          <a:p>
            <a:pPr>
              <a:lnSpc>
                <a:spcPct val="200000"/>
              </a:lnSpc>
            </a:pPr>
            <a:r>
              <a:rPr lang="vi-VN" sz="2000" dirty="0"/>
              <a:t>	Là bước quan trọng trong nhiều lĩnh vực như thị giác máy tính, nhận diện hình ảnh, giám sát an ninh, y tế, xe tự hành, thực tế tăng cường (AR/VR).</a:t>
            </a:r>
          </a:p>
          <a:p>
            <a:pPr>
              <a:lnSpc>
                <a:spcPct val="200000"/>
              </a:lnSpc>
            </a:pPr>
            <a:r>
              <a:rPr lang="vi-VN" sz="2000" dirty="0"/>
              <a:t>	Các hệ thống AI &amp; Machine Learning cần kỹ thuật phát hiện cạnh để tiền xử lý ảnh, giúp nhận diện và phân loại đối tượng chính xác hơn.</a:t>
            </a:r>
          </a:p>
        </p:txBody>
      </p:sp>
    </p:spTree>
    <p:extLst>
      <p:ext uri="{BB962C8B-B14F-4D97-AF65-F5344CB8AC3E}">
        <p14:creationId xmlns:p14="http://schemas.microsoft.com/office/powerpoint/2010/main" val="3222723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CEB57-94C4-5113-BB8A-FFB5E5F099D2}"/>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169599F6-A3DA-004C-0116-69DAF8D59BD3}"/>
              </a:ext>
            </a:extLst>
          </p:cNvPr>
          <p:cNvSpPr>
            <a:spLocks noGrp="1"/>
          </p:cNvSpPr>
          <p:nvPr>
            <p:ph type="title"/>
          </p:nvPr>
        </p:nvSpPr>
        <p:spPr>
          <a:xfrm>
            <a:off x="500156" y="3089973"/>
            <a:ext cx="9755468" cy="914400"/>
          </a:xfrm>
        </p:spPr>
        <p:txBody>
          <a:bodyPr rtlCol="0">
            <a:normAutofit/>
          </a:bodyPr>
          <a:lstStyle/>
          <a:p>
            <a:pPr algn="r" rtl="0"/>
            <a:r>
              <a:rPr lang="vi-VN" dirty="0"/>
              <a:t>Công cụ và môi trường thiết kế</a:t>
            </a:r>
          </a:p>
        </p:txBody>
      </p:sp>
      <p:pic>
        <p:nvPicPr>
          <p:cNvPr id="5" name="Đồ họa 4" descr="Biểu tượng mục đích">
            <a:extLst>
              <a:ext uri="{FF2B5EF4-FFF2-40B4-BE49-F238E27FC236}">
                <a16:creationId xmlns:a16="http://schemas.microsoft.com/office/drawing/2014/main" id="{26123E9A-0B4B-74DE-6D0A-FD53227F81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8FFFB9D9-0B66-A2A3-E2E9-D5BEF315C25C}"/>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DDE6BDB1-2B9A-C1EB-39D6-CAD50BB22A93}"/>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A219D40B-B1C0-7A83-CC4F-85D8D1DADD18}"/>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5433269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4DA53-E33A-EA23-E18E-5F885213EF7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397CECF-5F06-D649-7D2F-4F39988F8C04}"/>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1D4A94D-B750-AF58-44B0-6CCD34A3F263}"/>
              </a:ext>
            </a:extLst>
          </p:cNvPr>
          <p:cNvSpPr txBox="1"/>
          <p:nvPr/>
        </p:nvSpPr>
        <p:spPr>
          <a:xfrm>
            <a:off x="923364" y="348734"/>
            <a:ext cx="6822141" cy="584775"/>
          </a:xfrm>
          <a:prstGeom prst="rect">
            <a:avLst/>
          </a:prstGeom>
          <a:noFill/>
        </p:spPr>
        <p:txBody>
          <a:bodyPr wrap="square">
            <a:spAutoFit/>
          </a:bodyPr>
          <a:lstStyle/>
          <a:p>
            <a:r>
              <a:rPr lang="vi-VN" sz="3200" b="1" dirty="0"/>
              <a:t>Công cụ và môi trường lập trình</a:t>
            </a:r>
            <a:endParaRPr lang="vi-VN" sz="3200" dirty="0"/>
          </a:p>
        </p:txBody>
      </p:sp>
      <p:sp>
        <p:nvSpPr>
          <p:cNvPr id="7" name="Rectangle: Rounded Corners 6">
            <a:extLst>
              <a:ext uri="{FF2B5EF4-FFF2-40B4-BE49-F238E27FC236}">
                <a16:creationId xmlns:a16="http://schemas.microsoft.com/office/drawing/2014/main" id="{2EC10F02-C9C4-4509-CFD7-1D2224F64137}"/>
              </a:ext>
            </a:extLst>
          </p:cNvPr>
          <p:cNvSpPr/>
          <p:nvPr/>
        </p:nvSpPr>
        <p:spPr>
          <a:xfrm>
            <a:off x="1703289" y="1887957"/>
            <a:ext cx="2187389" cy="1228163"/>
          </a:xfrm>
          <a:prstGeom prst="roundRect">
            <a:avLst/>
          </a:prstGeom>
          <a:solidFill>
            <a:srgbClr val="004E9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Qt Designer</a:t>
            </a:r>
          </a:p>
        </p:txBody>
      </p:sp>
      <p:sp>
        <p:nvSpPr>
          <p:cNvPr id="8" name="Rectangle: Rounded Corners 7">
            <a:extLst>
              <a:ext uri="{FF2B5EF4-FFF2-40B4-BE49-F238E27FC236}">
                <a16:creationId xmlns:a16="http://schemas.microsoft.com/office/drawing/2014/main" id="{9E18BF2A-AD5A-70B6-1A94-42FECA968659}"/>
              </a:ext>
            </a:extLst>
          </p:cNvPr>
          <p:cNvSpPr/>
          <p:nvPr/>
        </p:nvSpPr>
        <p:spPr>
          <a:xfrm>
            <a:off x="6795251" y="1897365"/>
            <a:ext cx="2187389" cy="1228163"/>
          </a:xfrm>
          <a:prstGeom prst="roundRect">
            <a:avLst/>
          </a:prstGeom>
          <a:solidFill>
            <a:srgbClr val="004E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Ngôn ngữ: Ui</a:t>
            </a:r>
          </a:p>
        </p:txBody>
      </p:sp>
      <p:sp>
        <p:nvSpPr>
          <p:cNvPr id="9" name="Rectangle: Rounded Corners 8">
            <a:extLst>
              <a:ext uri="{FF2B5EF4-FFF2-40B4-BE49-F238E27FC236}">
                <a16:creationId xmlns:a16="http://schemas.microsoft.com/office/drawing/2014/main" id="{274C37DE-5856-E755-EE62-70B0B327FB93}"/>
              </a:ext>
            </a:extLst>
          </p:cNvPr>
          <p:cNvSpPr/>
          <p:nvPr/>
        </p:nvSpPr>
        <p:spPr>
          <a:xfrm>
            <a:off x="7019365" y="4939553"/>
            <a:ext cx="2187389" cy="1228163"/>
          </a:xfrm>
          <a:prstGeom prst="roundRect">
            <a:avLst/>
          </a:prstGeom>
          <a:solidFill>
            <a:srgbClr val="004E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Ngôn ngữ: Python</a:t>
            </a:r>
          </a:p>
        </p:txBody>
      </p:sp>
      <p:sp>
        <p:nvSpPr>
          <p:cNvPr id="10" name="Rectangle: Rounded Corners 9">
            <a:extLst>
              <a:ext uri="{FF2B5EF4-FFF2-40B4-BE49-F238E27FC236}">
                <a16:creationId xmlns:a16="http://schemas.microsoft.com/office/drawing/2014/main" id="{D90322EE-2038-E187-08DB-CAA65147BE0E}"/>
              </a:ext>
            </a:extLst>
          </p:cNvPr>
          <p:cNvSpPr/>
          <p:nvPr/>
        </p:nvSpPr>
        <p:spPr>
          <a:xfrm>
            <a:off x="1703290" y="4939554"/>
            <a:ext cx="2187389" cy="1228163"/>
          </a:xfrm>
          <a:prstGeom prst="roundRect">
            <a:avLst/>
          </a:prstGeom>
          <a:solidFill>
            <a:srgbClr val="004E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Visual Studio Code</a:t>
            </a:r>
          </a:p>
        </p:txBody>
      </p:sp>
      <p:sp>
        <p:nvSpPr>
          <p:cNvPr id="11" name="Arrow: Right 10">
            <a:extLst>
              <a:ext uri="{FF2B5EF4-FFF2-40B4-BE49-F238E27FC236}">
                <a16:creationId xmlns:a16="http://schemas.microsoft.com/office/drawing/2014/main" id="{976594D4-DFEA-475E-4006-A63BDB70A2DF}"/>
              </a:ext>
            </a:extLst>
          </p:cNvPr>
          <p:cNvSpPr/>
          <p:nvPr/>
        </p:nvSpPr>
        <p:spPr>
          <a:xfrm>
            <a:off x="4872785" y="2156897"/>
            <a:ext cx="940359" cy="7969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Arrow: Right 12">
            <a:extLst>
              <a:ext uri="{FF2B5EF4-FFF2-40B4-BE49-F238E27FC236}">
                <a16:creationId xmlns:a16="http://schemas.microsoft.com/office/drawing/2014/main" id="{431B3E31-63BE-A0D9-E44E-1891CEDE86D2}"/>
              </a:ext>
            </a:extLst>
          </p:cNvPr>
          <p:cNvSpPr/>
          <p:nvPr/>
        </p:nvSpPr>
        <p:spPr>
          <a:xfrm rot="5400000">
            <a:off x="7542919" y="3711394"/>
            <a:ext cx="952024" cy="8157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Arrow: Right 13">
            <a:extLst>
              <a:ext uri="{FF2B5EF4-FFF2-40B4-BE49-F238E27FC236}">
                <a16:creationId xmlns:a16="http://schemas.microsoft.com/office/drawing/2014/main" id="{050F1CF5-3633-E6FD-1115-9A182577EA84}"/>
              </a:ext>
            </a:extLst>
          </p:cNvPr>
          <p:cNvSpPr/>
          <p:nvPr/>
        </p:nvSpPr>
        <p:spPr>
          <a:xfrm rot="10800000">
            <a:off x="4872785" y="5262284"/>
            <a:ext cx="864627" cy="796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90465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5AC5C-71CB-BC00-9A99-A659BCEF6285}"/>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93A02FC-A051-B392-A97B-DDD29DC0432B}"/>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DABA9C4-7D50-89D6-7A4A-24A7783CB40D}"/>
              </a:ext>
            </a:extLst>
          </p:cNvPr>
          <p:cNvSpPr txBox="1"/>
          <p:nvPr/>
        </p:nvSpPr>
        <p:spPr>
          <a:xfrm>
            <a:off x="831850" y="322729"/>
            <a:ext cx="5522259" cy="584775"/>
          </a:xfrm>
          <a:prstGeom prst="rect">
            <a:avLst/>
          </a:prstGeom>
          <a:noFill/>
        </p:spPr>
        <p:txBody>
          <a:bodyPr wrap="square" rtlCol="0">
            <a:spAutoFit/>
          </a:bodyPr>
          <a:lstStyle/>
          <a:p>
            <a:r>
              <a:rPr lang="vi-VN" sz="3200" b="1" dirty="0"/>
              <a:t>Quy trình triển khai</a:t>
            </a:r>
          </a:p>
        </p:txBody>
      </p:sp>
      <p:sp>
        <p:nvSpPr>
          <p:cNvPr id="3" name="TextBox 2">
            <a:extLst>
              <a:ext uri="{FF2B5EF4-FFF2-40B4-BE49-F238E27FC236}">
                <a16:creationId xmlns:a16="http://schemas.microsoft.com/office/drawing/2014/main" id="{586FFBD1-2B64-24FB-15DA-0DD6BE170213}"/>
              </a:ext>
            </a:extLst>
          </p:cNvPr>
          <p:cNvSpPr txBox="1"/>
          <p:nvPr/>
        </p:nvSpPr>
        <p:spPr>
          <a:xfrm>
            <a:off x="995083" y="1550894"/>
            <a:ext cx="8390964" cy="958660"/>
          </a:xfrm>
          <a:prstGeom prst="rect">
            <a:avLst/>
          </a:prstGeom>
          <a:noFill/>
        </p:spPr>
        <p:txBody>
          <a:bodyPr wrap="square" rtlCol="0">
            <a:spAutoFit/>
          </a:bodyPr>
          <a:lstStyle/>
          <a:p>
            <a:pPr>
              <a:lnSpc>
                <a:spcPct val="150000"/>
              </a:lnSpc>
            </a:pPr>
            <a:r>
              <a:rPr lang="vi-VN" sz="2000" dirty="0"/>
              <a:t>Ứng dụng được triển khai dựa trên các bước sau:</a:t>
            </a:r>
          </a:p>
          <a:p>
            <a:pPr>
              <a:lnSpc>
                <a:spcPct val="150000"/>
              </a:lnSpc>
            </a:pPr>
            <a:r>
              <a:rPr lang="vi-VN" sz="2000" b="1" dirty="0"/>
              <a:t>Bước 1:</a:t>
            </a:r>
            <a:r>
              <a:rPr lang="vi-VN" sz="2000" dirty="0"/>
              <a:t> Phác họa giao diện ban đầu cho ứng dụng.</a:t>
            </a:r>
          </a:p>
        </p:txBody>
      </p:sp>
      <p:pic>
        <p:nvPicPr>
          <p:cNvPr id="11266" name="Picture 1">
            <a:extLst>
              <a:ext uri="{FF2B5EF4-FFF2-40B4-BE49-F238E27FC236}">
                <a16:creationId xmlns:a16="http://schemas.microsoft.com/office/drawing/2014/main" id="{7908C8D0-A268-D3A1-5F61-8B17FBF6B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904" y="2923218"/>
            <a:ext cx="3428719" cy="217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0282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FB290-C979-7BCA-3652-982B56D1BAA5}"/>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060851C-1C1C-4B3C-6EF0-A733F03F2843}"/>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714966A-BAEC-36F3-BD90-803D5A1BEEEB}"/>
              </a:ext>
            </a:extLst>
          </p:cNvPr>
          <p:cNvSpPr txBox="1"/>
          <p:nvPr/>
        </p:nvSpPr>
        <p:spPr>
          <a:xfrm>
            <a:off x="831850" y="322729"/>
            <a:ext cx="5522259" cy="584775"/>
          </a:xfrm>
          <a:prstGeom prst="rect">
            <a:avLst/>
          </a:prstGeom>
          <a:noFill/>
        </p:spPr>
        <p:txBody>
          <a:bodyPr wrap="square" rtlCol="0">
            <a:spAutoFit/>
          </a:bodyPr>
          <a:lstStyle/>
          <a:p>
            <a:r>
              <a:rPr lang="vi-VN" sz="3200" b="1" dirty="0"/>
              <a:t>Quy trình triển khai</a:t>
            </a:r>
          </a:p>
        </p:txBody>
      </p:sp>
      <p:sp>
        <p:nvSpPr>
          <p:cNvPr id="3" name="TextBox 2">
            <a:extLst>
              <a:ext uri="{FF2B5EF4-FFF2-40B4-BE49-F238E27FC236}">
                <a16:creationId xmlns:a16="http://schemas.microsoft.com/office/drawing/2014/main" id="{51E47D99-B8FF-FD72-3BE4-99F96613EDF9}"/>
              </a:ext>
            </a:extLst>
          </p:cNvPr>
          <p:cNvSpPr txBox="1"/>
          <p:nvPr/>
        </p:nvSpPr>
        <p:spPr>
          <a:xfrm>
            <a:off x="959224" y="1675995"/>
            <a:ext cx="8390964" cy="872034"/>
          </a:xfrm>
          <a:prstGeom prst="rect">
            <a:avLst/>
          </a:prstGeom>
          <a:noFill/>
        </p:spPr>
        <p:txBody>
          <a:bodyPr wrap="square" rtlCol="0">
            <a:spAutoFit/>
          </a:bodyPr>
          <a:lstStyle/>
          <a:p>
            <a:pPr>
              <a:lnSpc>
                <a:spcPct val="150000"/>
              </a:lnSpc>
            </a:pPr>
            <a:r>
              <a:rPr lang="vi-VN" b="1" dirty="0"/>
              <a:t>Bước 2</a:t>
            </a:r>
            <a:r>
              <a:rPr lang="vi-VN" dirty="0"/>
              <a:t>: Cài đặt và cấu hình các môi trường cần thiết.</a:t>
            </a:r>
          </a:p>
          <a:p>
            <a:pPr>
              <a:lnSpc>
                <a:spcPct val="150000"/>
              </a:lnSpc>
            </a:pPr>
            <a:r>
              <a:rPr lang="vi-VN" dirty="0"/>
              <a:t>+Cài đặt các phần mềm cần thiết:</a:t>
            </a:r>
          </a:p>
        </p:txBody>
      </p:sp>
      <p:pic>
        <p:nvPicPr>
          <p:cNvPr id="12290" name="Picture 1">
            <a:extLst>
              <a:ext uri="{FF2B5EF4-FFF2-40B4-BE49-F238E27FC236}">
                <a16:creationId xmlns:a16="http://schemas.microsoft.com/office/drawing/2014/main" id="{40F9C11C-33D4-0E32-5BCA-FA42E1DDC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332" y="3021874"/>
            <a:ext cx="2321858" cy="128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3E47D7C-6DC1-B9DC-A0EA-CBD6ECE9E92A}"/>
              </a:ext>
            </a:extLst>
          </p:cNvPr>
          <p:cNvPicPr>
            <a:picLocks noChangeAspect="1"/>
          </p:cNvPicPr>
          <p:nvPr/>
        </p:nvPicPr>
        <p:blipFill>
          <a:blip r:embed="rId3"/>
          <a:stretch>
            <a:fillRect/>
          </a:stretch>
        </p:blipFill>
        <p:spPr>
          <a:xfrm>
            <a:off x="2635622" y="2936518"/>
            <a:ext cx="1481176" cy="1373454"/>
          </a:xfrm>
          <a:prstGeom prst="rect">
            <a:avLst/>
          </a:prstGeom>
        </p:spPr>
      </p:pic>
      <p:sp>
        <p:nvSpPr>
          <p:cNvPr id="7" name="TextBox 6">
            <a:extLst>
              <a:ext uri="{FF2B5EF4-FFF2-40B4-BE49-F238E27FC236}">
                <a16:creationId xmlns:a16="http://schemas.microsoft.com/office/drawing/2014/main" id="{4D67F895-174B-5008-C125-9873B36D7C7F}"/>
              </a:ext>
            </a:extLst>
          </p:cNvPr>
          <p:cNvSpPr txBox="1"/>
          <p:nvPr/>
        </p:nvSpPr>
        <p:spPr>
          <a:xfrm>
            <a:off x="1066800" y="4464424"/>
            <a:ext cx="6858000" cy="369332"/>
          </a:xfrm>
          <a:prstGeom prst="rect">
            <a:avLst/>
          </a:prstGeom>
          <a:noFill/>
        </p:spPr>
        <p:txBody>
          <a:bodyPr wrap="square" rtlCol="0">
            <a:spAutoFit/>
          </a:bodyPr>
          <a:lstStyle/>
          <a:p>
            <a:r>
              <a:rPr lang="vi-VN" dirty="0"/>
              <a:t>Cài đặt ngôn </a:t>
            </a:r>
            <a:r>
              <a:rPr lang="vi-VN"/>
              <a:t>ngữ python, môi trường và các thư viện cần thiết:</a:t>
            </a:r>
            <a:endParaRPr lang="vi-VN" dirty="0"/>
          </a:p>
        </p:txBody>
      </p:sp>
      <p:pic>
        <p:nvPicPr>
          <p:cNvPr id="9" name="Picture 8">
            <a:extLst>
              <a:ext uri="{FF2B5EF4-FFF2-40B4-BE49-F238E27FC236}">
                <a16:creationId xmlns:a16="http://schemas.microsoft.com/office/drawing/2014/main" id="{AE325DDA-2452-3FED-2F8A-E0450F05A7DC}"/>
              </a:ext>
            </a:extLst>
          </p:cNvPr>
          <p:cNvPicPr>
            <a:picLocks noChangeAspect="1"/>
          </p:cNvPicPr>
          <p:nvPr/>
        </p:nvPicPr>
        <p:blipFill>
          <a:blip r:embed="rId4"/>
          <a:stretch>
            <a:fillRect/>
          </a:stretch>
        </p:blipFill>
        <p:spPr>
          <a:xfrm>
            <a:off x="1196393" y="4978238"/>
            <a:ext cx="6468431" cy="378561"/>
          </a:xfrm>
          <a:prstGeom prst="rect">
            <a:avLst/>
          </a:prstGeom>
        </p:spPr>
      </p:pic>
      <p:pic>
        <p:nvPicPr>
          <p:cNvPr id="11" name="Picture 10">
            <a:extLst>
              <a:ext uri="{FF2B5EF4-FFF2-40B4-BE49-F238E27FC236}">
                <a16:creationId xmlns:a16="http://schemas.microsoft.com/office/drawing/2014/main" id="{20225C60-9031-7ABB-6023-46F5EFDF7AEB}"/>
              </a:ext>
            </a:extLst>
          </p:cNvPr>
          <p:cNvPicPr>
            <a:picLocks noChangeAspect="1"/>
          </p:cNvPicPr>
          <p:nvPr/>
        </p:nvPicPr>
        <p:blipFill>
          <a:blip r:embed="rId5"/>
          <a:stretch>
            <a:fillRect/>
          </a:stretch>
        </p:blipFill>
        <p:spPr>
          <a:xfrm>
            <a:off x="1196393" y="5655038"/>
            <a:ext cx="6310737" cy="467856"/>
          </a:xfrm>
          <a:prstGeom prst="rect">
            <a:avLst/>
          </a:prstGeom>
        </p:spPr>
      </p:pic>
    </p:spTree>
    <p:extLst>
      <p:ext uri="{BB962C8B-B14F-4D97-AF65-F5344CB8AC3E}">
        <p14:creationId xmlns:p14="http://schemas.microsoft.com/office/powerpoint/2010/main" val="1999959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CD4B4-ADDC-DD18-5D8A-87647C27679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418612-40D8-E318-EF3C-8C8BEC250797}"/>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FA810CD-74A7-11CD-C140-CE2F461212F2}"/>
              </a:ext>
            </a:extLst>
          </p:cNvPr>
          <p:cNvSpPr txBox="1"/>
          <p:nvPr/>
        </p:nvSpPr>
        <p:spPr>
          <a:xfrm>
            <a:off x="822885" y="349623"/>
            <a:ext cx="5522259" cy="584775"/>
          </a:xfrm>
          <a:prstGeom prst="rect">
            <a:avLst/>
          </a:prstGeom>
          <a:noFill/>
        </p:spPr>
        <p:txBody>
          <a:bodyPr wrap="square" rtlCol="0">
            <a:spAutoFit/>
          </a:bodyPr>
          <a:lstStyle/>
          <a:p>
            <a:r>
              <a:rPr lang="vi-VN" sz="3200" b="1" dirty="0"/>
              <a:t>Quy trình triển khai</a:t>
            </a:r>
          </a:p>
        </p:txBody>
      </p:sp>
      <p:sp>
        <p:nvSpPr>
          <p:cNvPr id="3" name="TextBox 2">
            <a:extLst>
              <a:ext uri="{FF2B5EF4-FFF2-40B4-BE49-F238E27FC236}">
                <a16:creationId xmlns:a16="http://schemas.microsoft.com/office/drawing/2014/main" id="{D4A7D23C-D29B-8877-A77D-E763EBB9B03B}"/>
              </a:ext>
            </a:extLst>
          </p:cNvPr>
          <p:cNvSpPr txBox="1"/>
          <p:nvPr/>
        </p:nvSpPr>
        <p:spPr>
          <a:xfrm>
            <a:off x="986118" y="1577788"/>
            <a:ext cx="8390964" cy="496996"/>
          </a:xfrm>
          <a:prstGeom prst="rect">
            <a:avLst/>
          </a:prstGeom>
          <a:noFill/>
        </p:spPr>
        <p:txBody>
          <a:bodyPr wrap="square" rtlCol="0">
            <a:spAutoFit/>
          </a:bodyPr>
          <a:lstStyle/>
          <a:p>
            <a:pPr>
              <a:lnSpc>
                <a:spcPct val="150000"/>
              </a:lnSpc>
            </a:pPr>
            <a:r>
              <a:rPr lang="vi-VN" sz="2000" b="1" dirty="0"/>
              <a:t>Bước 3: </a:t>
            </a:r>
            <a:r>
              <a:rPr lang="vi-VN" sz="2000" dirty="0"/>
              <a:t>Thiết kế giao diện bằng Qt Designer và lưu dưới dạng ui.</a:t>
            </a:r>
          </a:p>
        </p:txBody>
      </p:sp>
      <p:pic>
        <p:nvPicPr>
          <p:cNvPr id="13314" name="Picture 1">
            <a:extLst>
              <a:ext uri="{FF2B5EF4-FFF2-40B4-BE49-F238E27FC236}">
                <a16:creationId xmlns:a16="http://schemas.microsoft.com/office/drawing/2014/main" id="{0CB760DC-21E5-1CAC-B824-0BD9ABD40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634" y="2398051"/>
            <a:ext cx="5042366" cy="346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7025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61728-5C3B-ACDC-32A9-7A8B56DB3B26}"/>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3511572-1748-BA7A-758F-0F3F8FB406B2}"/>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2E1AEA3-4AF6-C082-EAE6-91DD74F23D72}"/>
              </a:ext>
            </a:extLst>
          </p:cNvPr>
          <p:cNvSpPr txBox="1"/>
          <p:nvPr/>
        </p:nvSpPr>
        <p:spPr>
          <a:xfrm>
            <a:off x="822885" y="349623"/>
            <a:ext cx="5522259" cy="584775"/>
          </a:xfrm>
          <a:prstGeom prst="rect">
            <a:avLst/>
          </a:prstGeom>
          <a:noFill/>
        </p:spPr>
        <p:txBody>
          <a:bodyPr wrap="square" rtlCol="0">
            <a:spAutoFit/>
          </a:bodyPr>
          <a:lstStyle/>
          <a:p>
            <a:r>
              <a:rPr lang="vi-VN" sz="3200" b="1" dirty="0"/>
              <a:t>Quy trình triển khai</a:t>
            </a:r>
          </a:p>
        </p:txBody>
      </p:sp>
      <p:sp>
        <p:nvSpPr>
          <p:cNvPr id="3" name="TextBox 2">
            <a:extLst>
              <a:ext uri="{FF2B5EF4-FFF2-40B4-BE49-F238E27FC236}">
                <a16:creationId xmlns:a16="http://schemas.microsoft.com/office/drawing/2014/main" id="{95CE2A15-1C8A-2620-AC81-B62AC29A1F4B}"/>
              </a:ext>
            </a:extLst>
          </p:cNvPr>
          <p:cNvSpPr txBox="1"/>
          <p:nvPr/>
        </p:nvSpPr>
        <p:spPr>
          <a:xfrm>
            <a:off x="986118" y="1577788"/>
            <a:ext cx="8875058" cy="496996"/>
          </a:xfrm>
          <a:prstGeom prst="rect">
            <a:avLst/>
          </a:prstGeom>
          <a:noFill/>
        </p:spPr>
        <p:txBody>
          <a:bodyPr wrap="square" rtlCol="0">
            <a:spAutoFit/>
          </a:bodyPr>
          <a:lstStyle/>
          <a:p>
            <a:pPr>
              <a:lnSpc>
                <a:spcPct val="150000"/>
              </a:lnSpc>
            </a:pPr>
            <a:r>
              <a:rPr lang="vi-VN" sz="2000" b="1" dirty="0"/>
              <a:t>Bước 4: </a:t>
            </a:r>
            <a:r>
              <a:rPr lang="vi-VN" sz="2000" dirty="0"/>
              <a:t>Chuyển ngôn ngữ từ dạng ui sang python thông qua cú pháp sau:</a:t>
            </a:r>
          </a:p>
        </p:txBody>
      </p:sp>
      <p:pic>
        <p:nvPicPr>
          <p:cNvPr id="6" name="Picture 5">
            <a:extLst>
              <a:ext uri="{FF2B5EF4-FFF2-40B4-BE49-F238E27FC236}">
                <a16:creationId xmlns:a16="http://schemas.microsoft.com/office/drawing/2014/main" id="{88337116-E8D6-5E63-FC94-F7C4498A992A}"/>
              </a:ext>
            </a:extLst>
          </p:cNvPr>
          <p:cNvPicPr>
            <a:picLocks noChangeAspect="1"/>
          </p:cNvPicPr>
          <p:nvPr/>
        </p:nvPicPr>
        <p:blipFill>
          <a:blip r:embed="rId2"/>
          <a:stretch>
            <a:fillRect/>
          </a:stretch>
        </p:blipFill>
        <p:spPr>
          <a:xfrm>
            <a:off x="1614865" y="2257620"/>
            <a:ext cx="6649378" cy="619211"/>
          </a:xfrm>
          <a:prstGeom prst="rect">
            <a:avLst/>
          </a:prstGeom>
        </p:spPr>
      </p:pic>
      <p:sp>
        <p:nvSpPr>
          <p:cNvPr id="7" name="TextBox 6">
            <a:extLst>
              <a:ext uri="{FF2B5EF4-FFF2-40B4-BE49-F238E27FC236}">
                <a16:creationId xmlns:a16="http://schemas.microsoft.com/office/drawing/2014/main" id="{B8014C1B-6393-060E-4D7A-A00839B37B38}"/>
              </a:ext>
            </a:extLst>
          </p:cNvPr>
          <p:cNvSpPr txBox="1"/>
          <p:nvPr/>
        </p:nvSpPr>
        <p:spPr>
          <a:xfrm>
            <a:off x="986118" y="3059668"/>
            <a:ext cx="9018493" cy="872034"/>
          </a:xfrm>
          <a:prstGeom prst="rect">
            <a:avLst/>
          </a:prstGeom>
          <a:noFill/>
        </p:spPr>
        <p:txBody>
          <a:bodyPr wrap="square" rtlCol="0">
            <a:spAutoFit/>
          </a:bodyPr>
          <a:lstStyle/>
          <a:p>
            <a:pPr>
              <a:lnSpc>
                <a:spcPct val="150000"/>
              </a:lnSpc>
            </a:pPr>
            <a:r>
              <a:rPr lang="vi-VN" b="1" dirty="0"/>
              <a:t>Bước 5: </a:t>
            </a:r>
            <a:r>
              <a:rPr lang="vi-VN" dirty="0"/>
              <a:t>Triển khai code bằng python thêm các hàm chức năng phù hợp cho hệ thống</a:t>
            </a:r>
          </a:p>
          <a:p>
            <a:pPr>
              <a:lnSpc>
                <a:spcPct val="150000"/>
              </a:lnSpc>
            </a:pPr>
            <a:r>
              <a:rPr lang="vi-VN" dirty="0"/>
              <a:t>+Thiết lập các nút cho ứng dụng:</a:t>
            </a:r>
          </a:p>
        </p:txBody>
      </p:sp>
      <p:pic>
        <p:nvPicPr>
          <p:cNvPr id="9" name="Picture 8">
            <a:extLst>
              <a:ext uri="{FF2B5EF4-FFF2-40B4-BE49-F238E27FC236}">
                <a16:creationId xmlns:a16="http://schemas.microsoft.com/office/drawing/2014/main" id="{8905AE65-F863-EDAB-37F5-1668D482920C}"/>
              </a:ext>
            </a:extLst>
          </p:cNvPr>
          <p:cNvPicPr>
            <a:picLocks noChangeAspect="1"/>
          </p:cNvPicPr>
          <p:nvPr/>
        </p:nvPicPr>
        <p:blipFill>
          <a:blip r:embed="rId3"/>
          <a:stretch>
            <a:fillRect/>
          </a:stretch>
        </p:blipFill>
        <p:spPr>
          <a:xfrm>
            <a:off x="1120589" y="4139369"/>
            <a:ext cx="9294275" cy="2235650"/>
          </a:xfrm>
          <a:prstGeom prst="rect">
            <a:avLst/>
          </a:prstGeom>
        </p:spPr>
      </p:pic>
    </p:spTree>
    <p:extLst>
      <p:ext uri="{BB962C8B-B14F-4D97-AF65-F5344CB8AC3E}">
        <p14:creationId xmlns:p14="http://schemas.microsoft.com/office/powerpoint/2010/main" val="4068369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3F746-B886-1A7B-5ABD-63ECFA61FE16}"/>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6AC254A-EB0F-F041-B6A9-A707D8D8A90B}"/>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DC838EC-F78D-F193-DBF7-8F94639E24EB}"/>
              </a:ext>
            </a:extLst>
          </p:cNvPr>
          <p:cNvSpPr txBox="1"/>
          <p:nvPr/>
        </p:nvSpPr>
        <p:spPr>
          <a:xfrm>
            <a:off x="822885" y="349623"/>
            <a:ext cx="5522259" cy="584775"/>
          </a:xfrm>
          <a:prstGeom prst="rect">
            <a:avLst/>
          </a:prstGeom>
          <a:noFill/>
        </p:spPr>
        <p:txBody>
          <a:bodyPr wrap="square" rtlCol="0">
            <a:spAutoFit/>
          </a:bodyPr>
          <a:lstStyle/>
          <a:p>
            <a:r>
              <a:rPr lang="vi-VN" sz="3200" b="1" dirty="0"/>
              <a:t>Quy trình triển khai</a:t>
            </a:r>
          </a:p>
        </p:txBody>
      </p:sp>
      <p:pic>
        <p:nvPicPr>
          <p:cNvPr id="8" name="Picture 7">
            <a:extLst>
              <a:ext uri="{FF2B5EF4-FFF2-40B4-BE49-F238E27FC236}">
                <a16:creationId xmlns:a16="http://schemas.microsoft.com/office/drawing/2014/main" id="{B80ED382-410B-C1FF-815C-B0CCCC51F068}"/>
              </a:ext>
            </a:extLst>
          </p:cNvPr>
          <p:cNvPicPr>
            <a:picLocks noChangeAspect="1"/>
          </p:cNvPicPr>
          <p:nvPr/>
        </p:nvPicPr>
        <p:blipFill>
          <a:blip r:embed="rId2"/>
          <a:stretch>
            <a:fillRect/>
          </a:stretch>
        </p:blipFill>
        <p:spPr>
          <a:xfrm>
            <a:off x="1052057" y="1574032"/>
            <a:ext cx="8011260" cy="2034981"/>
          </a:xfrm>
          <a:prstGeom prst="rect">
            <a:avLst/>
          </a:prstGeom>
        </p:spPr>
      </p:pic>
      <p:pic>
        <p:nvPicPr>
          <p:cNvPr id="11" name="Picture 10">
            <a:extLst>
              <a:ext uri="{FF2B5EF4-FFF2-40B4-BE49-F238E27FC236}">
                <a16:creationId xmlns:a16="http://schemas.microsoft.com/office/drawing/2014/main" id="{F3586E25-5BC6-246A-8ADA-E7A0414EA79C}"/>
              </a:ext>
            </a:extLst>
          </p:cNvPr>
          <p:cNvPicPr>
            <a:picLocks noChangeAspect="1"/>
          </p:cNvPicPr>
          <p:nvPr/>
        </p:nvPicPr>
        <p:blipFill>
          <a:blip r:embed="rId3"/>
          <a:stretch>
            <a:fillRect/>
          </a:stretch>
        </p:blipFill>
        <p:spPr>
          <a:xfrm>
            <a:off x="1052057" y="4438974"/>
            <a:ext cx="8011260" cy="2217313"/>
          </a:xfrm>
          <a:prstGeom prst="rect">
            <a:avLst/>
          </a:prstGeom>
        </p:spPr>
      </p:pic>
      <p:sp>
        <p:nvSpPr>
          <p:cNvPr id="12" name="TextBox 11">
            <a:extLst>
              <a:ext uri="{FF2B5EF4-FFF2-40B4-BE49-F238E27FC236}">
                <a16:creationId xmlns:a16="http://schemas.microsoft.com/office/drawing/2014/main" id="{F2E32D7F-5FE9-9C50-A68D-728FCA49BD7C}"/>
              </a:ext>
            </a:extLst>
          </p:cNvPr>
          <p:cNvSpPr txBox="1"/>
          <p:nvPr/>
        </p:nvSpPr>
        <p:spPr>
          <a:xfrm>
            <a:off x="1052057" y="1138518"/>
            <a:ext cx="7410625" cy="369332"/>
          </a:xfrm>
          <a:prstGeom prst="rect">
            <a:avLst/>
          </a:prstGeom>
          <a:noFill/>
        </p:spPr>
        <p:txBody>
          <a:bodyPr wrap="square" rtlCol="0">
            <a:spAutoFit/>
          </a:bodyPr>
          <a:lstStyle/>
          <a:p>
            <a:r>
              <a:rPr lang="vi-VN" dirty="0"/>
              <a:t>+ Thiết lập chức năng cho phép tải ảnh lên từ máy tính:</a:t>
            </a:r>
          </a:p>
        </p:txBody>
      </p:sp>
      <p:sp>
        <p:nvSpPr>
          <p:cNvPr id="13" name="TextBox 12">
            <a:extLst>
              <a:ext uri="{FF2B5EF4-FFF2-40B4-BE49-F238E27FC236}">
                <a16:creationId xmlns:a16="http://schemas.microsoft.com/office/drawing/2014/main" id="{01AD5613-8733-CE59-BEA9-3BE96ADC942E}"/>
              </a:ext>
            </a:extLst>
          </p:cNvPr>
          <p:cNvSpPr txBox="1"/>
          <p:nvPr/>
        </p:nvSpPr>
        <p:spPr>
          <a:xfrm>
            <a:off x="1052057" y="3747247"/>
            <a:ext cx="7276155" cy="369332"/>
          </a:xfrm>
          <a:prstGeom prst="rect">
            <a:avLst/>
          </a:prstGeom>
          <a:noFill/>
        </p:spPr>
        <p:txBody>
          <a:bodyPr wrap="square" rtlCol="0">
            <a:spAutoFit/>
          </a:bodyPr>
          <a:lstStyle/>
          <a:p>
            <a:r>
              <a:rPr lang="vi-VN" dirty="0"/>
              <a:t>+ Thiết lập hàm xử lí bằng Sobel</a:t>
            </a:r>
          </a:p>
        </p:txBody>
      </p:sp>
    </p:spTree>
    <p:extLst>
      <p:ext uri="{BB962C8B-B14F-4D97-AF65-F5344CB8AC3E}">
        <p14:creationId xmlns:p14="http://schemas.microsoft.com/office/powerpoint/2010/main" val="3024630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D76A6-AC51-A6FE-38EB-331ADAA5EEA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CB67356-ABAD-1DDB-934C-E2ADE91467B7}"/>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9CDF3B-0FD6-8BEE-2EF8-5439127BD0FB}"/>
              </a:ext>
            </a:extLst>
          </p:cNvPr>
          <p:cNvSpPr txBox="1"/>
          <p:nvPr/>
        </p:nvSpPr>
        <p:spPr>
          <a:xfrm>
            <a:off x="822885" y="349623"/>
            <a:ext cx="5522259" cy="584775"/>
          </a:xfrm>
          <a:prstGeom prst="rect">
            <a:avLst/>
          </a:prstGeom>
          <a:noFill/>
        </p:spPr>
        <p:txBody>
          <a:bodyPr wrap="square" rtlCol="0">
            <a:spAutoFit/>
          </a:bodyPr>
          <a:lstStyle/>
          <a:p>
            <a:r>
              <a:rPr lang="vi-VN" sz="3200" b="1" dirty="0"/>
              <a:t>Quy trình triển khai</a:t>
            </a:r>
          </a:p>
        </p:txBody>
      </p:sp>
      <p:sp>
        <p:nvSpPr>
          <p:cNvPr id="12" name="TextBox 11">
            <a:extLst>
              <a:ext uri="{FF2B5EF4-FFF2-40B4-BE49-F238E27FC236}">
                <a16:creationId xmlns:a16="http://schemas.microsoft.com/office/drawing/2014/main" id="{2769EE8A-4CDE-5954-27B5-B0BEF3CEC234}"/>
              </a:ext>
            </a:extLst>
          </p:cNvPr>
          <p:cNvSpPr txBox="1"/>
          <p:nvPr/>
        </p:nvSpPr>
        <p:spPr>
          <a:xfrm>
            <a:off x="917587" y="1360567"/>
            <a:ext cx="7410625" cy="369332"/>
          </a:xfrm>
          <a:prstGeom prst="rect">
            <a:avLst/>
          </a:prstGeom>
          <a:noFill/>
        </p:spPr>
        <p:txBody>
          <a:bodyPr wrap="square" rtlCol="0">
            <a:spAutoFit/>
          </a:bodyPr>
          <a:lstStyle/>
          <a:p>
            <a:r>
              <a:rPr lang="vi-VN" dirty="0"/>
              <a:t>+ Thiết lập chức năng cho phép lưu ảnh đã xử lí Sobel về máy:</a:t>
            </a:r>
          </a:p>
        </p:txBody>
      </p:sp>
      <p:sp>
        <p:nvSpPr>
          <p:cNvPr id="13" name="TextBox 12">
            <a:extLst>
              <a:ext uri="{FF2B5EF4-FFF2-40B4-BE49-F238E27FC236}">
                <a16:creationId xmlns:a16="http://schemas.microsoft.com/office/drawing/2014/main" id="{D0E779AB-E59D-1640-15EF-D7B3D63C3C9C}"/>
              </a:ext>
            </a:extLst>
          </p:cNvPr>
          <p:cNvSpPr txBox="1"/>
          <p:nvPr/>
        </p:nvSpPr>
        <p:spPr>
          <a:xfrm>
            <a:off x="1052057" y="3747247"/>
            <a:ext cx="7276155" cy="369332"/>
          </a:xfrm>
          <a:prstGeom prst="rect">
            <a:avLst/>
          </a:prstGeom>
          <a:noFill/>
        </p:spPr>
        <p:txBody>
          <a:bodyPr wrap="square" rtlCol="0">
            <a:spAutoFit/>
          </a:bodyPr>
          <a:lstStyle/>
          <a:p>
            <a:r>
              <a:rPr lang="vi-VN" dirty="0"/>
              <a:t>+ Thiết lập chức năng cho phép xóa ảnh hiện tại</a:t>
            </a:r>
          </a:p>
        </p:txBody>
      </p:sp>
      <p:pic>
        <p:nvPicPr>
          <p:cNvPr id="4" name="Picture 3">
            <a:extLst>
              <a:ext uri="{FF2B5EF4-FFF2-40B4-BE49-F238E27FC236}">
                <a16:creationId xmlns:a16="http://schemas.microsoft.com/office/drawing/2014/main" id="{D6E504FC-5E92-DAEA-9486-345527C28861}"/>
              </a:ext>
            </a:extLst>
          </p:cNvPr>
          <p:cNvPicPr>
            <a:picLocks noChangeAspect="1"/>
          </p:cNvPicPr>
          <p:nvPr/>
        </p:nvPicPr>
        <p:blipFill>
          <a:blip r:embed="rId2"/>
          <a:stretch>
            <a:fillRect/>
          </a:stretch>
        </p:blipFill>
        <p:spPr>
          <a:xfrm>
            <a:off x="917587" y="2193763"/>
            <a:ext cx="8638789" cy="1154555"/>
          </a:xfrm>
          <a:prstGeom prst="rect">
            <a:avLst/>
          </a:prstGeom>
        </p:spPr>
      </p:pic>
      <p:pic>
        <p:nvPicPr>
          <p:cNvPr id="7" name="Picture 6">
            <a:extLst>
              <a:ext uri="{FF2B5EF4-FFF2-40B4-BE49-F238E27FC236}">
                <a16:creationId xmlns:a16="http://schemas.microsoft.com/office/drawing/2014/main" id="{06D7D081-6B82-4DCD-F35C-3A34D8975DB7}"/>
              </a:ext>
            </a:extLst>
          </p:cNvPr>
          <p:cNvPicPr>
            <a:picLocks noChangeAspect="1"/>
          </p:cNvPicPr>
          <p:nvPr/>
        </p:nvPicPr>
        <p:blipFill>
          <a:blip r:embed="rId3"/>
          <a:stretch>
            <a:fillRect/>
          </a:stretch>
        </p:blipFill>
        <p:spPr>
          <a:xfrm>
            <a:off x="917587" y="4429280"/>
            <a:ext cx="8549142" cy="1577073"/>
          </a:xfrm>
          <a:prstGeom prst="rect">
            <a:avLst/>
          </a:prstGeom>
        </p:spPr>
      </p:pic>
    </p:spTree>
    <p:extLst>
      <p:ext uri="{BB962C8B-B14F-4D97-AF65-F5344CB8AC3E}">
        <p14:creationId xmlns:p14="http://schemas.microsoft.com/office/powerpoint/2010/main" val="1565943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3B2F5-45CF-C131-636D-FD0A1F4B50F4}"/>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CEF7783-F5B1-E608-B830-2C2398775AEF}"/>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84B44E-0213-649D-E9B1-E0BD7953F7D5}"/>
              </a:ext>
            </a:extLst>
          </p:cNvPr>
          <p:cNvSpPr txBox="1"/>
          <p:nvPr/>
        </p:nvSpPr>
        <p:spPr>
          <a:xfrm>
            <a:off x="822885" y="349623"/>
            <a:ext cx="5522259" cy="584775"/>
          </a:xfrm>
          <a:prstGeom prst="rect">
            <a:avLst/>
          </a:prstGeom>
          <a:noFill/>
        </p:spPr>
        <p:txBody>
          <a:bodyPr wrap="square" rtlCol="0">
            <a:spAutoFit/>
          </a:bodyPr>
          <a:lstStyle/>
          <a:p>
            <a:r>
              <a:rPr lang="vi-VN" sz="3200" b="1" dirty="0"/>
              <a:t>Quy trình triển khai</a:t>
            </a:r>
          </a:p>
        </p:txBody>
      </p:sp>
      <p:sp>
        <p:nvSpPr>
          <p:cNvPr id="4" name="TextBox 3">
            <a:extLst>
              <a:ext uri="{FF2B5EF4-FFF2-40B4-BE49-F238E27FC236}">
                <a16:creationId xmlns:a16="http://schemas.microsoft.com/office/drawing/2014/main" id="{D1378E03-3563-8193-FA77-07C5F615D299}"/>
              </a:ext>
            </a:extLst>
          </p:cNvPr>
          <p:cNvSpPr txBox="1"/>
          <p:nvPr/>
        </p:nvSpPr>
        <p:spPr>
          <a:xfrm>
            <a:off x="753035" y="1577788"/>
            <a:ext cx="5056094" cy="369332"/>
          </a:xfrm>
          <a:prstGeom prst="rect">
            <a:avLst/>
          </a:prstGeom>
          <a:noFill/>
        </p:spPr>
        <p:txBody>
          <a:bodyPr wrap="square" rtlCol="0">
            <a:spAutoFit/>
          </a:bodyPr>
          <a:lstStyle/>
          <a:p>
            <a:r>
              <a:rPr lang="vi-VN" b="1" dirty="0"/>
              <a:t>Bước 6: </a:t>
            </a:r>
            <a:r>
              <a:rPr lang="vi-VN" dirty="0"/>
              <a:t>Tiến hành hiển thị kết quả.</a:t>
            </a:r>
          </a:p>
        </p:txBody>
      </p:sp>
      <p:pic>
        <p:nvPicPr>
          <p:cNvPr id="10" name="Picture 9">
            <a:extLst>
              <a:ext uri="{FF2B5EF4-FFF2-40B4-BE49-F238E27FC236}">
                <a16:creationId xmlns:a16="http://schemas.microsoft.com/office/drawing/2014/main" id="{0EAEA16B-B302-8A84-0C4B-03CC1D9A871A}"/>
              </a:ext>
            </a:extLst>
          </p:cNvPr>
          <p:cNvPicPr>
            <a:picLocks noChangeAspect="1"/>
          </p:cNvPicPr>
          <p:nvPr/>
        </p:nvPicPr>
        <p:blipFill>
          <a:blip r:embed="rId2"/>
          <a:stretch>
            <a:fillRect/>
          </a:stretch>
        </p:blipFill>
        <p:spPr>
          <a:xfrm>
            <a:off x="609599" y="2771872"/>
            <a:ext cx="4796120" cy="3010361"/>
          </a:xfrm>
          <a:prstGeom prst="rect">
            <a:avLst/>
          </a:prstGeom>
        </p:spPr>
      </p:pic>
      <p:pic>
        <p:nvPicPr>
          <p:cNvPr id="12" name="Picture 11">
            <a:extLst>
              <a:ext uri="{FF2B5EF4-FFF2-40B4-BE49-F238E27FC236}">
                <a16:creationId xmlns:a16="http://schemas.microsoft.com/office/drawing/2014/main" id="{7C16DDA5-6DE1-0C7B-275E-A135193DCEBB}"/>
              </a:ext>
            </a:extLst>
          </p:cNvPr>
          <p:cNvPicPr>
            <a:picLocks noChangeAspect="1"/>
          </p:cNvPicPr>
          <p:nvPr/>
        </p:nvPicPr>
        <p:blipFill>
          <a:blip r:embed="rId3"/>
          <a:stretch>
            <a:fillRect/>
          </a:stretch>
        </p:blipFill>
        <p:spPr>
          <a:xfrm>
            <a:off x="5861983" y="2731531"/>
            <a:ext cx="4603409" cy="3091042"/>
          </a:xfrm>
          <a:prstGeom prst="rect">
            <a:avLst/>
          </a:prstGeom>
        </p:spPr>
      </p:pic>
    </p:spTree>
    <p:extLst>
      <p:ext uri="{BB962C8B-B14F-4D97-AF65-F5344CB8AC3E}">
        <p14:creationId xmlns:p14="http://schemas.microsoft.com/office/powerpoint/2010/main" val="653612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179F-B9BC-1510-4BEE-2A480A052E5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D48B937-3671-F1DB-0F02-2A95139E1510}"/>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6F3A993-053B-FA40-3F7F-40645742AE81}"/>
              </a:ext>
            </a:extLst>
          </p:cNvPr>
          <p:cNvSpPr txBox="1"/>
          <p:nvPr/>
        </p:nvSpPr>
        <p:spPr>
          <a:xfrm>
            <a:off x="822885" y="349623"/>
            <a:ext cx="5522259" cy="584775"/>
          </a:xfrm>
          <a:prstGeom prst="rect">
            <a:avLst/>
          </a:prstGeom>
          <a:noFill/>
        </p:spPr>
        <p:txBody>
          <a:bodyPr wrap="square" rtlCol="0">
            <a:spAutoFit/>
          </a:bodyPr>
          <a:lstStyle/>
          <a:p>
            <a:r>
              <a:rPr lang="vi-VN" sz="3200" b="1" dirty="0"/>
              <a:t>Quy trình triển khai</a:t>
            </a:r>
          </a:p>
        </p:txBody>
      </p:sp>
      <p:sp>
        <p:nvSpPr>
          <p:cNvPr id="4" name="TextBox 3">
            <a:extLst>
              <a:ext uri="{FF2B5EF4-FFF2-40B4-BE49-F238E27FC236}">
                <a16:creationId xmlns:a16="http://schemas.microsoft.com/office/drawing/2014/main" id="{4DA3F7E2-A5AA-5F79-0F1A-BDF850A5A1EB}"/>
              </a:ext>
            </a:extLst>
          </p:cNvPr>
          <p:cNvSpPr txBox="1"/>
          <p:nvPr/>
        </p:nvSpPr>
        <p:spPr>
          <a:xfrm>
            <a:off x="708211" y="1393123"/>
            <a:ext cx="8113060" cy="369332"/>
          </a:xfrm>
          <a:prstGeom prst="rect">
            <a:avLst/>
          </a:prstGeom>
          <a:noFill/>
        </p:spPr>
        <p:txBody>
          <a:bodyPr wrap="square" rtlCol="0">
            <a:spAutoFit/>
          </a:bodyPr>
          <a:lstStyle/>
          <a:p>
            <a:r>
              <a:rPr lang="vi-VN" b="1" dirty="0"/>
              <a:t>Bước 7: </a:t>
            </a:r>
            <a:r>
              <a:rPr lang="vi-VN" dirty="0"/>
              <a:t>Chạy thử các chức năng và kiểm tra lỗi cho ứng dụng</a:t>
            </a:r>
          </a:p>
        </p:txBody>
      </p:sp>
      <p:pic>
        <p:nvPicPr>
          <p:cNvPr id="6" name="Picture 5">
            <a:extLst>
              <a:ext uri="{FF2B5EF4-FFF2-40B4-BE49-F238E27FC236}">
                <a16:creationId xmlns:a16="http://schemas.microsoft.com/office/drawing/2014/main" id="{7991C148-DBC7-2801-0AC7-DD1CAFB39B2D}"/>
              </a:ext>
            </a:extLst>
          </p:cNvPr>
          <p:cNvPicPr>
            <a:picLocks noChangeAspect="1"/>
          </p:cNvPicPr>
          <p:nvPr/>
        </p:nvPicPr>
        <p:blipFill>
          <a:blip r:embed="rId2"/>
          <a:stretch>
            <a:fillRect/>
          </a:stretch>
        </p:blipFill>
        <p:spPr>
          <a:xfrm>
            <a:off x="1539574" y="1841766"/>
            <a:ext cx="3373084" cy="2390797"/>
          </a:xfrm>
          <a:prstGeom prst="rect">
            <a:avLst/>
          </a:prstGeom>
        </p:spPr>
      </p:pic>
      <p:pic>
        <p:nvPicPr>
          <p:cNvPr id="8" name="Picture 7">
            <a:extLst>
              <a:ext uri="{FF2B5EF4-FFF2-40B4-BE49-F238E27FC236}">
                <a16:creationId xmlns:a16="http://schemas.microsoft.com/office/drawing/2014/main" id="{8E02A02C-584C-E8BC-58D6-CA48EFF9A413}"/>
              </a:ext>
            </a:extLst>
          </p:cNvPr>
          <p:cNvPicPr>
            <a:picLocks noChangeAspect="1"/>
          </p:cNvPicPr>
          <p:nvPr/>
        </p:nvPicPr>
        <p:blipFill>
          <a:blip r:embed="rId3"/>
          <a:stretch>
            <a:fillRect/>
          </a:stretch>
        </p:blipFill>
        <p:spPr>
          <a:xfrm>
            <a:off x="6096000" y="1921690"/>
            <a:ext cx="3270250" cy="2350835"/>
          </a:xfrm>
          <a:prstGeom prst="rect">
            <a:avLst/>
          </a:prstGeom>
        </p:spPr>
      </p:pic>
      <p:pic>
        <p:nvPicPr>
          <p:cNvPr id="11" name="Picture 10">
            <a:extLst>
              <a:ext uri="{FF2B5EF4-FFF2-40B4-BE49-F238E27FC236}">
                <a16:creationId xmlns:a16="http://schemas.microsoft.com/office/drawing/2014/main" id="{17FEF81E-786D-915B-B157-21CA8FCC96CA}"/>
              </a:ext>
            </a:extLst>
          </p:cNvPr>
          <p:cNvPicPr>
            <a:picLocks noChangeAspect="1"/>
          </p:cNvPicPr>
          <p:nvPr/>
        </p:nvPicPr>
        <p:blipFill>
          <a:blip r:embed="rId4"/>
          <a:stretch>
            <a:fillRect/>
          </a:stretch>
        </p:blipFill>
        <p:spPr>
          <a:xfrm>
            <a:off x="6096000" y="4431760"/>
            <a:ext cx="3270250" cy="2323024"/>
          </a:xfrm>
          <a:prstGeom prst="rect">
            <a:avLst/>
          </a:prstGeom>
        </p:spPr>
      </p:pic>
      <p:pic>
        <p:nvPicPr>
          <p:cNvPr id="13" name="Picture 12">
            <a:extLst>
              <a:ext uri="{FF2B5EF4-FFF2-40B4-BE49-F238E27FC236}">
                <a16:creationId xmlns:a16="http://schemas.microsoft.com/office/drawing/2014/main" id="{0914E3B0-4264-680B-ED2A-334F3557FCE0}"/>
              </a:ext>
            </a:extLst>
          </p:cNvPr>
          <p:cNvPicPr>
            <a:picLocks noChangeAspect="1"/>
          </p:cNvPicPr>
          <p:nvPr/>
        </p:nvPicPr>
        <p:blipFill>
          <a:blip r:embed="rId5"/>
          <a:stretch>
            <a:fillRect/>
          </a:stretch>
        </p:blipFill>
        <p:spPr>
          <a:xfrm>
            <a:off x="1539574" y="4311874"/>
            <a:ext cx="3373084" cy="2390797"/>
          </a:xfrm>
          <a:prstGeom prst="rect">
            <a:avLst/>
          </a:prstGeom>
        </p:spPr>
      </p:pic>
    </p:spTree>
    <p:extLst>
      <p:ext uri="{BB962C8B-B14F-4D97-AF65-F5344CB8AC3E}">
        <p14:creationId xmlns:p14="http://schemas.microsoft.com/office/powerpoint/2010/main" val="95563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CCD69-9D07-EB25-A91A-4EF15B9271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C56CF9-E921-699E-2A0D-61742B026CA3}"/>
              </a:ext>
            </a:extLst>
          </p:cNvPr>
          <p:cNvSpPr>
            <a:spLocks noGrp="1"/>
          </p:cNvSpPr>
          <p:nvPr>
            <p:ph type="title"/>
          </p:nvPr>
        </p:nvSpPr>
        <p:spPr>
          <a:xfrm>
            <a:off x="482225" y="167809"/>
            <a:ext cx="6617821" cy="755556"/>
          </a:xfrm>
        </p:spPr>
        <p:txBody>
          <a:bodyPr>
            <a:normAutofit fontScale="90000"/>
          </a:bodyPr>
          <a:lstStyle/>
          <a:p>
            <a:pPr algn="just">
              <a:lnSpc>
                <a:spcPct val="150000"/>
              </a:lnSpc>
            </a:pPr>
            <a:r>
              <a:rPr lang="vi-VN" sz="4400" b="1" dirty="0"/>
              <a:t>Vì sao chọn kỹ thuật Sobel?</a:t>
            </a:r>
          </a:p>
        </p:txBody>
      </p:sp>
      <p:cxnSp>
        <p:nvCxnSpPr>
          <p:cNvPr id="5" name="Straight Connector 4">
            <a:extLst>
              <a:ext uri="{FF2B5EF4-FFF2-40B4-BE49-F238E27FC236}">
                <a16:creationId xmlns:a16="http://schemas.microsoft.com/office/drawing/2014/main" id="{C36863D4-93C3-747D-C8CF-1A2A3E31A5EE}"/>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2A2755-C0FB-59EB-9BDD-A97BCB81CAD8}"/>
              </a:ext>
            </a:extLst>
          </p:cNvPr>
          <p:cNvSpPr txBox="1"/>
          <p:nvPr/>
        </p:nvSpPr>
        <p:spPr>
          <a:xfrm>
            <a:off x="482226" y="1372990"/>
            <a:ext cx="10777445" cy="4651979"/>
          </a:xfrm>
          <a:prstGeom prst="rect">
            <a:avLst/>
          </a:prstGeom>
          <a:noFill/>
        </p:spPr>
        <p:txBody>
          <a:bodyPr wrap="square" rtlCol="0">
            <a:spAutoFit/>
          </a:bodyPr>
          <a:lstStyle/>
          <a:p>
            <a:pPr algn="just">
              <a:lnSpc>
                <a:spcPct val="150000"/>
              </a:lnSpc>
            </a:pPr>
            <a:r>
              <a:rPr lang="vi-VN" sz="2000" b="1" dirty="0"/>
              <a:t>Dễ triển khai, nhanh chóng, hiệu quả cao:</a:t>
            </a:r>
            <a:endParaRPr lang="vi-VN" sz="2000" dirty="0"/>
          </a:p>
          <a:p>
            <a:pPr marL="742950" lvl="1" indent="-285750" algn="just">
              <a:lnSpc>
                <a:spcPct val="150000"/>
              </a:lnSpc>
              <a:buFont typeface="Arial" panose="020B0604020202020204" pitchFamily="34" charset="0"/>
              <a:buChar char="•"/>
            </a:pPr>
            <a:r>
              <a:rPr lang="vi-VN" sz="2000" dirty="0"/>
              <a:t>So với các phương pháp khác như Canny, Laplacian, Sobel đơn giản hơn và có thể xử lý ảnh </a:t>
            </a:r>
            <a:r>
              <a:rPr lang="vi-VN" sz="2000" b="1" dirty="0"/>
              <a:t>thời gian thực</a:t>
            </a:r>
            <a:r>
              <a:rPr lang="vi-VN" sz="2000" dirty="0"/>
              <a:t> nhanh chóng.</a:t>
            </a:r>
          </a:p>
          <a:p>
            <a:pPr marL="742950" lvl="1" indent="-285750" algn="just">
              <a:lnSpc>
                <a:spcPct val="150000"/>
              </a:lnSpc>
              <a:buFont typeface="Arial" panose="020B0604020202020204" pitchFamily="34" charset="0"/>
              <a:buChar char="•"/>
            </a:pPr>
            <a:r>
              <a:rPr lang="vi-VN" sz="2000" dirty="0"/>
              <a:t>Không yêu cầu các bước tiền xử lý phức tạp.</a:t>
            </a:r>
          </a:p>
          <a:p>
            <a:pPr algn="just">
              <a:lnSpc>
                <a:spcPct val="150000"/>
              </a:lnSpc>
            </a:pPr>
            <a:r>
              <a:rPr lang="vi-VN" sz="2000" b="1" dirty="0"/>
              <a:t>Thích hợp cho ảnh có mức nhiễu vừa phải:</a:t>
            </a:r>
            <a:endParaRPr lang="vi-VN" sz="2000" dirty="0"/>
          </a:p>
          <a:p>
            <a:pPr marL="742950" lvl="1" indent="-285750" algn="just">
              <a:lnSpc>
                <a:spcPct val="150000"/>
              </a:lnSpc>
              <a:buFont typeface="Arial" panose="020B0604020202020204" pitchFamily="34" charset="0"/>
              <a:buChar char="•"/>
            </a:pPr>
            <a:r>
              <a:rPr lang="vi-VN" sz="2000" dirty="0"/>
              <a:t>Phương pháp Sobel có thể </a:t>
            </a:r>
            <a:r>
              <a:rPr lang="vi-VN" sz="2000" b="1" dirty="0"/>
              <a:t>giảm nhiễu nhẹ</a:t>
            </a:r>
            <a:r>
              <a:rPr lang="vi-VN" sz="2000" dirty="0"/>
              <a:t> trong quá trình tính toán đạo hàm bậc nhất, giúp phát hiện biên ổn định hơn so với Roberts hoặc Prewitt.</a:t>
            </a:r>
          </a:p>
          <a:p>
            <a:pPr algn="just">
              <a:lnSpc>
                <a:spcPct val="150000"/>
              </a:lnSpc>
            </a:pPr>
            <a:r>
              <a:rPr lang="vi-VN" sz="2000" b="1" dirty="0"/>
              <a:t>Dễ dàng mở rộng và kết hợp với các phương pháp khác:</a:t>
            </a:r>
            <a:endParaRPr lang="vi-VN" sz="2000" dirty="0"/>
          </a:p>
          <a:p>
            <a:pPr marL="742950" lvl="1" indent="-285750" algn="just">
              <a:lnSpc>
                <a:spcPct val="150000"/>
              </a:lnSpc>
              <a:buFont typeface="Arial" panose="020B0604020202020204" pitchFamily="34" charset="0"/>
              <a:buChar char="•"/>
            </a:pPr>
            <a:r>
              <a:rPr lang="vi-VN" sz="2000" dirty="0"/>
              <a:t>Có thể kết hợp với </a:t>
            </a:r>
            <a:r>
              <a:rPr lang="vi-VN" sz="2000" b="1" dirty="0"/>
              <a:t>Gaussian Blur</a:t>
            </a:r>
            <a:r>
              <a:rPr lang="vi-VN" sz="2000" dirty="0"/>
              <a:t> để giảm nhiễu trước khi phát hiện cạnh.</a:t>
            </a:r>
          </a:p>
          <a:p>
            <a:pPr marL="742950" lvl="1" indent="-285750" algn="just">
              <a:lnSpc>
                <a:spcPct val="150000"/>
              </a:lnSpc>
              <a:buFont typeface="Arial" panose="020B0604020202020204" pitchFamily="34" charset="0"/>
              <a:buChar char="•"/>
            </a:pPr>
            <a:r>
              <a:rPr lang="vi-VN" sz="2000" dirty="0"/>
              <a:t>Là cơ sở để phát triển các phương pháp phát hiện cạnh mạnh hơn như Canny.</a:t>
            </a:r>
          </a:p>
        </p:txBody>
      </p:sp>
    </p:spTree>
    <p:extLst>
      <p:ext uri="{BB962C8B-B14F-4D97-AF65-F5344CB8AC3E}">
        <p14:creationId xmlns:p14="http://schemas.microsoft.com/office/powerpoint/2010/main" val="4199422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vi-VN" dirty="0"/>
              <a:t>Bạn đã học được gì?</a:t>
            </a:r>
          </a:p>
        </p:txBody>
      </p:sp>
      <p:sp>
        <p:nvSpPr>
          <p:cNvPr id="3" name="Chỗ dành sẵn cho Nội dung 2">
            <a:extLst>
              <a:ext uri="{FF2B5EF4-FFF2-40B4-BE49-F238E27FC236}">
                <a16:creationId xmlns:a16="http://schemas.microsoft.com/office/drawing/2014/main" id="{5DB23205-1719-4B43-A690-268E347D390E}"/>
              </a:ext>
            </a:extLst>
          </p:cNvPr>
          <p:cNvSpPr>
            <a:spLocks noGrp="1"/>
          </p:cNvSpPr>
          <p:nvPr>
            <p:ph sz="half" idx="1"/>
          </p:nvPr>
        </p:nvSpPr>
        <p:spPr/>
        <p:txBody>
          <a:bodyPr rtlCol="0"/>
          <a:lstStyle/>
          <a:p>
            <a:pPr rtl="0"/>
            <a:r>
              <a:rPr lang="vi-VN"/>
              <a:t>Nhập nội dung bạn đã học ở đây</a:t>
            </a:r>
          </a:p>
          <a:p>
            <a:pPr rtl="0"/>
            <a:endParaRPr lang="vi-VN"/>
          </a:p>
          <a:p>
            <a:pPr rtl="0"/>
            <a:endParaRPr lang="vi-VN"/>
          </a:p>
        </p:txBody>
      </p:sp>
      <p:sp>
        <p:nvSpPr>
          <p:cNvPr id="4" name="Chỗ dành sẵn cho Nội dung 3">
            <a:extLst>
              <a:ext uri="{FF2B5EF4-FFF2-40B4-BE49-F238E27FC236}">
                <a16:creationId xmlns:a16="http://schemas.microsoft.com/office/drawing/2014/main" id="{B6121FED-B50C-4A21-9460-5D32C70FEAA0}"/>
              </a:ext>
            </a:extLst>
          </p:cNvPr>
          <p:cNvSpPr>
            <a:spLocks noGrp="1"/>
          </p:cNvSpPr>
          <p:nvPr>
            <p:ph sz="half" idx="2"/>
          </p:nvPr>
        </p:nvSpPr>
        <p:spPr/>
        <p:txBody>
          <a:bodyPr rtlCol="0"/>
          <a:lstStyle/>
          <a:p>
            <a:pPr marL="0" indent="0" rtl="0">
              <a:buNone/>
            </a:pPr>
            <a:r>
              <a:rPr lang="vi-VN"/>
              <a:t>[Thêm đồ họa cung cấp bằng chứng về nội dung bạn đã học]</a:t>
            </a:r>
          </a:p>
          <a:p>
            <a:pPr marL="0" indent="0" rtl="0">
              <a:buNone/>
            </a:pPr>
            <a:endParaRPr lang="vi-VN"/>
          </a:p>
        </p:txBody>
      </p:sp>
      <p:pic>
        <p:nvPicPr>
          <p:cNvPr id="6" name="Đồ họa 5" descr="Biểu tượng học tập">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4205207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828C8-45B7-FC0F-C7BC-E316B9B18F2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73C6C405-20AE-7ED2-458F-EEBDA49674E6}"/>
              </a:ext>
            </a:extLst>
          </p:cNvPr>
          <p:cNvSpPr>
            <a:spLocks noGrp="1"/>
          </p:cNvSpPr>
          <p:nvPr>
            <p:ph type="title"/>
          </p:nvPr>
        </p:nvSpPr>
        <p:spPr>
          <a:xfrm>
            <a:off x="500156" y="3089973"/>
            <a:ext cx="9755468" cy="914400"/>
          </a:xfrm>
        </p:spPr>
        <p:txBody>
          <a:bodyPr rtlCol="0">
            <a:normAutofit/>
          </a:bodyPr>
          <a:lstStyle/>
          <a:p>
            <a:pPr algn="r" rtl="0"/>
            <a:r>
              <a:rPr lang="vi-VN" dirty="0"/>
              <a:t>Kết quả đạt được</a:t>
            </a:r>
          </a:p>
        </p:txBody>
      </p:sp>
      <p:pic>
        <p:nvPicPr>
          <p:cNvPr id="5" name="Đồ họa 4" descr="Biểu tượng mục đích">
            <a:extLst>
              <a:ext uri="{FF2B5EF4-FFF2-40B4-BE49-F238E27FC236}">
                <a16:creationId xmlns:a16="http://schemas.microsoft.com/office/drawing/2014/main" id="{37472FB5-AEDD-08A7-A562-BB8B25A5A3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068B39B3-FDE6-0782-5975-37717A01F3D6}"/>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40BE29E3-B469-D0AD-B9C8-95FB5A7EA496}"/>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7F11D18D-3FE1-9394-BF24-747CFF2D4155}"/>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1675700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hỗ dành sẵn cho Văn bản 73">
            <a:extLst>
              <a:ext uri="{FF2B5EF4-FFF2-40B4-BE49-F238E27FC236}">
                <a16:creationId xmlns:a16="http://schemas.microsoft.com/office/drawing/2014/main" id="{6CA236DF-5114-4CA5-8620-41B9436499AA}"/>
              </a:ext>
            </a:extLst>
          </p:cNvPr>
          <p:cNvSpPr>
            <a:spLocks noGrp="1"/>
          </p:cNvSpPr>
          <p:nvPr>
            <p:ph type="body" sz="quarter" idx="13"/>
          </p:nvPr>
        </p:nvSpPr>
        <p:spPr>
          <a:xfrm>
            <a:off x="1745803" y="2313473"/>
            <a:ext cx="4433401" cy="823913"/>
          </a:xfrm>
        </p:spPr>
        <p:txBody>
          <a:bodyPr rtlCol="0">
            <a:normAutofit/>
          </a:bodyPr>
          <a:lstStyle/>
          <a:p>
            <a:pPr rtl="0"/>
            <a:r>
              <a:rPr lang="vi-VN" sz="2000" dirty="0"/>
              <a:t>Sử dụng được trên nhiều loại ảnh khác nhau</a:t>
            </a:r>
          </a:p>
        </p:txBody>
      </p:sp>
      <p:sp>
        <p:nvSpPr>
          <p:cNvPr id="2" name="Tiêu đề 1">
            <a:extLst>
              <a:ext uri="{FF2B5EF4-FFF2-40B4-BE49-F238E27FC236}">
                <a16:creationId xmlns:a16="http://schemas.microsoft.com/office/drawing/2014/main" id="{9442C4B6-A44A-491A-9345-D554EBE1BC91}"/>
              </a:ext>
            </a:extLst>
          </p:cNvPr>
          <p:cNvSpPr>
            <a:spLocks noGrp="1"/>
          </p:cNvSpPr>
          <p:nvPr>
            <p:ph type="title"/>
          </p:nvPr>
        </p:nvSpPr>
        <p:spPr/>
        <p:txBody>
          <a:bodyPr rtlCol="0"/>
          <a:lstStyle/>
          <a:p>
            <a:pPr rtl="0"/>
            <a:r>
              <a:rPr lang="vi-VN" dirty="0"/>
              <a:t>Kết quả thực nghiệm</a:t>
            </a:r>
          </a:p>
        </p:txBody>
      </p:sp>
      <p:sp>
        <p:nvSpPr>
          <p:cNvPr id="75" name="Chỗ dành sẵn cho Văn bản 74">
            <a:extLst>
              <a:ext uri="{FF2B5EF4-FFF2-40B4-BE49-F238E27FC236}">
                <a16:creationId xmlns:a16="http://schemas.microsoft.com/office/drawing/2014/main" id="{DB5B3156-755F-47BB-AFCD-9C4855B037F1}"/>
              </a:ext>
            </a:extLst>
          </p:cNvPr>
          <p:cNvSpPr>
            <a:spLocks noGrp="1"/>
          </p:cNvSpPr>
          <p:nvPr>
            <p:ph type="body" sz="quarter" idx="14"/>
          </p:nvPr>
        </p:nvSpPr>
        <p:spPr>
          <a:xfrm>
            <a:off x="1770777" y="3345772"/>
            <a:ext cx="4433401" cy="823913"/>
          </a:xfrm>
        </p:spPr>
        <p:txBody>
          <a:bodyPr rtlCol="0">
            <a:normAutofit/>
          </a:bodyPr>
          <a:lstStyle/>
          <a:p>
            <a:pPr rtl="0"/>
            <a:r>
              <a:rPr lang="vi-VN" sz="2000" dirty="0"/>
              <a:t>Triển khai được ứng dụng cho kĩ thuật Sobel</a:t>
            </a:r>
          </a:p>
        </p:txBody>
      </p:sp>
      <p:sp>
        <p:nvSpPr>
          <p:cNvPr id="76" name="Chỗ dành sẵn cho Văn bản 75">
            <a:extLst>
              <a:ext uri="{FF2B5EF4-FFF2-40B4-BE49-F238E27FC236}">
                <a16:creationId xmlns:a16="http://schemas.microsoft.com/office/drawing/2014/main" id="{20A0CD05-0AE4-492D-8051-9773BFFA7A10}"/>
              </a:ext>
            </a:extLst>
          </p:cNvPr>
          <p:cNvSpPr>
            <a:spLocks noGrp="1"/>
          </p:cNvSpPr>
          <p:nvPr>
            <p:ph type="body" sz="quarter" idx="15"/>
          </p:nvPr>
        </p:nvSpPr>
        <p:spPr>
          <a:xfrm>
            <a:off x="1738568" y="4398032"/>
            <a:ext cx="4433401" cy="823913"/>
          </a:xfrm>
        </p:spPr>
        <p:txBody>
          <a:bodyPr rtlCol="0">
            <a:normAutofit/>
          </a:bodyPr>
          <a:lstStyle/>
          <a:p>
            <a:pPr rtl="0"/>
            <a:r>
              <a:rPr lang="vi-VN" sz="2000" dirty="0"/>
              <a:t>Đánh giá được ưu nhược điểm của kĩ thuật</a:t>
            </a:r>
          </a:p>
        </p:txBody>
      </p:sp>
      <p:sp>
        <p:nvSpPr>
          <p:cNvPr id="77" name="Chỗ dành sẵn cho Văn bản 76">
            <a:extLst>
              <a:ext uri="{FF2B5EF4-FFF2-40B4-BE49-F238E27FC236}">
                <a16:creationId xmlns:a16="http://schemas.microsoft.com/office/drawing/2014/main" id="{32AB4371-99E9-4FD0-A119-1CF96F2D3EE6}"/>
              </a:ext>
            </a:extLst>
          </p:cNvPr>
          <p:cNvSpPr>
            <a:spLocks noGrp="1"/>
          </p:cNvSpPr>
          <p:nvPr>
            <p:ph type="body" sz="quarter" idx="16"/>
          </p:nvPr>
        </p:nvSpPr>
        <p:spPr>
          <a:xfrm>
            <a:off x="1725744" y="5389726"/>
            <a:ext cx="4433401" cy="823913"/>
          </a:xfrm>
        </p:spPr>
        <p:txBody>
          <a:bodyPr rtlCol="0">
            <a:normAutofit/>
          </a:bodyPr>
          <a:lstStyle/>
          <a:p>
            <a:pPr rtl="0"/>
            <a:r>
              <a:rPr lang="vi-VN" sz="2000" dirty="0"/>
              <a:t>So sánh được với các phương pháp khác</a:t>
            </a:r>
          </a:p>
        </p:txBody>
      </p:sp>
      <p:pic>
        <p:nvPicPr>
          <p:cNvPr id="7" name="Đồ họa 6" descr="Biểu tượng các bước">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25" name="Nhóm 24" descr="biểu tượng giơ ngón tay cái lên">
            <a:extLst>
              <a:ext uri="{FF2B5EF4-FFF2-40B4-BE49-F238E27FC236}">
                <a16:creationId xmlns:a16="http://schemas.microsoft.com/office/drawing/2014/main" id="{2907416F-402F-41F1-9D31-BA7E1376D182}"/>
              </a:ext>
            </a:extLst>
          </p:cNvPr>
          <p:cNvGrpSpPr/>
          <p:nvPr/>
        </p:nvGrpSpPr>
        <p:grpSpPr>
          <a:xfrm>
            <a:off x="484188" y="2284372"/>
            <a:ext cx="823913" cy="823913"/>
            <a:chOff x="744537" y="2086166"/>
            <a:chExt cx="823913" cy="823913"/>
          </a:xfrm>
        </p:grpSpPr>
        <p:sp>
          <p:nvSpPr>
            <p:cNvPr id="42" name="Hình bầu dục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rtlCol="0"/>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rtl="0" eaLnBrk="1" hangingPunct="1"/>
              <a:endParaRPr lang="vi-VN" altLang="en-US" dirty="0"/>
            </a:p>
          </p:txBody>
        </p:sp>
        <p:sp>
          <p:nvSpPr>
            <p:cNvPr id="43" name="Hình tự do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rtlCol="0"/>
            <a:lstStyle/>
            <a:p>
              <a:pPr rtl="0"/>
              <a:endParaRPr lang="vi-VN" dirty="0">
                <a:latin typeface="Arial" panose="020B0604020202020204" pitchFamily="34" charset="0"/>
              </a:endParaRPr>
            </a:p>
          </p:txBody>
        </p:sp>
      </p:grpSp>
      <p:grpSp>
        <p:nvGrpSpPr>
          <p:cNvPr id="28" name="Nhóm 27" descr="biểu tượng đồng hồ">
            <a:extLst>
              <a:ext uri="{FF2B5EF4-FFF2-40B4-BE49-F238E27FC236}">
                <a16:creationId xmlns:a16="http://schemas.microsoft.com/office/drawing/2014/main" id="{0C571394-90B9-4305-A010-F2F17F3BA7D1}"/>
              </a:ext>
            </a:extLst>
          </p:cNvPr>
          <p:cNvGrpSpPr/>
          <p:nvPr/>
        </p:nvGrpSpPr>
        <p:grpSpPr>
          <a:xfrm>
            <a:off x="445559" y="3421916"/>
            <a:ext cx="823913" cy="823912"/>
            <a:chOff x="744537" y="3036069"/>
            <a:chExt cx="823913" cy="823912"/>
          </a:xfrm>
        </p:grpSpPr>
        <p:sp>
          <p:nvSpPr>
            <p:cNvPr id="45" name="Hình bầu dục 68">
              <a:extLst>
                <a:ext uri="{FF2B5EF4-FFF2-40B4-BE49-F238E27FC236}">
                  <a16:creationId xmlns:a16="http://schemas.microsoft.com/office/drawing/2014/main" id="{2C8CF75B-4297-4F4C-BB5C-0BE87F16888D}"/>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p:spPr>
          <p:txBody>
            <a:bodyPr rtlCol="0"/>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rtl="0" eaLnBrk="1" hangingPunct="1"/>
              <a:endParaRPr lang="vi-VN" altLang="en-US" dirty="0"/>
            </a:p>
          </p:txBody>
        </p:sp>
        <p:grpSp>
          <p:nvGrpSpPr>
            <p:cNvPr id="46" name="Nhóm 45" descr="Đồng hồ">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Hình tự do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48" name="Hình tự do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49" name="Hình tự do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50" name="Hình tự do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51" name="Hình tự do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52" name="Hình tự do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grpSp>
      <p:grpSp>
        <p:nvGrpSpPr>
          <p:cNvPr id="31" name="Nhóm 30" descr="biểu tượng nghiên cứu">
            <a:extLst>
              <a:ext uri="{FF2B5EF4-FFF2-40B4-BE49-F238E27FC236}">
                <a16:creationId xmlns:a16="http://schemas.microsoft.com/office/drawing/2014/main" id="{C5F28D29-D0F3-4DAC-898B-07FE8DA57557}"/>
              </a:ext>
            </a:extLst>
          </p:cNvPr>
          <p:cNvGrpSpPr/>
          <p:nvPr/>
        </p:nvGrpSpPr>
        <p:grpSpPr>
          <a:xfrm>
            <a:off x="437568" y="4493739"/>
            <a:ext cx="823913" cy="823912"/>
            <a:chOff x="744537" y="3975887"/>
            <a:chExt cx="823913" cy="823912"/>
          </a:xfrm>
        </p:grpSpPr>
        <p:sp>
          <p:nvSpPr>
            <p:cNvPr id="54" name="Hình bầu dục 68">
              <a:extLst>
                <a:ext uri="{FF2B5EF4-FFF2-40B4-BE49-F238E27FC236}">
                  <a16:creationId xmlns:a16="http://schemas.microsoft.com/office/drawing/2014/main" id="{33B80E49-94B9-44A5-A4BD-A0094115A8DB}"/>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nvGrpSpPr>
            <p:cNvPr id="55" name="Nhóm 54" descr="Mở khóa">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Hình tự do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57" name="Hình tự do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58" name="Hình tự do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59" name="Hình tự do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grpSp>
      <p:grpSp>
        <p:nvGrpSpPr>
          <p:cNvPr id="32" name="Nhóm 31" descr="biểu tượng công cụ">
            <a:extLst>
              <a:ext uri="{FF2B5EF4-FFF2-40B4-BE49-F238E27FC236}">
                <a16:creationId xmlns:a16="http://schemas.microsoft.com/office/drawing/2014/main" id="{414B2C39-D63F-4B23-93E4-C6CB8A1A931B}"/>
              </a:ext>
            </a:extLst>
          </p:cNvPr>
          <p:cNvGrpSpPr/>
          <p:nvPr/>
        </p:nvGrpSpPr>
        <p:grpSpPr>
          <a:xfrm>
            <a:off x="481991" y="5361512"/>
            <a:ext cx="823913" cy="823912"/>
            <a:chOff x="712787" y="4945848"/>
            <a:chExt cx="823913" cy="823912"/>
          </a:xfrm>
        </p:grpSpPr>
        <p:sp>
          <p:nvSpPr>
            <p:cNvPr id="61" name="Hình bầu dục 68">
              <a:extLst>
                <a:ext uri="{FF2B5EF4-FFF2-40B4-BE49-F238E27FC236}">
                  <a16:creationId xmlns:a16="http://schemas.microsoft.com/office/drawing/2014/main" id="{5A6D6A35-6EA5-47A3-BA38-66294A59DC40}"/>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nvGrpSpPr>
            <p:cNvPr id="62" name="Nhóm 61" descr="Cơ khí">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Hình tự do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64" name="Hình tự do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65" name="Hình tự do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grpSp>
      <p:grpSp>
        <p:nvGrpSpPr>
          <p:cNvPr id="44" name="Nhóm 43" descr="đồ họa các bướ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586049" y="1922508"/>
            <a:ext cx="5184000" cy="3831576"/>
            <a:chOff x="6431766" y="2076324"/>
            <a:chExt cx="5184000" cy="3831576"/>
          </a:xfrm>
        </p:grpSpPr>
        <p:grpSp>
          <p:nvGrpSpPr>
            <p:cNvPr id="9" name="Nhóm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Hình tự do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11" name="Hình tự do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12" name="Hình tự do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vi-VN" dirty="0">
                  <a:latin typeface="Arial" panose="020B0604020202020204" pitchFamily="34" charset="0"/>
                </a:endParaRPr>
              </a:p>
            </p:txBody>
          </p:sp>
        </p:grpSp>
        <p:grpSp>
          <p:nvGrpSpPr>
            <p:cNvPr id="13" name="Nhóm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Hình tự do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15" name="Hình tự do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16" name="Hình tự do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vi-VN" dirty="0">
                  <a:latin typeface="Arial" panose="020B0604020202020204" pitchFamily="34" charset="0"/>
                </a:endParaRPr>
              </a:p>
            </p:txBody>
          </p:sp>
        </p:grpSp>
        <p:grpSp>
          <p:nvGrpSpPr>
            <p:cNvPr id="17" name="Nhóm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Hình tự do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19" name="Hình tự do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20" name="Hình tự do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grpSp>
          <p:nvGrpSpPr>
            <p:cNvPr id="21" name="Nhóm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Hình tự do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23" name="Hình tự do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24" name="Hình tự do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grpSp>
          <p:nvGrpSpPr>
            <p:cNvPr id="4" name="Nhóm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Giọt nước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sp>
            <p:nvSpPr>
              <p:cNvPr id="27" name="Hình bầu dục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sp>
            <p:nvSpPr>
              <p:cNvPr id="38" name="Hộp văn bản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vi-VN" sz="1400" b="1" dirty="0">
                    <a:latin typeface="Arial" panose="020B0604020202020204" pitchFamily="34" charset="0"/>
                  </a:rPr>
                  <a:t>2</a:t>
                </a:r>
              </a:p>
            </p:txBody>
          </p:sp>
        </p:grpSp>
        <p:grpSp>
          <p:nvGrpSpPr>
            <p:cNvPr id="5" name="Nhóm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Giọt nước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sp>
            <p:nvSpPr>
              <p:cNvPr id="30" name="Hình bầu dục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sp>
            <p:nvSpPr>
              <p:cNvPr id="37" name="Hộp văn bản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vi-VN" sz="1400" b="1" dirty="0">
                    <a:latin typeface="Arial" panose="020B0604020202020204" pitchFamily="34" charset="0"/>
                  </a:rPr>
                  <a:t>1</a:t>
                </a:r>
              </a:p>
            </p:txBody>
          </p:sp>
        </p:grpSp>
        <p:grpSp>
          <p:nvGrpSpPr>
            <p:cNvPr id="3" name="Nhóm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Hình bầu dục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sp>
            <p:nvSpPr>
              <p:cNvPr id="67" name="Hộp văn bản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vi-VN" sz="1400" b="1" dirty="0">
                    <a:latin typeface="Arial" panose="020B0604020202020204" pitchFamily="34" charset="0"/>
                  </a:rPr>
                  <a:t>3</a:t>
                </a:r>
              </a:p>
            </p:txBody>
          </p:sp>
          <p:sp>
            <p:nvSpPr>
              <p:cNvPr id="68" name="Giọt nước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grpSp>
        <p:grpSp>
          <p:nvGrpSpPr>
            <p:cNvPr id="8" name="Nhóm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Nhóm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Hình bầu dục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sp>
              <p:nvSpPr>
                <p:cNvPr id="70" name="Hộp văn bản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vi-VN" sz="1400" b="1" dirty="0">
                      <a:latin typeface="Arial" panose="020B0604020202020204" pitchFamily="34" charset="0"/>
                    </a:rPr>
                    <a:t>4</a:t>
                  </a:r>
                </a:p>
              </p:txBody>
            </p:sp>
          </p:grpSp>
          <p:sp>
            <p:nvSpPr>
              <p:cNvPr id="71" name="Giọt nước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grpSp>
      </p:grpSp>
    </p:spTree>
    <p:extLst>
      <p:ext uri="{BB962C8B-B14F-4D97-AF65-F5344CB8AC3E}">
        <p14:creationId xmlns:p14="http://schemas.microsoft.com/office/powerpoint/2010/main" val="4089456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74CB-009E-FAB3-3FDC-AB5EE7C1C6C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D1A4F3-69B9-0E95-AAD1-B517DA0FA0D2}"/>
              </a:ext>
            </a:extLst>
          </p:cNvPr>
          <p:cNvPicPr>
            <a:picLocks noChangeAspect="1"/>
          </p:cNvPicPr>
          <p:nvPr/>
        </p:nvPicPr>
        <p:blipFill>
          <a:blip r:embed="rId2"/>
          <a:stretch>
            <a:fillRect/>
          </a:stretch>
        </p:blipFill>
        <p:spPr>
          <a:xfrm>
            <a:off x="1515035" y="1093300"/>
            <a:ext cx="9161930" cy="5406109"/>
          </a:xfrm>
          <a:prstGeom prst="rect">
            <a:avLst/>
          </a:prstGeom>
        </p:spPr>
      </p:pic>
      <p:sp>
        <p:nvSpPr>
          <p:cNvPr id="7" name="TextBox 6">
            <a:extLst>
              <a:ext uri="{FF2B5EF4-FFF2-40B4-BE49-F238E27FC236}">
                <a16:creationId xmlns:a16="http://schemas.microsoft.com/office/drawing/2014/main" id="{22169FD8-D3E6-F60F-F03F-A10CD4F765FD}"/>
              </a:ext>
            </a:extLst>
          </p:cNvPr>
          <p:cNvSpPr txBox="1"/>
          <p:nvPr/>
        </p:nvSpPr>
        <p:spPr>
          <a:xfrm>
            <a:off x="448234" y="277906"/>
            <a:ext cx="10766612" cy="646331"/>
          </a:xfrm>
          <a:prstGeom prst="rect">
            <a:avLst/>
          </a:prstGeom>
          <a:noFill/>
        </p:spPr>
        <p:txBody>
          <a:bodyPr wrap="square" rtlCol="0">
            <a:spAutoFit/>
          </a:bodyPr>
          <a:lstStyle/>
          <a:p>
            <a:r>
              <a:rPr lang="vi-VN" dirty="0"/>
              <a:t>	Khi thiết lập thành công người dùng có thể dễ dàng sử dụng và đánh giá được ưu nhược điểm của kĩ thuật Sobel so với các kĩ thuật phát hiện biên khác.</a:t>
            </a:r>
          </a:p>
        </p:txBody>
      </p:sp>
    </p:spTree>
    <p:extLst>
      <p:ext uri="{BB962C8B-B14F-4D97-AF65-F5344CB8AC3E}">
        <p14:creationId xmlns:p14="http://schemas.microsoft.com/office/powerpoint/2010/main" val="970605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1D02E-46E4-C3A5-C90C-75A5D2D74D1E}"/>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F30C25F-8D52-7B21-C5A4-DFD0675B0D1C}"/>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84493CC-7F79-DDEA-92CF-BCA09676CE2B}"/>
              </a:ext>
            </a:extLst>
          </p:cNvPr>
          <p:cNvSpPr txBox="1"/>
          <p:nvPr/>
        </p:nvSpPr>
        <p:spPr>
          <a:xfrm>
            <a:off x="600636" y="152400"/>
            <a:ext cx="6158753" cy="584775"/>
          </a:xfrm>
          <a:prstGeom prst="rect">
            <a:avLst/>
          </a:prstGeom>
          <a:noFill/>
        </p:spPr>
        <p:txBody>
          <a:bodyPr wrap="square" rtlCol="0">
            <a:spAutoFit/>
          </a:bodyPr>
          <a:lstStyle/>
          <a:p>
            <a:r>
              <a:rPr lang="vi-VN" sz="3200" b="1"/>
              <a:t>Đánh giá tổng quan</a:t>
            </a:r>
            <a:endParaRPr lang="vi-VN" sz="3200" b="1" dirty="0"/>
          </a:p>
        </p:txBody>
      </p:sp>
      <p:sp>
        <p:nvSpPr>
          <p:cNvPr id="7" name="TextBox 6">
            <a:extLst>
              <a:ext uri="{FF2B5EF4-FFF2-40B4-BE49-F238E27FC236}">
                <a16:creationId xmlns:a16="http://schemas.microsoft.com/office/drawing/2014/main" id="{8DDF9CD4-5475-B920-C853-87059FB92890}"/>
              </a:ext>
            </a:extLst>
          </p:cNvPr>
          <p:cNvSpPr txBox="1"/>
          <p:nvPr/>
        </p:nvSpPr>
        <p:spPr>
          <a:xfrm>
            <a:off x="1649506" y="1997839"/>
            <a:ext cx="7467600" cy="2862322"/>
          </a:xfrm>
          <a:prstGeom prst="rect">
            <a:avLst/>
          </a:prstGeom>
          <a:noFill/>
        </p:spPr>
        <p:txBody>
          <a:bodyPr wrap="square" rtlCol="0">
            <a:spAutoFit/>
          </a:bodyPr>
          <a:lstStyle/>
          <a:p>
            <a:r>
              <a:rPr lang="vi-VN" dirty="0"/>
              <a:t>	Phương pháp goạt động tốt đối với ảnh có độ sắc nét và tương phản cao và ít nhiễu.</a:t>
            </a:r>
          </a:p>
          <a:p>
            <a:endParaRPr lang="vi-VN" dirty="0"/>
          </a:p>
          <a:p>
            <a:pPr>
              <a:lnSpc>
                <a:spcPct val="150000"/>
              </a:lnSpc>
            </a:pPr>
            <a:r>
              <a:rPr lang="vi-VN" dirty="0"/>
              <a:t>	Khi ảnh có độ phức tạp càng cao thì thời gian xử lí càng lâu</a:t>
            </a:r>
          </a:p>
          <a:p>
            <a:pPr>
              <a:lnSpc>
                <a:spcPct val="150000"/>
              </a:lnSpc>
            </a:pPr>
            <a:endParaRPr lang="vi-VN" dirty="0"/>
          </a:p>
          <a:p>
            <a:r>
              <a:rPr lang="vi-VN" dirty="0"/>
              <a:t>	Đối với các ảnh có độ nhiễu càng cao thì có thể mất đi nhiều chi tiết không mong muốn (thậm chí không phát hiện được cạnh). Tuy nhiên mức độ phát hiện biên cao hơn một số kĩ thuật như là Robert, Prewitt,….</a:t>
            </a:r>
          </a:p>
        </p:txBody>
      </p:sp>
      <p:sp>
        <p:nvSpPr>
          <p:cNvPr id="8" name="Arrow: Right 7">
            <a:extLst>
              <a:ext uri="{FF2B5EF4-FFF2-40B4-BE49-F238E27FC236}">
                <a16:creationId xmlns:a16="http://schemas.microsoft.com/office/drawing/2014/main" id="{7E97E57D-13AA-AF44-EBB4-0F8202A1217C}"/>
              </a:ext>
            </a:extLst>
          </p:cNvPr>
          <p:cNvSpPr/>
          <p:nvPr/>
        </p:nvSpPr>
        <p:spPr>
          <a:xfrm>
            <a:off x="600636" y="2079812"/>
            <a:ext cx="797858" cy="1972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Arrow: Right 8">
            <a:extLst>
              <a:ext uri="{FF2B5EF4-FFF2-40B4-BE49-F238E27FC236}">
                <a16:creationId xmlns:a16="http://schemas.microsoft.com/office/drawing/2014/main" id="{9EB154A4-E6D9-AD8F-A80B-8D3408BC07A7}"/>
              </a:ext>
            </a:extLst>
          </p:cNvPr>
          <p:cNvSpPr/>
          <p:nvPr/>
        </p:nvSpPr>
        <p:spPr>
          <a:xfrm>
            <a:off x="600636" y="2994212"/>
            <a:ext cx="797858" cy="1972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Arrow: Right 9">
            <a:extLst>
              <a:ext uri="{FF2B5EF4-FFF2-40B4-BE49-F238E27FC236}">
                <a16:creationId xmlns:a16="http://schemas.microsoft.com/office/drawing/2014/main" id="{CEC0C49F-D9A6-1C55-B88B-6EB5ADA504C8}"/>
              </a:ext>
            </a:extLst>
          </p:cNvPr>
          <p:cNvSpPr/>
          <p:nvPr/>
        </p:nvSpPr>
        <p:spPr>
          <a:xfrm>
            <a:off x="600636" y="3783107"/>
            <a:ext cx="797858" cy="1972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614528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50D9C-FBE7-EC6B-D9AA-18054AE244F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48AE179C-C199-B3EA-9284-A35EA7157033}"/>
              </a:ext>
            </a:extLst>
          </p:cNvPr>
          <p:cNvSpPr>
            <a:spLocks noGrp="1"/>
          </p:cNvSpPr>
          <p:nvPr>
            <p:ph type="title"/>
          </p:nvPr>
        </p:nvSpPr>
        <p:spPr>
          <a:xfrm>
            <a:off x="500156" y="3089973"/>
            <a:ext cx="9755468" cy="914400"/>
          </a:xfrm>
        </p:spPr>
        <p:txBody>
          <a:bodyPr rtlCol="0">
            <a:normAutofit/>
          </a:bodyPr>
          <a:lstStyle/>
          <a:p>
            <a:pPr algn="r" rtl="0"/>
            <a:r>
              <a:rPr lang="vi-VN" dirty="0"/>
              <a:t>Kết luận</a:t>
            </a:r>
          </a:p>
        </p:txBody>
      </p:sp>
      <p:pic>
        <p:nvPicPr>
          <p:cNvPr id="5" name="Đồ họa 4" descr="Biểu tượng mục đích">
            <a:extLst>
              <a:ext uri="{FF2B5EF4-FFF2-40B4-BE49-F238E27FC236}">
                <a16:creationId xmlns:a16="http://schemas.microsoft.com/office/drawing/2014/main" id="{D847A9CE-2C45-E436-F380-B69AA86CA2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DF5D3C2C-BC14-A0CB-A60F-06331DB1AAA2}"/>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21645FA9-400B-1530-9983-D0505F20E908}"/>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B1387C8E-EACC-13D3-CB0E-853B5BD665F1}"/>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4930040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92583-0881-0F7E-3C43-4BC7586C6767}"/>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0D25E47-9CBD-64BE-0C0E-356173DBEA02}"/>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25D266A-A30D-8E9E-7051-3770C9DA89F7}"/>
              </a:ext>
            </a:extLst>
          </p:cNvPr>
          <p:cNvSpPr txBox="1"/>
          <p:nvPr/>
        </p:nvSpPr>
        <p:spPr>
          <a:xfrm>
            <a:off x="573741" y="379427"/>
            <a:ext cx="5522259" cy="584775"/>
          </a:xfrm>
          <a:prstGeom prst="rect">
            <a:avLst/>
          </a:prstGeom>
          <a:noFill/>
        </p:spPr>
        <p:txBody>
          <a:bodyPr wrap="square" rtlCol="0">
            <a:spAutoFit/>
          </a:bodyPr>
          <a:lstStyle/>
          <a:p>
            <a:r>
              <a:rPr lang="vi-VN" sz="3200" b="1" dirty="0"/>
              <a:t>Kết luận</a:t>
            </a:r>
          </a:p>
        </p:txBody>
      </p:sp>
      <p:sp>
        <p:nvSpPr>
          <p:cNvPr id="6" name="TextBox 5">
            <a:extLst>
              <a:ext uri="{FF2B5EF4-FFF2-40B4-BE49-F238E27FC236}">
                <a16:creationId xmlns:a16="http://schemas.microsoft.com/office/drawing/2014/main" id="{64E61A4D-1D2E-94B9-2612-7116ACB94278}"/>
              </a:ext>
            </a:extLst>
          </p:cNvPr>
          <p:cNvSpPr txBox="1"/>
          <p:nvPr/>
        </p:nvSpPr>
        <p:spPr>
          <a:xfrm>
            <a:off x="563841" y="1451556"/>
            <a:ext cx="10596283" cy="5027017"/>
          </a:xfrm>
          <a:prstGeom prst="rect">
            <a:avLst/>
          </a:prstGeom>
          <a:noFill/>
        </p:spPr>
        <p:txBody>
          <a:bodyPr wrap="square">
            <a:spAutoFit/>
          </a:bodyPr>
          <a:lstStyle/>
          <a:p>
            <a:pPr algn="just">
              <a:lnSpc>
                <a:spcPct val="150000"/>
              </a:lnSpc>
            </a:pPr>
            <a:r>
              <a:rPr lang="vi-VN" dirty="0"/>
              <a:t>	Nghiên cứu này đã tìm hiểu và ứng dụng </a:t>
            </a:r>
            <a:r>
              <a:rPr lang="vi-VN" b="1" dirty="0"/>
              <a:t>toán tử Sobel</a:t>
            </a:r>
            <a:r>
              <a:rPr lang="vi-VN" dirty="0"/>
              <a:t> trong </a:t>
            </a:r>
            <a:r>
              <a:rPr lang="vi-VN" b="1" dirty="0"/>
              <a:t>phát hiện cạnh của đối tượng trong ảnh</a:t>
            </a:r>
            <a:r>
              <a:rPr lang="vi-VN" dirty="0"/>
              <a:t>, một bước quan trọng trong </a:t>
            </a:r>
            <a:r>
              <a:rPr lang="vi-VN" b="1" dirty="0"/>
              <a:t>xử lý ảnh số và thị giác máy tính</a:t>
            </a:r>
            <a:r>
              <a:rPr lang="vi-VN" dirty="0"/>
              <a:t>. Sobel sử dụng </a:t>
            </a:r>
            <a:r>
              <a:rPr lang="vi-VN" b="1" dirty="0"/>
              <a:t>đạo hàm bậc nhất</a:t>
            </a:r>
            <a:r>
              <a:rPr lang="vi-VN" dirty="0"/>
              <a:t> để tính toán </a:t>
            </a:r>
            <a:r>
              <a:rPr lang="vi-VN" b="1" dirty="0"/>
              <a:t>gradient cường độ sáng</a:t>
            </a:r>
            <a:r>
              <a:rPr lang="vi-VN" dirty="0"/>
              <a:t>, giúp xác định biên ảnh một cách hiệu quả.</a:t>
            </a:r>
          </a:p>
          <a:p>
            <a:pPr algn="just">
              <a:lnSpc>
                <a:spcPct val="150000"/>
              </a:lnSpc>
            </a:pPr>
            <a:endParaRPr lang="vi-VN" dirty="0"/>
          </a:p>
          <a:p>
            <a:pPr algn="just">
              <a:lnSpc>
                <a:spcPct val="150000"/>
              </a:lnSpc>
            </a:pPr>
            <a:r>
              <a:rPr lang="vi-VN" dirty="0"/>
              <a:t>	Trong quá trình thực nghiệm, Sobel hoạt động tốt trên các ảnh có </a:t>
            </a:r>
            <a:r>
              <a:rPr lang="vi-VN" b="1" dirty="0"/>
              <a:t>độ tương phản cao</a:t>
            </a:r>
            <a:r>
              <a:rPr lang="vi-VN" dirty="0"/>
              <a:t> nhưng gặp hạn chế khi xử lý ảnh có </a:t>
            </a:r>
            <a:r>
              <a:rPr lang="vi-VN" b="1" dirty="0"/>
              <a:t>nhiễu mạnh hoặc biên mờ</a:t>
            </a:r>
            <a:r>
              <a:rPr lang="vi-VN" dirty="0"/>
              <a:t>. So với các phương pháp khác như </a:t>
            </a:r>
            <a:r>
              <a:rPr lang="vi-VN" b="1" dirty="0"/>
              <a:t>Canny, Prewitt và Laplacian</a:t>
            </a:r>
            <a:r>
              <a:rPr lang="vi-VN" dirty="0"/>
              <a:t>, Sobel có ưu điểm về </a:t>
            </a:r>
            <a:r>
              <a:rPr lang="vi-VN" b="1" dirty="0"/>
              <a:t>tốc độ tính toán nhanh, dễ triển khai</a:t>
            </a:r>
            <a:r>
              <a:rPr lang="vi-VN" dirty="0"/>
              <a:t>, nhưng chưa tối ưu về </a:t>
            </a:r>
            <a:r>
              <a:rPr lang="vi-VN" b="1" dirty="0"/>
              <a:t>khả năng lọc nhiễu và phát hiện biên mượt mà</a:t>
            </a:r>
            <a:r>
              <a:rPr lang="vi-VN" dirty="0"/>
              <a:t>.</a:t>
            </a:r>
          </a:p>
          <a:p>
            <a:pPr algn="just">
              <a:lnSpc>
                <a:spcPct val="150000"/>
              </a:lnSpc>
            </a:pPr>
            <a:endParaRPr lang="vi-VN" dirty="0"/>
          </a:p>
          <a:p>
            <a:pPr algn="just">
              <a:lnSpc>
                <a:spcPct val="150000"/>
              </a:lnSpc>
            </a:pPr>
            <a:r>
              <a:rPr lang="vi-VN" dirty="0"/>
              <a:t>	Ứng dụng thực nghiệm được xây dựng đã cho phép người dùng </a:t>
            </a:r>
            <a:r>
              <a:rPr lang="vi-VN" b="1" dirty="0"/>
              <a:t>tùy chỉnh tham số Sobel, áp dụng Gaussian Blur để giảm nhiễu, và lưu kết quả ảnh</a:t>
            </a:r>
            <a:r>
              <a:rPr lang="vi-VN" dirty="0"/>
              <a:t>, giúp kiểm soát tốt hơn quá trình phát hiện cạnh.</a:t>
            </a:r>
          </a:p>
        </p:txBody>
      </p:sp>
      <p:sp>
        <p:nvSpPr>
          <p:cNvPr id="8" name="Rectangle: Rounded Corners 7">
            <a:extLst>
              <a:ext uri="{FF2B5EF4-FFF2-40B4-BE49-F238E27FC236}">
                <a16:creationId xmlns:a16="http://schemas.microsoft.com/office/drawing/2014/main" id="{2BA7FB23-BCE2-170A-97D7-2DB58FCEB053}"/>
              </a:ext>
            </a:extLst>
          </p:cNvPr>
          <p:cNvSpPr/>
          <p:nvPr/>
        </p:nvSpPr>
        <p:spPr>
          <a:xfrm>
            <a:off x="473261" y="1210235"/>
            <a:ext cx="10956739" cy="169431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Rounded Corners 8">
            <a:extLst>
              <a:ext uri="{FF2B5EF4-FFF2-40B4-BE49-F238E27FC236}">
                <a16:creationId xmlns:a16="http://schemas.microsoft.com/office/drawing/2014/main" id="{917F281A-E1F0-2368-2BA0-3695A8938595}"/>
              </a:ext>
            </a:extLst>
          </p:cNvPr>
          <p:cNvSpPr/>
          <p:nvPr/>
        </p:nvSpPr>
        <p:spPr>
          <a:xfrm>
            <a:off x="473261" y="3119704"/>
            <a:ext cx="10956739" cy="19005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Rounded Corners 9">
            <a:extLst>
              <a:ext uri="{FF2B5EF4-FFF2-40B4-BE49-F238E27FC236}">
                <a16:creationId xmlns:a16="http://schemas.microsoft.com/office/drawing/2014/main" id="{D7EF7F3A-6079-023B-8B2A-A39A8ECD1ECF}"/>
              </a:ext>
            </a:extLst>
          </p:cNvPr>
          <p:cNvSpPr/>
          <p:nvPr/>
        </p:nvSpPr>
        <p:spPr>
          <a:xfrm>
            <a:off x="473261" y="5199528"/>
            <a:ext cx="10956739" cy="13805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2326151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33686-E4A4-F544-3D1E-BFC10245830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B7A9B3D3-2900-F973-AF81-EBFCD77FE950}"/>
              </a:ext>
            </a:extLst>
          </p:cNvPr>
          <p:cNvSpPr>
            <a:spLocks noGrp="1"/>
          </p:cNvSpPr>
          <p:nvPr>
            <p:ph type="title"/>
          </p:nvPr>
        </p:nvSpPr>
        <p:spPr>
          <a:xfrm>
            <a:off x="500156" y="3089973"/>
            <a:ext cx="9755468" cy="914400"/>
          </a:xfrm>
        </p:spPr>
        <p:txBody>
          <a:bodyPr rtlCol="0">
            <a:normAutofit/>
          </a:bodyPr>
          <a:lstStyle/>
          <a:p>
            <a:pPr algn="r" rtl="0"/>
            <a:r>
              <a:rPr lang="vi-VN" dirty="0"/>
              <a:t>Hướng phát triển</a:t>
            </a:r>
          </a:p>
        </p:txBody>
      </p:sp>
      <p:pic>
        <p:nvPicPr>
          <p:cNvPr id="5" name="Đồ họa 4" descr="Biểu tượng mục đích">
            <a:extLst>
              <a:ext uri="{FF2B5EF4-FFF2-40B4-BE49-F238E27FC236}">
                <a16:creationId xmlns:a16="http://schemas.microsoft.com/office/drawing/2014/main" id="{8F3398CA-14FD-E08F-0216-21695B8ABE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CB06C37F-DBD8-DAAC-73ED-ABEE1A917518}"/>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3EB6E12B-A02B-51D8-0EF3-ED1071453AD9}"/>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EA3DEB30-A9BC-584B-8872-ECE4EF7917C7}"/>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3838506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C9816-1984-A9D2-3E82-3D3CC37BE595}"/>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FEC7DFD-A9F3-F99E-5FF1-727AA743319B}"/>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3419FD1-41F6-F2A1-DF87-577FE61F56AE}"/>
              </a:ext>
            </a:extLst>
          </p:cNvPr>
          <p:cNvSpPr txBox="1"/>
          <p:nvPr/>
        </p:nvSpPr>
        <p:spPr>
          <a:xfrm>
            <a:off x="573741" y="379427"/>
            <a:ext cx="5522259" cy="584775"/>
          </a:xfrm>
          <a:prstGeom prst="rect">
            <a:avLst/>
          </a:prstGeom>
          <a:noFill/>
        </p:spPr>
        <p:txBody>
          <a:bodyPr wrap="square" rtlCol="0">
            <a:spAutoFit/>
          </a:bodyPr>
          <a:lstStyle/>
          <a:p>
            <a:r>
              <a:rPr lang="vi-VN" sz="3200" b="1" dirty="0"/>
              <a:t>Hướng phát triển</a:t>
            </a:r>
          </a:p>
        </p:txBody>
      </p:sp>
      <p:sp>
        <p:nvSpPr>
          <p:cNvPr id="7" name="Rectangle: Rounded Corners 6">
            <a:extLst>
              <a:ext uri="{FF2B5EF4-FFF2-40B4-BE49-F238E27FC236}">
                <a16:creationId xmlns:a16="http://schemas.microsoft.com/office/drawing/2014/main" id="{D740E9EA-CBB2-08AD-2B98-1AED3FB503C1}"/>
              </a:ext>
            </a:extLst>
          </p:cNvPr>
          <p:cNvSpPr/>
          <p:nvPr/>
        </p:nvSpPr>
        <p:spPr>
          <a:xfrm>
            <a:off x="654424" y="1541931"/>
            <a:ext cx="4358714" cy="140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a:t>Kết hợp Sobel với thuật toán khác</a:t>
            </a:r>
            <a:r>
              <a:rPr lang="vi-VN"/>
              <a:t> (như Canny) để tăng độ chính xác.</a:t>
            </a:r>
            <a:endParaRPr lang="vi-VN" dirty="0"/>
          </a:p>
        </p:txBody>
      </p:sp>
      <p:sp>
        <p:nvSpPr>
          <p:cNvPr id="11" name="Rectangle: Rounded Corners 10">
            <a:extLst>
              <a:ext uri="{FF2B5EF4-FFF2-40B4-BE49-F238E27FC236}">
                <a16:creationId xmlns:a16="http://schemas.microsoft.com/office/drawing/2014/main" id="{24CFE0BE-86D5-CEA5-5C68-1594C69A1ADD}"/>
              </a:ext>
            </a:extLst>
          </p:cNvPr>
          <p:cNvSpPr/>
          <p:nvPr/>
        </p:nvSpPr>
        <p:spPr>
          <a:xfrm>
            <a:off x="6201709" y="1553135"/>
            <a:ext cx="4358714" cy="140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a:t>Cải thiện tiền xử lý ảnh</a:t>
            </a:r>
            <a:r>
              <a:rPr lang="vi-VN"/>
              <a:t> bằng các bộ lọc nâng cao để giảm nhiễu.</a:t>
            </a:r>
            <a:endParaRPr lang="vi-VN" dirty="0"/>
          </a:p>
        </p:txBody>
      </p:sp>
      <p:sp>
        <p:nvSpPr>
          <p:cNvPr id="14" name="Rectangle: Rounded Corners 13">
            <a:extLst>
              <a:ext uri="{FF2B5EF4-FFF2-40B4-BE49-F238E27FC236}">
                <a16:creationId xmlns:a16="http://schemas.microsoft.com/office/drawing/2014/main" id="{859C0869-9D49-9AEB-02D9-167D911F5CC4}"/>
              </a:ext>
            </a:extLst>
          </p:cNvPr>
          <p:cNvSpPr/>
          <p:nvPr/>
        </p:nvSpPr>
        <p:spPr>
          <a:xfrm>
            <a:off x="654424" y="3429000"/>
            <a:ext cx="4358714" cy="140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t>Tối ưu hóa thuật toán trên GPU</a:t>
            </a:r>
            <a:r>
              <a:rPr lang="vi-VN" dirty="0"/>
              <a:t> để tăng tốc xử lý.</a:t>
            </a:r>
          </a:p>
        </p:txBody>
      </p:sp>
      <p:sp>
        <p:nvSpPr>
          <p:cNvPr id="15" name="Rectangle: Rounded Corners 14">
            <a:extLst>
              <a:ext uri="{FF2B5EF4-FFF2-40B4-BE49-F238E27FC236}">
                <a16:creationId xmlns:a16="http://schemas.microsoft.com/office/drawing/2014/main" id="{83F8E92C-2455-D190-4078-96435C046201}"/>
              </a:ext>
            </a:extLst>
          </p:cNvPr>
          <p:cNvSpPr/>
          <p:nvPr/>
        </p:nvSpPr>
        <p:spPr>
          <a:xfrm>
            <a:off x="6173881" y="3429000"/>
            <a:ext cx="4358714" cy="140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t>Ứng dụng vào thị giác máy tính</a:t>
            </a:r>
            <a:r>
              <a:rPr lang="vi-VN" dirty="0"/>
              <a:t> như nhận diện vật thể, phân đoạn ảnh.</a:t>
            </a:r>
          </a:p>
        </p:txBody>
      </p:sp>
      <p:sp>
        <p:nvSpPr>
          <p:cNvPr id="18" name="Rectangle: Rounded Corners 17">
            <a:extLst>
              <a:ext uri="{FF2B5EF4-FFF2-40B4-BE49-F238E27FC236}">
                <a16:creationId xmlns:a16="http://schemas.microsoft.com/office/drawing/2014/main" id="{F362E529-F32B-AADB-74A3-935841815EF7}"/>
              </a:ext>
            </a:extLst>
          </p:cNvPr>
          <p:cNvSpPr/>
          <p:nvPr/>
        </p:nvSpPr>
        <p:spPr>
          <a:xfrm>
            <a:off x="654424" y="5316069"/>
            <a:ext cx="4358714" cy="140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t>Tối ưu hóa thuật toán trên GPU</a:t>
            </a:r>
            <a:r>
              <a:rPr lang="vi-VN" dirty="0"/>
              <a:t> để tăng tốc xử lý.</a:t>
            </a:r>
          </a:p>
        </p:txBody>
      </p:sp>
      <p:sp>
        <p:nvSpPr>
          <p:cNvPr id="19" name="Rectangle: Rounded Corners 18">
            <a:extLst>
              <a:ext uri="{FF2B5EF4-FFF2-40B4-BE49-F238E27FC236}">
                <a16:creationId xmlns:a16="http://schemas.microsoft.com/office/drawing/2014/main" id="{373C7AFD-C242-AFFA-124D-4E2AB54A072C}"/>
              </a:ext>
            </a:extLst>
          </p:cNvPr>
          <p:cNvSpPr/>
          <p:nvPr/>
        </p:nvSpPr>
        <p:spPr>
          <a:xfrm>
            <a:off x="6173881" y="5304865"/>
            <a:ext cx="4358714" cy="140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t>Tối ưu hóa thuật toán trên GPU</a:t>
            </a:r>
            <a:r>
              <a:rPr lang="vi-VN" dirty="0"/>
              <a:t> để tăng tốc xử lý.</a:t>
            </a:r>
          </a:p>
        </p:txBody>
      </p:sp>
    </p:spTree>
    <p:extLst>
      <p:ext uri="{BB962C8B-B14F-4D97-AF65-F5344CB8AC3E}">
        <p14:creationId xmlns:p14="http://schemas.microsoft.com/office/powerpoint/2010/main" val="761041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85CF3-ECB5-9355-D5A2-1E939ED70657}"/>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58945A64-A359-5BBA-8EE4-9107442FAFD4}"/>
              </a:ext>
            </a:extLst>
          </p:cNvPr>
          <p:cNvSpPr>
            <a:spLocks noGrp="1"/>
          </p:cNvSpPr>
          <p:nvPr>
            <p:ph type="title"/>
          </p:nvPr>
        </p:nvSpPr>
        <p:spPr>
          <a:xfrm>
            <a:off x="500156" y="3089973"/>
            <a:ext cx="9755468" cy="914400"/>
          </a:xfrm>
        </p:spPr>
        <p:txBody>
          <a:bodyPr rtlCol="0">
            <a:normAutofit/>
          </a:bodyPr>
          <a:lstStyle/>
          <a:p>
            <a:pPr algn="r" rtl="0"/>
            <a:r>
              <a:rPr lang="vi-VN" dirty="0"/>
              <a:t>Lời cảm ơn</a:t>
            </a:r>
          </a:p>
        </p:txBody>
      </p:sp>
      <p:pic>
        <p:nvPicPr>
          <p:cNvPr id="5" name="Đồ họa 4" descr="Biểu tượng mục đích">
            <a:extLst>
              <a:ext uri="{FF2B5EF4-FFF2-40B4-BE49-F238E27FC236}">
                <a16:creationId xmlns:a16="http://schemas.microsoft.com/office/drawing/2014/main" id="{9120D07C-416F-033A-384E-A7C7C8DDD1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64D6A690-8899-3644-36B4-66E7C7CCF704}"/>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85062E14-F307-0E50-26BC-1C504F908BEE}"/>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B4087A26-0356-FA65-BB16-5A2C55657634}"/>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0119159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E696F6C-11FC-BBFA-18EE-458518E22817}"/>
              </a:ext>
            </a:extLst>
          </p:cNvPr>
          <p:cNvGraphicFramePr>
            <a:graphicFrameLocks noGrp="1"/>
          </p:cNvGraphicFramePr>
          <p:nvPr>
            <p:extLst>
              <p:ext uri="{D42A27DB-BD31-4B8C-83A1-F6EECF244321}">
                <p14:modId xmlns:p14="http://schemas.microsoft.com/office/powerpoint/2010/main" val="2353999460"/>
              </p:ext>
            </p:extLst>
          </p:nvPr>
        </p:nvGraphicFramePr>
        <p:xfrm>
          <a:off x="690284" y="0"/>
          <a:ext cx="10390090" cy="6812451"/>
        </p:xfrm>
        <a:graphic>
          <a:graphicData uri="http://schemas.openxmlformats.org/drawingml/2006/table">
            <a:tbl>
              <a:tblPr firstRow="1" bandRow="1">
                <a:tableStyleId>{125E5076-3810-47DD-B79F-674D7AD40C01}</a:tableStyleId>
              </a:tblPr>
              <a:tblGrid>
                <a:gridCol w="1843579">
                  <a:extLst>
                    <a:ext uri="{9D8B030D-6E8A-4147-A177-3AD203B41FA5}">
                      <a16:colId xmlns:a16="http://schemas.microsoft.com/office/drawing/2014/main" val="1227017772"/>
                    </a:ext>
                  </a:extLst>
                </a:gridCol>
                <a:gridCol w="1556879">
                  <a:extLst>
                    <a:ext uri="{9D8B030D-6E8A-4147-A177-3AD203B41FA5}">
                      <a16:colId xmlns:a16="http://schemas.microsoft.com/office/drawing/2014/main" val="1405041515"/>
                    </a:ext>
                  </a:extLst>
                </a:gridCol>
                <a:gridCol w="1794586">
                  <a:extLst>
                    <a:ext uri="{9D8B030D-6E8A-4147-A177-3AD203B41FA5}">
                      <a16:colId xmlns:a16="http://schemas.microsoft.com/office/drawing/2014/main" val="3034710989"/>
                    </a:ext>
                  </a:extLst>
                </a:gridCol>
                <a:gridCol w="1731682">
                  <a:extLst>
                    <a:ext uri="{9D8B030D-6E8A-4147-A177-3AD203B41FA5}">
                      <a16:colId xmlns:a16="http://schemas.microsoft.com/office/drawing/2014/main" val="3483492871"/>
                    </a:ext>
                  </a:extLst>
                </a:gridCol>
                <a:gridCol w="1731682">
                  <a:extLst>
                    <a:ext uri="{9D8B030D-6E8A-4147-A177-3AD203B41FA5}">
                      <a16:colId xmlns:a16="http://schemas.microsoft.com/office/drawing/2014/main" val="3563262646"/>
                    </a:ext>
                  </a:extLst>
                </a:gridCol>
                <a:gridCol w="1731682">
                  <a:extLst>
                    <a:ext uri="{9D8B030D-6E8A-4147-A177-3AD203B41FA5}">
                      <a16:colId xmlns:a16="http://schemas.microsoft.com/office/drawing/2014/main" val="2752476598"/>
                    </a:ext>
                  </a:extLst>
                </a:gridCol>
              </a:tblGrid>
              <a:tr h="685971">
                <a:tc>
                  <a:txBody>
                    <a:bodyPr/>
                    <a:lstStyle/>
                    <a:p>
                      <a:r>
                        <a:rPr lang="vi-VN" b="1" dirty="0"/>
                        <a:t>Tiêu chí</a:t>
                      </a:r>
                      <a:endParaRPr lang="vi-VN" dirty="0"/>
                    </a:p>
                  </a:txBody>
                  <a:tcPr anchor="ctr"/>
                </a:tc>
                <a:tc>
                  <a:txBody>
                    <a:bodyPr/>
                    <a:lstStyle/>
                    <a:p>
                      <a:r>
                        <a:rPr lang="vi-VN" b="1"/>
                        <a:t>Sobel</a:t>
                      </a:r>
                      <a:endParaRPr lang="vi-VN"/>
                    </a:p>
                  </a:txBody>
                  <a:tcPr anchor="ctr"/>
                </a:tc>
                <a:tc>
                  <a:txBody>
                    <a:bodyPr/>
                    <a:lstStyle/>
                    <a:p>
                      <a:r>
                        <a:rPr lang="vi-VN" b="1" dirty="0"/>
                        <a:t>Prewitt</a:t>
                      </a:r>
                      <a:endParaRPr lang="vi-VN" dirty="0"/>
                    </a:p>
                  </a:txBody>
                  <a:tcPr anchor="ctr"/>
                </a:tc>
                <a:tc>
                  <a:txBody>
                    <a:bodyPr/>
                    <a:lstStyle/>
                    <a:p>
                      <a:r>
                        <a:rPr lang="vi-VN" b="1"/>
                        <a:t>Roberts</a:t>
                      </a:r>
                      <a:endParaRPr lang="vi-VN"/>
                    </a:p>
                  </a:txBody>
                  <a:tcPr anchor="ctr"/>
                </a:tc>
                <a:tc>
                  <a:txBody>
                    <a:bodyPr/>
                    <a:lstStyle/>
                    <a:p>
                      <a:r>
                        <a:rPr lang="vi-VN" b="1"/>
                        <a:t>Canny</a:t>
                      </a:r>
                      <a:endParaRPr lang="vi-VN"/>
                    </a:p>
                  </a:txBody>
                  <a:tcPr anchor="ctr"/>
                </a:tc>
                <a:tc>
                  <a:txBody>
                    <a:bodyPr/>
                    <a:lstStyle/>
                    <a:p>
                      <a:r>
                        <a:rPr lang="vi-VN" b="1" dirty="0"/>
                        <a:t>Laplacian</a:t>
                      </a:r>
                      <a:endParaRPr lang="vi-VN" dirty="0"/>
                    </a:p>
                  </a:txBody>
                  <a:tcPr anchor="ctr"/>
                </a:tc>
                <a:extLst>
                  <a:ext uri="{0D108BD9-81ED-4DB2-BD59-A6C34878D82A}">
                    <a16:rowId xmlns:a16="http://schemas.microsoft.com/office/drawing/2014/main" val="4226750340"/>
                  </a:ext>
                </a:extLst>
              </a:tr>
              <a:tr h="2185919">
                <a:tc>
                  <a:txBody>
                    <a:bodyPr/>
                    <a:lstStyle/>
                    <a:p>
                      <a:r>
                        <a:rPr lang="vi-VN" b="1" dirty="0"/>
                        <a:t>Nguyên lý hoạt động</a:t>
                      </a:r>
                      <a:endParaRPr lang="vi-VN" dirty="0"/>
                    </a:p>
                  </a:txBody>
                  <a:tcPr anchor="ctr"/>
                </a:tc>
                <a:tc>
                  <a:txBody>
                    <a:bodyPr/>
                    <a:lstStyle/>
                    <a:p>
                      <a:r>
                        <a:rPr lang="vi-VN" dirty="0"/>
                        <a:t>Đạo hàm bậc nhất (gradient) với hai hướng X và Y</a:t>
                      </a:r>
                    </a:p>
                  </a:txBody>
                  <a:tcPr anchor="ctr"/>
                </a:tc>
                <a:tc>
                  <a:txBody>
                    <a:bodyPr/>
                    <a:lstStyle/>
                    <a:p>
                      <a:r>
                        <a:rPr lang="vi-VN" dirty="0"/>
                        <a:t>Đạo hàm bậc nhất (gradient) với hai hướng X và Y</a:t>
                      </a:r>
                    </a:p>
                  </a:txBody>
                  <a:tcPr anchor="ctr"/>
                </a:tc>
                <a:tc>
                  <a:txBody>
                    <a:bodyPr/>
                    <a:lstStyle/>
                    <a:p>
                      <a:r>
                        <a:rPr lang="vi-VN" dirty="0"/>
                        <a:t>Đạo hàm bậc nhất nhưng dùng mặt nạ nhỏ hơn</a:t>
                      </a:r>
                    </a:p>
                  </a:txBody>
                  <a:tcPr/>
                </a:tc>
                <a:tc>
                  <a:txBody>
                    <a:bodyPr/>
                    <a:lstStyle/>
                    <a:p>
                      <a:r>
                        <a:rPr lang="vi-VN" dirty="0"/>
                        <a:t>Phát hiện cạnh qua nhiều bước: Gaussian, gradient, non-maximum suppression, threshold</a:t>
                      </a:r>
                    </a:p>
                  </a:txBody>
                  <a:tcPr/>
                </a:tc>
                <a:tc>
                  <a:txBody>
                    <a:bodyPr/>
                    <a:lstStyle/>
                    <a:p>
                      <a:r>
                        <a:rPr lang="vi-VN" dirty="0"/>
                        <a:t>Đạo hàm bậc hai để phát hiện cạnh</a:t>
                      </a:r>
                    </a:p>
                  </a:txBody>
                  <a:tcPr/>
                </a:tc>
                <a:extLst>
                  <a:ext uri="{0D108BD9-81ED-4DB2-BD59-A6C34878D82A}">
                    <a16:rowId xmlns:a16="http://schemas.microsoft.com/office/drawing/2014/main" val="582609382"/>
                  </a:ext>
                </a:extLst>
              </a:tr>
              <a:tr h="1136678">
                <a:tc>
                  <a:txBody>
                    <a:bodyPr/>
                    <a:lstStyle/>
                    <a:p>
                      <a:r>
                        <a:rPr lang="vi-VN" b="1" dirty="0"/>
                        <a:t>Độ nhạy với nhiễu</a:t>
                      </a:r>
                      <a:endParaRPr lang="vi-VN" dirty="0"/>
                    </a:p>
                  </a:txBody>
                  <a:tcPr anchor="ctr"/>
                </a:tc>
                <a:tc>
                  <a:txBody>
                    <a:bodyPr/>
                    <a:lstStyle/>
                    <a:p>
                      <a:r>
                        <a:rPr lang="vi-VN" b="1"/>
                        <a:t>Cao</a:t>
                      </a:r>
                      <a:r>
                        <a:rPr lang="vi-VN"/>
                        <a:t>, có thể phát hiện nhiễu không mong muốn</a:t>
                      </a:r>
                    </a:p>
                  </a:txBody>
                  <a:tcPr anchor="ctr"/>
                </a:tc>
                <a:tc>
                  <a:txBody>
                    <a:bodyPr/>
                    <a:lstStyle/>
                    <a:p>
                      <a:r>
                        <a:rPr lang="vi-VN" b="1"/>
                        <a:t>Cao</a:t>
                      </a:r>
                      <a:r>
                        <a:rPr lang="vi-VN"/>
                        <a:t>, nhạy với nhiễu hơn Sobel</a:t>
                      </a:r>
                    </a:p>
                  </a:txBody>
                  <a:tcPr anchor="ctr"/>
                </a:tc>
                <a:tc>
                  <a:txBody>
                    <a:bodyPr/>
                    <a:lstStyle/>
                    <a:p>
                      <a:r>
                        <a:rPr lang="vi-VN" b="1"/>
                        <a:t>Rất cao</a:t>
                      </a:r>
                      <a:r>
                        <a:rPr lang="vi-VN"/>
                        <a:t>, do chỉ dùng 2x2 kernel</a:t>
                      </a:r>
                    </a:p>
                  </a:txBody>
                  <a:tcPr anchor="ctr"/>
                </a:tc>
                <a:tc>
                  <a:txBody>
                    <a:bodyPr/>
                    <a:lstStyle/>
                    <a:p>
                      <a:r>
                        <a:rPr lang="vi-VN" b="1"/>
                        <a:t>Thấp</a:t>
                      </a:r>
                      <a:r>
                        <a:rPr lang="vi-VN"/>
                        <a:t>, nhờ sử dụng Gaussian làm mịn</a:t>
                      </a:r>
                    </a:p>
                  </a:txBody>
                  <a:tcPr anchor="ctr"/>
                </a:tc>
                <a:tc>
                  <a:txBody>
                    <a:bodyPr/>
                    <a:lstStyle/>
                    <a:p>
                      <a:r>
                        <a:rPr lang="vi-VN" b="1" dirty="0"/>
                        <a:t>Cao</a:t>
                      </a:r>
                      <a:r>
                        <a:rPr lang="vi-VN" dirty="0"/>
                        <a:t>, nhạy với nhiễu hơn Sobel</a:t>
                      </a:r>
                    </a:p>
                  </a:txBody>
                  <a:tcPr anchor="ctr"/>
                </a:tc>
                <a:extLst>
                  <a:ext uri="{0D108BD9-81ED-4DB2-BD59-A6C34878D82A}">
                    <a16:rowId xmlns:a16="http://schemas.microsoft.com/office/drawing/2014/main" val="3411700085"/>
                  </a:ext>
                </a:extLst>
              </a:tr>
              <a:tr h="1136678">
                <a:tc>
                  <a:txBody>
                    <a:bodyPr/>
                    <a:lstStyle/>
                    <a:p>
                      <a:r>
                        <a:rPr lang="vi-VN" dirty="0"/>
                        <a:t>Mức độ phức tạp</a:t>
                      </a:r>
                    </a:p>
                  </a:txBody>
                  <a:tcPr/>
                </a:tc>
                <a:tc>
                  <a:txBody>
                    <a:bodyPr/>
                    <a:lstStyle/>
                    <a:p>
                      <a:r>
                        <a:rPr lang="vi-VN" b="1" dirty="0"/>
                        <a:t>Thấp</a:t>
                      </a:r>
                      <a:r>
                        <a:rPr lang="vi-VN" dirty="0"/>
                        <a:t>, dễ triển khai và tính toán nhanh</a:t>
                      </a:r>
                    </a:p>
                  </a:txBody>
                  <a:tcPr anchor="ctr"/>
                </a:tc>
                <a:tc>
                  <a:txBody>
                    <a:bodyPr/>
                    <a:lstStyle/>
                    <a:p>
                      <a:r>
                        <a:rPr lang="vi-VN" b="1" dirty="0"/>
                        <a:t>Thấp</a:t>
                      </a:r>
                      <a:r>
                        <a:rPr lang="vi-VN" dirty="0"/>
                        <a:t>, đơn giản hơn Sobel</a:t>
                      </a:r>
                    </a:p>
                  </a:txBody>
                  <a:tcPr/>
                </a:tc>
                <a:tc>
                  <a:txBody>
                    <a:bodyPr/>
                    <a:lstStyle/>
                    <a:p>
                      <a:r>
                        <a:rPr lang="vi-VN" b="1" dirty="0"/>
                        <a:t>Rất thấp</a:t>
                      </a:r>
                      <a:r>
                        <a:rPr lang="vi-VN" dirty="0"/>
                        <a:t>, nhanh nhưng kém chính xác</a:t>
                      </a:r>
                    </a:p>
                  </a:txBody>
                  <a:tcPr/>
                </a:tc>
                <a:tc>
                  <a:txBody>
                    <a:bodyPr/>
                    <a:lstStyle/>
                    <a:p>
                      <a:r>
                        <a:rPr lang="vi-VN" b="1" dirty="0"/>
                        <a:t>Cao</a:t>
                      </a:r>
                      <a:r>
                        <a:rPr lang="vi-VN" dirty="0"/>
                        <a:t>, gồm nhiều bước xử lý</a:t>
                      </a:r>
                    </a:p>
                  </a:txBody>
                  <a:tcPr/>
                </a:tc>
                <a:tc>
                  <a:txBody>
                    <a:bodyPr/>
                    <a:lstStyle/>
                    <a:p>
                      <a:r>
                        <a:rPr lang="vi-VN" b="1" dirty="0"/>
                        <a:t>Trung bình</a:t>
                      </a:r>
                      <a:r>
                        <a:rPr lang="vi-VN" dirty="0"/>
                        <a:t>, phức tạp hơn Sobel nhưng dễ áp dụng</a:t>
                      </a:r>
                    </a:p>
                  </a:txBody>
                  <a:tcPr/>
                </a:tc>
                <a:extLst>
                  <a:ext uri="{0D108BD9-81ED-4DB2-BD59-A6C34878D82A}">
                    <a16:rowId xmlns:a16="http://schemas.microsoft.com/office/drawing/2014/main" val="471979344"/>
                  </a:ext>
                </a:extLst>
              </a:tr>
              <a:tr h="1398988">
                <a:tc>
                  <a:txBody>
                    <a:bodyPr/>
                    <a:lstStyle/>
                    <a:p>
                      <a:r>
                        <a:rPr lang="vi-VN" dirty="0"/>
                        <a:t>Ứng dụng thực tế</a:t>
                      </a:r>
                    </a:p>
                  </a:txBody>
                  <a:tcPr/>
                </a:tc>
                <a:tc>
                  <a:txBody>
                    <a:bodyPr/>
                    <a:lstStyle/>
                    <a:p>
                      <a:r>
                        <a:rPr lang="vi-VN" dirty="0"/>
                        <a:t>Nhận diện cạnh trong ảnh y tế, nhận diện vật thể</a:t>
                      </a:r>
                    </a:p>
                  </a:txBody>
                  <a:tcPr/>
                </a:tc>
                <a:tc>
                  <a:txBody>
                    <a:bodyPr/>
                    <a:lstStyle/>
                    <a:p>
                      <a:r>
                        <a:rPr lang="vi-VN" dirty="0"/>
                        <a:t>Xử lý ảnh cơ bản, ít dùng hơn Sobel</a:t>
                      </a:r>
                    </a:p>
                  </a:txBody>
                  <a:tcPr anchor="ctr"/>
                </a:tc>
                <a:tc>
                  <a:txBody>
                    <a:bodyPr/>
                    <a:lstStyle/>
                    <a:p>
                      <a:r>
                        <a:rPr lang="vi-VN" dirty="0"/>
                        <a:t>Ít được sử dụng do hạn chế về độ chính xác</a:t>
                      </a:r>
                    </a:p>
                  </a:txBody>
                  <a:tcPr/>
                </a:tc>
                <a:tc>
                  <a:txBody>
                    <a:bodyPr/>
                    <a:lstStyle/>
                    <a:p>
                      <a:r>
                        <a:rPr lang="vi-VN" dirty="0"/>
                        <a:t>Nhận diện biên rõ ràng, dùng trong thị giác máy tính</a:t>
                      </a:r>
                    </a:p>
                  </a:txBody>
                  <a:tcPr/>
                </a:tc>
                <a:tc>
                  <a:txBody>
                    <a:bodyPr/>
                    <a:lstStyle/>
                    <a:p>
                      <a:r>
                        <a:rPr lang="vi-VN" dirty="0"/>
                        <a:t>Dùng trong xử lý ảnh nâng cao, phát hiện góc cạnh</a:t>
                      </a:r>
                    </a:p>
                  </a:txBody>
                  <a:tcPr/>
                </a:tc>
                <a:extLst>
                  <a:ext uri="{0D108BD9-81ED-4DB2-BD59-A6C34878D82A}">
                    <a16:rowId xmlns:a16="http://schemas.microsoft.com/office/drawing/2014/main" val="491736373"/>
                  </a:ext>
                </a:extLst>
              </a:tr>
            </a:tbl>
          </a:graphicData>
        </a:graphic>
      </p:graphicFrame>
    </p:spTree>
    <p:extLst>
      <p:ext uri="{BB962C8B-B14F-4D97-AF65-F5344CB8AC3E}">
        <p14:creationId xmlns:p14="http://schemas.microsoft.com/office/powerpoint/2010/main" val="30029114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C40C642-64C8-7875-050F-3061A5A303DD}"/>
              </a:ext>
            </a:extLst>
          </p:cNvPr>
          <p:cNvSpPr/>
          <p:nvPr/>
        </p:nvSpPr>
        <p:spPr>
          <a:xfrm>
            <a:off x="519954" y="1008529"/>
            <a:ext cx="10524564" cy="48409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97AD755A-C3AC-042F-F104-A8D5180D4B7F}"/>
              </a:ext>
            </a:extLst>
          </p:cNvPr>
          <p:cNvSpPr txBox="1"/>
          <p:nvPr/>
        </p:nvSpPr>
        <p:spPr>
          <a:xfrm>
            <a:off x="1075764" y="1678739"/>
            <a:ext cx="9762565" cy="3693319"/>
          </a:xfrm>
          <a:prstGeom prst="rect">
            <a:avLst/>
          </a:prstGeom>
          <a:noFill/>
        </p:spPr>
        <p:txBody>
          <a:bodyPr wrap="square">
            <a:spAutoFit/>
          </a:bodyPr>
          <a:lstStyle/>
          <a:p>
            <a:r>
              <a:rPr lang="vi-VN" dirty="0"/>
              <a:t>Em xin gửi lời cảm ơn chân thành đến </a:t>
            </a:r>
            <a:r>
              <a:rPr lang="vi-VN" b="1" dirty="0"/>
              <a:t>Thầy Nguyễn Mộng Hiền</a:t>
            </a:r>
            <a:r>
              <a:rPr lang="vi-VN" dirty="0"/>
              <a:t>, giảng viên </a:t>
            </a:r>
            <a:r>
              <a:rPr lang="vi-VN" b="1" dirty="0"/>
              <a:t>Trường Đại học Trà Vinh</a:t>
            </a:r>
            <a:r>
              <a:rPr lang="vi-VN" dirty="0"/>
              <a:t>, người đã tận tình hướng dẫn, hỗ trợ và đóng góp những ý kiến quý báu trong suốt quá trình thực hiện đề tài. Sự hướng dẫn tận tâm của thầy đã giúp em hiểu rõ hơn về xử lý ảnh số và ứng dụng của toán tử Sobel trong thực tế.</a:t>
            </a:r>
          </a:p>
          <a:p>
            <a:r>
              <a:rPr lang="vi-VN" dirty="0"/>
              <a:t>Em cũng xin bày tỏ lòng biết ơn đến </a:t>
            </a:r>
            <a:r>
              <a:rPr lang="vi-VN" b="1" dirty="0"/>
              <a:t>gia đình, bạn bè và đồng nghiệp</a:t>
            </a:r>
            <a:r>
              <a:rPr lang="vi-VN" dirty="0"/>
              <a:t>, những người đã luôn động viên, hỗ trợ và tạo điều kiện thuận lợi để em hoàn thành bài báo cáo này một cách tốt nhất.</a:t>
            </a:r>
          </a:p>
          <a:p>
            <a:r>
              <a:rPr lang="vi-VN" dirty="0"/>
              <a:t>Cuối cùng, em xin trân trọng cảm ơn </a:t>
            </a:r>
            <a:r>
              <a:rPr lang="vi-VN" b="1" dirty="0"/>
              <a:t>Trường Đại học Trà Vinh</a:t>
            </a:r>
            <a:r>
              <a:rPr lang="vi-VN" dirty="0"/>
              <a:t>, cùng các thầy cô trong khoa đã tạo môi trường học tập và nghiên cứu thuận lợi, giúp em có cơ hội mở rộng kiến thức và áp dụng vào thực tiễn.</a:t>
            </a:r>
          </a:p>
          <a:p>
            <a:r>
              <a:rPr lang="vi-VN" dirty="0"/>
              <a:t>Mặc dù đã cố gắng hoàn thiện, nhưng bài báo cáo vẫn có thể còn thiếu sót. Em mong nhận được những ý kiến đóng góp để cải thiện hơn trong các nghiên cứu sau này.</a:t>
            </a:r>
          </a:p>
          <a:p>
            <a:r>
              <a:rPr lang="vi-VN" b="1" dirty="0"/>
              <a:t>Xin chân thành cảm ơn!</a:t>
            </a:r>
            <a:r>
              <a:rPr lang="vi-VN" dirty="0"/>
              <a:t> 🚀</a:t>
            </a:r>
          </a:p>
        </p:txBody>
      </p:sp>
    </p:spTree>
    <p:extLst>
      <p:ext uri="{BB962C8B-B14F-4D97-AF65-F5344CB8AC3E}">
        <p14:creationId xmlns:p14="http://schemas.microsoft.com/office/powerpoint/2010/main" val="410672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A05F-C820-6338-EFFC-3605BC111D9A}"/>
              </a:ext>
            </a:extLst>
          </p:cNvPr>
          <p:cNvSpPr>
            <a:spLocks noGrp="1"/>
          </p:cNvSpPr>
          <p:nvPr>
            <p:ph type="title"/>
          </p:nvPr>
        </p:nvSpPr>
        <p:spPr>
          <a:xfrm>
            <a:off x="392598" y="2419593"/>
            <a:ext cx="10920861" cy="1009407"/>
          </a:xfrm>
        </p:spPr>
        <p:txBody>
          <a:bodyPr>
            <a:noAutofit/>
          </a:bodyPr>
          <a:lstStyle/>
          <a:p>
            <a:r>
              <a:rPr lang="vi-VN" sz="5400" b="1" dirty="0"/>
              <a:t>Phát hiện cạnh của đối tượng là gì?</a:t>
            </a:r>
          </a:p>
        </p:txBody>
      </p:sp>
      <p:sp>
        <p:nvSpPr>
          <p:cNvPr id="3" name="Arrow: Right 2">
            <a:extLst>
              <a:ext uri="{FF2B5EF4-FFF2-40B4-BE49-F238E27FC236}">
                <a16:creationId xmlns:a16="http://schemas.microsoft.com/office/drawing/2014/main" id="{7978AA7F-8C94-3160-0428-51FFFAC2885D}"/>
              </a:ext>
            </a:extLst>
          </p:cNvPr>
          <p:cNvSpPr/>
          <p:nvPr/>
        </p:nvSpPr>
        <p:spPr>
          <a:xfrm>
            <a:off x="251012" y="2090578"/>
            <a:ext cx="11806517" cy="1761565"/>
          </a:xfrm>
          <a:prstGeom prst="rightArrow">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77141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FCD5D-4891-9474-E0EC-4AAE15FAF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192BB0-7377-A520-78AA-0F863AD596D0}"/>
              </a:ext>
            </a:extLst>
          </p:cNvPr>
          <p:cNvSpPr>
            <a:spLocks noGrp="1"/>
          </p:cNvSpPr>
          <p:nvPr>
            <p:ph type="title"/>
          </p:nvPr>
        </p:nvSpPr>
        <p:spPr>
          <a:xfrm>
            <a:off x="670485" y="401530"/>
            <a:ext cx="6851828" cy="755556"/>
          </a:xfrm>
        </p:spPr>
        <p:txBody>
          <a:bodyPr>
            <a:normAutofit fontScale="90000"/>
          </a:bodyPr>
          <a:lstStyle/>
          <a:p>
            <a:pPr algn="just">
              <a:lnSpc>
                <a:spcPct val="150000"/>
              </a:lnSpc>
            </a:pPr>
            <a:r>
              <a:rPr lang="vi-VN" sz="4400" b="1" dirty="0"/>
              <a:t>Cạnh của đối tượng</a:t>
            </a:r>
          </a:p>
        </p:txBody>
      </p:sp>
      <p:cxnSp>
        <p:nvCxnSpPr>
          <p:cNvPr id="5" name="Straight Connector 4">
            <a:extLst>
              <a:ext uri="{FF2B5EF4-FFF2-40B4-BE49-F238E27FC236}">
                <a16:creationId xmlns:a16="http://schemas.microsoft.com/office/drawing/2014/main" id="{BF1F7A48-35CF-057B-2634-F404EB08D7EC}"/>
              </a:ext>
            </a:extLst>
          </p:cNvPr>
          <p:cNvCxnSpPr>
            <a:cxnSpLocks/>
          </p:cNvCxnSpPr>
          <p:nvPr/>
        </p:nvCxnSpPr>
        <p:spPr>
          <a:xfrm>
            <a:off x="482226" y="1281953"/>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5DECCB88-E770-EC52-A938-9F31019A74D5}"/>
              </a:ext>
            </a:extLst>
          </p:cNvPr>
          <p:cNvSpPr/>
          <p:nvPr/>
        </p:nvSpPr>
        <p:spPr>
          <a:xfrm>
            <a:off x="762001" y="2985247"/>
            <a:ext cx="10497670" cy="2303927"/>
          </a:xfrm>
          <a:prstGeom prst="roundRect">
            <a:avLst/>
          </a:prstGeom>
          <a:solidFill>
            <a:schemeClr val="accent5">
              <a:lumMod val="20000"/>
              <a:lumOff val="80000"/>
            </a:schemeClr>
          </a:solidFill>
          <a:ln>
            <a:noFill/>
          </a:ln>
          <a:effectLst>
            <a:outerShdw blurRad="107950" dist="12700" dir="5400000" algn="ctr">
              <a:srgbClr val="000000"/>
            </a:outerShdw>
            <a:reflection blurRad="6350" stA="50000" endA="300" endPos="55500" dist="508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4F5D59FB-9BDC-ADA6-6E20-B3206E35980F}"/>
              </a:ext>
            </a:extLst>
          </p:cNvPr>
          <p:cNvSpPr txBox="1"/>
          <p:nvPr/>
        </p:nvSpPr>
        <p:spPr>
          <a:xfrm>
            <a:off x="1559858" y="3652564"/>
            <a:ext cx="8677835" cy="1133965"/>
          </a:xfrm>
          <a:prstGeom prst="rect">
            <a:avLst/>
          </a:prstGeom>
          <a:noFill/>
        </p:spPr>
        <p:txBody>
          <a:bodyPr wrap="square">
            <a:spAutoFit/>
          </a:bodyPr>
          <a:lstStyle/>
          <a:p>
            <a:pPr marL="0" marR="0" indent="457200" algn="just">
              <a:lnSpc>
                <a:spcPct val="150000"/>
              </a:lnSpc>
            </a:pPr>
            <a:r>
              <a:rPr lang="vi-VN" sz="2400" dirty="0">
                <a:effectLst/>
                <a:latin typeface="Times New Roman" panose="02020603050405020304" pitchFamily="18" charset="0"/>
                <a:ea typeface="Times New Roman" panose="02020603050405020304" pitchFamily="18" charset="0"/>
              </a:rPr>
              <a:t>Cạnh là nơi có sự thay đổi đột ngột về cường độ màu sắc</a:t>
            </a:r>
            <a:r>
              <a:rPr lang="vi-VN" sz="2400" dirty="0">
                <a:latin typeface="Times New Roman" panose="02020603050405020304" pitchFamily="18" charset="0"/>
                <a:ea typeface="Times New Roman" panose="02020603050405020304" pitchFamily="18" charset="0"/>
              </a:rPr>
              <a:t> trong ảnh</a:t>
            </a:r>
            <a:r>
              <a:rPr lang="vi-VN" sz="24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75924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33C1B-C7D4-3F51-39AF-1F1E539BC3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3EFA90-9222-B3EC-0D9E-30A506E83866}"/>
              </a:ext>
            </a:extLst>
          </p:cNvPr>
          <p:cNvSpPr>
            <a:spLocks noGrp="1"/>
          </p:cNvSpPr>
          <p:nvPr>
            <p:ph type="title"/>
          </p:nvPr>
        </p:nvSpPr>
        <p:spPr>
          <a:xfrm>
            <a:off x="706344" y="552342"/>
            <a:ext cx="6851828" cy="755556"/>
          </a:xfrm>
        </p:spPr>
        <p:txBody>
          <a:bodyPr>
            <a:normAutofit fontScale="90000"/>
          </a:bodyPr>
          <a:lstStyle/>
          <a:p>
            <a:pPr algn="just">
              <a:lnSpc>
                <a:spcPct val="150000"/>
              </a:lnSpc>
            </a:pPr>
            <a:r>
              <a:rPr lang="vi-VN" sz="4400" b="1" dirty="0"/>
              <a:t>Phát hiện cạnh của đối tượng</a:t>
            </a:r>
          </a:p>
        </p:txBody>
      </p:sp>
      <p:cxnSp>
        <p:nvCxnSpPr>
          <p:cNvPr id="5" name="Straight Connector 4">
            <a:extLst>
              <a:ext uri="{FF2B5EF4-FFF2-40B4-BE49-F238E27FC236}">
                <a16:creationId xmlns:a16="http://schemas.microsoft.com/office/drawing/2014/main" id="{A7DE5C93-5310-3326-149A-D82754C79220}"/>
              </a:ext>
            </a:extLst>
          </p:cNvPr>
          <p:cNvCxnSpPr>
            <a:cxnSpLocks/>
          </p:cNvCxnSpPr>
          <p:nvPr/>
        </p:nvCxnSpPr>
        <p:spPr>
          <a:xfrm>
            <a:off x="482226" y="1470211"/>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5244D6B9-9B18-2934-3D11-75E7922C5859}"/>
              </a:ext>
            </a:extLst>
          </p:cNvPr>
          <p:cNvSpPr/>
          <p:nvPr/>
        </p:nvSpPr>
        <p:spPr>
          <a:xfrm>
            <a:off x="1021977" y="2814920"/>
            <a:ext cx="9986682" cy="2147043"/>
          </a:xfrm>
          <a:prstGeom prst="roundRect">
            <a:avLst/>
          </a:prstGeom>
          <a:solidFill>
            <a:schemeClr val="accent5">
              <a:lumMod val="20000"/>
              <a:lumOff val="80000"/>
            </a:schemeClr>
          </a:solidFill>
          <a:ln>
            <a:noFill/>
          </a:ln>
          <a:effectLst>
            <a:outerShdw blurRad="107950" dist="12700" dir="5400000" algn="ctr">
              <a:srgbClr val="000000"/>
            </a:outerShdw>
            <a:reflection blurRad="6350" stA="50000" endA="300" endPos="90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vi-VN" sz="2400" dirty="0">
                <a:solidFill>
                  <a:schemeClr val="tx1"/>
                </a:solidFill>
              </a:rPr>
              <a:t>Là phương pháp xác định ranh giới giữa các vùng khác nhau trong ảnh, giúp trích xuất thông tin quan trọng, giảm dữ liệu không cần thiết.</a:t>
            </a:r>
            <a:endParaRPr lang="vi-VN" sz="2400" dirty="0">
              <a:ln>
                <a:solidFill>
                  <a:schemeClr val="accent5"/>
                </a:solidFill>
              </a:ln>
              <a:solidFill>
                <a:schemeClr val="tx1"/>
              </a:solidFill>
            </a:endParaRPr>
          </a:p>
        </p:txBody>
      </p:sp>
    </p:spTree>
    <p:extLst>
      <p:ext uri="{BB962C8B-B14F-4D97-AF65-F5344CB8AC3E}">
        <p14:creationId xmlns:p14="http://schemas.microsoft.com/office/powerpoint/2010/main" val="111160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8EC5F-98D8-0DF8-659D-2CCC8170F6DA}"/>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41DF8C12-ED8C-2D41-542F-7EDD94AE65A7}"/>
              </a:ext>
            </a:extLst>
          </p:cNvPr>
          <p:cNvSpPr txBox="1"/>
          <p:nvPr/>
        </p:nvSpPr>
        <p:spPr>
          <a:xfrm>
            <a:off x="2681125" y="5413791"/>
            <a:ext cx="6096000" cy="461665"/>
          </a:xfrm>
          <a:prstGeom prst="rect">
            <a:avLst/>
          </a:prstGeom>
          <a:noFill/>
        </p:spPr>
        <p:txBody>
          <a:bodyPr wrap="square">
            <a:spAutoFit/>
          </a:bodyPr>
          <a:lstStyle/>
          <a:p>
            <a:r>
              <a:rPr lang="vi-VN" sz="2400" dirty="0">
                <a:solidFill>
                  <a:srgbClr val="000000"/>
                </a:solidFill>
                <a:effectLst/>
                <a:latin typeface="Times New Roman" panose="02020603050405020304" pitchFamily="18" charset="0"/>
                <a:ea typeface="Times New Roman" panose="02020603050405020304" pitchFamily="18" charset="0"/>
              </a:rPr>
              <a:t>Ảnh gốc và hình biểu thị biểu đồ pixel của nó </a:t>
            </a:r>
            <a:endParaRPr lang="vi-VN" sz="2400" dirty="0"/>
          </a:p>
        </p:txBody>
      </p:sp>
      <p:pic>
        <p:nvPicPr>
          <p:cNvPr id="2051" name="Picture 1">
            <a:extLst>
              <a:ext uri="{FF2B5EF4-FFF2-40B4-BE49-F238E27FC236}">
                <a16:creationId xmlns:a16="http://schemas.microsoft.com/office/drawing/2014/main" id="{A6A5E908-08C3-D893-AD60-4CF36DAF0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15" y="1210235"/>
            <a:ext cx="10693664" cy="3729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6676282"/>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1877</TotalTime>
  <Words>4101</Words>
  <Application>Microsoft Office PowerPoint</Application>
  <PresentationFormat>Widescreen</PresentationFormat>
  <Paragraphs>273</Paragraphs>
  <Slides>50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Segoe UI</vt:lpstr>
      <vt:lpstr>Times New Roman</vt:lpstr>
      <vt:lpstr>Office Theme</vt:lpstr>
      <vt:lpstr>Phát hiện cạnh của đối tượng bằng phương pháp Sobel</vt:lpstr>
      <vt:lpstr>Vì sao lại chọn đề tài này?</vt:lpstr>
      <vt:lpstr>Lí do chọn đề tài</vt:lpstr>
      <vt:lpstr>Vì sao chọn kỹ thuật Sobel?</vt:lpstr>
      <vt:lpstr>PowerPoint Presentation</vt:lpstr>
      <vt:lpstr>Phát hiện cạnh của đối tượng là gì?</vt:lpstr>
      <vt:lpstr>Cạnh của đối tượng</vt:lpstr>
      <vt:lpstr>Phát hiện cạnh của đối tượng</vt:lpstr>
      <vt:lpstr>PowerPoint Presentation</vt:lpstr>
      <vt:lpstr>PowerPoint Presentation</vt:lpstr>
      <vt:lpstr>Mục tiêu của đề tài</vt:lpstr>
      <vt:lpstr>   Tìm hiểu lý thuyết về phát hiện cạnh và ứng dụng của nó trong xử lý ảnh số.      Phân tích nguyên lý hoạt động của toán tử Sobel và cách tính gradient biên cạnh.      Xây dựng ứng dụng giao diện để hiển thị ảnh đầu vào và kết quả sau khi áp dụng Sobel.      Kiểm tra và đánh giá kết quả thử nghiệm trên nhiều loại ảnh khác nhau.       Đánh giá và đề xuất hướng phát triển cho kĩ thuật Sobel</vt:lpstr>
      <vt:lpstr>Phạm vi nghiên cứu của đề tài</vt:lpstr>
      <vt:lpstr> Đề tài tập trung vào thuật toán Sobel để phát hiện cạnh của đối tượng trong ảnh số. Chỉ xét ảnh tĩnh (không áp dụng cho video hoặc ảnh động).  Sử dụng ảnh mức xám (grayscale) hoặc ảnh màu (sẽ được chuyển thành ảnh xám trước khi xử lý).  Không đi sâu vào các thuật toán phát hiện cạnh nâng cao như Canny, Laplacian, Deep Learning.</vt:lpstr>
      <vt:lpstr>Một số điểm về Sobel</vt:lpstr>
      <vt:lpstr> Toán tử Sobel được phát triển vào năm 1968 bởi Irwin Sobel và Gary Feldman tại Stanford Artificial Intelligence Laboratory (SAIL). Đây là một trong những phương pháp phát hiện cạnh sớm nhất trong xử lý ảnh số.Ban đầu, Sobel được thiết kế để tính gradient cường độ sáng trong ảnh bằng cách sử dụng bộ lọc tích chập 3×3, giúp xác định biên đối tượng một cách hiệu quả.   Nhờ tính toán đơn giản và hiệu suất cao, toán tử này nhanh chóng trở thành một phương pháp tiêu chuẩn trong thị giác máy tính.  Hiện nay, Sobel vẫn được sử dụng rộng rãi và được cải tiến bằng cách kết hợp với các thuật toán khác như Canny, Laplacian hoặc Deep Learning để nâng cao khả năng phát hiện cạnh trong ảnh phức tạp.</vt:lpstr>
      <vt:lpstr> Toán tử Sobel là phương pháp phát hiện cạnh dựa trên đạo hàm bậc nhất, giúp xác định biên đối tượng trong ảnh bằng cách tính gradient cường độ sáng theo hai hướng x và y.</vt:lpstr>
      <vt:lpstr>PowerPoint Presentation</vt:lpstr>
      <vt:lpstr>PowerPoint Presentation</vt:lpstr>
      <vt:lpstr>PowerPoint Presentation</vt:lpstr>
      <vt:lpstr>PowerPoint Presentation</vt:lpstr>
      <vt:lpstr> Bước 2: Tính biên độ và hướng gradient  Biên độ gradient được tính bằng: </vt:lpstr>
      <vt:lpstr> Bước 3: Ngưỡng hóa (Thresholding) và xuất ảnh kết quả  Chỉ giữ lại các điểm có giá trị gradient lớn hơn một ngưỡng nhất định để xác định cạnh rõ ràng hơn. </vt:lpstr>
      <vt:lpstr>1. Thị giác máy tính (Computer Vision) Nhận diện vật thể: Phát hiện biên đối tượng trong ảnh giúp phân biệt các vật thể khác nhau. Phân đoạn ảnh (Image Segmentation): Xác định ranh giới giữa các khu vực trong ảnh, hỗ trợ trong nhận dạng khuôn mặt, biển số xe, v.v. Nhận diện ký tự (OCR - Optical Character Recognition): Cải thiện độ chính xác khi trích xuất văn bản từ hình ảnh bằng cách phát hiện đường viền chữ cái.  </vt:lpstr>
      <vt:lpstr>2. Xử lý ảnh y khoa (Medical Imaging) Phân tích ảnh X-quang, MRI, CT-scan: Giúp phát hiện các bất thường như khối u, tổn thương não, xương gãy. Phát hiện biên mạch máu trong ảnh y khoa: Giúp chẩn đoán các bệnh lý như bệnh võng mạc do tiểu đường.</vt:lpstr>
      <vt:lpstr>3. Giám sát và an ninh (Surveillance &amp; Security) Nhận diện khuôn mặt và vật thể: Phát hiện biên để cải thiện độ chính xác trong các hệ thống giám sát. Hệ thống kiểm soát giao thông: Phát hiện vạch kẻ đường, phương tiện di chuyển, biển báo giao thông. Nhận diện biển số xe: Tách biệt biển số xe khỏi nền ảnh để xử lý bằng AI.</vt:lpstr>
      <vt:lpstr>4. Robot và xe tự hành (Robotics &amp; Autonomous Vehicles) Dẫn đường cho robot: Giúp robot xác định các vật cản và đường đi. Xe tự lái: Nhận diện làn đường, biển báo giao thông dựa trên phát hiện biên.</vt:lpstr>
      <vt:lpstr>PowerPoint Presentation</vt:lpstr>
      <vt:lpstr>PowerPoint Presentation</vt:lpstr>
      <vt:lpstr>Công cụ và môi trường thiết kế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Bạn đã học được gì?</vt:lpstr>
      <vt:lpstr>Kết quả đạt được</vt:lpstr>
      <vt:lpstr>Kết quả thực nghiệm</vt:lpstr>
      <vt:lpstr>PowerPoint Presentation</vt:lpstr>
      <vt:lpstr>PowerPoint Presentation</vt:lpstr>
      <vt:lpstr>Kết luận</vt:lpstr>
      <vt:lpstr>PowerPoint Presentation</vt:lpstr>
      <vt:lpstr>Hướng phát triển</vt:lpstr>
      <vt:lpstr>PowerPoint Presentation</vt:lpstr>
      <vt:lpstr>Lời cảm ơn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Pham Hoang Kha</dc:creator>
  <cp:lastModifiedBy>Pham Hoang Kha</cp:lastModifiedBy>
  <cp:revision>11</cp:revision>
  <dcterms:created xsi:type="dcterms:W3CDTF">2024-12-29T07:18:25Z</dcterms:created>
  <dcterms:modified xsi:type="dcterms:W3CDTF">2025-01-09T00:16:03Z</dcterms:modified>
</cp:coreProperties>
</file>