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3" d="100"/>
          <a:sy n="73" d="100"/>
        </p:scale>
        <p:origin x="978" y="48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2021-01-20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2021-01-20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371600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 dirty="0">
                <a:cs typeface="Arabic Typesetting" panose="03020402040406030203" pitchFamily="66" charset="-78"/>
              </a:rPr>
              <a:t>ư</a:t>
            </a:r>
            <a:r>
              <a:rPr lang="en-US" sz="2400" i="1" dirty="0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Thống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kê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máy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tính</a:t>
            </a:r>
            <a:r>
              <a:rPr lang="en-US" sz="900" dirty="0">
                <a:solidFill>
                  <a:schemeClr val="bg1"/>
                </a:solidFill>
              </a:rPr>
              <a:t> &amp; </a:t>
            </a:r>
            <a:r>
              <a:rPr lang="en-US" sz="900" dirty="0" err="1">
                <a:solidFill>
                  <a:schemeClr val="bg1"/>
                </a:solidFill>
              </a:rPr>
              <a:t>ứng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dụng</a:t>
            </a:r>
            <a:r>
              <a:rPr lang="en-US" sz="900" dirty="0">
                <a:solidFill>
                  <a:schemeClr val="bg1"/>
                </a:solidFill>
              </a:rPr>
              <a:t>   </a:t>
            </a:r>
            <a:r>
              <a:rPr lang="en-US" sz="900" b="0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lementary%20Statistics%20Technology%20Update%2011th%20Edition.pdf" TargetMode="External"/><Relationship Id="rId2" Type="http://schemas.openxmlformats.org/officeDocument/2006/relationships/hyperlink" Target="Chapter_01_tvlinh_v0.1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/>
              <a:t>GIỚI THIỆU HỌC PHẦN</a:t>
            </a:r>
            <a:br>
              <a:rPr lang="en-US" sz="4000"/>
            </a:br>
            <a:r>
              <a:rPr lang="en-US" sz="4800" b="1">
                <a:solidFill>
                  <a:srgbClr val="00B050"/>
                </a:solidFill>
              </a:rPr>
              <a:t>THỐNG KÊ MÁY TÍNH &amp;  Ứng dụng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0" dirty="0">
                <a:solidFill>
                  <a:schemeClr val="bg1"/>
                </a:solidFill>
                <a:latin typeface="Old English Text MT" panose="03040902040508030806" pitchFamily="66" charset="0"/>
              </a:rPr>
              <a:t>0</a:t>
            </a:r>
            <a:endParaRPr lang="en-US" sz="2400" b="1" i="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E7AE930-13DF-46F9-A9EE-3C3208BD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/>
              <a:t>CHƯƠNG V: </a:t>
            </a:r>
          </a:p>
          <a:p>
            <a:pPr>
              <a:buNone/>
            </a:pPr>
            <a:r>
              <a:rPr lang="en-US" sz="3600" b="1"/>
              <a:t>PHÂN PHỐI XÁC SUẤT RỜI RẠC</a:t>
            </a:r>
            <a:endParaRPr lang="en-US" sz="3600"/>
          </a:p>
          <a:p>
            <a:pPr>
              <a:buNone/>
            </a:pPr>
            <a:r>
              <a:rPr lang="en-US" sz="3600"/>
              <a:t>5.1. Biến ngẫu nhiên</a:t>
            </a:r>
          </a:p>
          <a:p>
            <a:pPr>
              <a:buNone/>
            </a:pPr>
            <a:r>
              <a:rPr lang="en-US" sz="3600"/>
              <a:t>5.2. Phân phối nhị thức</a:t>
            </a:r>
          </a:p>
          <a:p>
            <a:pPr>
              <a:buNone/>
            </a:pPr>
            <a:r>
              <a:rPr lang="en-US" sz="3600"/>
              <a:t>5.3. Phân phối Poisson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/>
              <a:t>CHƯƠNG VI: </a:t>
            </a:r>
          </a:p>
          <a:p>
            <a:pPr>
              <a:buNone/>
            </a:pPr>
            <a:r>
              <a:rPr lang="en-US" sz="3600" b="1"/>
              <a:t>PHÂN PHỐI XÁC SUẤT LIÊN TỤC</a:t>
            </a:r>
            <a:endParaRPr lang="en-US" sz="3600"/>
          </a:p>
          <a:p>
            <a:pPr>
              <a:buNone/>
            </a:pPr>
            <a:r>
              <a:rPr lang="en-US" sz="3200"/>
              <a:t>6.1. Phân phối chuẩn</a:t>
            </a:r>
          </a:p>
          <a:p>
            <a:pPr>
              <a:buNone/>
            </a:pPr>
            <a:r>
              <a:rPr lang="en-US" sz="3200"/>
              <a:t>6.2. Phân phối chuẩn tắc</a:t>
            </a:r>
          </a:p>
          <a:p>
            <a:pPr>
              <a:buNone/>
            </a:pPr>
            <a:r>
              <a:rPr lang="en-US" sz="3200"/>
              <a:t>6.3. Phân phối mẫu và công cụ ước lượng</a:t>
            </a:r>
          </a:p>
          <a:p>
            <a:pPr>
              <a:buNone/>
            </a:pPr>
            <a:r>
              <a:rPr lang="en-US" sz="3200"/>
              <a:t>6.4. Định lý giới hạn trung tâm</a:t>
            </a:r>
          </a:p>
          <a:p>
            <a:pPr>
              <a:buNone/>
            </a:pPr>
            <a:r>
              <a:rPr lang="en-US" sz="3200"/>
              <a:t>6.5. Xấp xỉ phân phối nhị thức bẳng phân phối chuẩn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/>
              <a:t>CHƯƠNG VII: ƯỚC LƯỢNG</a:t>
            </a:r>
            <a:endParaRPr lang="en-US" sz="3600"/>
          </a:p>
          <a:p>
            <a:pPr>
              <a:buNone/>
            </a:pPr>
            <a:r>
              <a:rPr lang="en-US" sz="3200"/>
              <a:t>7.1. Giới thiệu bài toán ước lượng</a:t>
            </a:r>
          </a:p>
          <a:p>
            <a:pPr>
              <a:buNone/>
            </a:pPr>
            <a:r>
              <a:rPr lang="en-US" sz="3200"/>
              <a:t>7.2. Ước lượng giá trị trung bình của quần thể</a:t>
            </a:r>
          </a:p>
          <a:p>
            <a:pPr>
              <a:buNone/>
            </a:pPr>
            <a:r>
              <a:rPr lang="en-US" sz="3200"/>
              <a:t>7.3. Ước lượng giá trị tỷ lệ của quần thể</a:t>
            </a:r>
          </a:p>
          <a:p>
            <a:pPr>
              <a:buNone/>
            </a:pPr>
            <a:r>
              <a:rPr lang="en-US" sz="3200"/>
              <a:t>7.4. Ước lượng giá trị phương sai của quần thể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/>
              <a:t>CHƯƠNG VIII: KIỂM ĐỊNH</a:t>
            </a:r>
            <a:endParaRPr lang="en-US" sz="3600"/>
          </a:p>
          <a:p>
            <a:pPr>
              <a:buNone/>
            </a:pPr>
            <a:r>
              <a:rPr lang="en-US" sz="3600"/>
              <a:t>8.1.  </a:t>
            </a:r>
            <a:r>
              <a:rPr lang="en-US" sz="3200"/>
              <a:t>Giới thiệu bài toán kiểm định</a:t>
            </a:r>
          </a:p>
          <a:p>
            <a:pPr>
              <a:buNone/>
            </a:pPr>
            <a:r>
              <a:rPr lang="en-US" sz="3200"/>
              <a:t>8.2.  Kiểm định giả thuyết về giá trị trung bình</a:t>
            </a:r>
          </a:p>
          <a:p>
            <a:pPr>
              <a:buNone/>
            </a:pPr>
            <a:r>
              <a:rPr lang="en-US" sz="3200"/>
              <a:t>8.3.  Kiểm định giả thuyết về tỷ lệ</a:t>
            </a:r>
            <a:r>
              <a:rPr lang="en-US" sz="3200" b="1"/>
              <a:t> </a:t>
            </a:r>
            <a:endParaRPr lang="en-US" sz="3200"/>
          </a:p>
          <a:p>
            <a:pPr>
              <a:buNone/>
            </a:pPr>
            <a:r>
              <a:rPr lang="en-US" sz="3200"/>
              <a:t>8.4. Kiểm định giả thuyết về phương sai</a:t>
            </a:r>
            <a:r>
              <a:rPr lang="en-US" sz="3200" b="1"/>
              <a:t> </a:t>
            </a:r>
            <a:endParaRPr lang="en-US" sz="320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/>
              <a:t>CHƯƠNG IX: TƯƠNG QUAN &amp; HỒI QUY</a:t>
            </a:r>
            <a:endParaRPr lang="en-US" sz="3200"/>
          </a:p>
          <a:p>
            <a:pPr>
              <a:buNone/>
            </a:pPr>
            <a:r>
              <a:rPr lang="en-US" sz="3200"/>
              <a:t>9.1. Tương quan</a:t>
            </a:r>
          </a:p>
          <a:p>
            <a:pPr>
              <a:buNone/>
            </a:pPr>
            <a:r>
              <a:rPr lang="en-US" sz="3200"/>
              <a:t>9.2. Hồi quy</a:t>
            </a:r>
          </a:p>
          <a:p>
            <a:pPr>
              <a:buNone/>
            </a:pPr>
            <a:r>
              <a:rPr lang="en-US" sz="3200"/>
              <a:t>9.3. Mô hình hóa</a:t>
            </a:r>
          </a:p>
          <a:p>
            <a:pPr>
              <a:buNone/>
            </a:pPr>
            <a:r>
              <a:rPr lang="en-US" sz="3200" b="1"/>
              <a:t>CHƯƠNG X: PHÂN TÍCH PHƯƠNG SAI</a:t>
            </a:r>
            <a:endParaRPr lang="en-US" sz="3200"/>
          </a:p>
          <a:p>
            <a:pPr>
              <a:buNone/>
            </a:pPr>
            <a:r>
              <a:rPr lang="en-US" sz="3200"/>
              <a:t>10.1.  ANOVA  một chiều</a:t>
            </a:r>
          </a:p>
          <a:p>
            <a:pPr>
              <a:buNone/>
            </a:pPr>
            <a:r>
              <a:rPr lang="en-US" sz="3200"/>
              <a:t>10.2.  ANOVA  hai chiều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457200" cy="57150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Intro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000"/>
            <a:ext cx="7467600" cy="601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25000" t="34444" r="71250" b="12222"/>
          <a:stretch>
            <a:fillRect/>
          </a:stretch>
        </p:blipFill>
        <p:spPr bwMode="auto">
          <a:xfrm>
            <a:off x="228600" y="609600"/>
            <a:ext cx="68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457200" cy="5715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5000" t="34444" r="71250" b="12222"/>
          <a:stretch>
            <a:fillRect/>
          </a:stretch>
        </p:blipFill>
        <p:spPr bwMode="auto">
          <a:xfrm>
            <a:off x="0" y="533400"/>
            <a:ext cx="68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8" descr="Intro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304800"/>
            <a:ext cx="7101710" cy="3581400"/>
          </a:xfrm>
        </p:spPr>
      </p:pic>
      <p:pic>
        <p:nvPicPr>
          <p:cNvPr id="10" name="Picture 9" descr="Intro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143000"/>
            <a:ext cx="6172200" cy="4634761"/>
          </a:xfrm>
          <a:prstGeom prst="rect">
            <a:avLst/>
          </a:prstGeom>
        </p:spPr>
      </p:pic>
      <p:pic>
        <p:nvPicPr>
          <p:cNvPr id="11" name="Picture 10" descr="Intro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570" y="2743200"/>
            <a:ext cx="4688430" cy="36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Kiểm tra &amp; Đánh giá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3125" t="38889" r="37500" b="16666"/>
          <a:stretch>
            <a:fillRect/>
          </a:stretch>
        </p:blipFill>
        <p:spPr bwMode="auto">
          <a:xfrm>
            <a:off x="640081" y="1302657"/>
            <a:ext cx="7772400" cy="493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Thông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tin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giáo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122108"/>
          </a:xfrm>
        </p:spPr>
        <p:txBody>
          <a:bodyPr>
            <a:normAutofit/>
          </a:bodyPr>
          <a:lstStyle/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/>
              <a:t>Tr</a:t>
            </a:r>
            <a:r>
              <a:rPr lang="vi-VN" b="1" dirty="0"/>
              <a:t>ư</a:t>
            </a:r>
            <a:r>
              <a:rPr lang="en-US" b="1" dirty="0" err="1"/>
              <a:t>ơng</a:t>
            </a:r>
            <a:r>
              <a:rPr lang="en-US" b="1" dirty="0"/>
              <a:t> Vĩnh Linh</a:t>
            </a:r>
            <a:endParaRPr lang="en-US" dirty="0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/>
              <a:t>Email: truongvinhlinh@iuh.edu.vn</a:t>
            </a:r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/>
              <a:t>Blog: truongvinhlinh.wordpress.com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Thông tin học phần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122108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/>
              <a:t>Tên và mã môn học</a:t>
            </a:r>
            <a:endParaRPr lang="en-US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/>
              <a:t>Tên tiếng Việt:Thống kê Máy tính &amp; Ứng dụng</a:t>
            </a:r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/>
              <a:t>Tên tiếng Anh: </a:t>
            </a:r>
            <a:r>
              <a:rPr lang="en-US" i="1"/>
              <a:t>Computational Statistics with Applications</a:t>
            </a:r>
            <a:endParaRPr lang="en-US"/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/>
              <a:t>Mã môn học: 2101401</a:t>
            </a:r>
          </a:p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/>
              <a:t>Số tín chỉ</a:t>
            </a:r>
            <a:endParaRPr lang="en-US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/>
              <a:t>Tổng số tín chỉ: 3		</a:t>
            </a:r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/>
              <a:t>Lý thuyết: 3			</a:t>
            </a:r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/>
              <a:t>Thực hành: 3</a:t>
            </a:r>
          </a:p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/>
              <a:t>Tính chất môn học</a:t>
            </a:r>
            <a:r>
              <a:rPr lang="en-US"/>
              <a:t>: Bắt buộc</a:t>
            </a:r>
          </a:p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/>
              <a:t>Đối tượng sinh viên: </a:t>
            </a:r>
            <a:r>
              <a:rPr lang="en-US"/>
              <a:t>Dành cho sinh viên hệ Đại học, ngành CS, SE, IS, IT.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 liệu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2745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i="1"/>
              <a:t>Tài liệu bắt buộc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/>
              <a:t>[1] </a:t>
            </a:r>
            <a:r>
              <a:rPr lang="en-US">
                <a:hlinkClick r:id="rId2" action="ppaction://hlinkpres?slideindex=1&amp;slidetitle="/>
              </a:rPr>
              <a:t>Slide bài giảng  </a:t>
            </a:r>
            <a:endParaRPr lang="en-US" i="1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/>
              <a:t>[2] Mario F.Triola. </a:t>
            </a:r>
            <a:r>
              <a:rPr lang="en-US" i="1">
                <a:hlinkClick r:id="rId3" action="ppaction://hlinkfile"/>
              </a:rPr>
              <a:t>Elementary Statistic</a:t>
            </a:r>
            <a:r>
              <a:rPr lang="en-US" i="1"/>
              <a:t>, Technology Update 11</a:t>
            </a:r>
            <a:r>
              <a:rPr lang="en-US" i="1" baseline="30000"/>
              <a:t>th</a:t>
            </a:r>
            <a:r>
              <a:rPr lang="en-US" i="1"/>
              <a:t> Edition</a:t>
            </a:r>
            <a:r>
              <a:rPr lang="en-US"/>
              <a:t>. Pearson Education, Inc, 2010 </a:t>
            </a:r>
            <a:r>
              <a:rPr lang="en-US" i="1"/>
              <a:t>(bản mềm)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i="1"/>
              <a:t>Tài liệu tham khảo</a:t>
            </a:r>
            <a:endParaRPr lang="en-US" b="1"/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/>
              <a:t>[3] Nguyễn Đình Thúc, Đặng Hải Vân, Lê Phong. </a:t>
            </a:r>
            <a:r>
              <a:rPr lang="en-US" i="1"/>
              <a:t>Giáo trình Thống kê máy tính </a:t>
            </a:r>
            <a:r>
              <a:rPr lang="en-US"/>
              <a:t>. NXB Khoa học và Kỹ thuật, 2010 </a:t>
            </a:r>
            <a:r>
              <a:rPr lang="en-US" i="1"/>
              <a:t>(chưa có trong thư viện)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/>
              <a:t>[4] Think Stats – </a:t>
            </a:r>
            <a:r>
              <a:rPr lang="en-US" i="1"/>
              <a:t>(ebook)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/>
              <a:t>[5] Douglas C. Montgomery, George C.Runger. </a:t>
            </a:r>
            <a:r>
              <a:rPr lang="en-US" i="1"/>
              <a:t>Applied Statistics and Probability for Engineers, </a:t>
            </a:r>
            <a:r>
              <a:rPr lang="en-US"/>
              <a:t>Fifth Edition. John Wiley &amp; Sons, Inc, 2011. </a:t>
            </a:r>
            <a:r>
              <a:rPr lang="en-US" i="1"/>
              <a:t>(ebook)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/>
              <a:t>[6] D.Nolan, T.Speed, Stat Labs – </a:t>
            </a:r>
            <a:r>
              <a:rPr lang="en-US" i="1"/>
              <a:t>Mathematical Statistic Through Applications</a:t>
            </a:r>
            <a:r>
              <a:rPr lang="en-US"/>
              <a:t>, Springer Us. 2008.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 tiêu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945" t="23706" r="15574" b="11781"/>
          <a:stretch>
            <a:fillRect/>
          </a:stretch>
        </p:blipFill>
        <p:spPr bwMode="auto">
          <a:xfrm>
            <a:off x="381000" y="1066800"/>
            <a:ext cx="8509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/>
              <a:t>CHƯƠNG I:  GIỚI THIỆU VỀ THỐNG KÊ</a:t>
            </a:r>
            <a:endParaRPr lang="en-US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/>
              <a:t>Giới thiệu bài toán thống kê (</a:t>
            </a:r>
            <a:r>
              <a:rPr lang="en-US" sz="3200" i="1"/>
              <a:t>khái niệm thống kê, ý nghĩa, mục đích, quy trình thực hiện bài toán thống kê, một số khái niệm căn bản, giới thiệu một số bài toán thống kê điển hình</a:t>
            </a:r>
            <a:r>
              <a:rPr lang="en-US" sz="3200"/>
              <a:t>)</a:t>
            </a:r>
            <a:endParaRPr lang="en-US" sz="2800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/>
              <a:t>Các loại dữ liệu</a:t>
            </a:r>
            <a:endParaRPr lang="en-US" sz="2800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/>
              <a:t>Thu nhập dữ liệu mẫu</a:t>
            </a:r>
            <a:endParaRPr lang="en-US" sz="280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CHƯƠNG II: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TỔNG HỢP VÀ TRỰC QUAN HÓA DỮ LIỆU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2.1. Tổng hợp dữ liệu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2.2. Đồ thị Stem &amp; Leaf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2.3. Phân phối tần suất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2.4. Histogram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2.5. Các biểu đồ thống kê: đường tần suất (</a:t>
            </a:r>
            <a:r>
              <a:rPr lang="en-US" i="1"/>
              <a:t>frequency polygon)</a:t>
            </a:r>
            <a:r>
              <a:rPr lang="en-US"/>
              <a:t>, biểu đồ cột (</a:t>
            </a:r>
            <a:r>
              <a:rPr lang="en-US" i="1"/>
              <a:t>bar graph</a:t>
            </a:r>
            <a:r>
              <a:rPr lang="en-US"/>
              <a:t>), biểu đồ pareto (</a:t>
            </a:r>
            <a:r>
              <a:rPr lang="en-US" i="1"/>
              <a:t>pareto chart), </a:t>
            </a:r>
            <a:r>
              <a:rPr lang="en-US"/>
              <a:t>biểu đồ tròn (</a:t>
            </a:r>
            <a:r>
              <a:rPr lang="en-US" i="1"/>
              <a:t>pie chart</a:t>
            </a:r>
            <a:r>
              <a:rPr lang="en-US"/>
              <a:t>), biểu đồ chuỗi thời gian (</a:t>
            </a:r>
            <a:r>
              <a:rPr lang="en-US" i="1"/>
              <a:t>time-series graph</a:t>
            </a:r>
            <a:r>
              <a:rPr lang="en-US"/>
              <a:t>)</a:t>
            </a:r>
            <a:endParaRPr lang="en-US" sz="240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CHƯƠNG III: </a:t>
            </a:r>
          </a:p>
          <a:p>
            <a:pPr marL="0" indent="0">
              <a:buNone/>
            </a:pPr>
            <a:r>
              <a:rPr lang="en-US" sz="3200" b="1"/>
              <a:t>MÔ TẢ, KHÁM PHÁ VÀ SO SÁNH DỮ LIỆU</a:t>
            </a:r>
            <a:endParaRPr lang="en-US" sz="3200"/>
          </a:p>
          <a:p>
            <a:pPr>
              <a:buNone/>
            </a:pPr>
            <a:r>
              <a:rPr lang="en-US" sz="3200"/>
              <a:t>3.1. Độ đo trung tâm</a:t>
            </a:r>
          </a:p>
          <a:p>
            <a:pPr>
              <a:buNone/>
            </a:pPr>
            <a:r>
              <a:rPr lang="en-US" sz="3200"/>
              <a:t>3.2. Độ đo phân tán</a:t>
            </a:r>
          </a:p>
          <a:p>
            <a:pPr>
              <a:buNone/>
            </a:pPr>
            <a:r>
              <a:rPr lang="en-US" sz="3200"/>
              <a:t>3.3. Độ đo vị trí tương đối và biểu đồ hộp (</a:t>
            </a:r>
            <a:r>
              <a:rPr lang="en-US" sz="3200" i="1"/>
              <a:t>box-plot</a:t>
            </a:r>
            <a:r>
              <a:rPr lang="en-US" sz="3200"/>
              <a:t>)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/>
              <a:t>CHƯƠNG IV: XÁC SUẤT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Các khái niệm cơ bản về xác suất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Luật cộng xác suất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Luật nhân xác suất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Biến cố đối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Xác suất có điều kiện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Định lý Bayes</a:t>
            </a:r>
            <a:endParaRPr lang="en-US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185</TotalTime>
  <Words>744</Words>
  <Application>Microsoft Office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Georgia</vt:lpstr>
      <vt:lpstr>Old English Text MT</vt:lpstr>
      <vt:lpstr>Times New Roman</vt:lpstr>
      <vt:lpstr>Wingdings</vt:lpstr>
      <vt:lpstr>Project planning overview presentation</vt:lpstr>
      <vt:lpstr>GIỚI THIỆU HỌC PHẦN THỐNG KÊ MÁY TÍNH &amp;  Ứng dụng</vt:lpstr>
      <vt:lpstr>Thông tin giáo viên</vt:lpstr>
      <vt:lpstr>Thông tin học phần</vt:lpstr>
      <vt:lpstr>Tài liệu môn học</vt:lpstr>
      <vt:lpstr>Mục tiêu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PowerPoint Presentation</vt:lpstr>
      <vt:lpstr>PowerPoint Presentation</vt:lpstr>
      <vt:lpstr>Kiểm tra &amp; Đánh giá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Trương Vĩnh Linh</cp:lastModifiedBy>
  <cp:revision>83</cp:revision>
  <dcterms:created xsi:type="dcterms:W3CDTF">2018-12-19T13:58:48Z</dcterms:created>
  <dcterms:modified xsi:type="dcterms:W3CDTF">2021-01-20T05:38:35Z</dcterms:modified>
</cp:coreProperties>
</file>