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24" r:id="rId1"/>
  </p:sldMasterIdLst>
  <p:notesMasterIdLst>
    <p:notesMasterId r:id="rId58"/>
  </p:notesMasterIdLst>
  <p:handoutMasterIdLst>
    <p:handoutMasterId r:id="rId59"/>
  </p:handoutMasterIdLst>
  <p:sldIdLst>
    <p:sldId id="256" r:id="rId2"/>
    <p:sldId id="257" r:id="rId3"/>
    <p:sldId id="261" r:id="rId4"/>
    <p:sldId id="262" r:id="rId5"/>
    <p:sldId id="259" r:id="rId6"/>
    <p:sldId id="263" r:id="rId7"/>
    <p:sldId id="264" r:id="rId8"/>
    <p:sldId id="267" r:id="rId9"/>
    <p:sldId id="268" r:id="rId10"/>
    <p:sldId id="269" r:id="rId11"/>
    <p:sldId id="274" r:id="rId12"/>
    <p:sldId id="275" r:id="rId13"/>
    <p:sldId id="276" r:id="rId14"/>
    <p:sldId id="277" r:id="rId15"/>
    <p:sldId id="265" r:id="rId16"/>
    <p:sldId id="270" r:id="rId17"/>
    <p:sldId id="271" r:id="rId18"/>
    <p:sldId id="272" r:id="rId19"/>
    <p:sldId id="266" r:id="rId20"/>
    <p:sldId id="273" r:id="rId21"/>
    <p:sldId id="260" r:id="rId22"/>
    <p:sldId id="279" r:id="rId23"/>
    <p:sldId id="280" r:id="rId24"/>
    <p:sldId id="281" r:id="rId25"/>
    <p:sldId id="282" r:id="rId26"/>
    <p:sldId id="283" r:id="rId27"/>
    <p:sldId id="284" r:id="rId28"/>
    <p:sldId id="285" r:id="rId29"/>
    <p:sldId id="286" r:id="rId30"/>
    <p:sldId id="287" r:id="rId31"/>
    <p:sldId id="288" r:id="rId32"/>
    <p:sldId id="290" r:id="rId33"/>
    <p:sldId id="289" r:id="rId34"/>
    <p:sldId id="292" r:id="rId35"/>
    <p:sldId id="278" r:id="rId36"/>
    <p:sldId id="293" r:id="rId37"/>
    <p:sldId id="297" r:id="rId38"/>
    <p:sldId id="291" r:id="rId39"/>
    <p:sldId id="294" r:id="rId40"/>
    <p:sldId id="301" r:id="rId41"/>
    <p:sldId id="295" r:id="rId42"/>
    <p:sldId id="299" r:id="rId43"/>
    <p:sldId id="303" r:id="rId44"/>
    <p:sldId id="296" r:id="rId45"/>
    <p:sldId id="302" r:id="rId46"/>
    <p:sldId id="300" r:id="rId47"/>
    <p:sldId id="304" r:id="rId48"/>
    <p:sldId id="298" r:id="rId49"/>
    <p:sldId id="305" r:id="rId50"/>
    <p:sldId id="306" r:id="rId51"/>
    <p:sldId id="307" r:id="rId52"/>
    <p:sldId id="308" r:id="rId53"/>
    <p:sldId id="309" r:id="rId54"/>
    <p:sldId id="310" r:id="rId55"/>
    <p:sldId id="311" r:id="rId56"/>
    <p:sldId id="258"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84" userDrawn="1">
          <p15:clr>
            <a:srgbClr val="A4A3A4"/>
          </p15:clr>
        </p15:guide>
        <p15:guide id="3" orient="horz" pos="3792" userDrawn="1">
          <p15:clr>
            <a:srgbClr val="A4A3A4"/>
          </p15:clr>
        </p15:guide>
        <p15:guide id="4" pos="719" userDrawn="1">
          <p15:clr>
            <a:srgbClr val="A4A3A4"/>
          </p15:clr>
        </p15:guide>
        <p15:guide id="5" pos="50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A4B"/>
    <a:srgbClr val="072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87391" autoAdjust="0"/>
  </p:normalViewPr>
  <p:slideViewPr>
    <p:cSldViewPr>
      <p:cViewPr varScale="1">
        <p:scale>
          <a:sx n="63" d="100"/>
          <a:sy n="63" d="100"/>
        </p:scale>
        <p:origin x="714" y="66"/>
      </p:cViewPr>
      <p:guideLst>
        <p:guide orient="horz" pos="2160"/>
        <p:guide orient="horz" pos="384"/>
        <p:guide orient="horz" pos="3792"/>
        <p:guide pos="719"/>
        <p:guide pos="5041"/>
      </p:guideLst>
    </p:cSldViewPr>
  </p:slideViewPr>
  <p:notesTextViewPr>
    <p:cViewPr>
      <p:scale>
        <a:sx n="3" d="2"/>
        <a:sy n="3" d="2"/>
      </p:scale>
      <p:origin x="0" y="0"/>
    </p:cViewPr>
  </p:notesTextViewPr>
  <p:notesViewPr>
    <p:cSldViewPr showGuides="1">
      <p:cViewPr varScale="1">
        <p:scale>
          <a:sx n="55" d="100"/>
          <a:sy n="55" d="100"/>
        </p:scale>
        <p:origin x="25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2020-09-08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2020-09-08</a:t>
            </a:fld>
            <a:endParaRP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Đồ thị hộp hiệu chỉnh (modified boxplot) dùng để thể hiện rõ h</a:t>
            </a:r>
            <a:r>
              <a:rPr lang="vi-VN"/>
              <a:t>ơ</a:t>
            </a:r>
            <a:r>
              <a:rPr lang="en-US"/>
              <a:t>n các giá trị ngoại lệ</a:t>
            </a:r>
          </a:p>
        </p:txBody>
      </p:sp>
      <p:sp>
        <p:nvSpPr>
          <p:cNvPr id="4" name="Slide Number Placeholder 3"/>
          <p:cNvSpPr>
            <a:spLocks noGrp="1"/>
          </p:cNvSpPr>
          <p:nvPr>
            <p:ph type="sldNum" sz="quarter" idx="5"/>
          </p:nvPr>
        </p:nvSpPr>
        <p:spPr/>
        <p:txBody>
          <a:bodyPr/>
          <a:lstStyle/>
          <a:p>
            <a:fld id="{BF105DB2-FD3E-441D-8B7E-7AE83ECE27B3}" type="slidenum">
              <a:rPr lang="en-US" smtClean="0"/>
              <a:t>54</a:t>
            </a:fld>
            <a:endParaRPr lang="en-US" dirty="0"/>
          </a:p>
        </p:txBody>
      </p:sp>
    </p:spTree>
    <p:extLst>
      <p:ext uri="{BB962C8B-B14F-4D97-AF65-F5344CB8AC3E}">
        <p14:creationId xmlns:p14="http://schemas.microsoft.com/office/powerpoint/2010/main" val="246846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856283" y="1600200"/>
            <a:ext cx="8287717"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nvGrpSpPr>
          <p:cNvPr id="7" name="top graphic"/>
          <p:cNvGrpSpPr/>
          <p:nvPr/>
        </p:nvGrpSpPr>
        <p:grpSpPr>
          <a:xfrm>
            <a:off x="960" y="0"/>
            <a:ext cx="9144095"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grpSp>
        <p:nvGrpSpPr>
          <p:cNvPr id="23" name="bottom graphic"/>
          <p:cNvGrpSpPr/>
          <p:nvPr userDrawn="1"/>
        </p:nvGrpSpPr>
        <p:grpSpPr>
          <a:xfrm>
            <a:off x="-1055" y="6427000"/>
            <a:ext cx="9145055" cy="430982"/>
            <a:chOff x="0" y="6080760"/>
            <a:chExt cx="12190231" cy="777239"/>
          </a:xfrm>
        </p:grpSpPr>
        <p:sp>
          <p:nvSpPr>
            <p:cNvPr id="13" name="Rectangle 12"/>
            <p:cNvSpPr/>
            <p:nvPr userDrawn="1"/>
          </p:nvSpPr>
          <p:spPr>
            <a:xfrm>
              <a:off x="0" y="6217919"/>
              <a:ext cx="12188825" cy="640080"/>
            </a:xfrm>
            <a:prstGeom prst="rect">
              <a:avLst/>
            </a:prstGeom>
            <a:solidFill>
              <a:srgbClr val="052A4B"/>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350"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sp>
        <p:nvSpPr>
          <p:cNvPr id="2" name="Title 1"/>
          <p:cNvSpPr>
            <a:spLocks noGrp="1"/>
          </p:cNvSpPr>
          <p:nvPr>
            <p:ph type="ctrTitle"/>
          </p:nvPr>
        </p:nvSpPr>
        <p:spPr bwMode="invGray">
          <a:xfrm>
            <a:off x="2590800" y="1905000"/>
            <a:ext cx="6248400" cy="2667000"/>
          </a:xfrm>
        </p:spPr>
        <p:txBody>
          <a:bodyPr anchor="ctr" anchorCtr="0">
            <a:normAutofit/>
          </a:bodyPr>
          <a:lstStyle>
            <a:lvl1pPr>
              <a:lnSpc>
                <a:spcPct val="80000"/>
              </a:lnSpc>
              <a:defRPr sz="4951">
                <a:solidFill>
                  <a:schemeClr val="bg1"/>
                </a:solidFill>
                <a:effectLst>
                  <a:outerShdw blurRad="88900" algn="ctr" rotWithShape="0">
                    <a:prstClr val="black">
                      <a:alpha val="35000"/>
                    </a:prstClr>
                  </a:outerShdw>
                </a:effectLst>
              </a:defRPr>
            </a:lvl1pPr>
          </a:lstStyle>
          <a:p>
            <a:r>
              <a:rPr lang="en-US" dirty="0"/>
              <a:t>Click to edit Master title style</a:t>
            </a:r>
            <a:endParaRPr dirty="0"/>
          </a:p>
        </p:txBody>
      </p:sp>
      <p:sp>
        <p:nvSpPr>
          <p:cNvPr id="3" name="Subtitle 2"/>
          <p:cNvSpPr>
            <a:spLocks noGrp="1"/>
          </p:cNvSpPr>
          <p:nvPr>
            <p:ph type="subTitle" idx="1"/>
          </p:nvPr>
        </p:nvSpPr>
        <p:spPr>
          <a:xfrm>
            <a:off x="1142107" y="5029200"/>
            <a:ext cx="6173806" cy="838200"/>
          </a:xfrm>
        </p:spPr>
        <p:txBody>
          <a:bodyPr/>
          <a:lstStyle>
            <a:lvl1pPr marL="0" indent="0" algn="l">
              <a:lnSpc>
                <a:spcPct val="90000"/>
              </a:lnSpc>
              <a:spcBef>
                <a:spcPts val="0"/>
              </a:spcBef>
              <a:buNone/>
              <a:defRPr>
                <a:solidFill>
                  <a:schemeClr val="tx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dirty="0"/>
              <a:t>Click to edit Master subtitle style</a:t>
            </a:r>
            <a:endParaRPr dirty="0"/>
          </a:p>
        </p:txBody>
      </p:sp>
      <p:sp>
        <p:nvSpPr>
          <p:cNvPr id="17" name="Title 1">
            <a:extLst>
              <a:ext uri="{FF2B5EF4-FFF2-40B4-BE49-F238E27FC236}">
                <a16:creationId xmlns:a16="http://schemas.microsoft.com/office/drawing/2014/main" id="{55353F5F-1174-4E41-84A9-6B2FF1533ED4}"/>
              </a:ext>
            </a:extLst>
          </p:cNvPr>
          <p:cNvSpPr txBox="1">
            <a:spLocks/>
          </p:cNvSpPr>
          <p:nvPr userDrawn="1"/>
        </p:nvSpPr>
        <p:spPr bwMode="invGray">
          <a:xfrm>
            <a:off x="1143000" y="2286000"/>
            <a:ext cx="1259505" cy="439052"/>
          </a:xfrm>
          <a:prstGeom prst="rect">
            <a:avLst/>
          </a:prstGeom>
        </p:spPr>
        <p:txBody>
          <a:bodyPr vert="horz" lIns="91440" tIns="45720" rIns="91440" bIns="45720" rtlCol="0" anchor="t" anchorCtr="0">
            <a:normAutofit fontScale="92500"/>
          </a:bodyPr>
          <a:lstStyle>
            <a:lvl1pPr algn="l" defTabSz="685983" rtl="0" eaLnBrk="1" latinLnBrk="0" hangingPunct="1">
              <a:lnSpc>
                <a:spcPct val="80000"/>
              </a:lnSpc>
              <a:spcBef>
                <a:spcPct val="0"/>
              </a:spcBef>
              <a:buNone/>
              <a:defRPr sz="4951" kern="1200">
                <a:solidFill>
                  <a:schemeClr val="bg1"/>
                </a:solidFill>
                <a:effectLst>
                  <a:outerShdw blurRad="88900" algn="ctr" rotWithShape="0">
                    <a:prstClr val="black">
                      <a:alpha val="35000"/>
                    </a:prstClr>
                  </a:outerShdw>
                </a:effectLst>
                <a:latin typeface="+mj-lt"/>
                <a:ea typeface="+mj-ea"/>
                <a:cs typeface="+mj-cs"/>
              </a:defRPr>
            </a:lvl1pPr>
          </a:lstStyle>
          <a:p>
            <a:r>
              <a:rPr lang="en-US" sz="2400" i="1" dirty="0">
                <a:latin typeface="Georgia" panose="02040502050405020303" pitchFamily="18" charset="0"/>
                <a:cs typeface="Arabic Typesetting" panose="03020402040406030203" pitchFamily="66" charset="-78"/>
              </a:rPr>
              <a:t>Ch</a:t>
            </a:r>
            <a:r>
              <a:rPr lang="vi-VN" sz="2400" i="1" dirty="0">
                <a:cs typeface="Arabic Typesetting" panose="03020402040406030203" pitchFamily="66" charset="-78"/>
              </a:rPr>
              <a:t>ư</a:t>
            </a:r>
            <a:r>
              <a:rPr lang="en-US" sz="2400" i="1" dirty="0" err="1">
                <a:latin typeface="Georgia" panose="02040502050405020303" pitchFamily="18" charset="0"/>
                <a:cs typeface="Arabic Typesetting" panose="03020402040406030203" pitchFamily="66" charset="-78"/>
              </a:rPr>
              <a:t>ơng</a:t>
            </a:r>
            <a:endParaRPr lang="en-US" sz="2400" i="1" dirty="0">
              <a:latin typeface="Georgia" panose="02040502050405020303" pitchFamily="18" charset="0"/>
              <a:cs typeface="Arabic Typesetting" panose="03020402040406030203" pitchFamily="66" charset="-78"/>
            </a:endParaRPr>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74774" cy="933080"/>
          </a:xfrm>
        </p:spPr>
        <p:txBody>
          <a:bodyPr>
            <a:normAutofit/>
          </a:bodyPr>
          <a:lstStyle>
            <a:lvl1pPr algn="l">
              <a:defRPr sz="3200"/>
            </a:lvl1pPr>
          </a:lstStyle>
          <a:p>
            <a:r>
              <a:rPr lang="en-US" dirty="0"/>
              <a:t>Click to edit Master title style</a:t>
            </a:r>
            <a:endParaRPr dirty="0"/>
          </a:p>
        </p:txBody>
      </p:sp>
      <p:sp>
        <p:nvSpPr>
          <p:cNvPr id="3" name="Content Placeholder 2"/>
          <p:cNvSpPr>
            <a:spLocks noGrp="1"/>
          </p:cNvSpPr>
          <p:nvPr>
            <p:ph idx="1"/>
          </p:nvPr>
        </p:nvSpPr>
        <p:spPr>
          <a:xfrm>
            <a:off x="457200" y="1682498"/>
            <a:ext cx="8274774" cy="46588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12"/>
          </p:nvPr>
        </p:nvSpPr>
        <p:spPr/>
        <p:txBody>
          <a:bodyPr/>
          <a:lstStyle>
            <a:lvl1pPr>
              <a:defRPr/>
            </a:lvl1pPr>
          </a:lstStyle>
          <a:p>
            <a:fld id="{5D28FFE6-A2F1-4243-9DB1-DFB06715F2C6}" type="slidenum">
              <a:rPr lang="en-US" smtClean="0"/>
              <a:pPr/>
              <a:t>‹#›</a:t>
            </a:fld>
            <a:endParaRPr lang="en-US" dirty="0"/>
          </a:p>
        </p:txBody>
      </p:sp>
      <p:sp>
        <p:nvSpPr>
          <p:cNvPr id="7" name="Footer Placeholder 5">
            <a:extLst>
              <a:ext uri="{FF2B5EF4-FFF2-40B4-BE49-F238E27FC236}">
                <a16:creationId xmlns:a16="http://schemas.microsoft.com/office/drawing/2014/main" id="{850FA44F-F595-4732-8079-733B4BD46621}"/>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sz="half" idx="1"/>
          </p:nvPr>
        </p:nvSpPr>
        <p:spPr>
          <a:xfrm>
            <a:off x="1142107"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74354"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8" name="Footer Placeholder 5">
            <a:extLst>
              <a:ext uri="{FF2B5EF4-FFF2-40B4-BE49-F238E27FC236}">
                <a16:creationId xmlns:a16="http://schemas.microsoft.com/office/drawing/2014/main" id="{CE9CE070-CE8F-434E-9998-3B620C053B44}"/>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dirty="0"/>
          </a:p>
        </p:txBody>
      </p:sp>
      <p:sp>
        <p:nvSpPr>
          <p:cNvPr id="3" name="Text Placeholder 2"/>
          <p:cNvSpPr>
            <a:spLocks noGrp="1"/>
          </p:cNvSpPr>
          <p:nvPr>
            <p:ph type="body" idx="1"/>
          </p:nvPr>
        </p:nvSpPr>
        <p:spPr>
          <a:xfrm>
            <a:off x="1142107"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dirty="0"/>
              <a:t>Edit Master text styles</a:t>
            </a:r>
          </a:p>
        </p:txBody>
      </p:sp>
      <p:sp>
        <p:nvSpPr>
          <p:cNvPr id="4" name="Content Placeholder 3"/>
          <p:cNvSpPr>
            <a:spLocks noGrp="1"/>
          </p:cNvSpPr>
          <p:nvPr>
            <p:ph sz="half" idx="2"/>
          </p:nvPr>
        </p:nvSpPr>
        <p:spPr>
          <a:xfrm>
            <a:off x="1142107"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4686331"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86331"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
        <p:nvSpPr>
          <p:cNvPr id="11" name="Footer Placeholder 5">
            <a:extLst>
              <a:ext uri="{FF2B5EF4-FFF2-40B4-BE49-F238E27FC236}">
                <a16:creationId xmlns:a16="http://schemas.microsoft.com/office/drawing/2014/main" id="{D389AAF3-73EF-4589-924D-56ADC8CF70E5}"/>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
        <p:nvSpPr>
          <p:cNvPr id="7" name="Footer Placeholder 5">
            <a:extLst>
              <a:ext uri="{FF2B5EF4-FFF2-40B4-BE49-F238E27FC236}">
                <a16:creationId xmlns:a16="http://schemas.microsoft.com/office/drawing/2014/main" id="{1390A3F0-6539-4EB2-84D7-6539A5F87CAA}"/>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2" name="Title 1"/>
          <p:cNvSpPr>
            <a:spLocks noGrp="1"/>
          </p:cNvSpPr>
          <p:nvPr>
            <p:ph type="title"/>
          </p:nvPr>
        </p:nvSpPr>
        <p:spPr>
          <a:xfrm>
            <a:off x="5943959" y="1371600"/>
            <a:ext cx="2343760" cy="2057400"/>
          </a:xfrm>
        </p:spPr>
        <p:txBody>
          <a:bodyPr anchor="b">
            <a:normAutofit/>
          </a:bodyPr>
          <a:lstStyle>
            <a:lvl1pPr algn="l">
              <a:defRPr sz="2401" b="1"/>
            </a:lvl1pPr>
          </a:lstStyle>
          <a:p>
            <a:r>
              <a:rPr lang="en-US"/>
              <a:t>Click to edit Master title style</a:t>
            </a:r>
            <a:endParaRPr/>
          </a:p>
        </p:txBody>
      </p:sp>
      <p:sp>
        <p:nvSpPr>
          <p:cNvPr id="3" name="Content Placeholder 2"/>
          <p:cNvSpPr>
            <a:spLocks noGrp="1"/>
          </p:cNvSpPr>
          <p:nvPr>
            <p:ph idx="1"/>
          </p:nvPr>
        </p:nvSpPr>
        <p:spPr>
          <a:xfrm>
            <a:off x="1119239" y="1293495"/>
            <a:ext cx="4184470" cy="402336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943959" y="3536830"/>
            <a:ext cx="2343760" cy="1797169"/>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10" name="Footer Placeholder 5">
            <a:extLst>
              <a:ext uri="{FF2B5EF4-FFF2-40B4-BE49-F238E27FC236}">
                <a16:creationId xmlns:a16="http://schemas.microsoft.com/office/drawing/2014/main" id="{CC4C5DB9-35BB-474C-B048-3EF469856B9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2" name="Title 1"/>
          <p:cNvSpPr>
            <a:spLocks noGrp="1"/>
          </p:cNvSpPr>
          <p:nvPr>
            <p:ph type="title"/>
          </p:nvPr>
        </p:nvSpPr>
        <p:spPr>
          <a:xfrm>
            <a:off x="5943959" y="1371600"/>
            <a:ext cx="2343760" cy="2057400"/>
          </a:xfrm>
        </p:spPr>
        <p:txBody>
          <a:bodyPr anchor="b">
            <a:normAutofit/>
          </a:bodyPr>
          <a:lstStyle>
            <a:lvl1pPr algn="l">
              <a:defRPr sz="2401"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050641" y="1202055"/>
            <a:ext cx="4321665" cy="4206240"/>
          </a:xfrm>
          <a:solidFill>
            <a:schemeClr val="bg1">
              <a:lumMod val="95000"/>
            </a:schemeClr>
          </a:solidFill>
        </p:spPr>
        <p:txBody>
          <a:bodyPr tIns="914400">
            <a:normAutofit/>
          </a:bodyPr>
          <a:lstStyle>
            <a:lvl1pPr marL="0" indent="0" algn="ctr">
              <a:spcBef>
                <a:spcPts val="0"/>
              </a:spcBef>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dirty="0"/>
          </a:p>
        </p:txBody>
      </p:sp>
      <p:sp>
        <p:nvSpPr>
          <p:cNvPr id="4" name="Text Placeholder 3"/>
          <p:cNvSpPr>
            <a:spLocks noGrp="1"/>
          </p:cNvSpPr>
          <p:nvPr>
            <p:ph type="body" sz="half" idx="2"/>
          </p:nvPr>
        </p:nvSpPr>
        <p:spPr>
          <a:xfrm>
            <a:off x="5943959" y="3536830"/>
            <a:ext cx="2343760" cy="1797171"/>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10" name="Footer Placeholder 5">
            <a:extLst>
              <a:ext uri="{FF2B5EF4-FFF2-40B4-BE49-F238E27FC236}">
                <a16:creationId xmlns:a16="http://schemas.microsoft.com/office/drawing/2014/main" id="{56899097-932D-4BC4-B576-0B6598C0CCF3}"/>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8" name="Footer Placeholder 5">
            <a:extLst>
              <a:ext uri="{FF2B5EF4-FFF2-40B4-BE49-F238E27FC236}">
                <a16:creationId xmlns:a16="http://schemas.microsoft.com/office/drawing/2014/main" id="{4EBA5797-CE60-4B19-B7A3-F6DEC8F0336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2736" y="609600"/>
            <a:ext cx="857474" cy="5410200"/>
          </a:xfrm>
        </p:spPr>
        <p:txBody>
          <a:bodyPr vert="eaVert"/>
          <a:lstStyle/>
          <a:p>
            <a:r>
              <a:rPr lang="en-US" dirty="0"/>
              <a:t>Click to edit Master title style</a:t>
            </a:r>
            <a:endParaRPr dirty="0"/>
          </a:p>
        </p:txBody>
      </p:sp>
      <p:sp>
        <p:nvSpPr>
          <p:cNvPr id="3" name="Vertical Text Placeholder 2"/>
          <p:cNvSpPr>
            <a:spLocks noGrp="1"/>
          </p:cNvSpPr>
          <p:nvPr>
            <p:ph type="body" orient="vert" idx="1"/>
          </p:nvPr>
        </p:nvSpPr>
        <p:spPr>
          <a:xfrm>
            <a:off x="1142107" y="609600"/>
            <a:ext cx="5773652"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8" name="Footer Placeholder 5">
            <a:extLst>
              <a:ext uri="{FF2B5EF4-FFF2-40B4-BE49-F238E27FC236}">
                <a16:creationId xmlns:a16="http://schemas.microsoft.com/office/drawing/2014/main" id="{D523DA7C-8A5D-4F5F-9D8A-55530C0383FC}"/>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27E689-3065-40EF-822D-B10E40B13E5D}"/>
              </a:ext>
            </a:extLst>
          </p:cNvPr>
          <p:cNvGrpSpPr/>
          <p:nvPr userDrawn="1"/>
        </p:nvGrpSpPr>
        <p:grpSpPr>
          <a:xfrm>
            <a:off x="0" y="6439716"/>
            <a:ext cx="9144095" cy="430984"/>
            <a:chOff x="-95" y="6427014"/>
            <a:chExt cx="9144095" cy="430984"/>
          </a:xfrm>
        </p:grpSpPr>
        <p:sp>
          <p:nvSpPr>
            <p:cNvPr id="8" name="Rectangle 7"/>
            <p:cNvSpPr/>
            <p:nvPr userDrawn="1"/>
          </p:nvSpPr>
          <p:spPr>
            <a:xfrm>
              <a:off x="-95" y="6427014"/>
              <a:ext cx="9144095" cy="430984"/>
            </a:xfrm>
            <a:prstGeom prst="rect">
              <a:avLst/>
            </a:prstGeom>
            <a:solidFill>
              <a:srgbClr val="052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9" name="Rectangle 8"/>
            <p:cNvSpPr/>
            <p:nvPr/>
          </p:nvSpPr>
          <p:spPr>
            <a:xfrm rot="2175211">
              <a:off x="6873094" y="6606959"/>
              <a:ext cx="761955" cy="43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sp>
        <p:nvSpPr>
          <p:cNvPr id="2" name="Title Placeholder 1"/>
          <p:cNvSpPr>
            <a:spLocks noGrp="1"/>
          </p:cNvSpPr>
          <p:nvPr>
            <p:ph type="title"/>
          </p:nvPr>
        </p:nvSpPr>
        <p:spPr>
          <a:xfrm>
            <a:off x="381000" y="609600"/>
            <a:ext cx="8350974" cy="933080"/>
          </a:xfrm>
          <a:prstGeom prst="rect">
            <a:avLst/>
          </a:prstGeom>
        </p:spPr>
        <p:txBody>
          <a:bodyPr vert="horz" lIns="91440" tIns="45720" rIns="91440" bIns="45720" rtlCol="0" anchor="t"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381000" y="1682498"/>
            <a:ext cx="8350974" cy="46588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4"/>
          </p:nvPr>
        </p:nvSpPr>
        <p:spPr bwMode="auto">
          <a:xfrm>
            <a:off x="8212978" y="6553200"/>
            <a:ext cx="702422" cy="228600"/>
          </a:xfrm>
          <a:prstGeom prst="rect">
            <a:avLst/>
          </a:prstGeom>
        </p:spPr>
        <p:txBody>
          <a:bodyPr vert="horz" lIns="91440" tIns="45720" rIns="91440" bIns="45720" rtlCol="0" anchor="ctr"/>
          <a:lstStyle>
            <a:lvl1pPr algn="r">
              <a:defRPr sz="1200" b="1">
                <a:solidFill>
                  <a:schemeClr val="bg1"/>
                </a:solidFill>
              </a:defRPr>
            </a:lvl1pPr>
          </a:lstStyle>
          <a:p>
            <a:fld id="{DF28FB93-0A08-4E7D-8E63-9EFA29F1E093}" type="slidenum">
              <a:rPr lang="en-US" smtClean="0"/>
              <a:pPr/>
              <a:t>‹#›</a:t>
            </a:fld>
            <a:endParaRPr lang="en-US" dirty="0"/>
          </a:p>
        </p:txBody>
      </p:sp>
      <p:sp>
        <p:nvSpPr>
          <p:cNvPr id="15" name="Footer Placeholder 4">
            <a:extLst>
              <a:ext uri="{FF2B5EF4-FFF2-40B4-BE49-F238E27FC236}">
                <a16:creationId xmlns:a16="http://schemas.microsoft.com/office/drawing/2014/main" id="{FA0FCEF1-B3E1-4178-BE9F-E7C40B949EC2}"/>
              </a:ext>
            </a:extLst>
          </p:cNvPr>
          <p:cNvSpPr txBox="1">
            <a:spLocks/>
          </p:cNvSpPr>
          <p:nvPr/>
        </p:nvSpPr>
        <p:spPr bwMode="auto">
          <a:xfrm>
            <a:off x="152400" y="6553200"/>
            <a:ext cx="2362200" cy="185124"/>
          </a:xfrm>
          <a:prstGeom prst="rect">
            <a:avLst/>
          </a:prstGeom>
        </p:spPr>
        <p:txBody>
          <a:bodyPr vert="horz" lIns="91440" tIns="45720" rIns="91440" bIns="45720" rtlCol="0" anchor="ctr"/>
          <a:lstStyle>
            <a:defPPr>
              <a:defRPr lang="en-US"/>
            </a:defPPr>
            <a:lvl1pPr marL="0" algn="l" defTabSz="914400" rtl="0" eaLnBrk="1" latinLnBrk="0" hangingPunct="1">
              <a:defRPr sz="825" b="1" kern="1200" cap="all"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err="1">
                <a:solidFill>
                  <a:schemeClr val="bg1"/>
                </a:solidFill>
              </a:rPr>
              <a:t>Thống</a:t>
            </a:r>
            <a:r>
              <a:rPr lang="en-US" sz="900" dirty="0">
                <a:solidFill>
                  <a:schemeClr val="bg1"/>
                </a:solidFill>
              </a:rPr>
              <a:t> </a:t>
            </a:r>
            <a:r>
              <a:rPr lang="en-US" sz="900" dirty="0" err="1">
                <a:solidFill>
                  <a:schemeClr val="bg1"/>
                </a:solidFill>
              </a:rPr>
              <a:t>kê</a:t>
            </a:r>
            <a:r>
              <a:rPr lang="en-US" sz="900" dirty="0">
                <a:solidFill>
                  <a:schemeClr val="bg1"/>
                </a:solidFill>
              </a:rPr>
              <a:t> </a:t>
            </a:r>
            <a:r>
              <a:rPr lang="en-US" sz="900" dirty="0" err="1">
                <a:solidFill>
                  <a:schemeClr val="bg1"/>
                </a:solidFill>
              </a:rPr>
              <a:t>máy</a:t>
            </a:r>
            <a:r>
              <a:rPr lang="en-US" sz="900" dirty="0">
                <a:solidFill>
                  <a:schemeClr val="bg1"/>
                </a:solidFill>
              </a:rPr>
              <a:t> </a:t>
            </a:r>
            <a:r>
              <a:rPr lang="en-US" sz="900" dirty="0" err="1">
                <a:solidFill>
                  <a:schemeClr val="bg1"/>
                </a:solidFill>
              </a:rPr>
              <a:t>tính</a:t>
            </a:r>
            <a:r>
              <a:rPr lang="en-US" sz="900" dirty="0">
                <a:solidFill>
                  <a:schemeClr val="bg1"/>
                </a:solidFill>
              </a:rPr>
              <a:t> &amp; </a:t>
            </a:r>
            <a:r>
              <a:rPr lang="en-US" sz="900" dirty="0" err="1">
                <a:solidFill>
                  <a:schemeClr val="bg1"/>
                </a:solidFill>
              </a:rPr>
              <a:t>ứng</a:t>
            </a:r>
            <a:r>
              <a:rPr lang="en-US" sz="900" dirty="0">
                <a:solidFill>
                  <a:schemeClr val="bg1"/>
                </a:solidFill>
              </a:rPr>
              <a:t> </a:t>
            </a:r>
            <a:r>
              <a:rPr lang="en-US" sz="900" dirty="0" err="1">
                <a:solidFill>
                  <a:schemeClr val="bg1"/>
                </a:solidFill>
              </a:rPr>
              <a:t>dụng</a:t>
            </a:r>
            <a:r>
              <a:rPr lang="en-US" sz="900" dirty="0">
                <a:solidFill>
                  <a:schemeClr val="bg1"/>
                </a:solidFill>
              </a:rPr>
              <a:t>   </a:t>
            </a:r>
            <a:r>
              <a:rPr lang="en-US" sz="900" b="0" dirty="0">
                <a:solidFill>
                  <a:schemeClr val="bg1"/>
                </a:solidFill>
              </a:rPr>
              <a:t>-</a:t>
            </a:r>
            <a:r>
              <a:rPr lang="en-US" sz="900" dirty="0">
                <a:solidFill>
                  <a:schemeClr val="bg1"/>
                </a:solidFill>
              </a:rPr>
              <a:t> </a:t>
            </a:r>
          </a:p>
        </p:txBody>
      </p:sp>
      <p:grpSp>
        <p:nvGrpSpPr>
          <p:cNvPr id="14" name="top graphic">
            <a:extLst>
              <a:ext uri="{FF2B5EF4-FFF2-40B4-BE49-F238E27FC236}">
                <a16:creationId xmlns:a16="http://schemas.microsoft.com/office/drawing/2014/main" id="{E020C274-4D59-49F7-903C-547458DCA2DF}"/>
              </a:ext>
            </a:extLst>
          </p:cNvPr>
          <p:cNvGrpSpPr/>
          <p:nvPr userDrawn="1"/>
        </p:nvGrpSpPr>
        <p:grpSpPr>
          <a:xfrm>
            <a:off x="960" y="0"/>
            <a:ext cx="9144095" cy="429768"/>
            <a:chOff x="1279" y="0"/>
            <a:chExt cx="12188952" cy="429768"/>
          </a:xfrm>
        </p:grpSpPr>
        <p:sp>
          <p:nvSpPr>
            <p:cNvPr id="16" name="Rectangle 15">
              <a:extLst>
                <a:ext uri="{FF2B5EF4-FFF2-40B4-BE49-F238E27FC236}">
                  <a16:creationId xmlns:a16="http://schemas.microsoft.com/office/drawing/2014/main" id="{B231B5D9-5A75-4E0C-BF89-DE7172127B84}"/>
                </a:ext>
              </a:extLst>
            </p:cNvPr>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17" name="Rectangle 16">
              <a:extLst>
                <a:ext uri="{FF2B5EF4-FFF2-40B4-BE49-F238E27FC236}">
                  <a16:creationId xmlns:a16="http://schemas.microsoft.com/office/drawing/2014/main" id="{A74F05EF-65F3-47E3-80C5-C5B574476B34}"/>
                </a:ext>
              </a:extLst>
            </p:cNvPr>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18" name="Rectangle 17">
              <a:extLst>
                <a:ext uri="{FF2B5EF4-FFF2-40B4-BE49-F238E27FC236}">
                  <a16:creationId xmlns:a16="http://schemas.microsoft.com/office/drawing/2014/main" id="{DD04F5AD-0F7C-4098-9D2E-BCC7FCB5AE1A}"/>
                </a:ext>
              </a:extLst>
            </p:cNvPr>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8" r:id="rId3"/>
    <p:sldLayoutId id="2147483929" r:id="rId4"/>
    <p:sldLayoutId id="2147483930" r:id="rId5"/>
    <p:sldLayoutId id="2147483932" r:id="rId6"/>
    <p:sldLayoutId id="2147483933" r:id="rId7"/>
    <p:sldLayoutId id="2147483934" r:id="rId8"/>
    <p:sldLayoutId id="2147483935"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983"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mn-lt"/>
          <a:ea typeface="+mn-ea"/>
          <a:cs typeface="+mn-cs"/>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mn-lt"/>
          <a:ea typeface="+mn-ea"/>
          <a:cs typeface="+mn-cs"/>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mn-lt"/>
          <a:ea typeface="+mn-ea"/>
          <a:cs typeface="+mn-cs"/>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mn-lt"/>
          <a:ea typeface="+mn-ea"/>
          <a:cs typeface="+mn-cs"/>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mn-lt"/>
          <a:ea typeface="+mn-ea"/>
          <a:cs typeface="+mn-cs"/>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1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2.wmf"/><Relationship Id="rId5" Type="http://schemas.openxmlformats.org/officeDocument/2006/relationships/oleObject" Target="../embeddings/oleObject18.bin"/><Relationship Id="rId4" Type="http://schemas.openxmlformats.org/officeDocument/2006/relationships/image" Target="../media/image21.wmf"/></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7.wmf"/></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D4D33-5103-4ED3-A098-64950DE704E5}"/>
              </a:ext>
            </a:extLst>
          </p:cNvPr>
          <p:cNvSpPr>
            <a:spLocks noGrp="1"/>
          </p:cNvSpPr>
          <p:nvPr>
            <p:ph type="ctrTitle"/>
          </p:nvPr>
        </p:nvSpPr>
        <p:spPr/>
        <p:txBody>
          <a:bodyPr/>
          <a:lstStyle/>
          <a:p>
            <a:pPr algn="r"/>
            <a:r>
              <a:rPr lang="en-US" dirty="0"/>
              <a:t>MÔ TẢ, KHÁM PHÁ &amp; SO SÁNH DỮ LIỆU</a:t>
            </a:r>
          </a:p>
        </p:txBody>
      </p:sp>
      <p:sp>
        <p:nvSpPr>
          <p:cNvPr id="3" name="Subtitle 2">
            <a:extLst>
              <a:ext uri="{FF2B5EF4-FFF2-40B4-BE49-F238E27FC236}">
                <a16:creationId xmlns:a16="http://schemas.microsoft.com/office/drawing/2014/main" id="{B97688BE-B451-4E19-BD94-B2BCA31028D6}"/>
              </a:ext>
            </a:extLst>
          </p:cNvPr>
          <p:cNvSpPr>
            <a:spLocks noGrp="1"/>
          </p:cNvSpPr>
          <p:nvPr>
            <p:ph type="subTitle" idx="1"/>
          </p:nvPr>
        </p:nvSpPr>
        <p:spPr/>
        <p:txBody>
          <a:bodyPr/>
          <a:lstStyle/>
          <a:p>
            <a:endParaRPr lang="en-US" dirty="0"/>
          </a:p>
        </p:txBody>
      </p:sp>
      <p:sp>
        <p:nvSpPr>
          <p:cNvPr id="4" name="Title 1">
            <a:extLst>
              <a:ext uri="{FF2B5EF4-FFF2-40B4-BE49-F238E27FC236}">
                <a16:creationId xmlns:a16="http://schemas.microsoft.com/office/drawing/2014/main" id="{BD4ABC65-F1F8-48C5-96FF-41E854A68B7F}"/>
              </a:ext>
            </a:extLst>
          </p:cNvPr>
          <p:cNvSpPr txBox="1">
            <a:spLocks/>
          </p:cNvSpPr>
          <p:nvPr/>
        </p:nvSpPr>
        <p:spPr bwMode="invGray">
          <a:xfrm>
            <a:off x="1026495" y="2837548"/>
            <a:ext cx="1259505" cy="972452"/>
          </a:xfrm>
          <a:prstGeom prst="rect">
            <a:avLst/>
          </a:prstGeom>
        </p:spPr>
        <p:txBody>
          <a:bodyPr vert="horz" lIns="91440" tIns="45720" rIns="91440" bIns="45720" rtlCol="0" anchor="ctr" anchorCtr="0">
            <a:normAutofit/>
          </a:bodyPr>
          <a:lstStyle>
            <a:lvl1pPr algn="l" defTabSz="685983" rtl="0" eaLnBrk="1" latinLnBrk="0" hangingPunct="1">
              <a:lnSpc>
                <a:spcPct val="80000"/>
              </a:lnSpc>
              <a:spcBef>
                <a:spcPct val="0"/>
              </a:spcBef>
              <a:buNone/>
              <a:defRPr sz="4951" kern="1200">
                <a:solidFill>
                  <a:schemeClr val="bg1"/>
                </a:solidFill>
                <a:effectLst>
                  <a:outerShdw blurRad="88900" algn="ctr" rotWithShape="0">
                    <a:prstClr val="black">
                      <a:alpha val="35000"/>
                    </a:prstClr>
                  </a:outerShdw>
                </a:effectLst>
                <a:latin typeface="+mj-lt"/>
                <a:ea typeface="+mj-ea"/>
                <a:cs typeface="+mj-cs"/>
              </a:defRPr>
            </a:lvl1pPr>
          </a:lstStyle>
          <a:p>
            <a:pPr algn="ctr"/>
            <a:r>
              <a:rPr lang="en-US" sz="6600" b="1" dirty="0">
                <a:latin typeface="Old English Text MT" panose="03040902040508030806" pitchFamily="66" charset="0"/>
              </a:rPr>
              <a:t>03</a:t>
            </a:r>
            <a:endParaRPr lang="en-US" sz="2400" b="1" i="0" dirty="0">
              <a:solidFill>
                <a:schemeClr val="bg1"/>
              </a:solidFill>
              <a:latin typeface="Old English Text MT" panose="03040902040508030806" pitchFamily="66" charset="0"/>
            </a:endParaRPr>
          </a:p>
        </p:txBody>
      </p:sp>
    </p:spTree>
    <p:extLst>
      <p:ext uri="{BB962C8B-B14F-4D97-AF65-F5344CB8AC3E}">
        <p14:creationId xmlns:p14="http://schemas.microsoft.com/office/powerpoint/2010/main" val="2641024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5DDC-DCC4-4AAA-AF02-5F14A6B8DA2C}"/>
              </a:ext>
            </a:extLst>
          </p:cNvPr>
          <p:cNvSpPr>
            <a:spLocks noGrp="1"/>
          </p:cNvSpPr>
          <p:nvPr>
            <p:ph type="title"/>
          </p:nvPr>
        </p:nvSpPr>
        <p:spPr/>
        <p:txBody>
          <a:bodyPr/>
          <a:lstStyle/>
          <a:p>
            <a:r>
              <a:rPr lang="en-US">
                <a:solidFill>
                  <a:srgbClr val="00B050"/>
                </a:solidFill>
              </a:rPr>
              <a:t>Ví dụ</a:t>
            </a:r>
            <a:endParaRPr lang="en-US"/>
          </a:p>
        </p:txBody>
      </p:sp>
      <p:sp>
        <p:nvSpPr>
          <p:cNvPr id="3" name="Content Placeholder 2">
            <a:extLst>
              <a:ext uri="{FF2B5EF4-FFF2-40B4-BE49-F238E27FC236}">
                <a16:creationId xmlns:a16="http://schemas.microsoft.com/office/drawing/2014/main" id="{FD0FD78F-26B6-4E24-A5AD-919980CD3DD8}"/>
              </a:ext>
            </a:extLst>
          </p:cNvPr>
          <p:cNvSpPr>
            <a:spLocks noGrp="1"/>
          </p:cNvSpPr>
          <p:nvPr>
            <p:ph idx="1"/>
          </p:nvPr>
        </p:nvSpPr>
        <p:spPr/>
        <p:txBody>
          <a:bodyPr/>
          <a:lstStyle/>
          <a:p>
            <a:r>
              <a:rPr lang="en-US"/>
              <a:t>Kiểm tra 5 bịch sôcôla khác nhau, ng</a:t>
            </a:r>
            <a:r>
              <a:rPr lang="vi-VN"/>
              <a:t>ư</a:t>
            </a:r>
            <a:r>
              <a:rPr lang="en-US"/>
              <a:t>ời ta thấy số mẫu sôcôla ở mỗi bịch lần l</a:t>
            </a:r>
            <a:r>
              <a:rPr lang="vi-VN"/>
              <a:t>ư</a:t>
            </a:r>
            <a:r>
              <a:rPr lang="en-US"/>
              <a:t>ợt là: 22, 22, 26, 24, 23. Tìm số mẫu sôcôla trung bình của các bịch trên.</a:t>
            </a:r>
          </a:p>
          <a:p>
            <a:r>
              <a:rPr lang="en-US" i="1"/>
              <a:t>Giải:</a:t>
            </a:r>
          </a:p>
          <a:p>
            <a:endParaRPr lang="en-US" i="1"/>
          </a:p>
        </p:txBody>
      </p:sp>
      <p:sp>
        <p:nvSpPr>
          <p:cNvPr id="4" name="Slide Number Placeholder 3">
            <a:extLst>
              <a:ext uri="{FF2B5EF4-FFF2-40B4-BE49-F238E27FC236}">
                <a16:creationId xmlns:a16="http://schemas.microsoft.com/office/drawing/2014/main" id="{2BBA6578-C41D-4FA3-A2CD-3B8DCBED923B}"/>
              </a:ext>
            </a:extLst>
          </p:cNvPr>
          <p:cNvSpPr>
            <a:spLocks noGrp="1"/>
          </p:cNvSpPr>
          <p:nvPr>
            <p:ph type="sldNum" sz="quarter" idx="12"/>
          </p:nvPr>
        </p:nvSpPr>
        <p:spPr/>
        <p:txBody>
          <a:bodyPr/>
          <a:lstStyle/>
          <a:p>
            <a:fld id="{5D28FFE6-A2F1-4243-9DB1-DFB06715F2C6}" type="slidenum">
              <a:rPr lang="en-US" smtClean="0"/>
              <a:pPr/>
              <a:t>10</a:t>
            </a:fld>
            <a:endParaRPr lang="en-US" dirty="0"/>
          </a:p>
        </p:txBody>
      </p:sp>
      <p:sp>
        <p:nvSpPr>
          <p:cNvPr id="5" name="Footer Placeholder 4">
            <a:extLst>
              <a:ext uri="{FF2B5EF4-FFF2-40B4-BE49-F238E27FC236}">
                <a16:creationId xmlns:a16="http://schemas.microsoft.com/office/drawing/2014/main" id="{5125CBB9-6C17-4BCF-A7FC-CC8C9FD33147}"/>
              </a:ext>
            </a:extLst>
          </p:cNvPr>
          <p:cNvSpPr>
            <a:spLocks noGrp="1"/>
          </p:cNvSpPr>
          <p:nvPr>
            <p:ph type="ftr" sz="quarter" idx="11"/>
          </p:nvPr>
        </p:nvSpPr>
        <p:spPr/>
        <p:txBody>
          <a:bodyPr/>
          <a:lstStyle/>
          <a:p>
            <a:endParaRPr lang="en-US" dirty="0"/>
          </a:p>
        </p:txBody>
      </p:sp>
      <p:graphicFrame>
        <p:nvGraphicFramePr>
          <p:cNvPr id="6" name="Object 5">
            <a:extLst>
              <a:ext uri="{FF2B5EF4-FFF2-40B4-BE49-F238E27FC236}">
                <a16:creationId xmlns:a16="http://schemas.microsoft.com/office/drawing/2014/main" id="{BF2A149E-8BE4-4E40-B46E-BF8E7648844B}"/>
              </a:ext>
            </a:extLst>
          </p:cNvPr>
          <p:cNvGraphicFramePr>
            <a:graphicFrameLocks noGrp="1" noChangeAspect="1"/>
          </p:cNvGraphicFramePr>
          <p:nvPr>
            <p:extLst>
              <p:ext uri="{D42A27DB-BD31-4B8C-83A1-F6EECF244321}">
                <p14:modId xmlns:p14="http://schemas.microsoft.com/office/powerpoint/2010/main" val="223720625"/>
              </p:ext>
            </p:extLst>
          </p:nvPr>
        </p:nvGraphicFramePr>
        <p:xfrm>
          <a:off x="860425" y="3657600"/>
          <a:ext cx="7445375" cy="1233487"/>
        </p:xfrm>
        <a:graphic>
          <a:graphicData uri="http://schemas.openxmlformats.org/presentationml/2006/ole">
            <mc:AlternateContent xmlns:mc="http://schemas.openxmlformats.org/markup-compatibility/2006">
              <mc:Choice xmlns:v="urn:schemas-microsoft-com:vml" Requires="v">
                <p:oleObj spid="_x0000_s3243" name="Equation" r:id="rId3" imgW="5219700" imgH="863600" progId="Equation.DSMT4">
                  <p:embed/>
                </p:oleObj>
              </mc:Choice>
              <mc:Fallback>
                <p:oleObj name="Equation" r:id="rId3" imgW="5219700" imgH="863600" progId="Equation.DSMT4">
                  <p:embed/>
                  <p:pic>
                    <p:nvPicPr>
                      <p:cNvPr id="67586" name="Object 5">
                        <a:extLst>
                          <a:ext uri="{FF2B5EF4-FFF2-40B4-BE49-F238E27FC236}">
                            <a16:creationId xmlns:a16="http://schemas.microsoft.com/office/drawing/2014/main" id="{8763DF6E-56FB-4DE7-B4C2-C5BECFABC2EE}"/>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25" y="3657600"/>
                        <a:ext cx="7445375" cy="1233487"/>
                      </a:xfrm>
                      <a:prstGeom prst="rect">
                        <a:avLst/>
                      </a:prstGeom>
                      <a:noFill/>
                      <a:ln>
                        <a:noFill/>
                      </a:ln>
                      <a:effectLst/>
                    </p:spPr>
                  </p:pic>
                </p:oleObj>
              </mc:Fallback>
            </mc:AlternateContent>
          </a:graphicData>
        </a:graphic>
      </p:graphicFrame>
      <p:sp>
        <p:nvSpPr>
          <p:cNvPr id="8" name="TextBox 7">
            <a:extLst>
              <a:ext uri="{FF2B5EF4-FFF2-40B4-BE49-F238E27FC236}">
                <a16:creationId xmlns:a16="http://schemas.microsoft.com/office/drawing/2014/main" id="{00DD6419-9C33-48A7-8DD8-377604D36FEC}"/>
              </a:ext>
            </a:extLst>
          </p:cNvPr>
          <p:cNvSpPr txBox="1"/>
          <p:nvPr/>
        </p:nvSpPr>
        <p:spPr>
          <a:xfrm>
            <a:off x="1915758" y="5410200"/>
            <a:ext cx="3200400" cy="707886"/>
          </a:xfrm>
          <a:prstGeom prst="rect">
            <a:avLst/>
          </a:prstGeom>
          <a:noFill/>
          <a:ln>
            <a:solidFill>
              <a:schemeClr val="accent1">
                <a:lumMod val="20000"/>
                <a:lumOff val="80000"/>
              </a:schemeClr>
            </a:solidFill>
          </a:ln>
        </p:spPr>
        <p:txBody>
          <a:bodyPr wrap="square" rtlCol="0" anchor="ctr" anchorCtr="1">
            <a:spAutoFit/>
          </a:bodyPr>
          <a:lstStyle/>
          <a:p>
            <a:pPr algn="l"/>
            <a:r>
              <a:rPr lang="en-US" sz="4000"/>
              <a:t>= 23.4 mẫu</a:t>
            </a:r>
            <a:endParaRPr lang="en-US" sz="4000" dirty="0"/>
          </a:p>
        </p:txBody>
      </p:sp>
    </p:spTree>
    <p:extLst>
      <p:ext uri="{BB962C8B-B14F-4D97-AF65-F5344CB8AC3E}">
        <p14:creationId xmlns:p14="http://schemas.microsoft.com/office/powerpoint/2010/main" val="420454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00"/>
                                        <p:tgtEl>
                                          <p:spTgt spid="6"/>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089FB-DF95-49BA-9C9A-B6AF5C2EA38F}"/>
              </a:ext>
            </a:extLst>
          </p:cNvPr>
          <p:cNvSpPr>
            <a:spLocks noGrp="1"/>
          </p:cNvSpPr>
          <p:nvPr>
            <p:ph type="title"/>
          </p:nvPr>
        </p:nvSpPr>
        <p:spPr/>
        <p:txBody>
          <a:bodyPr>
            <a:normAutofit fontScale="90000"/>
          </a:bodyPr>
          <a:lstStyle/>
          <a:p>
            <a:r>
              <a:rPr lang="en-US">
                <a:solidFill>
                  <a:srgbClr val="00B050"/>
                </a:solidFill>
              </a:rPr>
              <a:t>Ví dụ: tính trung bình từ bảng phân phối tần số</a:t>
            </a:r>
            <a:endParaRPr lang="en-US"/>
          </a:p>
        </p:txBody>
      </p:sp>
      <p:sp>
        <p:nvSpPr>
          <p:cNvPr id="3" name="Content Placeholder 2">
            <a:extLst>
              <a:ext uri="{FF2B5EF4-FFF2-40B4-BE49-F238E27FC236}">
                <a16:creationId xmlns:a16="http://schemas.microsoft.com/office/drawing/2014/main" id="{895B8CCC-27BF-4E20-8F8B-21B0551D5F6C}"/>
              </a:ext>
            </a:extLst>
          </p:cNvPr>
          <p:cNvSpPr>
            <a:spLocks noGrp="1"/>
          </p:cNvSpPr>
          <p:nvPr>
            <p:ph idx="1"/>
          </p:nvPr>
        </p:nvSpPr>
        <p:spPr>
          <a:xfrm>
            <a:off x="457200" y="1448844"/>
            <a:ext cx="8274774" cy="4658810"/>
          </a:xfrm>
        </p:spPr>
        <p:txBody>
          <a:bodyPr/>
          <a:lstStyle/>
          <a:p>
            <a:r>
              <a:rPr lang="en-US"/>
              <a:t>Tính điểm IQ trung bình của bảng sau:</a:t>
            </a:r>
          </a:p>
          <a:p>
            <a:endParaRPr lang="en-US"/>
          </a:p>
        </p:txBody>
      </p:sp>
      <p:sp>
        <p:nvSpPr>
          <p:cNvPr id="4" name="Slide Number Placeholder 3">
            <a:extLst>
              <a:ext uri="{FF2B5EF4-FFF2-40B4-BE49-F238E27FC236}">
                <a16:creationId xmlns:a16="http://schemas.microsoft.com/office/drawing/2014/main" id="{6BC4D57D-30A7-4FED-B408-9DEE15E83E45}"/>
              </a:ext>
            </a:extLst>
          </p:cNvPr>
          <p:cNvSpPr>
            <a:spLocks noGrp="1"/>
          </p:cNvSpPr>
          <p:nvPr>
            <p:ph type="sldNum" sz="quarter" idx="12"/>
          </p:nvPr>
        </p:nvSpPr>
        <p:spPr/>
        <p:txBody>
          <a:bodyPr/>
          <a:lstStyle/>
          <a:p>
            <a:fld id="{5D28FFE6-A2F1-4243-9DB1-DFB06715F2C6}" type="slidenum">
              <a:rPr lang="en-US" smtClean="0"/>
              <a:pPr/>
              <a:t>11</a:t>
            </a:fld>
            <a:endParaRPr lang="en-US" dirty="0"/>
          </a:p>
        </p:txBody>
      </p:sp>
      <p:sp>
        <p:nvSpPr>
          <p:cNvPr id="5" name="Footer Placeholder 4">
            <a:extLst>
              <a:ext uri="{FF2B5EF4-FFF2-40B4-BE49-F238E27FC236}">
                <a16:creationId xmlns:a16="http://schemas.microsoft.com/office/drawing/2014/main" id="{BA2DFF17-01B2-4058-B951-F46E128D76E7}"/>
              </a:ext>
            </a:extLst>
          </p:cNvPr>
          <p:cNvSpPr>
            <a:spLocks noGrp="1"/>
          </p:cNvSpPr>
          <p:nvPr>
            <p:ph type="ftr" sz="quarter" idx="11"/>
          </p:nvPr>
        </p:nvSpPr>
        <p:spPr/>
        <p:txBody>
          <a:bodyPr/>
          <a:lstStyle/>
          <a:p>
            <a:endParaRPr lang="en-US" dirty="0"/>
          </a:p>
        </p:txBody>
      </p:sp>
      <p:pic>
        <p:nvPicPr>
          <p:cNvPr id="6" name="Picture 2">
            <a:extLst>
              <a:ext uri="{FF2B5EF4-FFF2-40B4-BE49-F238E27FC236}">
                <a16:creationId xmlns:a16="http://schemas.microsoft.com/office/drawing/2014/main" id="{8CA5BAE6-1D2C-4D62-9895-1B96EEEC4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63762"/>
            <a:ext cx="80010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7" name="Object 2">
            <a:extLst>
              <a:ext uri="{FF2B5EF4-FFF2-40B4-BE49-F238E27FC236}">
                <a16:creationId xmlns:a16="http://schemas.microsoft.com/office/drawing/2014/main" id="{D88CD5B3-7387-4F0F-B1DF-62CD8DD45A4C}"/>
              </a:ext>
            </a:extLst>
          </p:cNvPr>
          <p:cNvGraphicFramePr>
            <a:graphicFrameLocks noGrp="1" noChangeAspect="1"/>
          </p:cNvGraphicFramePr>
          <p:nvPr>
            <p:extLst>
              <p:ext uri="{D42A27DB-BD31-4B8C-83A1-F6EECF244321}">
                <p14:modId xmlns:p14="http://schemas.microsoft.com/office/powerpoint/2010/main" val="2712578494"/>
              </p:ext>
            </p:extLst>
          </p:nvPr>
        </p:nvGraphicFramePr>
        <p:xfrm>
          <a:off x="3276600" y="5516562"/>
          <a:ext cx="3997325" cy="884238"/>
        </p:xfrm>
        <a:graphic>
          <a:graphicData uri="http://schemas.openxmlformats.org/presentationml/2006/ole">
            <mc:AlternateContent xmlns:mc="http://schemas.openxmlformats.org/markup-compatibility/2006">
              <mc:Choice xmlns:v="urn:schemas-microsoft-com:vml" Requires="v">
                <p:oleObj spid="_x0000_s5260" name="Equation" r:id="rId4" imgW="4076700" imgH="901700" progId="Equation.DSMT4">
                  <p:embed/>
                </p:oleObj>
              </mc:Choice>
              <mc:Fallback>
                <p:oleObj name="Equation" r:id="rId4" imgW="4076700" imgH="901700" progId="Equation.DSMT4">
                  <p:embed/>
                  <p:pic>
                    <p:nvPicPr>
                      <p:cNvPr id="64517" name="Object 2">
                        <a:extLst>
                          <a:ext uri="{FF2B5EF4-FFF2-40B4-BE49-F238E27FC236}">
                            <a16:creationId xmlns:a16="http://schemas.microsoft.com/office/drawing/2014/main" id="{3AB4D3F7-A01F-4749-8EF6-1D5DFD1E3F29}"/>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5516562"/>
                        <a:ext cx="3997325"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00739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5B8CCC-27BF-4E20-8F8B-21B0551D5F6C}"/>
              </a:ext>
            </a:extLst>
          </p:cNvPr>
          <p:cNvSpPr>
            <a:spLocks noGrp="1"/>
          </p:cNvSpPr>
          <p:nvPr>
            <p:ph idx="1"/>
          </p:nvPr>
        </p:nvSpPr>
        <p:spPr/>
        <p:txBody>
          <a:bodyPr/>
          <a:lstStyle/>
          <a:p>
            <a:r>
              <a:rPr lang="en-US"/>
              <a:t>Khi mỗi giá trị dữ liệu có một trọng số khác nhau, w. Chúng ta có thể tính trung bình trọng số bằng công thức sau: </a:t>
            </a:r>
          </a:p>
        </p:txBody>
      </p:sp>
      <p:sp>
        <p:nvSpPr>
          <p:cNvPr id="4" name="Slide Number Placeholder 3">
            <a:extLst>
              <a:ext uri="{FF2B5EF4-FFF2-40B4-BE49-F238E27FC236}">
                <a16:creationId xmlns:a16="http://schemas.microsoft.com/office/drawing/2014/main" id="{6BC4D57D-30A7-4FED-B408-9DEE15E83E45}"/>
              </a:ext>
            </a:extLst>
          </p:cNvPr>
          <p:cNvSpPr>
            <a:spLocks noGrp="1"/>
          </p:cNvSpPr>
          <p:nvPr>
            <p:ph type="sldNum" sz="quarter" idx="12"/>
          </p:nvPr>
        </p:nvSpPr>
        <p:spPr/>
        <p:txBody>
          <a:bodyPr/>
          <a:lstStyle/>
          <a:p>
            <a:fld id="{5D28FFE6-A2F1-4243-9DB1-DFB06715F2C6}" type="slidenum">
              <a:rPr lang="en-US" smtClean="0"/>
              <a:pPr/>
              <a:t>12</a:t>
            </a:fld>
            <a:endParaRPr lang="en-US" dirty="0"/>
          </a:p>
        </p:txBody>
      </p:sp>
      <p:sp>
        <p:nvSpPr>
          <p:cNvPr id="5" name="Footer Placeholder 4">
            <a:extLst>
              <a:ext uri="{FF2B5EF4-FFF2-40B4-BE49-F238E27FC236}">
                <a16:creationId xmlns:a16="http://schemas.microsoft.com/office/drawing/2014/main" id="{BA2DFF17-01B2-4058-B951-F46E128D76E7}"/>
              </a:ext>
            </a:extLst>
          </p:cNvPr>
          <p:cNvSpPr>
            <a:spLocks noGrp="1"/>
          </p:cNvSpPr>
          <p:nvPr>
            <p:ph type="ftr" sz="quarter" idx="11"/>
          </p:nvPr>
        </p:nvSpPr>
        <p:spPr/>
        <p:txBody>
          <a:bodyPr/>
          <a:lstStyle/>
          <a:p>
            <a:endParaRPr lang="en-US" dirty="0"/>
          </a:p>
        </p:txBody>
      </p:sp>
      <p:sp>
        <p:nvSpPr>
          <p:cNvPr id="7" name="Title 6">
            <a:extLst>
              <a:ext uri="{FF2B5EF4-FFF2-40B4-BE49-F238E27FC236}">
                <a16:creationId xmlns:a16="http://schemas.microsoft.com/office/drawing/2014/main" id="{9B771C6D-BBC3-41FF-9CF4-67A108E4FCEA}"/>
              </a:ext>
            </a:extLst>
          </p:cNvPr>
          <p:cNvSpPr>
            <a:spLocks noGrp="1"/>
          </p:cNvSpPr>
          <p:nvPr>
            <p:ph type="title"/>
          </p:nvPr>
        </p:nvSpPr>
        <p:spPr/>
        <p:txBody>
          <a:bodyPr/>
          <a:lstStyle/>
          <a:p>
            <a:r>
              <a:rPr lang="en-US">
                <a:solidFill>
                  <a:srgbClr val="00B050"/>
                </a:solidFill>
              </a:rPr>
              <a:t>Trung bình trọng số</a:t>
            </a:r>
          </a:p>
        </p:txBody>
      </p:sp>
      <p:graphicFrame>
        <p:nvGraphicFramePr>
          <p:cNvPr id="8" name="Object 2">
            <a:extLst>
              <a:ext uri="{FF2B5EF4-FFF2-40B4-BE49-F238E27FC236}">
                <a16:creationId xmlns:a16="http://schemas.microsoft.com/office/drawing/2014/main" id="{B1D50171-7652-4CA4-9655-84E60B657C77}"/>
              </a:ext>
            </a:extLst>
          </p:cNvPr>
          <p:cNvGraphicFramePr>
            <a:graphicFrameLocks noChangeAspect="1"/>
          </p:cNvGraphicFramePr>
          <p:nvPr/>
        </p:nvGraphicFramePr>
        <p:xfrm>
          <a:off x="2582863" y="3378200"/>
          <a:ext cx="3616325" cy="1743075"/>
        </p:xfrm>
        <a:graphic>
          <a:graphicData uri="http://schemas.openxmlformats.org/presentationml/2006/ole">
            <mc:AlternateContent xmlns:mc="http://schemas.openxmlformats.org/markup-compatibility/2006">
              <mc:Choice xmlns:v="urn:schemas-microsoft-com:vml" Requires="v">
                <p:oleObj spid="_x0000_s6283" name="Equation" r:id="rId3" imgW="1739900" imgH="838200" progId="Equation.DSMT4">
                  <p:embed/>
                </p:oleObj>
              </mc:Choice>
              <mc:Fallback>
                <p:oleObj name="Equation" r:id="rId3" imgW="1739900" imgH="838200" progId="Equation.DSMT4">
                  <p:embed/>
                  <p:pic>
                    <p:nvPicPr>
                      <p:cNvPr id="65540" name="Object 2">
                        <a:extLst>
                          <a:ext uri="{FF2B5EF4-FFF2-40B4-BE49-F238E27FC236}">
                            <a16:creationId xmlns:a16="http://schemas.microsoft.com/office/drawing/2014/main" id="{82C9407F-A8BE-4AE3-A96D-624B9FFFB48D}"/>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2863" y="3378200"/>
                        <a:ext cx="361632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7374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49B0-5634-4FA1-8F93-B4F526FDA149}"/>
              </a:ext>
            </a:extLst>
          </p:cNvPr>
          <p:cNvSpPr>
            <a:spLocks noGrp="1"/>
          </p:cNvSpPr>
          <p:nvPr>
            <p:ph type="title"/>
          </p:nvPr>
        </p:nvSpPr>
        <p:spPr/>
        <p:txBody>
          <a:bodyPr/>
          <a:lstStyle/>
          <a:p>
            <a:r>
              <a:rPr lang="en-US">
                <a:solidFill>
                  <a:srgbClr val="00B050"/>
                </a:solidFill>
              </a:rPr>
              <a:t>Ví dụ</a:t>
            </a:r>
            <a:endParaRPr lang="en-US"/>
          </a:p>
        </p:txBody>
      </p:sp>
      <p:sp>
        <p:nvSpPr>
          <p:cNvPr id="3" name="Content Placeholder 2">
            <a:extLst>
              <a:ext uri="{FF2B5EF4-FFF2-40B4-BE49-F238E27FC236}">
                <a16:creationId xmlns:a16="http://schemas.microsoft.com/office/drawing/2014/main" id="{515BC0FD-98E3-4CAD-8BF2-73428F346C82}"/>
              </a:ext>
            </a:extLst>
          </p:cNvPr>
          <p:cNvSpPr>
            <a:spLocks noGrp="1"/>
          </p:cNvSpPr>
          <p:nvPr>
            <p:ph idx="1"/>
          </p:nvPr>
        </p:nvSpPr>
        <p:spPr/>
        <p:txBody>
          <a:bodyPr>
            <a:normAutofit lnSpcReduction="10000"/>
          </a:bodyPr>
          <a:lstStyle/>
          <a:p>
            <a:r>
              <a:rPr lang="en-US"/>
              <a:t>Kết quả học tập trong một học kỳ của một sinh viên nh</a:t>
            </a:r>
            <a:r>
              <a:rPr lang="vi-VN"/>
              <a:t>ư</a:t>
            </a:r>
            <a:r>
              <a:rPr lang="en-US"/>
              <a:t> sau: môn 1 (điểm A, 3 chỉ); môn 2 (điểm A, 4 chỉ); môn 3 (điểm B, 3 chỉ); môn 4 (điểm C, 3 chỉ); môn 5 (điểm F, 1 chỉ).</a:t>
            </a:r>
          </a:p>
          <a:p>
            <a:r>
              <a:rPr lang="en-US"/>
              <a:t>Hệ thống quy đổi điểm từ hệ chữ sang hệ số nh</a:t>
            </a:r>
            <a:r>
              <a:rPr lang="vi-VN"/>
              <a:t>ư</a:t>
            </a:r>
            <a:r>
              <a:rPr lang="en-US"/>
              <a:t> sau:</a:t>
            </a:r>
          </a:p>
          <a:p>
            <a:pPr marL="0" indent="0">
              <a:buNone/>
            </a:pPr>
            <a:r>
              <a:rPr lang="en-US"/>
              <a:t>		A=4, B=3, C=2, D=1, F=0</a:t>
            </a:r>
          </a:p>
          <a:p>
            <a:r>
              <a:rPr lang="en-US"/>
              <a:t>Hãy tính điểm trung bình của sinh viên trên.</a:t>
            </a:r>
          </a:p>
          <a:p>
            <a:endParaRPr lang="en-US"/>
          </a:p>
          <a:p>
            <a:r>
              <a:rPr lang="en-US" i="1"/>
              <a:t>H</a:t>
            </a:r>
            <a:r>
              <a:rPr lang="vi-VN" i="1"/>
              <a:t>ư</a:t>
            </a:r>
            <a:r>
              <a:rPr lang="en-US" i="1"/>
              <a:t>ớng dẫn</a:t>
            </a:r>
            <a:r>
              <a:rPr lang="en-US"/>
              <a:t>: </a:t>
            </a:r>
            <a:r>
              <a:rPr lang="en-US">
                <a:solidFill>
                  <a:schemeClr val="accent2"/>
                </a:solidFill>
              </a:rPr>
              <a:t>xem số tín chỉ nh</a:t>
            </a:r>
            <a:r>
              <a:rPr lang="vi-VN">
                <a:solidFill>
                  <a:schemeClr val="accent2"/>
                </a:solidFill>
              </a:rPr>
              <a:t>ư</a:t>
            </a:r>
            <a:r>
              <a:rPr lang="en-US">
                <a:solidFill>
                  <a:schemeClr val="accent2"/>
                </a:solidFill>
              </a:rPr>
              <a:t> là trọng số, sử dụng điểm đã quy đổi từ hệ chữ để tính điểm trung bình</a:t>
            </a:r>
          </a:p>
        </p:txBody>
      </p:sp>
      <p:sp>
        <p:nvSpPr>
          <p:cNvPr id="4" name="Slide Number Placeholder 3">
            <a:extLst>
              <a:ext uri="{FF2B5EF4-FFF2-40B4-BE49-F238E27FC236}">
                <a16:creationId xmlns:a16="http://schemas.microsoft.com/office/drawing/2014/main" id="{F35857CD-F9C2-41A6-937E-DB36AC6CA9E1}"/>
              </a:ext>
            </a:extLst>
          </p:cNvPr>
          <p:cNvSpPr>
            <a:spLocks noGrp="1"/>
          </p:cNvSpPr>
          <p:nvPr>
            <p:ph type="sldNum" sz="quarter" idx="12"/>
          </p:nvPr>
        </p:nvSpPr>
        <p:spPr/>
        <p:txBody>
          <a:bodyPr/>
          <a:lstStyle/>
          <a:p>
            <a:fld id="{5D28FFE6-A2F1-4243-9DB1-DFB06715F2C6}" type="slidenum">
              <a:rPr lang="en-US" smtClean="0"/>
              <a:pPr/>
              <a:t>13</a:t>
            </a:fld>
            <a:endParaRPr lang="en-US" dirty="0"/>
          </a:p>
        </p:txBody>
      </p:sp>
      <p:sp>
        <p:nvSpPr>
          <p:cNvPr id="5" name="Footer Placeholder 4">
            <a:extLst>
              <a:ext uri="{FF2B5EF4-FFF2-40B4-BE49-F238E27FC236}">
                <a16:creationId xmlns:a16="http://schemas.microsoft.com/office/drawing/2014/main" id="{04E25A2E-DA75-4A4D-A433-C6E355EE2B8C}"/>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8314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E2BB-6B7C-471D-B93B-0282CF8C91E2}"/>
              </a:ext>
            </a:extLst>
          </p:cNvPr>
          <p:cNvSpPr>
            <a:spLocks noGrp="1"/>
          </p:cNvSpPr>
          <p:nvPr>
            <p:ph type="title"/>
          </p:nvPr>
        </p:nvSpPr>
        <p:spPr/>
        <p:txBody>
          <a:bodyPr/>
          <a:lstStyle/>
          <a:p>
            <a:r>
              <a:rPr lang="en-US">
                <a:solidFill>
                  <a:srgbClr val="00B050"/>
                </a:solidFill>
              </a:rPr>
              <a:t>Ví dụ</a:t>
            </a:r>
            <a:endParaRPr lang="en-US"/>
          </a:p>
        </p:txBody>
      </p:sp>
      <p:sp>
        <p:nvSpPr>
          <p:cNvPr id="3" name="Content Placeholder 2">
            <a:extLst>
              <a:ext uri="{FF2B5EF4-FFF2-40B4-BE49-F238E27FC236}">
                <a16:creationId xmlns:a16="http://schemas.microsoft.com/office/drawing/2014/main" id="{34B85610-1FB3-4CA7-9893-68EACAF0E9C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9A14853-01B8-44F4-9002-7EC5EBFD86ED}"/>
              </a:ext>
            </a:extLst>
          </p:cNvPr>
          <p:cNvSpPr>
            <a:spLocks noGrp="1"/>
          </p:cNvSpPr>
          <p:nvPr>
            <p:ph type="sldNum" sz="quarter" idx="12"/>
          </p:nvPr>
        </p:nvSpPr>
        <p:spPr/>
        <p:txBody>
          <a:bodyPr/>
          <a:lstStyle/>
          <a:p>
            <a:fld id="{5D28FFE6-A2F1-4243-9DB1-DFB06715F2C6}" type="slidenum">
              <a:rPr lang="en-US" smtClean="0"/>
              <a:pPr/>
              <a:t>14</a:t>
            </a:fld>
            <a:endParaRPr lang="en-US" dirty="0"/>
          </a:p>
        </p:txBody>
      </p:sp>
      <p:sp>
        <p:nvSpPr>
          <p:cNvPr id="5" name="Footer Placeholder 4">
            <a:extLst>
              <a:ext uri="{FF2B5EF4-FFF2-40B4-BE49-F238E27FC236}">
                <a16:creationId xmlns:a16="http://schemas.microsoft.com/office/drawing/2014/main" id="{8AEB0931-1B44-487C-8126-64A46C9D56B1}"/>
              </a:ext>
            </a:extLst>
          </p:cNvPr>
          <p:cNvSpPr>
            <a:spLocks noGrp="1"/>
          </p:cNvSpPr>
          <p:nvPr>
            <p:ph type="ftr" sz="quarter" idx="11"/>
          </p:nvPr>
        </p:nvSpPr>
        <p:spPr/>
        <p:txBody>
          <a:bodyPr/>
          <a:lstStyle/>
          <a:p>
            <a:endParaRPr lang="en-US" dirty="0"/>
          </a:p>
        </p:txBody>
      </p:sp>
      <p:graphicFrame>
        <p:nvGraphicFramePr>
          <p:cNvPr id="6" name="Object 5">
            <a:extLst>
              <a:ext uri="{FF2B5EF4-FFF2-40B4-BE49-F238E27FC236}">
                <a16:creationId xmlns:a16="http://schemas.microsoft.com/office/drawing/2014/main" id="{874746D9-E430-42B3-B2E1-42F1D35D522E}"/>
              </a:ext>
            </a:extLst>
          </p:cNvPr>
          <p:cNvGraphicFramePr>
            <a:graphicFrameLocks noGrp="1" noChangeAspect="1"/>
          </p:cNvGraphicFramePr>
          <p:nvPr>
            <p:extLst>
              <p:ext uri="{D42A27DB-BD31-4B8C-83A1-F6EECF244321}">
                <p14:modId xmlns:p14="http://schemas.microsoft.com/office/powerpoint/2010/main" val="3310280594"/>
              </p:ext>
            </p:extLst>
          </p:nvPr>
        </p:nvGraphicFramePr>
        <p:xfrm>
          <a:off x="1079500" y="2362200"/>
          <a:ext cx="7443788" cy="2259013"/>
        </p:xfrm>
        <a:graphic>
          <a:graphicData uri="http://schemas.openxmlformats.org/presentationml/2006/ole">
            <mc:AlternateContent xmlns:mc="http://schemas.openxmlformats.org/markup-compatibility/2006">
              <mc:Choice xmlns:v="urn:schemas-microsoft-com:vml" Requires="v">
                <p:oleObj spid="_x0000_s7438" name="Equation" r:id="rId3" imgW="6286500" imgH="1905000" progId="Equation.DSMT4">
                  <p:embed/>
                </p:oleObj>
              </mc:Choice>
              <mc:Fallback>
                <p:oleObj name="Equation" r:id="rId3" imgW="6286500" imgH="1905000" progId="Equation.DSMT4">
                  <p:embed/>
                  <p:pic>
                    <p:nvPicPr>
                      <p:cNvPr id="67586" name="Object 5">
                        <a:extLst>
                          <a:ext uri="{FF2B5EF4-FFF2-40B4-BE49-F238E27FC236}">
                            <a16:creationId xmlns:a16="http://schemas.microsoft.com/office/drawing/2014/main" id="{8DBA3D94-F598-4963-A515-0BD07F0CC1B0}"/>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0" y="2362200"/>
                        <a:ext cx="7443788" cy="225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3">
            <a:extLst>
              <a:ext uri="{FF2B5EF4-FFF2-40B4-BE49-F238E27FC236}">
                <a16:creationId xmlns:a16="http://schemas.microsoft.com/office/drawing/2014/main" id="{DDD51D8D-0B48-4888-B7F0-185590D9EF9F}"/>
              </a:ext>
            </a:extLst>
          </p:cNvPr>
          <p:cNvGraphicFramePr>
            <a:graphicFrameLocks noGrp="1" noChangeAspect="1"/>
          </p:cNvGraphicFramePr>
          <p:nvPr>
            <p:extLst>
              <p:ext uri="{D42A27DB-BD31-4B8C-83A1-F6EECF244321}">
                <p14:modId xmlns:p14="http://schemas.microsoft.com/office/powerpoint/2010/main" val="2157345705"/>
              </p:ext>
            </p:extLst>
          </p:nvPr>
        </p:nvGraphicFramePr>
        <p:xfrm>
          <a:off x="1263650" y="4995863"/>
          <a:ext cx="2573338" cy="1176337"/>
        </p:xfrm>
        <a:graphic>
          <a:graphicData uri="http://schemas.openxmlformats.org/presentationml/2006/ole">
            <mc:AlternateContent xmlns:mc="http://schemas.openxmlformats.org/markup-compatibility/2006">
              <mc:Choice xmlns:v="urn:schemas-microsoft-com:vml" Requires="v">
                <p:oleObj spid="_x0000_s7439" name="Equation" r:id="rId5" imgW="1803400" imgH="825500" progId="Equation.DSMT4">
                  <p:embed/>
                </p:oleObj>
              </mc:Choice>
              <mc:Fallback>
                <p:oleObj name="Equation" r:id="rId5" imgW="1803400" imgH="825500" progId="Equation.DSMT4">
                  <p:embed/>
                  <p:pic>
                    <p:nvPicPr>
                      <p:cNvPr id="6" name="Object 3">
                        <a:extLst>
                          <a:ext uri="{FF2B5EF4-FFF2-40B4-BE49-F238E27FC236}">
                            <a16:creationId xmlns:a16="http://schemas.microsoft.com/office/drawing/2014/main" id="{9CCF84EE-5B96-4C8E-9F25-53D6A107FD47}"/>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3650" y="4995863"/>
                        <a:ext cx="2573338"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7122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0A07-F91B-4FFA-B930-92B2E3B8DD35}"/>
              </a:ext>
            </a:extLst>
          </p:cNvPr>
          <p:cNvSpPr>
            <a:spLocks noGrp="1"/>
          </p:cNvSpPr>
          <p:nvPr>
            <p:ph type="title"/>
          </p:nvPr>
        </p:nvSpPr>
        <p:spPr/>
        <p:txBody>
          <a:bodyPr/>
          <a:lstStyle/>
          <a:p>
            <a:r>
              <a:rPr lang="en-US">
                <a:solidFill>
                  <a:srgbClr val="00B050"/>
                </a:solidFill>
              </a:rPr>
              <a:t>Trung vị (median)</a:t>
            </a:r>
          </a:p>
        </p:txBody>
      </p:sp>
      <p:sp>
        <p:nvSpPr>
          <p:cNvPr id="3" name="Content Placeholder 2">
            <a:extLst>
              <a:ext uri="{FF2B5EF4-FFF2-40B4-BE49-F238E27FC236}">
                <a16:creationId xmlns:a16="http://schemas.microsoft.com/office/drawing/2014/main" id="{6338816C-2FE0-491C-A15E-3E7AF1E6F010}"/>
              </a:ext>
            </a:extLst>
          </p:cNvPr>
          <p:cNvSpPr>
            <a:spLocks noGrp="1"/>
          </p:cNvSpPr>
          <p:nvPr>
            <p:ph idx="1"/>
          </p:nvPr>
        </p:nvSpPr>
        <p:spPr>
          <a:xfrm>
            <a:off x="434613" y="1675697"/>
            <a:ext cx="8274774" cy="4658810"/>
          </a:xfrm>
        </p:spPr>
        <p:txBody>
          <a:bodyPr/>
          <a:lstStyle/>
          <a:p>
            <a:r>
              <a:rPr lang="en-US"/>
              <a:t>Giá trị trung vị </a:t>
            </a:r>
            <a:r>
              <a:rPr lang="en-US" i="1"/>
              <a:t>(median)</a:t>
            </a:r>
            <a:r>
              <a:rPr lang="en-US"/>
              <a:t>: là giá trị nằm chính giữa khi tập dữ liệu đ</a:t>
            </a:r>
            <a:r>
              <a:rPr lang="vi-VN"/>
              <a:t>ư</a:t>
            </a:r>
            <a:r>
              <a:rPr lang="en-US"/>
              <a:t>ợc sắp xếp (tăng dần hoặc giảm dần)</a:t>
            </a:r>
          </a:p>
          <a:p>
            <a:endParaRPr lang="en-US"/>
          </a:p>
          <a:p>
            <a:r>
              <a:rPr lang="en-US"/>
              <a:t>Ký hiệu:      </a:t>
            </a:r>
            <a:r>
              <a:rPr lang="en-US" i="1"/>
              <a:t>(gọi là x ngã)</a:t>
            </a:r>
          </a:p>
          <a:p>
            <a:endParaRPr lang="en-US" i="1"/>
          </a:p>
          <a:p>
            <a:r>
              <a:rPr lang="en-US"/>
              <a:t>Trung vị không bị ảnh h</a:t>
            </a:r>
            <a:r>
              <a:rPr lang="vi-VN"/>
              <a:t>ư</a:t>
            </a:r>
            <a:r>
              <a:rPr lang="en-US"/>
              <a:t>ởng bởi các giá trị ngoại lệ.</a:t>
            </a:r>
          </a:p>
        </p:txBody>
      </p:sp>
      <p:sp>
        <p:nvSpPr>
          <p:cNvPr id="4" name="Slide Number Placeholder 3">
            <a:extLst>
              <a:ext uri="{FF2B5EF4-FFF2-40B4-BE49-F238E27FC236}">
                <a16:creationId xmlns:a16="http://schemas.microsoft.com/office/drawing/2014/main" id="{BE5C2C93-4C3A-4080-B39A-92F86982298C}"/>
              </a:ext>
            </a:extLst>
          </p:cNvPr>
          <p:cNvSpPr>
            <a:spLocks noGrp="1"/>
          </p:cNvSpPr>
          <p:nvPr>
            <p:ph type="sldNum" sz="quarter" idx="12"/>
          </p:nvPr>
        </p:nvSpPr>
        <p:spPr/>
        <p:txBody>
          <a:bodyPr/>
          <a:lstStyle/>
          <a:p>
            <a:fld id="{5D28FFE6-A2F1-4243-9DB1-DFB06715F2C6}" type="slidenum">
              <a:rPr lang="en-US" smtClean="0"/>
              <a:pPr/>
              <a:t>15</a:t>
            </a:fld>
            <a:endParaRPr lang="en-US" dirty="0"/>
          </a:p>
        </p:txBody>
      </p:sp>
      <p:sp>
        <p:nvSpPr>
          <p:cNvPr id="5" name="Footer Placeholder 4">
            <a:extLst>
              <a:ext uri="{FF2B5EF4-FFF2-40B4-BE49-F238E27FC236}">
                <a16:creationId xmlns:a16="http://schemas.microsoft.com/office/drawing/2014/main" id="{484772EF-EC62-4B70-A902-D970F87C06CE}"/>
              </a:ext>
            </a:extLst>
          </p:cNvPr>
          <p:cNvSpPr>
            <a:spLocks noGrp="1"/>
          </p:cNvSpPr>
          <p:nvPr>
            <p:ph type="ftr" sz="quarter" idx="11"/>
          </p:nvPr>
        </p:nvSpPr>
        <p:spPr/>
        <p:txBody>
          <a:bodyPr/>
          <a:lstStyle/>
          <a:p>
            <a:endParaRPr lang="en-US" dirty="0"/>
          </a:p>
        </p:txBody>
      </p:sp>
      <p:graphicFrame>
        <p:nvGraphicFramePr>
          <p:cNvPr id="6" name="Object 2">
            <a:extLst>
              <a:ext uri="{FF2B5EF4-FFF2-40B4-BE49-F238E27FC236}">
                <a16:creationId xmlns:a16="http://schemas.microsoft.com/office/drawing/2014/main" id="{949CE9A9-9FEF-4E67-AD80-F36B6630FFAD}"/>
              </a:ext>
            </a:extLst>
          </p:cNvPr>
          <p:cNvGraphicFramePr>
            <a:graphicFrameLocks noChangeAspect="1"/>
          </p:cNvGraphicFramePr>
          <p:nvPr>
            <p:extLst>
              <p:ext uri="{D42A27DB-BD31-4B8C-83A1-F6EECF244321}">
                <p14:modId xmlns:p14="http://schemas.microsoft.com/office/powerpoint/2010/main" val="1481971187"/>
              </p:ext>
            </p:extLst>
          </p:nvPr>
        </p:nvGraphicFramePr>
        <p:xfrm>
          <a:off x="2209800" y="3198458"/>
          <a:ext cx="279400" cy="393700"/>
        </p:xfrm>
        <a:graphic>
          <a:graphicData uri="http://schemas.openxmlformats.org/presentationml/2006/ole">
            <mc:AlternateContent xmlns:mc="http://schemas.openxmlformats.org/markup-compatibility/2006">
              <mc:Choice xmlns:v="urn:schemas-microsoft-com:vml" Requires="v">
                <p:oleObj spid="_x0000_s4261" name="Equation" r:id="rId3" imgW="215713" imgH="304536" progId="Equation.DSMT4">
                  <p:embed/>
                </p:oleObj>
              </mc:Choice>
              <mc:Fallback>
                <p:oleObj name="Equation" r:id="rId3" imgW="215713" imgH="304536" progId="Equation.DSMT4">
                  <p:embed/>
                  <p:pic>
                    <p:nvPicPr>
                      <p:cNvPr id="37895" name="Object 2">
                        <a:extLst>
                          <a:ext uri="{FF2B5EF4-FFF2-40B4-BE49-F238E27FC236}">
                            <a16:creationId xmlns:a16="http://schemas.microsoft.com/office/drawing/2014/main" id="{ECD58BA8-FA57-4889-9252-F75D9F1FAFA5}"/>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198458"/>
                        <a:ext cx="279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7851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0A07-F91B-4FFA-B930-92B2E3B8DD35}"/>
              </a:ext>
            </a:extLst>
          </p:cNvPr>
          <p:cNvSpPr>
            <a:spLocks noGrp="1"/>
          </p:cNvSpPr>
          <p:nvPr>
            <p:ph type="title"/>
          </p:nvPr>
        </p:nvSpPr>
        <p:spPr/>
        <p:txBody>
          <a:bodyPr/>
          <a:lstStyle/>
          <a:p>
            <a:r>
              <a:rPr lang="en-US">
                <a:solidFill>
                  <a:srgbClr val="00B050"/>
                </a:solidFill>
              </a:rPr>
              <a:t>Trung vị (median)</a:t>
            </a:r>
          </a:p>
        </p:txBody>
      </p:sp>
      <p:sp>
        <p:nvSpPr>
          <p:cNvPr id="3" name="Content Placeholder 2">
            <a:extLst>
              <a:ext uri="{FF2B5EF4-FFF2-40B4-BE49-F238E27FC236}">
                <a16:creationId xmlns:a16="http://schemas.microsoft.com/office/drawing/2014/main" id="{6338816C-2FE0-491C-A15E-3E7AF1E6F010}"/>
              </a:ext>
            </a:extLst>
          </p:cNvPr>
          <p:cNvSpPr>
            <a:spLocks noGrp="1"/>
          </p:cNvSpPr>
          <p:nvPr>
            <p:ph idx="1"/>
          </p:nvPr>
        </p:nvSpPr>
        <p:spPr/>
        <p:txBody>
          <a:bodyPr/>
          <a:lstStyle/>
          <a:p>
            <a:r>
              <a:rPr lang="en-US"/>
              <a:t>Cách tính trung vị:</a:t>
            </a:r>
          </a:p>
          <a:p>
            <a:pPr marL="754062" lvl="1" indent="-457200">
              <a:buFont typeface="+mj-lt"/>
              <a:buAutoNum type="arabicPeriod"/>
            </a:pPr>
            <a:r>
              <a:rPr lang="en-US"/>
              <a:t>Sắp xếp dữ liệu (tăng dần hoặc giảm dần)</a:t>
            </a:r>
          </a:p>
          <a:p>
            <a:pPr marL="754062" lvl="1" indent="-457200">
              <a:buFont typeface="+mj-lt"/>
              <a:buAutoNum type="arabicPeriod"/>
            </a:pPr>
            <a:r>
              <a:rPr lang="en-US"/>
              <a:t>Nếu số l</a:t>
            </a:r>
            <a:r>
              <a:rPr lang="vi-VN"/>
              <a:t>ư</a:t>
            </a:r>
            <a:r>
              <a:rPr lang="en-US"/>
              <a:t>ợng giá trị dữ liệu là lẻ, thì trung vị chính là giá trị nằm chính giữa</a:t>
            </a:r>
          </a:p>
          <a:p>
            <a:pPr marL="754062" lvl="1" indent="-457200">
              <a:buFont typeface="+mj-lt"/>
              <a:buAutoNum type="arabicPeriod"/>
            </a:pPr>
            <a:r>
              <a:rPr lang="en-US"/>
              <a:t>Nếu số l</a:t>
            </a:r>
            <a:r>
              <a:rPr lang="vi-VN"/>
              <a:t>ư</a:t>
            </a:r>
            <a:r>
              <a:rPr lang="en-US"/>
              <a:t>ợng giá trị dữ liệu là chẵn, thì trung vị đ</a:t>
            </a:r>
            <a:r>
              <a:rPr lang="vi-VN"/>
              <a:t>ư</a:t>
            </a:r>
            <a:r>
              <a:rPr lang="en-US"/>
              <a:t>ợc tính là trung bình của hai giá trị nằm chính giữa</a:t>
            </a:r>
          </a:p>
          <a:p>
            <a:pPr lvl="1"/>
            <a:endParaRPr lang="en-US"/>
          </a:p>
        </p:txBody>
      </p:sp>
      <p:sp>
        <p:nvSpPr>
          <p:cNvPr id="4" name="Slide Number Placeholder 3">
            <a:extLst>
              <a:ext uri="{FF2B5EF4-FFF2-40B4-BE49-F238E27FC236}">
                <a16:creationId xmlns:a16="http://schemas.microsoft.com/office/drawing/2014/main" id="{BE5C2C93-4C3A-4080-B39A-92F86982298C}"/>
              </a:ext>
            </a:extLst>
          </p:cNvPr>
          <p:cNvSpPr>
            <a:spLocks noGrp="1"/>
          </p:cNvSpPr>
          <p:nvPr>
            <p:ph type="sldNum" sz="quarter" idx="12"/>
          </p:nvPr>
        </p:nvSpPr>
        <p:spPr/>
        <p:txBody>
          <a:bodyPr/>
          <a:lstStyle/>
          <a:p>
            <a:fld id="{5D28FFE6-A2F1-4243-9DB1-DFB06715F2C6}" type="slidenum">
              <a:rPr lang="en-US" smtClean="0"/>
              <a:pPr/>
              <a:t>16</a:t>
            </a:fld>
            <a:endParaRPr lang="en-US" dirty="0"/>
          </a:p>
        </p:txBody>
      </p:sp>
      <p:sp>
        <p:nvSpPr>
          <p:cNvPr id="5" name="Footer Placeholder 4">
            <a:extLst>
              <a:ext uri="{FF2B5EF4-FFF2-40B4-BE49-F238E27FC236}">
                <a16:creationId xmlns:a16="http://schemas.microsoft.com/office/drawing/2014/main" id="{484772EF-EC62-4B70-A902-D970F87C06C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3148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3A09-1FE8-4B81-8C40-D5B49A07212B}"/>
              </a:ext>
            </a:extLst>
          </p:cNvPr>
          <p:cNvSpPr>
            <a:spLocks noGrp="1"/>
          </p:cNvSpPr>
          <p:nvPr>
            <p:ph type="title"/>
          </p:nvPr>
        </p:nvSpPr>
        <p:spPr/>
        <p:txBody>
          <a:bodyPr/>
          <a:lstStyle/>
          <a:p>
            <a:r>
              <a:rPr lang="en-US">
                <a:solidFill>
                  <a:srgbClr val="00B050"/>
                </a:solidFill>
              </a:rPr>
              <a:t>Ví dụ</a:t>
            </a:r>
            <a:endParaRPr lang="en-US"/>
          </a:p>
        </p:txBody>
      </p:sp>
      <p:sp>
        <p:nvSpPr>
          <p:cNvPr id="4" name="Slide Number Placeholder 3">
            <a:extLst>
              <a:ext uri="{FF2B5EF4-FFF2-40B4-BE49-F238E27FC236}">
                <a16:creationId xmlns:a16="http://schemas.microsoft.com/office/drawing/2014/main" id="{C0B235DF-17DB-4214-A3BF-E5E0C84E19AB}"/>
              </a:ext>
            </a:extLst>
          </p:cNvPr>
          <p:cNvSpPr>
            <a:spLocks noGrp="1"/>
          </p:cNvSpPr>
          <p:nvPr>
            <p:ph type="sldNum" sz="quarter" idx="12"/>
          </p:nvPr>
        </p:nvSpPr>
        <p:spPr/>
        <p:txBody>
          <a:bodyPr/>
          <a:lstStyle/>
          <a:p>
            <a:fld id="{5D28FFE6-A2F1-4243-9DB1-DFB06715F2C6}" type="slidenum">
              <a:rPr lang="en-US" smtClean="0"/>
              <a:pPr/>
              <a:t>17</a:t>
            </a:fld>
            <a:endParaRPr lang="en-US" dirty="0"/>
          </a:p>
        </p:txBody>
      </p:sp>
      <p:sp>
        <p:nvSpPr>
          <p:cNvPr id="5" name="Footer Placeholder 4">
            <a:extLst>
              <a:ext uri="{FF2B5EF4-FFF2-40B4-BE49-F238E27FC236}">
                <a16:creationId xmlns:a16="http://schemas.microsoft.com/office/drawing/2014/main" id="{A0C7DDF0-BF4F-44A0-89C6-80899A22012A}"/>
              </a:ext>
            </a:extLst>
          </p:cNvPr>
          <p:cNvSpPr>
            <a:spLocks noGrp="1"/>
          </p:cNvSpPr>
          <p:nvPr>
            <p:ph type="ftr" sz="quarter" idx="11"/>
          </p:nvPr>
        </p:nvSpPr>
        <p:spPr/>
        <p:txBody>
          <a:bodyPr/>
          <a:lstStyle/>
          <a:p>
            <a:endParaRPr lang="en-US" dirty="0"/>
          </a:p>
        </p:txBody>
      </p:sp>
      <p:sp>
        <p:nvSpPr>
          <p:cNvPr id="7" name="Rectangle 6">
            <a:extLst>
              <a:ext uri="{FF2B5EF4-FFF2-40B4-BE49-F238E27FC236}">
                <a16:creationId xmlns:a16="http://schemas.microsoft.com/office/drawing/2014/main" id="{FAF84DA7-8B80-4FFD-98C5-21BDDFDD761A}"/>
              </a:ext>
            </a:extLst>
          </p:cNvPr>
          <p:cNvSpPr>
            <a:spLocks noChangeArrowheads="1"/>
          </p:cNvSpPr>
          <p:nvPr/>
        </p:nvSpPr>
        <p:spPr bwMode="auto">
          <a:xfrm>
            <a:off x="641350" y="1874836"/>
            <a:ext cx="7620000" cy="2963723"/>
          </a:xfrm>
          <a:prstGeom prst="rect">
            <a:avLst/>
          </a:prstGeom>
          <a:solidFill>
            <a:srgbClr val="FFFFFF"/>
          </a:solidFill>
          <a:ln w="25400">
            <a:solidFill>
              <a:schemeClr val="tx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solidFill>
                <a:srgbClr val="000000"/>
              </a:solidFill>
            </a:endParaRPr>
          </a:p>
        </p:txBody>
      </p:sp>
      <p:sp>
        <p:nvSpPr>
          <p:cNvPr id="8" name="Rectangle 7">
            <a:extLst>
              <a:ext uri="{FF2B5EF4-FFF2-40B4-BE49-F238E27FC236}">
                <a16:creationId xmlns:a16="http://schemas.microsoft.com/office/drawing/2014/main" id="{9D50CBEE-B7F0-4508-AECC-DCC2850BD63E}"/>
              </a:ext>
            </a:extLst>
          </p:cNvPr>
          <p:cNvSpPr>
            <a:spLocks noChangeArrowheads="1"/>
          </p:cNvSpPr>
          <p:nvPr/>
        </p:nvSpPr>
        <p:spPr bwMode="auto">
          <a:xfrm>
            <a:off x="687388" y="2003425"/>
            <a:ext cx="6423234" cy="2835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b="0" i="1" u="sng">
                <a:solidFill>
                  <a:srgbClr val="000000"/>
                </a:solidFill>
              </a:rPr>
              <a:t>Ví dụ:</a:t>
            </a:r>
            <a:r>
              <a:rPr lang="en-US" altLang="en-US" b="0">
                <a:solidFill>
                  <a:srgbClr val="000000"/>
                </a:solidFill>
              </a:rPr>
              <a:t> Tìm trung vị</a:t>
            </a:r>
          </a:p>
          <a:p>
            <a:pPr>
              <a:lnSpc>
                <a:spcPct val="90000"/>
              </a:lnSpc>
            </a:pPr>
            <a:r>
              <a:rPr lang="en-US" altLang="en-US" b="0">
                <a:solidFill>
                  <a:srgbClr val="000000"/>
                </a:solidFill>
              </a:rPr>
              <a:t> </a:t>
            </a:r>
          </a:p>
          <a:p>
            <a:pPr>
              <a:lnSpc>
                <a:spcPct val="90000"/>
              </a:lnSpc>
            </a:pPr>
            <a:r>
              <a:rPr lang="en-US" altLang="en-US" b="0">
                <a:solidFill>
                  <a:srgbClr val="000000"/>
                </a:solidFill>
              </a:rPr>
              <a:t> 5.40     1.10      0.42       0.73      0.48      1.10      0.66  </a:t>
            </a:r>
          </a:p>
          <a:p>
            <a:pPr>
              <a:lnSpc>
                <a:spcPct val="90000"/>
              </a:lnSpc>
              <a:spcBef>
                <a:spcPct val="59000"/>
              </a:spcBef>
            </a:pPr>
            <a:r>
              <a:rPr lang="en-US" altLang="en-US" b="0">
                <a:solidFill>
                  <a:srgbClr val="000000"/>
                </a:solidFill>
              </a:rPr>
              <a:t>  Sắp xếp:</a:t>
            </a:r>
          </a:p>
          <a:p>
            <a:pPr>
              <a:lnSpc>
                <a:spcPct val="90000"/>
              </a:lnSpc>
              <a:spcBef>
                <a:spcPct val="59000"/>
              </a:spcBef>
            </a:pPr>
            <a:r>
              <a:rPr lang="en-US" altLang="en-US" b="0">
                <a:solidFill>
                  <a:srgbClr val="000000"/>
                </a:solidFill>
              </a:rPr>
              <a:t>0.42	 0.48      0.66	  0.73      1.10      1.10      5.40</a:t>
            </a:r>
          </a:p>
          <a:p>
            <a:pPr>
              <a:lnSpc>
                <a:spcPct val="90000"/>
              </a:lnSpc>
            </a:pPr>
            <a:endParaRPr lang="en-US" altLang="en-US" b="0">
              <a:solidFill>
                <a:srgbClr val="000000"/>
              </a:solidFill>
            </a:endParaRPr>
          </a:p>
          <a:p>
            <a:pPr>
              <a:lnSpc>
                <a:spcPct val="90000"/>
              </a:lnSpc>
            </a:pPr>
            <a:endParaRPr lang="en-US" altLang="en-US" b="0">
              <a:solidFill>
                <a:srgbClr val="000000"/>
              </a:solidFill>
            </a:endParaRPr>
          </a:p>
          <a:p>
            <a:pPr>
              <a:lnSpc>
                <a:spcPct val="90000"/>
              </a:lnSpc>
            </a:pPr>
            <a:r>
              <a:rPr lang="en-US" altLang="en-US" sz="2800" b="0">
                <a:solidFill>
                  <a:srgbClr val="00279F"/>
                </a:solidFill>
              </a:rPr>
              <a:t>			</a:t>
            </a:r>
            <a:r>
              <a:rPr lang="en-US" altLang="en-US" sz="3200" b="0">
                <a:solidFill>
                  <a:srgbClr val="FC0128"/>
                </a:solidFill>
              </a:rPr>
              <a:t>Median</a:t>
            </a:r>
            <a:r>
              <a:rPr lang="en-US" altLang="en-US" sz="3200" b="0">
                <a:solidFill>
                  <a:srgbClr val="00279F"/>
                </a:solidFill>
              </a:rPr>
              <a:t> </a:t>
            </a:r>
            <a:r>
              <a:rPr lang="en-US" altLang="en-US" sz="3200" b="0">
                <a:solidFill>
                  <a:srgbClr val="FC0128"/>
                </a:solidFill>
              </a:rPr>
              <a:t>is 0.73  </a:t>
            </a:r>
          </a:p>
        </p:txBody>
      </p:sp>
      <p:sp>
        <p:nvSpPr>
          <p:cNvPr id="9" name="Line 8">
            <a:extLst>
              <a:ext uri="{FF2B5EF4-FFF2-40B4-BE49-F238E27FC236}">
                <a16:creationId xmlns:a16="http://schemas.microsoft.com/office/drawing/2014/main" id="{02D67F97-BFB6-413C-A4BF-6871522320AE}"/>
              </a:ext>
            </a:extLst>
          </p:cNvPr>
          <p:cNvSpPr>
            <a:spLocks noChangeShapeType="1"/>
          </p:cNvSpPr>
          <p:nvPr/>
        </p:nvSpPr>
        <p:spPr bwMode="auto">
          <a:xfrm>
            <a:off x="4106863" y="3806472"/>
            <a:ext cx="254000" cy="590550"/>
          </a:xfrm>
          <a:prstGeom prst="line">
            <a:avLst/>
          </a:prstGeom>
          <a:noFill/>
          <a:ln w="254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7672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randombar(horizontal)">
                                      <p:cBhvr>
                                        <p:cTn id="7" dur="1000"/>
                                        <p:tgtEl>
                                          <p:spTgt spid="8">
                                            <p:txEl>
                                              <p:pRg st="3" end="3"/>
                                            </p:txEl>
                                          </p:spTgt>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anim calcmode="lin" valueType="num">
                                      <p:cBhvr additive="base">
                                        <p:cTn id="11" dur="1500" fill="hold"/>
                                        <p:tgtEl>
                                          <p:spTgt spid="8">
                                            <p:txEl>
                                              <p:pRg st="4" end="4"/>
                                            </p:txEl>
                                          </p:spTgt>
                                        </p:tgtEl>
                                        <p:attrNameLst>
                                          <p:attrName>ppt_x</p:attrName>
                                        </p:attrNameLst>
                                      </p:cBhvr>
                                      <p:tavLst>
                                        <p:tav tm="0">
                                          <p:val>
                                            <p:strVal val="1+#ppt_w/2"/>
                                          </p:val>
                                        </p:tav>
                                        <p:tav tm="100000">
                                          <p:val>
                                            <p:strVal val="#ppt_x"/>
                                          </p:val>
                                        </p:tav>
                                      </p:tavLst>
                                    </p:anim>
                                    <p:anim calcmode="lin" valueType="num">
                                      <p:cBhvr additive="base">
                                        <p:cTn id="12" dur="1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14" presetClass="entr" presetSubtype="10" fill="hold" nodeType="afterEffect">
                                  <p:stCondLst>
                                    <p:cond delay="100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randombar(horizontal)">
                                      <p:cBhvr>
                                        <p:cTn id="16" dur="1000"/>
                                        <p:tgtEl>
                                          <p:spTgt spid="8">
                                            <p:txEl>
                                              <p:pRg st="7" end="7"/>
                                            </p:txEl>
                                          </p:spTgt>
                                        </p:tgtEl>
                                      </p:cBhvr>
                                    </p:animEffect>
                                  </p:childTnLst>
                                </p:cTn>
                              </p:par>
                            </p:childTnLst>
                          </p:cTn>
                        </p:par>
                        <p:par>
                          <p:cTn id="17" fill="hold">
                            <p:stCondLst>
                              <p:cond delay="4500"/>
                            </p:stCondLst>
                            <p:childTnLst>
                              <p:par>
                                <p:cTn id="18" presetID="3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1000" fill="hold"/>
                                        <p:tgtEl>
                                          <p:spTgt spid="9"/>
                                        </p:tgtEl>
                                        <p:attrNameLst>
                                          <p:attrName>ppt_w</p:attrName>
                                        </p:attrNameLst>
                                      </p:cBhvr>
                                      <p:tavLst>
                                        <p:tav tm="0">
                                          <p:val>
                                            <p:fltVal val="0"/>
                                          </p:val>
                                        </p:tav>
                                        <p:tav tm="100000">
                                          <p:val>
                                            <p:strVal val="#ppt_w"/>
                                          </p:val>
                                        </p:tav>
                                      </p:tavLst>
                                    </p:anim>
                                    <p:anim calcmode="lin" valueType="num">
                                      <p:cBhvr>
                                        <p:cTn id="21" dur="1000" fill="hold"/>
                                        <p:tgtEl>
                                          <p:spTgt spid="9"/>
                                        </p:tgtEl>
                                        <p:attrNameLst>
                                          <p:attrName>ppt_h</p:attrName>
                                        </p:attrNameLst>
                                      </p:cBhvr>
                                      <p:tavLst>
                                        <p:tav tm="0">
                                          <p:val>
                                            <p:fltVal val="0"/>
                                          </p:val>
                                        </p:tav>
                                        <p:tav tm="100000">
                                          <p:val>
                                            <p:strVal val="#ppt_h"/>
                                          </p:val>
                                        </p:tav>
                                      </p:tavLst>
                                    </p:anim>
                                    <p:anim calcmode="lin" valueType="num">
                                      <p:cBhvr>
                                        <p:cTn id="22" dur="1000" fill="hold"/>
                                        <p:tgtEl>
                                          <p:spTgt spid="9"/>
                                        </p:tgtEl>
                                        <p:attrNameLst>
                                          <p:attrName>style.rotation</p:attrName>
                                        </p:attrNameLst>
                                      </p:cBhvr>
                                      <p:tavLst>
                                        <p:tav tm="0">
                                          <p:val>
                                            <p:fltVal val="90"/>
                                          </p:val>
                                        </p:tav>
                                        <p:tav tm="100000">
                                          <p:val>
                                            <p:fltVal val="0"/>
                                          </p:val>
                                        </p:tav>
                                      </p:tavLst>
                                    </p:anim>
                                    <p:animEffect transition="in" filter="fade">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3A09-1FE8-4B81-8C40-D5B49A07212B}"/>
              </a:ext>
            </a:extLst>
          </p:cNvPr>
          <p:cNvSpPr>
            <a:spLocks noGrp="1"/>
          </p:cNvSpPr>
          <p:nvPr>
            <p:ph type="title"/>
          </p:nvPr>
        </p:nvSpPr>
        <p:spPr/>
        <p:txBody>
          <a:bodyPr/>
          <a:lstStyle/>
          <a:p>
            <a:r>
              <a:rPr lang="en-US">
                <a:solidFill>
                  <a:srgbClr val="00B050"/>
                </a:solidFill>
              </a:rPr>
              <a:t>Ví dụ</a:t>
            </a:r>
            <a:endParaRPr lang="en-US"/>
          </a:p>
        </p:txBody>
      </p:sp>
      <p:sp>
        <p:nvSpPr>
          <p:cNvPr id="4" name="Slide Number Placeholder 3">
            <a:extLst>
              <a:ext uri="{FF2B5EF4-FFF2-40B4-BE49-F238E27FC236}">
                <a16:creationId xmlns:a16="http://schemas.microsoft.com/office/drawing/2014/main" id="{C0B235DF-17DB-4214-A3BF-E5E0C84E19AB}"/>
              </a:ext>
            </a:extLst>
          </p:cNvPr>
          <p:cNvSpPr>
            <a:spLocks noGrp="1"/>
          </p:cNvSpPr>
          <p:nvPr>
            <p:ph type="sldNum" sz="quarter" idx="12"/>
          </p:nvPr>
        </p:nvSpPr>
        <p:spPr/>
        <p:txBody>
          <a:bodyPr/>
          <a:lstStyle/>
          <a:p>
            <a:fld id="{5D28FFE6-A2F1-4243-9DB1-DFB06715F2C6}" type="slidenum">
              <a:rPr lang="en-US" smtClean="0"/>
              <a:pPr/>
              <a:t>18</a:t>
            </a:fld>
            <a:endParaRPr lang="en-US" dirty="0"/>
          </a:p>
        </p:txBody>
      </p:sp>
      <p:sp>
        <p:nvSpPr>
          <p:cNvPr id="5" name="Footer Placeholder 4">
            <a:extLst>
              <a:ext uri="{FF2B5EF4-FFF2-40B4-BE49-F238E27FC236}">
                <a16:creationId xmlns:a16="http://schemas.microsoft.com/office/drawing/2014/main" id="{A0C7DDF0-BF4F-44A0-89C6-80899A22012A}"/>
              </a:ext>
            </a:extLst>
          </p:cNvPr>
          <p:cNvSpPr>
            <a:spLocks noGrp="1"/>
          </p:cNvSpPr>
          <p:nvPr>
            <p:ph type="ftr" sz="quarter" idx="11"/>
          </p:nvPr>
        </p:nvSpPr>
        <p:spPr/>
        <p:txBody>
          <a:bodyPr/>
          <a:lstStyle/>
          <a:p>
            <a:endParaRPr lang="en-US" dirty="0"/>
          </a:p>
        </p:txBody>
      </p:sp>
      <p:sp>
        <p:nvSpPr>
          <p:cNvPr id="11" name="Rectangle 9">
            <a:extLst>
              <a:ext uri="{FF2B5EF4-FFF2-40B4-BE49-F238E27FC236}">
                <a16:creationId xmlns:a16="http://schemas.microsoft.com/office/drawing/2014/main" id="{8C775828-8B63-4E10-B400-DC493D41D527}"/>
              </a:ext>
            </a:extLst>
          </p:cNvPr>
          <p:cNvSpPr>
            <a:spLocks noChangeArrowheads="1"/>
          </p:cNvSpPr>
          <p:nvPr/>
        </p:nvSpPr>
        <p:spPr bwMode="auto">
          <a:xfrm>
            <a:off x="635000" y="1143000"/>
            <a:ext cx="7372350" cy="3549650"/>
          </a:xfrm>
          <a:prstGeom prst="rect">
            <a:avLst/>
          </a:prstGeom>
          <a:solidFill>
            <a:srgbClr val="FFFFFF"/>
          </a:solidFill>
          <a:ln w="25400">
            <a:solidFill>
              <a:schemeClr val="tx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solidFill>
                <a:srgbClr val="000000"/>
              </a:solidFill>
            </a:endParaRPr>
          </a:p>
        </p:txBody>
      </p:sp>
      <p:sp>
        <p:nvSpPr>
          <p:cNvPr id="12" name="Rectangle 10">
            <a:extLst>
              <a:ext uri="{FF2B5EF4-FFF2-40B4-BE49-F238E27FC236}">
                <a16:creationId xmlns:a16="http://schemas.microsoft.com/office/drawing/2014/main" id="{EB13F4F1-3E82-48FC-AFC7-2F47A362785E}"/>
              </a:ext>
            </a:extLst>
          </p:cNvPr>
          <p:cNvSpPr>
            <a:spLocks noChangeArrowheads="1"/>
          </p:cNvSpPr>
          <p:nvPr/>
        </p:nvSpPr>
        <p:spPr bwMode="auto">
          <a:xfrm>
            <a:off x="927100" y="1362461"/>
            <a:ext cx="6788150" cy="229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b="0" i="1" u="sng">
                <a:solidFill>
                  <a:srgbClr val="000000"/>
                </a:solidFill>
              </a:rPr>
              <a:t>Ví dụ:</a:t>
            </a:r>
            <a:r>
              <a:rPr lang="en-US" altLang="en-US" b="0">
                <a:solidFill>
                  <a:srgbClr val="000000"/>
                </a:solidFill>
              </a:rPr>
              <a:t> Tìm trung vị: </a:t>
            </a:r>
          </a:p>
          <a:p>
            <a:pPr>
              <a:lnSpc>
                <a:spcPct val="90000"/>
              </a:lnSpc>
            </a:pPr>
            <a:endParaRPr lang="en-US" altLang="en-US" b="0">
              <a:solidFill>
                <a:srgbClr val="000000"/>
              </a:solidFill>
            </a:endParaRPr>
          </a:p>
          <a:p>
            <a:pPr>
              <a:lnSpc>
                <a:spcPct val="90000"/>
              </a:lnSpc>
            </a:pPr>
            <a:r>
              <a:rPr lang="en-US" altLang="en-US" b="0">
                <a:solidFill>
                  <a:srgbClr val="000000"/>
                </a:solidFill>
              </a:rPr>
              <a:t>5.40        1.10	    0.42       0.73      0.48       1.10</a:t>
            </a:r>
          </a:p>
          <a:p>
            <a:pPr>
              <a:lnSpc>
                <a:spcPct val="90000"/>
              </a:lnSpc>
              <a:spcBef>
                <a:spcPct val="59000"/>
              </a:spcBef>
            </a:pPr>
            <a:endParaRPr lang="en-US" altLang="en-US" b="0">
              <a:solidFill>
                <a:srgbClr val="000000"/>
              </a:solidFill>
            </a:endParaRPr>
          </a:p>
          <a:p>
            <a:pPr>
              <a:lnSpc>
                <a:spcPct val="90000"/>
              </a:lnSpc>
              <a:spcBef>
                <a:spcPct val="59000"/>
              </a:spcBef>
            </a:pPr>
            <a:r>
              <a:rPr lang="en-US" altLang="en-US" b="0">
                <a:solidFill>
                  <a:srgbClr val="000000"/>
                </a:solidFill>
              </a:rPr>
              <a:t>Sắp xếp  </a:t>
            </a:r>
          </a:p>
          <a:p>
            <a:pPr>
              <a:lnSpc>
                <a:spcPct val="90000"/>
              </a:lnSpc>
              <a:spcBef>
                <a:spcPct val="59000"/>
              </a:spcBef>
            </a:pPr>
            <a:r>
              <a:rPr lang="en-US" altLang="en-US" b="0">
                <a:solidFill>
                  <a:srgbClr val="000000"/>
                </a:solidFill>
              </a:rPr>
              <a:t>0.42	  0.48        0.73	     1.10      1.10       5.40</a:t>
            </a:r>
          </a:p>
        </p:txBody>
      </p:sp>
      <p:sp>
        <p:nvSpPr>
          <p:cNvPr id="13" name="Rectangle 11">
            <a:extLst>
              <a:ext uri="{FF2B5EF4-FFF2-40B4-BE49-F238E27FC236}">
                <a16:creationId xmlns:a16="http://schemas.microsoft.com/office/drawing/2014/main" id="{71869D9D-A32D-4FA1-9371-062A84B80E08}"/>
              </a:ext>
            </a:extLst>
          </p:cNvPr>
          <p:cNvSpPr>
            <a:spLocks noChangeArrowheads="1"/>
          </p:cNvSpPr>
          <p:nvPr/>
        </p:nvSpPr>
        <p:spPr bwMode="auto">
          <a:xfrm>
            <a:off x="1316038" y="3940175"/>
            <a:ext cx="14589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b="0">
                <a:solidFill>
                  <a:srgbClr val="000000"/>
                </a:solidFill>
              </a:rPr>
              <a:t>0.73 + 1.10</a:t>
            </a:r>
          </a:p>
        </p:txBody>
      </p:sp>
      <p:sp>
        <p:nvSpPr>
          <p:cNvPr id="14" name="Line 12">
            <a:extLst>
              <a:ext uri="{FF2B5EF4-FFF2-40B4-BE49-F238E27FC236}">
                <a16:creationId xmlns:a16="http://schemas.microsoft.com/office/drawing/2014/main" id="{CFF5B31E-F4DB-4E08-BBA4-DA17AF810E49}"/>
              </a:ext>
            </a:extLst>
          </p:cNvPr>
          <p:cNvSpPr>
            <a:spLocks noChangeShapeType="1"/>
          </p:cNvSpPr>
          <p:nvPr/>
        </p:nvSpPr>
        <p:spPr bwMode="auto">
          <a:xfrm>
            <a:off x="1317625" y="4302125"/>
            <a:ext cx="1444625" cy="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lnSpc>
                <a:spcPct val="90000"/>
              </a:lnSpc>
              <a:defRPr/>
            </a:pPr>
            <a:endParaRPr lang="en-US">
              <a:solidFill>
                <a:srgbClr val="000000"/>
              </a:solidFill>
            </a:endParaRPr>
          </a:p>
        </p:txBody>
      </p:sp>
      <p:sp>
        <p:nvSpPr>
          <p:cNvPr id="15" name="Rectangle 13">
            <a:extLst>
              <a:ext uri="{FF2B5EF4-FFF2-40B4-BE49-F238E27FC236}">
                <a16:creationId xmlns:a16="http://schemas.microsoft.com/office/drawing/2014/main" id="{3B18A6DB-6CB7-4789-B6AF-19F0CA82DE61}"/>
              </a:ext>
            </a:extLst>
          </p:cNvPr>
          <p:cNvSpPr>
            <a:spLocks noChangeArrowheads="1"/>
          </p:cNvSpPr>
          <p:nvPr/>
        </p:nvSpPr>
        <p:spPr bwMode="auto">
          <a:xfrm>
            <a:off x="1879600" y="4357688"/>
            <a:ext cx="325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b="0">
                <a:solidFill>
                  <a:srgbClr val="000000"/>
                </a:solidFill>
              </a:rPr>
              <a:t>2</a:t>
            </a:r>
          </a:p>
        </p:txBody>
      </p:sp>
      <p:sp>
        <p:nvSpPr>
          <p:cNvPr id="16" name="Rectangle 15">
            <a:extLst>
              <a:ext uri="{FF2B5EF4-FFF2-40B4-BE49-F238E27FC236}">
                <a16:creationId xmlns:a16="http://schemas.microsoft.com/office/drawing/2014/main" id="{16403016-83EC-4674-A8DB-61AF6F781858}"/>
              </a:ext>
            </a:extLst>
          </p:cNvPr>
          <p:cNvSpPr>
            <a:spLocks noChangeArrowheads="1"/>
          </p:cNvSpPr>
          <p:nvPr/>
        </p:nvSpPr>
        <p:spPr bwMode="auto">
          <a:xfrm>
            <a:off x="4386263" y="4037013"/>
            <a:ext cx="30749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3200" b="0">
                <a:solidFill>
                  <a:srgbClr val="FC0128"/>
                </a:solidFill>
              </a:rPr>
              <a:t>Median is 0.915</a:t>
            </a:r>
          </a:p>
        </p:txBody>
      </p:sp>
    </p:spTree>
    <p:extLst>
      <p:ext uri="{BB962C8B-B14F-4D97-AF65-F5344CB8AC3E}">
        <p14:creationId xmlns:p14="http://schemas.microsoft.com/office/powerpoint/2010/main" val="300768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Effect transition="in" filter="barn(inVertical)">
                                      <p:cBhvr>
                                        <p:cTn id="7" dur="1000"/>
                                        <p:tgtEl>
                                          <p:spTgt spid="12">
                                            <p:txEl>
                                              <p:pRg st="4" end="4"/>
                                            </p:txEl>
                                          </p:spTgt>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12">
                                            <p:txEl>
                                              <p:pRg st="5" end="5"/>
                                            </p:txEl>
                                          </p:spTgt>
                                        </p:tgtEl>
                                        <p:attrNameLst>
                                          <p:attrName>style.visibility</p:attrName>
                                        </p:attrNameLst>
                                      </p:cBhvr>
                                      <p:to>
                                        <p:strVal val="visible"/>
                                      </p:to>
                                    </p:set>
                                    <p:anim calcmode="lin" valueType="num">
                                      <p:cBhvr additive="base">
                                        <p:cTn id="11" dur="1500" fill="hold"/>
                                        <p:tgtEl>
                                          <p:spTgt spid="12">
                                            <p:txEl>
                                              <p:pRg st="5" end="5"/>
                                            </p:txEl>
                                          </p:spTgt>
                                        </p:tgtEl>
                                        <p:attrNameLst>
                                          <p:attrName>ppt_x</p:attrName>
                                        </p:attrNameLst>
                                      </p:cBhvr>
                                      <p:tavLst>
                                        <p:tav tm="0">
                                          <p:val>
                                            <p:strVal val="1+#ppt_w/2"/>
                                          </p:val>
                                        </p:tav>
                                        <p:tav tm="100000">
                                          <p:val>
                                            <p:strVal val="#ppt_x"/>
                                          </p:val>
                                        </p:tav>
                                      </p:tavLst>
                                    </p:anim>
                                    <p:anim calcmode="lin" valueType="num">
                                      <p:cBhvr additive="base">
                                        <p:cTn id="12" dur="1500" fill="hold"/>
                                        <p:tgtEl>
                                          <p:spTgt spid="12">
                                            <p:txEl>
                                              <p:pRg st="5" end="5"/>
                                            </p:txEl>
                                          </p:spTgt>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8" presetClass="entr" presetSubtype="16"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amond(in)">
                                      <p:cBhvr>
                                        <p:cTn id="16" dur="1500"/>
                                        <p:tgtEl>
                                          <p:spTgt spid="13"/>
                                        </p:tgtEl>
                                      </p:cBhvr>
                                    </p:animEffect>
                                  </p:childTnLst>
                                </p:cTn>
                              </p:par>
                            </p:childTnLst>
                          </p:cTn>
                        </p:par>
                        <p:par>
                          <p:cTn id="17" fill="hold">
                            <p:stCondLst>
                              <p:cond delay="4000"/>
                            </p:stCondLst>
                            <p:childTnLst>
                              <p:par>
                                <p:cTn id="18" presetID="8"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diamond(in)">
                                      <p:cBhvr>
                                        <p:cTn id="20" dur="1500"/>
                                        <p:tgtEl>
                                          <p:spTgt spid="14"/>
                                        </p:tgtEl>
                                      </p:cBhvr>
                                    </p:animEffect>
                                  </p:childTnLst>
                                </p:cTn>
                              </p:par>
                            </p:childTnLst>
                          </p:cTn>
                        </p:par>
                        <p:par>
                          <p:cTn id="21" fill="hold">
                            <p:stCondLst>
                              <p:cond delay="5500"/>
                            </p:stCondLst>
                            <p:childTnLst>
                              <p:par>
                                <p:cTn id="22" presetID="8" presetClass="entr" presetSubtype="16"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amond(in)">
                                      <p:cBhvr>
                                        <p:cTn id="24" dur="1500"/>
                                        <p:tgtEl>
                                          <p:spTgt spid="15"/>
                                        </p:tgtEl>
                                      </p:cBhvr>
                                    </p:animEffect>
                                  </p:childTnLst>
                                </p:cTn>
                              </p:par>
                            </p:childTnLst>
                          </p:cTn>
                        </p:par>
                        <p:par>
                          <p:cTn id="25" fill="hold">
                            <p:stCondLst>
                              <p:cond delay="7000"/>
                            </p:stCondLst>
                            <p:childTnLst>
                              <p:par>
                                <p:cTn id="26" presetID="45"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500"/>
                                        <p:tgtEl>
                                          <p:spTgt spid="16"/>
                                        </p:tgtEl>
                                      </p:cBhvr>
                                    </p:animEffect>
                                    <p:anim calcmode="lin" valueType="num">
                                      <p:cBhvr>
                                        <p:cTn id="29" dur="1500" fill="hold"/>
                                        <p:tgtEl>
                                          <p:spTgt spid="16"/>
                                        </p:tgtEl>
                                        <p:attrNameLst>
                                          <p:attrName>ppt_w</p:attrName>
                                        </p:attrNameLst>
                                      </p:cBhvr>
                                      <p:tavLst>
                                        <p:tav tm="0" fmla="#ppt_w*sin(2.5*pi*$)">
                                          <p:val>
                                            <p:fltVal val="0"/>
                                          </p:val>
                                        </p:tav>
                                        <p:tav tm="100000">
                                          <p:val>
                                            <p:fltVal val="1"/>
                                          </p:val>
                                        </p:tav>
                                      </p:tavLst>
                                    </p:anim>
                                    <p:anim calcmode="lin" valueType="num">
                                      <p:cBhvr>
                                        <p:cTn id="30" dur="1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0A07-F91B-4FFA-B930-92B2E3B8DD35}"/>
              </a:ext>
            </a:extLst>
          </p:cNvPr>
          <p:cNvSpPr>
            <a:spLocks noGrp="1"/>
          </p:cNvSpPr>
          <p:nvPr>
            <p:ph type="title"/>
          </p:nvPr>
        </p:nvSpPr>
        <p:spPr/>
        <p:txBody>
          <a:bodyPr/>
          <a:lstStyle/>
          <a:p>
            <a:r>
              <a:rPr lang="en-US">
                <a:solidFill>
                  <a:srgbClr val="00B050"/>
                </a:solidFill>
              </a:rPr>
              <a:t>Yếu vị (mode)</a:t>
            </a:r>
          </a:p>
        </p:txBody>
      </p:sp>
      <p:sp>
        <p:nvSpPr>
          <p:cNvPr id="3" name="Content Placeholder 2">
            <a:extLst>
              <a:ext uri="{FF2B5EF4-FFF2-40B4-BE49-F238E27FC236}">
                <a16:creationId xmlns:a16="http://schemas.microsoft.com/office/drawing/2014/main" id="{6338816C-2FE0-491C-A15E-3E7AF1E6F010}"/>
              </a:ext>
            </a:extLst>
          </p:cNvPr>
          <p:cNvSpPr>
            <a:spLocks noGrp="1"/>
          </p:cNvSpPr>
          <p:nvPr>
            <p:ph idx="1"/>
          </p:nvPr>
        </p:nvSpPr>
        <p:spPr/>
        <p:txBody>
          <a:bodyPr/>
          <a:lstStyle/>
          <a:p>
            <a:r>
              <a:rPr lang="en-US"/>
              <a:t>Yếu vị </a:t>
            </a:r>
            <a:r>
              <a:rPr lang="en-US" i="1"/>
              <a:t>(mode)</a:t>
            </a:r>
            <a:r>
              <a:rPr lang="en-US"/>
              <a:t>: là giá trị xuất hiện nhiều lần nhất.</a:t>
            </a:r>
          </a:p>
          <a:p>
            <a:endParaRPr lang="en-US"/>
          </a:p>
          <a:p>
            <a:r>
              <a:rPr lang="en-US"/>
              <a:t>Một tập dữ liệu có thể có một hoặc nhiều yếu vị, hoặc có thể không có</a:t>
            </a:r>
          </a:p>
          <a:p>
            <a:endParaRPr lang="en-US"/>
          </a:p>
          <a:p>
            <a:r>
              <a:rPr lang="en-US"/>
              <a:t>Yếu vị chỉ đ</a:t>
            </a:r>
            <a:r>
              <a:rPr lang="vi-VN"/>
              <a:t>ư</a:t>
            </a:r>
            <a:r>
              <a:rPr lang="en-US"/>
              <a:t>ợc dùng làm độ đo xu h</a:t>
            </a:r>
            <a:r>
              <a:rPr lang="vi-VN"/>
              <a:t>ư</a:t>
            </a:r>
            <a:r>
              <a:rPr lang="en-US"/>
              <a:t>ớng h</a:t>
            </a:r>
            <a:r>
              <a:rPr lang="vi-VN"/>
              <a:t>ư</a:t>
            </a:r>
            <a:r>
              <a:rPr lang="en-US"/>
              <a:t>ớng tâm đối với dữ liệu không có thứ tự</a:t>
            </a:r>
          </a:p>
          <a:p>
            <a:endParaRPr lang="en-US"/>
          </a:p>
          <a:p>
            <a:endParaRPr lang="en-US"/>
          </a:p>
        </p:txBody>
      </p:sp>
      <p:sp>
        <p:nvSpPr>
          <p:cNvPr id="4" name="Slide Number Placeholder 3">
            <a:extLst>
              <a:ext uri="{FF2B5EF4-FFF2-40B4-BE49-F238E27FC236}">
                <a16:creationId xmlns:a16="http://schemas.microsoft.com/office/drawing/2014/main" id="{BE5C2C93-4C3A-4080-B39A-92F86982298C}"/>
              </a:ext>
            </a:extLst>
          </p:cNvPr>
          <p:cNvSpPr>
            <a:spLocks noGrp="1"/>
          </p:cNvSpPr>
          <p:nvPr>
            <p:ph type="sldNum" sz="quarter" idx="12"/>
          </p:nvPr>
        </p:nvSpPr>
        <p:spPr/>
        <p:txBody>
          <a:bodyPr/>
          <a:lstStyle/>
          <a:p>
            <a:fld id="{5D28FFE6-A2F1-4243-9DB1-DFB06715F2C6}" type="slidenum">
              <a:rPr lang="en-US" smtClean="0"/>
              <a:pPr/>
              <a:t>19</a:t>
            </a:fld>
            <a:endParaRPr lang="en-US" dirty="0"/>
          </a:p>
        </p:txBody>
      </p:sp>
      <p:sp>
        <p:nvSpPr>
          <p:cNvPr id="5" name="Footer Placeholder 4">
            <a:extLst>
              <a:ext uri="{FF2B5EF4-FFF2-40B4-BE49-F238E27FC236}">
                <a16:creationId xmlns:a16="http://schemas.microsoft.com/office/drawing/2014/main" id="{484772EF-EC62-4B70-A902-D970F87C06C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810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7520-B896-4A82-8065-53A0685B0900}"/>
              </a:ext>
            </a:extLst>
          </p:cNvPr>
          <p:cNvSpPr>
            <a:spLocks noGrp="1"/>
          </p:cNvSpPr>
          <p:nvPr>
            <p:ph type="title"/>
          </p:nvPr>
        </p:nvSpPr>
        <p:spPr/>
        <p:txBody>
          <a:bodyPr/>
          <a:lstStyle/>
          <a:p>
            <a:r>
              <a:rPr lang="en-US" dirty="0"/>
              <a:t>NỘI DUNG</a:t>
            </a:r>
          </a:p>
        </p:txBody>
      </p:sp>
      <p:sp>
        <p:nvSpPr>
          <p:cNvPr id="3" name="Content Placeholder 2">
            <a:extLst>
              <a:ext uri="{FF2B5EF4-FFF2-40B4-BE49-F238E27FC236}">
                <a16:creationId xmlns:a16="http://schemas.microsoft.com/office/drawing/2014/main" id="{15173F39-31D8-4F2B-9FC1-43712550E7C7}"/>
              </a:ext>
            </a:extLst>
          </p:cNvPr>
          <p:cNvSpPr>
            <a:spLocks noGrp="1"/>
          </p:cNvSpPr>
          <p:nvPr>
            <p:ph idx="1"/>
          </p:nvPr>
        </p:nvSpPr>
        <p:spPr/>
        <p:txBody>
          <a:bodyPr/>
          <a:lstStyle/>
          <a:p>
            <a:r>
              <a:rPr lang="en-US" dirty="0" err="1"/>
              <a:t>Độ</a:t>
            </a:r>
            <a:r>
              <a:rPr lang="en-US"/>
              <a:t> đo xu h</a:t>
            </a:r>
            <a:r>
              <a:rPr lang="vi-VN"/>
              <a:t>ư</a:t>
            </a:r>
            <a:r>
              <a:rPr lang="en-US"/>
              <a:t>ớng tập trung (central tendency)</a:t>
            </a:r>
          </a:p>
          <a:p>
            <a:r>
              <a:rPr lang="en-US"/>
              <a:t>Độ đo sự phân tán (variability)</a:t>
            </a:r>
          </a:p>
          <a:p>
            <a:r>
              <a:rPr lang="en-US"/>
              <a:t>Độ đo vị trí t</a:t>
            </a:r>
            <a:r>
              <a:rPr lang="vi-VN"/>
              <a:t>ư</a:t>
            </a:r>
            <a:r>
              <a:rPr lang="en-US"/>
              <a:t>ơng đối &amp; Đồ thị hộp (boxplots)</a:t>
            </a:r>
          </a:p>
        </p:txBody>
      </p:sp>
      <p:sp>
        <p:nvSpPr>
          <p:cNvPr id="4" name="Slide Number Placeholder 3">
            <a:extLst>
              <a:ext uri="{FF2B5EF4-FFF2-40B4-BE49-F238E27FC236}">
                <a16:creationId xmlns:a16="http://schemas.microsoft.com/office/drawing/2014/main" id="{B7BCF401-4AE1-4701-B0F8-F4FE900594D6}"/>
              </a:ext>
            </a:extLst>
          </p:cNvPr>
          <p:cNvSpPr>
            <a:spLocks noGrp="1"/>
          </p:cNvSpPr>
          <p:nvPr>
            <p:ph type="sldNum" sz="quarter" idx="12"/>
          </p:nvPr>
        </p:nvSpPr>
        <p:spPr/>
        <p:txBody>
          <a:bodyPr/>
          <a:lstStyle/>
          <a:p>
            <a:fld id="{5D28FFE6-A2F1-4243-9DB1-DFB06715F2C6}" type="slidenum">
              <a:rPr lang="en-US" smtClean="0"/>
              <a:pPr/>
              <a:t>2</a:t>
            </a:fld>
            <a:endParaRPr lang="en-US" dirty="0"/>
          </a:p>
        </p:txBody>
      </p:sp>
      <p:sp>
        <p:nvSpPr>
          <p:cNvPr id="5" name="Footer Placeholder 4">
            <a:extLst>
              <a:ext uri="{FF2B5EF4-FFF2-40B4-BE49-F238E27FC236}">
                <a16:creationId xmlns:a16="http://schemas.microsoft.com/office/drawing/2014/main" id="{F8BBD7BF-8276-4A7C-970A-FF9E51705D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92534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0A07-F91B-4FFA-B930-92B2E3B8DD35}"/>
              </a:ext>
            </a:extLst>
          </p:cNvPr>
          <p:cNvSpPr>
            <a:spLocks noGrp="1"/>
          </p:cNvSpPr>
          <p:nvPr>
            <p:ph type="title"/>
          </p:nvPr>
        </p:nvSpPr>
        <p:spPr/>
        <p:txBody>
          <a:bodyPr/>
          <a:lstStyle/>
          <a:p>
            <a:r>
              <a:rPr lang="en-US">
                <a:solidFill>
                  <a:srgbClr val="00B050"/>
                </a:solidFill>
              </a:rPr>
              <a:t>Ví dụ</a:t>
            </a:r>
          </a:p>
        </p:txBody>
      </p:sp>
      <p:sp>
        <p:nvSpPr>
          <p:cNvPr id="4" name="Slide Number Placeholder 3">
            <a:extLst>
              <a:ext uri="{FF2B5EF4-FFF2-40B4-BE49-F238E27FC236}">
                <a16:creationId xmlns:a16="http://schemas.microsoft.com/office/drawing/2014/main" id="{BE5C2C93-4C3A-4080-B39A-92F86982298C}"/>
              </a:ext>
            </a:extLst>
          </p:cNvPr>
          <p:cNvSpPr>
            <a:spLocks noGrp="1"/>
          </p:cNvSpPr>
          <p:nvPr>
            <p:ph type="sldNum" sz="quarter" idx="12"/>
          </p:nvPr>
        </p:nvSpPr>
        <p:spPr/>
        <p:txBody>
          <a:bodyPr/>
          <a:lstStyle/>
          <a:p>
            <a:fld id="{5D28FFE6-A2F1-4243-9DB1-DFB06715F2C6}" type="slidenum">
              <a:rPr lang="en-US" smtClean="0"/>
              <a:pPr/>
              <a:t>20</a:t>
            </a:fld>
            <a:endParaRPr lang="en-US" dirty="0"/>
          </a:p>
        </p:txBody>
      </p:sp>
      <p:sp>
        <p:nvSpPr>
          <p:cNvPr id="5" name="Footer Placeholder 4">
            <a:extLst>
              <a:ext uri="{FF2B5EF4-FFF2-40B4-BE49-F238E27FC236}">
                <a16:creationId xmlns:a16="http://schemas.microsoft.com/office/drawing/2014/main" id="{484772EF-EC62-4B70-A902-D970F87C06CE}"/>
              </a:ext>
            </a:extLst>
          </p:cNvPr>
          <p:cNvSpPr>
            <a:spLocks noGrp="1"/>
          </p:cNvSpPr>
          <p:nvPr>
            <p:ph type="ftr" sz="quarter" idx="11"/>
          </p:nvPr>
        </p:nvSpPr>
        <p:spPr/>
        <p:txBody>
          <a:bodyPr/>
          <a:lstStyle/>
          <a:p>
            <a:endParaRPr lang="en-US" dirty="0"/>
          </a:p>
        </p:txBody>
      </p:sp>
      <p:grpSp>
        <p:nvGrpSpPr>
          <p:cNvPr id="14" name="Group 9">
            <a:extLst>
              <a:ext uri="{FF2B5EF4-FFF2-40B4-BE49-F238E27FC236}">
                <a16:creationId xmlns:a16="http://schemas.microsoft.com/office/drawing/2014/main" id="{2C04C8C5-73F4-4EBC-8A7F-D508015C30A0}"/>
              </a:ext>
            </a:extLst>
          </p:cNvPr>
          <p:cNvGrpSpPr>
            <a:grpSpLocks/>
          </p:cNvGrpSpPr>
          <p:nvPr/>
        </p:nvGrpSpPr>
        <p:grpSpPr bwMode="auto">
          <a:xfrm>
            <a:off x="603250" y="1803391"/>
            <a:ext cx="5207000" cy="4459516"/>
            <a:chOff x="603250" y="1803399"/>
            <a:chExt cx="5207000" cy="4460179"/>
          </a:xfrm>
        </p:grpSpPr>
        <p:sp>
          <p:nvSpPr>
            <p:cNvPr id="15" name="Rectangle 2">
              <a:extLst>
                <a:ext uri="{FF2B5EF4-FFF2-40B4-BE49-F238E27FC236}">
                  <a16:creationId xmlns:a16="http://schemas.microsoft.com/office/drawing/2014/main" id="{8B219371-10AC-4C72-A9F9-FA8B0B7D6288}"/>
                </a:ext>
              </a:extLst>
            </p:cNvPr>
            <p:cNvSpPr>
              <a:spLocks noChangeArrowheads="1"/>
            </p:cNvSpPr>
            <p:nvPr/>
          </p:nvSpPr>
          <p:spPr bwMode="auto">
            <a:xfrm>
              <a:off x="762000" y="1890513"/>
              <a:ext cx="4495800" cy="437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50000"/>
                </a:lnSpc>
                <a:spcBef>
                  <a:spcPct val="30000"/>
                </a:spcBef>
                <a:spcAft>
                  <a:spcPct val="35000"/>
                </a:spcAft>
              </a:pPr>
              <a:r>
                <a:rPr lang="en-US" altLang="en-US" b="0" i="1" u="sng">
                  <a:solidFill>
                    <a:srgbClr val="000000"/>
                  </a:solidFill>
                </a:rPr>
                <a:t>Ví dụ:</a:t>
              </a:r>
            </a:p>
            <a:p>
              <a:pPr>
                <a:lnSpc>
                  <a:spcPct val="150000"/>
                </a:lnSpc>
                <a:spcBef>
                  <a:spcPct val="30000"/>
                </a:spcBef>
                <a:spcAft>
                  <a:spcPct val="35000"/>
                </a:spcAft>
              </a:pPr>
              <a:r>
                <a:rPr lang="en-US" altLang="en-US" b="0">
                  <a:solidFill>
                    <a:srgbClr val="000000"/>
                  </a:solidFill>
                </a:rPr>
                <a:t>a.   5.40  1.10  0.42  0.73  0.48  1.10</a:t>
              </a:r>
            </a:p>
            <a:p>
              <a:pPr>
                <a:lnSpc>
                  <a:spcPct val="150000"/>
                </a:lnSpc>
                <a:spcBef>
                  <a:spcPct val="30000"/>
                </a:spcBef>
                <a:spcAft>
                  <a:spcPct val="35000"/>
                </a:spcAft>
              </a:pPr>
              <a:endParaRPr lang="en-US" altLang="en-US" b="0">
                <a:solidFill>
                  <a:srgbClr val="000000"/>
                </a:solidFill>
              </a:endParaRPr>
            </a:p>
            <a:p>
              <a:pPr>
                <a:lnSpc>
                  <a:spcPct val="150000"/>
                </a:lnSpc>
                <a:spcBef>
                  <a:spcPct val="30000"/>
                </a:spcBef>
                <a:spcAft>
                  <a:spcPct val="35000"/>
                </a:spcAft>
              </a:pPr>
              <a:r>
                <a:rPr lang="en-US" altLang="en-US" b="0">
                  <a:solidFill>
                    <a:srgbClr val="000000"/>
                  </a:solidFill>
                </a:rPr>
                <a:t>b.  27  27  27  55  55  55  88  88  99</a:t>
              </a:r>
            </a:p>
            <a:p>
              <a:pPr>
                <a:lnSpc>
                  <a:spcPct val="150000"/>
                </a:lnSpc>
                <a:spcBef>
                  <a:spcPct val="30000"/>
                </a:spcBef>
                <a:spcAft>
                  <a:spcPct val="35000"/>
                </a:spcAft>
              </a:pPr>
              <a:endParaRPr lang="en-US" altLang="en-US" b="0">
                <a:solidFill>
                  <a:srgbClr val="000000"/>
                </a:solidFill>
              </a:endParaRPr>
            </a:p>
            <a:p>
              <a:pPr>
                <a:lnSpc>
                  <a:spcPct val="150000"/>
                </a:lnSpc>
                <a:spcBef>
                  <a:spcPct val="30000"/>
                </a:spcBef>
                <a:spcAft>
                  <a:spcPct val="35000"/>
                </a:spcAft>
              </a:pPr>
              <a:r>
                <a:rPr lang="en-US" altLang="en-US" b="0">
                  <a:solidFill>
                    <a:srgbClr val="000000"/>
                  </a:solidFill>
                </a:rPr>
                <a:t>c.  1   2   3   6   7   8   9   10</a:t>
              </a:r>
            </a:p>
            <a:p>
              <a:pPr eaLnBrk="1" hangingPunct="1">
                <a:lnSpc>
                  <a:spcPct val="150000"/>
                </a:lnSpc>
              </a:pPr>
              <a:endParaRPr lang="en-US" altLang="en-US">
                <a:solidFill>
                  <a:srgbClr val="000000"/>
                </a:solidFill>
              </a:endParaRPr>
            </a:p>
          </p:txBody>
        </p:sp>
        <p:sp>
          <p:nvSpPr>
            <p:cNvPr id="16" name="Rectangle 3">
              <a:extLst>
                <a:ext uri="{FF2B5EF4-FFF2-40B4-BE49-F238E27FC236}">
                  <a16:creationId xmlns:a16="http://schemas.microsoft.com/office/drawing/2014/main" id="{5358F8E1-6133-46D0-B807-CC3117DC58F9}"/>
                </a:ext>
              </a:extLst>
            </p:cNvPr>
            <p:cNvSpPr>
              <a:spLocks noChangeArrowheads="1"/>
            </p:cNvSpPr>
            <p:nvPr/>
          </p:nvSpPr>
          <p:spPr bwMode="auto">
            <a:xfrm>
              <a:off x="603250" y="1803399"/>
              <a:ext cx="5207000" cy="3988402"/>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solidFill>
                  <a:srgbClr val="000000"/>
                </a:solidFill>
              </a:endParaRPr>
            </a:p>
          </p:txBody>
        </p:sp>
      </p:grpSp>
      <p:sp>
        <p:nvSpPr>
          <p:cNvPr id="17" name="Rectangle 6">
            <a:extLst>
              <a:ext uri="{FF2B5EF4-FFF2-40B4-BE49-F238E27FC236}">
                <a16:creationId xmlns:a16="http://schemas.microsoft.com/office/drawing/2014/main" id="{7BB03C03-67B4-491E-AA61-EA599A82AC88}"/>
              </a:ext>
            </a:extLst>
          </p:cNvPr>
          <p:cNvSpPr txBox="1">
            <a:spLocks noChangeArrowheads="1"/>
          </p:cNvSpPr>
          <p:nvPr/>
        </p:nvSpPr>
        <p:spPr bwMode="auto">
          <a:xfrm>
            <a:off x="5861050" y="2362200"/>
            <a:ext cx="3282950" cy="7889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rtlCol="0" anchor="t" anchorCtr="0" compatLnSpc="1">
            <a:prstTxWarp prst="textNoShape">
              <a:avLst/>
            </a:prstTxWarp>
            <a:normAutofit/>
          </a:bodyPr>
          <a:lst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mn-lt"/>
                <a:ea typeface="+mn-ea"/>
                <a:cs typeface="+mn-cs"/>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mn-lt"/>
                <a:ea typeface="+mn-ea"/>
                <a:cs typeface="+mn-cs"/>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mn-lt"/>
                <a:ea typeface="+mn-ea"/>
                <a:cs typeface="+mn-cs"/>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mn-lt"/>
                <a:ea typeface="+mn-ea"/>
                <a:cs typeface="+mn-cs"/>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mn-lt"/>
                <a:ea typeface="+mn-ea"/>
                <a:cs typeface="+mn-cs"/>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a:lstStyle>
          <a:p>
            <a:pPr>
              <a:lnSpc>
                <a:spcPct val="170000"/>
              </a:lnSpc>
              <a:spcBef>
                <a:spcPct val="0"/>
              </a:spcBef>
              <a:spcAft>
                <a:spcPct val="30000"/>
              </a:spcAft>
              <a:buClr>
                <a:schemeClr val="hlink"/>
              </a:buClr>
              <a:buSzPct val="150000"/>
              <a:buFont typeface="Wingdings" panose="05000000000000000000" pitchFamily="2" charset="2"/>
              <a:buChar char="ï"/>
            </a:pPr>
            <a:r>
              <a:rPr lang="en-US" altLang="en-US"/>
              <a:t>Mode is 1.10</a:t>
            </a:r>
          </a:p>
        </p:txBody>
      </p:sp>
      <p:sp>
        <p:nvSpPr>
          <p:cNvPr id="18" name="Rectangle 6">
            <a:extLst>
              <a:ext uri="{FF2B5EF4-FFF2-40B4-BE49-F238E27FC236}">
                <a16:creationId xmlns:a16="http://schemas.microsoft.com/office/drawing/2014/main" id="{25BE239B-2427-4D6A-85E9-82175F79CFD2}"/>
              </a:ext>
            </a:extLst>
          </p:cNvPr>
          <p:cNvSpPr txBox="1">
            <a:spLocks noChangeArrowheads="1"/>
          </p:cNvSpPr>
          <p:nvPr/>
        </p:nvSpPr>
        <p:spPr bwMode="auto">
          <a:xfrm>
            <a:off x="5867400" y="5105400"/>
            <a:ext cx="1828800" cy="685800"/>
          </a:xfrm>
          <a:prstGeom prst="rect">
            <a:avLst/>
          </a:prstGeom>
          <a:noFill/>
          <a:ln w="12700">
            <a:miter lim="800000"/>
            <a:headEnd/>
            <a:tailEnd/>
          </a:ln>
        </p:spPr>
        <p:txBody>
          <a:bodyPr lIns="90488" tIns="44450" rIns="90488" bIns="44450"/>
          <a:lstStyle/>
          <a:p>
            <a:pPr marL="285750" indent="-285750">
              <a:lnSpc>
                <a:spcPct val="170000"/>
              </a:lnSpc>
              <a:spcAft>
                <a:spcPct val="30000"/>
              </a:spcAft>
              <a:buClr>
                <a:srgbClr val="FC0128"/>
              </a:buClr>
              <a:buSzPct val="150000"/>
              <a:buFont typeface="Wingdings" pitchFamily="2" charset="2"/>
              <a:buChar char="ï"/>
              <a:defRPr/>
            </a:pPr>
            <a:r>
              <a:rPr lang="en-US" sz="2400" b="0" kern="0" dirty="0">
                <a:solidFill>
                  <a:srgbClr val="000000"/>
                </a:solidFill>
                <a:latin typeface="Arial"/>
              </a:rPr>
              <a:t>No Mode</a:t>
            </a:r>
          </a:p>
        </p:txBody>
      </p:sp>
      <p:sp>
        <p:nvSpPr>
          <p:cNvPr id="19" name="Rectangle 6">
            <a:extLst>
              <a:ext uri="{FF2B5EF4-FFF2-40B4-BE49-F238E27FC236}">
                <a16:creationId xmlns:a16="http://schemas.microsoft.com/office/drawing/2014/main" id="{E5BA77D4-9E53-4071-84D4-8CDDC6593E77}"/>
              </a:ext>
            </a:extLst>
          </p:cNvPr>
          <p:cNvSpPr txBox="1">
            <a:spLocks noChangeArrowheads="1"/>
          </p:cNvSpPr>
          <p:nvPr/>
        </p:nvSpPr>
        <p:spPr bwMode="auto">
          <a:xfrm>
            <a:off x="5861050" y="3657600"/>
            <a:ext cx="3282950" cy="838200"/>
          </a:xfrm>
          <a:prstGeom prst="rect">
            <a:avLst/>
          </a:prstGeom>
          <a:noFill/>
          <a:ln w="12700">
            <a:miter lim="800000"/>
            <a:headEnd/>
            <a:tailEnd/>
          </a:ln>
        </p:spPr>
        <p:txBody>
          <a:bodyPr lIns="90488" tIns="44450" rIns="90488" bIns="44450"/>
          <a:lstStyle/>
          <a:p>
            <a:pPr marL="285750" indent="-285750">
              <a:lnSpc>
                <a:spcPct val="170000"/>
              </a:lnSpc>
              <a:spcAft>
                <a:spcPct val="30000"/>
              </a:spcAft>
              <a:buClr>
                <a:srgbClr val="FC0128"/>
              </a:buClr>
              <a:buSzPct val="150000"/>
              <a:buFont typeface="Wingdings" pitchFamily="2" charset="2"/>
              <a:buChar char="ï"/>
              <a:defRPr/>
            </a:pPr>
            <a:r>
              <a:rPr lang="en-US" sz="2400" b="0" kern="0" dirty="0">
                <a:solidFill>
                  <a:srgbClr val="000000"/>
                </a:solidFill>
                <a:latin typeface="Arial"/>
              </a:rPr>
              <a:t>Bimodal -  27 &amp; 55</a:t>
            </a:r>
          </a:p>
        </p:txBody>
      </p:sp>
    </p:spTree>
    <p:extLst>
      <p:ext uri="{BB962C8B-B14F-4D97-AF65-F5344CB8AC3E}">
        <p14:creationId xmlns:p14="http://schemas.microsoft.com/office/powerpoint/2010/main" val="1501432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heel(1)">
                                      <p:cBhvr>
                                        <p:cTn id="12" dur="2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heel(1)">
                                      <p:cBhvr>
                                        <p:cTn id="1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7520-B896-4A82-8065-53A0685B0900}"/>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15173F39-31D8-4F2B-9FC1-43712550E7C7}"/>
              </a:ext>
            </a:extLst>
          </p:cNvPr>
          <p:cNvSpPr>
            <a:spLocks noGrp="1"/>
          </p:cNvSpPr>
          <p:nvPr>
            <p:ph idx="1"/>
          </p:nvPr>
        </p:nvSpPr>
        <p:spPr/>
        <p:txBody>
          <a:bodyPr/>
          <a:lstStyle/>
          <a:p>
            <a:r>
              <a:rPr lang="en-US"/>
              <a:t>Độ đo xu h</a:t>
            </a:r>
            <a:r>
              <a:rPr lang="vi-VN"/>
              <a:t>ư</a:t>
            </a:r>
            <a:r>
              <a:rPr lang="en-US"/>
              <a:t>ớng tập trung (central tendency)</a:t>
            </a:r>
          </a:p>
          <a:p>
            <a:r>
              <a:rPr lang="en-US" b="1"/>
              <a:t>Độ đo sự phân tán (variability)</a:t>
            </a:r>
          </a:p>
          <a:p>
            <a:r>
              <a:rPr lang="en-US"/>
              <a:t>Độ đo vị trí t</a:t>
            </a:r>
            <a:r>
              <a:rPr lang="vi-VN"/>
              <a:t>ư</a:t>
            </a:r>
            <a:r>
              <a:rPr lang="en-US"/>
              <a:t>ơng đối &amp; Đồ thị hộp (boxplots)</a:t>
            </a:r>
          </a:p>
        </p:txBody>
      </p:sp>
      <p:sp>
        <p:nvSpPr>
          <p:cNvPr id="4" name="Slide Number Placeholder 3">
            <a:extLst>
              <a:ext uri="{FF2B5EF4-FFF2-40B4-BE49-F238E27FC236}">
                <a16:creationId xmlns:a16="http://schemas.microsoft.com/office/drawing/2014/main" id="{B7BCF401-4AE1-4701-B0F8-F4FE900594D6}"/>
              </a:ext>
            </a:extLst>
          </p:cNvPr>
          <p:cNvSpPr>
            <a:spLocks noGrp="1"/>
          </p:cNvSpPr>
          <p:nvPr>
            <p:ph type="sldNum" sz="quarter" idx="12"/>
          </p:nvPr>
        </p:nvSpPr>
        <p:spPr/>
        <p:txBody>
          <a:bodyPr/>
          <a:lstStyle/>
          <a:p>
            <a:fld id="{5D28FFE6-A2F1-4243-9DB1-DFB06715F2C6}" type="slidenum">
              <a:rPr lang="en-US" smtClean="0"/>
              <a:pPr/>
              <a:t>21</a:t>
            </a:fld>
            <a:endParaRPr lang="en-US" dirty="0"/>
          </a:p>
        </p:txBody>
      </p:sp>
      <p:sp>
        <p:nvSpPr>
          <p:cNvPr id="5" name="Footer Placeholder 4">
            <a:extLst>
              <a:ext uri="{FF2B5EF4-FFF2-40B4-BE49-F238E27FC236}">
                <a16:creationId xmlns:a16="http://schemas.microsoft.com/office/drawing/2014/main" id="{F8BBD7BF-8276-4A7C-970A-FF9E51705D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96118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382C-71DE-49DE-AE4C-585A4BB8A7E8}"/>
              </a:ext>
            </a:extLst>
          </p:cNvPr>
          <p:cNvSpPr>
            <a:spLocks noGrp="1"/>
          </p:cNvSpPr>
          <p:nvPr>
            <p:ph type="title"/>
          </p:nvPr>
        </p:nvSpPr>
        <p:spPr/>
        <p:txBody>
          <a:bodyPr/>
          <a:lstStyle/>
          <a:p>
            <a:r>
              <a:rPr lang="en-US">
                <a:solidFill>
                  <a:srgbClr val="00B050"/>
                </a:solidFill>
              </a:rPr>
              <a:t>Miền giá trị (range)</a:t>
            </a:r>
          </a:p>
        </p:txBody>
      </p:sp>
      <p:sp>
        <p:nvSpPr>
          <p:cNvPr id="3" name="Content Placeholder 2">
            <a:extLst>
              <a:ext uri="{FF2B5EF4-FFF2-40B4-BE49-F238E27FC236}">
                <a16:creationId xmlns:a16="http://schemas.microsoft.com/office/drawing/2014/main" id="{34DFBE47-99E7-4BF4-8365-DAE9D0815639}"/>
              </a:ext>
            </a:extLst>
          </p:cNvPr>
          <p:cNvSpPr>
            <a:spLocks noGrp="1"/>
          </p:cNvSpPr>
          <p:nvPr>
            <p:ph idx="1"/>
          </p:nvPr>
        </p:nvSpPr>
        <p:spPr/>
        <p:txBody>
          <a:bodyPr/>
          <a:lstStyle/>
          <a:p>
            <a:r>
              <a:rPr lang="en-US"/>
              <a:t>Miền giá trị (range): là độ lệch giữa giá trị lớn nhất và giá trị bé nhất của dữ liệu.</a:t>
            </a:r>
          </a:p>
          <a:p>
            <a:r>
              <a:rPr lang="en-US"/>
              <a:t>Miền giá trị: là độ đo sự biến thiên đ</a:t>
            </a:r>
            <a:r>
              <a:rPr lang="vi-VN"/>
              <a:t>ơ</a:t>
            </a:r>
            <a:r>
              <a:rPr lang="en-US"/>
              <a:t>n giản nhất</a:t>
            </a:r>
          </a:p>
          <a:p>
            <a:r>
              <a:rPr lang="en-US"/>
              <a:t>Miền giá trị dễ bị ảnh h</a:t>
            </a:r>
            <a:r>
              <a:rPr lang="vi-VN"/>
              <a:t>ư</a:t>
            </a:r>
            <a:r>
              <a:rPr lang="en-US"/>
              <a:t>ởng bởi các giá trị ngoại lệ (outliers)</a:t>
            </a:r>
          </a:p>
        </p:txBody>
      </p:sp>
      <p:sp>
        <p:nvSpPr>
          <p:cNvPr id="4" name="Slide Number Placeholder 3">
            <a:extLst>
              <a:ext uri="{FF2B5EF4-FFF2-40B4-BE49-F238E27FC236}">
                <a16:creationId xmlns:a16="http://schemas.microsoft.com/office/drawing/2014/main" id="{71DC6422-B4BB-4A3D-A9EC-B1837F607D84}"/>
              </a:ext>
            </a:extLst>
          </p:cNvPr>
          <p:cNvSpPr>
            <a:spLocks noGrp="1"/>
          </p:cNvSpPr>
          <p:nvPr>
            <p:ph type="sldNum" sz="quarter" idx="12"/>
          </p:nvPr>
        </p:nvSpPr>
        <p:spPr/>
        <p:txBody>
          <a:bodyPr/>
          <a:lstStyle/>
          <a:p>
            <a:fld id="{5D28FFE6-A2F1-4243-9DB1-DFB06715F2C6}" type="slidenum">
              <a:rPr lang="en-US" smtClean="0"/>
              <a:pPr/>
              <a:t>22</a:t>
            </a:fld>
            <a:endParaRPr lang="en-US" dirty="0"/>
          </a:p>
        </p:txBody>
      </p:sp>
      <p:sp>
        <p:nvSpPr>
          <p:cNvPr id="5" name="Footer Placeholder 4">
            <a:extLst>
              <a:ext uri="{FF2B5EF4-FFF2-40B4-BE49-F238E27FC236}">
                <a16:creationId xmlns:a16="http://schemas.microsoft.com/office/drawing/2014/main" id="{D979AEEC-D5A1-4DB0-B08B-0AA765A5FAE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4044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F0D4-D68A-453C-B0C5-33FEB024653E}"/>
              </a:ext>
            </a:extLst>
          </p:cNvPr>
          <p:cNvSpPr>
            <a:spLocks noGrp="1"/>
          </p:cNvSpPr>
          <p:nvPr>
            <p:ph type="title"/>
          </p:nvPr>
        </p:nvSpPr>
        <p:spPr/>
        <p:txBody>
          <a:bodyPr/>
          <a:lstStyle/>
          <a:p>
            <a:r>
              <a:rPr lang="en-US">
                <a:solidFill>
                  <a:srgbClr val="00B050"/>
                </a:solidFill>
              </a:rPr>
              <a:t>Độ lệch chuẩn (standard deviation) của mẫu</a:t>
            </a:r>
            <a:endParaRPr lang="en-US"/>
          </a:p>
        </p:txBody>
      </p:sp>
      <p:sp>
        <p:nvSpPr>
          <p:cNvPr id="3" name="Content Placeholder 2">
            <a:extLst>
              <a:ext uri="{FF2B5EF4-FFF2-40B4-BE49-F238E27FC236}">
                <a16:creationId xmlns:a16="http://schemas.microsoft.com/office/drawing/2014/main" id="{1B1953C4-9662-4ED1-B096-6CB9FBA6B166}"/>
              </a:ext>
            </a:extLst>
          </p:cNvPr>
          <p:cNvSpPr>
            <a:spLocks noGrp="1"/>
          </p:cNvSpPr>
          <p:nvPr>
            <p:ph idx="1"/>
          </p:nvPr>
        </p:nvSpPr>
        <p:spPr/>
        <p:txBody>
          <a:bodyPr/>
          <a:lstStyle/>
          <a:p>
            <a:r>
              <a:rPr lang="en-US"/>
              <a:t>Độ lệch chuẩn (standard deviation) của một tập dữ liệu mẫu, th</a:t>
            </a:r>
            <a:r>
              <a:rPr lang="vi-VN"/>
              <a:t>ư</a:t>
            </a:r>
            <a:r>
              <a:rPr lang="en-US"/>
              <a:t>ờng đ</a:t>
            </a:r>
            <a:r>
              <a:rPr lang="vi-VN"/>
              <a:t>ư</a:t>
            </a:r>
            <a:r>
              <a:rPr lang="en-US"/>
              <a:t>ợc ký hiệu là s (hoặc sd) là đại l</a:t>
            </a:r>
            <a:r>
              <a:rPr lang="vi-VN"/>
              <a:t>ư</a:t>
            </a:r>
            <a:r>
              <a:rPr lang="en-US"/>
              <a:t>ợng chỉ độ lệch của các giá trị dữ liệu so với giá trị trung bình.</a:t>
            </a:r>
          </a:p>
          <a:p>
            <a:endParaRPr lang="en-US"/>
          </a:p>
        </p:txBody>
      </p:sp>
      <p:sp>
        <p:nvSpPr>
          <p:cNvPr id="4" name="Slide Number Placeholder 3">
            <a:extLst>
              <a:ext uri="{FF2B5EF4-FFF2-40B4-BE49-F238E27FC236}">
                <a16:creationId xmlns:a16="http://schemas.microsoft.com/office/drawing/2014/main" id="{0DC2D580-76A5-4FFB-9CD6-04821BB2267B}"/>
              </a:ext>
            </a:extLst>
          </p:cNvPr>
          <p:cNvSpPr>
            <a:spLocks noGrp="1"/>
          </p:cNvSpPr>
          <p:nvPr>
            <p:ph type="sldNum" sz="quarter" idx="12"/>
          </p:nvPr>
        </p:nvSpPr>
        <p:spPr/>
        <p:txBody>
          <a:bodyPr/>
          <a:lstStyle/>
          <a:p>
            <a:fld id="{5D28FFE6-A2F1-4243-9DB1-DFB06715F2C6}" type="slidenum">
              <a:rPr lang="en-US" smtClean="0"/>
              <a:pPr/>
              <a:t>23</a:t>
            </a:fld>
            <a:endParaRPr lang="en-US" dirty="0"/>
          </a:p>
        </p:txBody>
      </p:sp>
      <p:sp>
        <p:nvSpPr>
          <p:cNvPr id="5" name="Footer Placeholder 4">
            <a:extLst>
              <a:ext uri="{FF2B5EF4-FFF2-40B4-BE49-F238E27FC236}">
                <a16:creationId xmlns:a16="http://schemas.microsoft.com/office/drawing/2014/main" id="{B666F4E9-10A5-45DB-8C62-0EC537E18BCB}"/>
              </a:ext>
            </a:extLst>
          </p:cNvPr>
          <p:cNvSpPr>
            <a:spLocks noGrp="1"/>
          </p:cNvSpPr>
          <p:nvPr>
            <p:ph type="ftr" sz="quarter" idx="11"/>
          </p:nvPr>
        </p:nvSpPr>
        <p:spPr/>
        <p:txBody>
          <a:bodyPr/>
          <a:lstStyle/>
          <a:p>
            <a:endParaRPr lang="en-US" dirty="0"/>
          </a:p>
        </p:txBody>
      </p:sp>
      <p:graphicFrame>
        <p:nvGraphicFramePr>
          <p:cNvPr id="6" name="Object 2">
            <a:extLst>
              <a:ext uri="{FF2B5EF4-FFF2-40B4-BE49-F238E27FC236}">
                <a16:creationId xmlns:a16="http://schemas.microsoft.com/office/drawing/2014/main" id="{5D6C8DA9-84F8-4D71-9560-FF7BD2A2F8C2}"/>
              </a:ext>
            </a:extLst>
          </p:cNvPr>
          <p:cNvGraphicFramePr>
            <a:graphicFrameLocks noChangeAspect="1"/>
          </p:cNvGraphicFramePr>
          <p:nvPr>
            <p:extLst>
              <p:ext uri="{D42A27DB-BD31-4B8C-83A1-F6EECF244321}">
                <p14:modId xmlns:p14="http://schemas.microsoft.com/office/powerpoint/2010/main" val="1684354315"/>
              </p:ext>
            </p:extLst>
          </p:nvPr>
        </p:nvGraphicFramePr>
        <p:xfrm>
          <a:off x="2514600" y="3690937"/>
          <a:ext cx="3835400" cy="1719263"/>
        </p:xfrm>
        <a:graphic>
          <a:graphicData uri="http://schemas.openxmlformats.org/presentationml/2006/ole">
            <mc:AlternateContent xmlns:mc="http://schemas.openxmlformats.org/markup-compatibility/2006">
              <mc:Choice xmlns:v="urn:schemas-microsoft-com:vml" Requires="v">
                <p:oleObj spid="_x0000_s8321" name="Equation" r:id="rId3" imgW="2209800" imgH="990600" progId="Equation.DSMT4">
                  <p:embed/>
                </p:oleObj>
              </mc:Choice>
              <mc:Fallback>
                <p:oleObj name="Equation" r:id="rId3" imgW="2209800" imgH="990600" progId="Equation.DSMT4">
                  <p:embed/>
                  <p:pic>
                    <p:nvPicPr>
                      <p:cNvPr id="83971" name="Object 2">
                        <a:extLst>
                          <a:ext uri="{FF2B5EF4-FFF2-40B4-BE49-F238E27FC236}">
                            <a16:creationId xmlns:a16="http://schemas.microsoft.com/office/drawing/2014/main" id="{44920679-C4EE-43C7-981E-9244839216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690937"/>
                        <a:ext cx="3835400" cy="171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32862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F0D4-D68A-453C-B0C5-33FEB024653E}"/>
              </a:ext>
            </a:extLst>
          </p:cNvPr>
          <p:cNvSpPr>
            <a:spLocks noGrp="1"/>
          </p:cNvSpPr>
          <p:nvPr>
            <p:ph type="title"/>
          </p:nvPr>
        </p:nvSpPr>
        <p:spPr/>
        <p:txBody>
          <a:bodyPr/>
          <a:lstStyle/>
          <a:p>
            <a:r>
              <a:rPr lang="en-US">
                <a:solidFill>
                  <a:srgbClr val="00B050"/>
                </a:solidFill>
              </a:rPr>
              <a:t>Độ lệch chuẩn (standard deviation) của mẫu</a:t>
            </a:r>
            <a:endParaRPr lang="en-US"/>
          </a:p>
        </p:txBody>
      </p:sp>
      <p:sp>
        <p:nvSpPr>
          <p:cNvPr id="4" name="Slide Number Placeholder 3">
            <a:extLst>
              <a:ext uri="{FF2B5EF4-FFF2-40B4-BE49-F238E27FC236}">
                <a16:creationId xmlns:a16="http://schemas.microsoft.com/office/drawing/2014/main" id="{0DC2D580-76A5-4FFB-9CD6-04821BB2267B}"/>
              </a:ext>
            </a:extLst>
          </p:cNvPr>
          <p:cNvSpPr>
            <a:spLocks noGrp="1"/>
          </p:cNvSpPr>
          <p:nvPr>
            <p:ph type="sldNum" sz="quarter" idx="12"/>
          </p:nvPr>
        </p:nvSpPr>
        <p:spPr/>
        <p:txBody>
          <a:bodyPr/>
          <a:lstStyle/>
          <a:p>
            <a:fld id="{5D28FFE6-A2F1-4243-9DB1-DFB06715F2C6}" type="slidenum">
              <a:rPr lang="en-US" smtClean="0"/>
              <a:pPr/>
              <a:t>24</a:t>
            </a:fld>
            <a:endParaRPr lang="en-US" dirty="0"/>
          </a:p>
        </p:txBody>
      </p:sp>
      <p:sp>
        <p:nvSpPr>
          <p:cNvPr id="5" name="Footer Placeholder 4">
            <a:extLst>
              <a:ext uri="{FF2B5EF4-FFF2-40B4-BE49-F238E27FC236}">
                <a16:creationId xmlns:a16="http://schemas.microsoft.com/office/drawing/2014/main" id="{B666F4E9-10A5-45DB-8C62-0EC537E18BCB}"/>
              </a:ext>
            </a:extLst>
          </p:cNvPr>
          <p:cNvSpPr>
            <a:spLocks noGrp="1"/>
          </p:cNvSpPr>
          <p:nvPr>
            <p:ph type="ftr" sz="quarter" idx="11"/>
          </p:nvPr>
        </p:nvSpPr>
        <p:spPr/>
        <p:txBody>
          <a:bodyPr/>
          <a:lstStyle/>
          <a:p>
            <a:endParaRPr lang="en-US" dirty="0"/>
          </a:p>
        </p:txBody>
      </p:sp>
      <p:sp>
        <p:nvSpPr>
          <p:cNvPr id="8" name="Content Placeholder 7">
            <a:extLst>
              <a:ext uri="{FF2B5EF4-FFF2-40B4-BE49-F238E27FC236}">
                <a16:creationId xmlns:a16="http://schemas.microsoft.com/office/drawing/2014/main" id="{37FBCD2E-4767-4471-BD95-0E7E46BCCB8A}"/>
              </a:ext>
            </a:extLst>
          </p:cNvPr>
          <p:cNvSpPr>
            <a:spLocks noGrp="1"/>
          </p:cNvSpPr>
          <p:nvPr>
            <p:ph idx="1"/>
          </p:nvPr>
        </p:nvSpPr>
        <p:spPr/>
        <p:txBody>
          <a:bodyPr/>
          <a:lstStyle/>
          <a:p>
            <a:r>
              <a:rPr lang="en-US"/>
              <a:t>Trong thực nghiệm, có thể tính nhanh giá trị độ lệch chuẩn bằng công thức sau:</a:t>
            </a:r>
          </a:p>
          <a:p>
            <a:endParaRPr lang="en-US"/>
          </a:p>
        </p:txBody>
      </p:sp>
      <p:graphicFrame>
        <p:nvGraphicFramePr>
          <p:cNvPr id="9" name="Object 2">
            <a:extLst>
              <a:ext uri="{FF2B5EF4-FFF2-40B4-BE49-F238E27FC236}">
                <a16:creationId xmlns:a16="http://schemas.microsoft.com/office/drawing/2014/main" id="{08B5E066-7902-42AD-954F-E8B62D1196D6}"/>
              </a:ext>
            </a:extLst>
          </p:cNvPr>
          <p:cNvGraphicFramePr>
            <a:graphicFrameLocks noChangeAspect="1"/>
          </p:cNvGraphicFramePr>
          <p:nvPr>
            <p:extLst>
              <p:ext uri="{D42A27DB-BD31-4B8C-83A1-F6EECF244321}">
                <p14:modId xmlns:p14="http://schemas.microsoft.com/office/powerpoint/2010/main" val="19149458"/>
              </p:ext>
            </p:extLst>
          </p:nvPr>
        </p:nvGraphicFramePr>
        <p:xfrm>
          <a:off x="1817688" y="2849563"/>
          <a:ext cx="5137150" cy="2027237"/>
        </p:xfrm>
        <a:graphic>
          <a:graphicData uri="http://schemas.openxmlformats.org/presentationml/2006/ole">
            <mc:AlternateContent xmlns:mc="http://schemas.openxmlformats.org/markup-compatibility/2006">
              <mc:Choice xmlns:v="urn:schemas-microsoft-com:vml" Requires="v">
                <p:oleObj spid="_x0000_s9345" name="Equation" r:id="rId3" imgW="2959100" imgH="1168400" progId="Equation.DSMT4">
                  <p:embed/>
                </p:oleObj>
              </mc:Choice>
              <mc:Fallback>
                <p:oleObj name="Equation" r:id="rId3" imgW="2959100" imgH="1168400" progId="Equation.DSMT4">
                  <p:embed/>
                  <p:pic>
                    <p:nvPicPr>
                      <p:cNvPr id="86019" name="Object 2">
                        <a:extLst>
                          <a:ext uri="{FF2B5EF4-FFF2-40B4-BE49-F238E27FC236}">
                            <a16:creationId xmlns:a16="http://schemas.microsoft.com/office/drawing/2014/main" id="{0B93E0D9-539E-4E89-8AE0-9D504CA06C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688" y="2849563"/>
                        <a:ext cx="5137150" cy="202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2406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F0D4-D68A-453C-B0C5-33FEB024653E}"/>
              </a:ext>
            </a:extLst>
          </p:cNvPr>
          <p:cNvSpPr>
            <a:spLocks noGrp="1"/>
          </p:cNvSpPr>
          <p:nvPr>
            <p:ph type="title"/>
          </p:nvPr>
        </p:nvSpPr>
        <p:spPr/>
        <p:txBody>
          <a:bodyPr>
            <a:normAutofit/>
          </a:bodyPr>
          <a:lstStyle/>
          <a:p>
            <a:r>
              <a:rPr lang="en-US">
                <a:solidFill>
                  <a:srgbClr val="00B050"/>
                </a:solidFill>
              </a:rPr>
              <a:t>Một vài l</a:t>
            </a:r>
            <a:r>
              <a:rPr lang="vi-VN">
                <a:solidFill>
                  <a:srgbClr val="00B050"/>
                </a:solidFill>
              </a:rPr>
              <a:t>ư</a:t>
            </a:r>
            <a:r>
              <a:rPr lang="en-US">
                <a:solidFill>
                  <a:srgbClr val="00B050"/>
                </a:solidFill>
              </a:rPr>
              <a:t>u ý</a:t>
            </a:r>
            <a:endParaRPr lang="en-US"/>
          </a:p>
        </p:txBody>
      </p:sp>
      <p:sp>
        <p:nvSpPr>
          <p:cNvPr id="4" name="Slide Number Placeholder 3">
            <a:extLst>
              <a:ext uri="{FF2B5EF4-FFF2-40B4-BE49-F238E27FC236}">
                <a16:creationId xmlns:a16="http://schemas.microsoft.com/office/drawing/2014/main" id="{0DC2D580-76A5-4FFB-9CD6-04821BB2267B}"/>
              </a:ext>
            </a:extLst>
          </p:cNvPr>
          <p:cNvSpPr>
            <a:spLocks noGrp="1"/>
          </p:cNvSpPr>
          <p:nvPr>
            <p:ph type="sldNum" sz="quarter" idx="12"/>
          </p:nvPr>
        </p:nvSpPr>
        <p:spPr/>
        <p:txBody>
          <a:bodyPr/>
          <a:lstStyle/>
          <a:p>
            <a:fld id="{5D28FFE6-A2F1-4243-9DB1-DFB06715F2C6}" type="slidenum">
              <a:rPr lang="en-US" smtClean="0"/>
              <a:pPr/>
              <a:t>25</a:t>
            </a:fld>
            <a:endParaRPr lang="en-US" dirty="0"/>
          </a:p>
        </p:txBody>
      </p:sp>
      <p:sp>
        <p:nvSpPr>
          <p:cNvPr id="5" name="Footer Placeholder 4">
            <a:extLst>
              <a:ext uri="{FF2B5EF4-FFF2-40B4-BE49-F238E27FC236}">
                <a16:creationId xmlns:a16="http://schemas.microsoft.com/office/drawing/2014/main" id="{B666F4E9-10A5-45DB-8C62-0EC537E18BCB}"/>
              </a:ext>
            </a:extLst>
          </p:cNvPr>
          <p:cNvSpPr>
            <a:spLocks noGrp="1"/>
          </p:cNvSpPr>
          <p:nvPr>
            <p:ph type="ftr" sz="quarter" idx="11"/>
          </p:nvPr>
        </p:nvSpPr>
        <p:spPr/>
        <p:txBody>
          <a:bodyPr/>
          <a:lstStyle/>
          <a:p>
            <a:endParaRPr lang="en-US" dirty="0"/>
          </a:p>
        </p:txBody>
      </p:sp>
      <p:sp>
        <p:nvSpPr>
          <p:cNvPr id="8" name="Content Placeholder 7">
            <a:extLst>
              <a:ext uri="{FF2B5EF4-FFF2-40B4-BE49-F238E27FC236}">
                <a16:creationId xmlns:a16="http://schemas.microsoft.com/office/drawing/2014/main" id="{1EED7FFF-C09C-4AEA-9574-BED430F71A1E}"/>
              </a:ext>
            </a:extLst>
          </p:cNvPr>
          <p:cNvSpPr>
            <a:spLocks noGrp="1"/>
          </p:cNvSpPr>
          <p:nvPr>
            <p:ph idx="1"/>
          </p:nvPr>
        </p:nvSpPr>
        <p:spPr/>
        <p:txBody>
          <a:bodyPr/>
          <a:lstStyle/>
          <a:p>
            <a:r>
              <a:rPr lang="en-US"/>
              <a:t>Giá trị của độ lệch chuẩn luôn không âm</a:t>
            </a:r>
          </a:p>
          <a:p>
            <a:r>
              <a:rPr lang="en-US"/>
              <a:t>Giá trị của độ lệch chuẩn vẫn bị ảnh h</a:t>
            </a:r>
            <a:r>
              <a:rPr lang="vi-VN"/>
              <a:t>ư</a:t>
            </a:r>
            <a:r>
              <a:rPr lang="en-US"/>
              <a:t>ởng bởi ngoại lệ</a:t>
            </a:r>
          </a:p>
          <a:p>
            <a:r>
              <a:rPr lang="en-US"/>
              <a:t>Đ</a:t>
            </a:r>
            <a:r>
              <a:rPr lang="vi-VN"/>
              <a:t>ơ</a:t>
            </a:r>
            <a:r>
              <a:rPr lang="en-US"/>
              <a:t>n vị của độ lệch chuẩn cũng là đ</a:t>
            </a:r>
            <a:r>
              <a:rPr lang="vi-VN"/>
              <a:t>ơ</a:t>
            </a:r>
            <a:r>
              <a:rPr lang="en-US"/>
              <a:t>n vị của giá trị dữ liệu</a:t>
            </a:r>
          </a:p>
        </p:txBody>
      </p:sp>
    </p:spTree>
    <p:extLst>
      <p:ext uri="{BB962C8B-B14F-4D97-AF65-F5344CB8AC3E}">
        <p14:creationId xmlns:p14="http://schemas.microsoft.com/office/powerpoint/2010/main" val="2793056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27A0-2FBC-4E6C-A9A8-4A0387D0A7F2}"/>
              </a:ext>
            </a:extLst>
          </p:cNvPr>
          <p:cNvSpPr>
            <a:spLocks noGrp="1"/>
          </p:cNvSpPr>
          <p:nvPr>
            <p:ph type="title"/>
          </p:nvPr>
        </p:nvSpPr>
        <p:spPr/>
        <p:txBody>
          <a:bodyPr/>
          <a:lstStyle/>
          <a:p>
            <a:r>
              <a:rPr lang="en-US">
                <a:solidFill>
                  <a:srgbClr val="00B050"/>
                </a:solidFill>
              </a:rPr>
              <a:t>Ví dụ</a:t>
            </a:r>
            <a:endParaRPr lang="en-US"/>
          </a:p>
        </p:txBody>
      </p:sp>
      <p:sp>
        <p:nvSpPr>
          <p:cNvPr id="3" name="Content Placeholder 2">
            <a:extLst>
              <a:ext uri="{FF2B5EF4-FFF2-40B4-BE49-F238E27FC236}">
                <a16:creationId xmlns:a16="http://schemas.microsoft.com/office/drawing/2014/main" id="{C9B90E9E-19CD-4CAB-9C79-6BBA619EF90C}"/>
              </a:ext>
            </a:extLst>
          </p:cNvPr>
          <p:cNvSpPr>
            <a:spLocks noGrp="1"/>
          </p:cNvSpPr>
          <p:nvPr>
            <p:ph idx="1"/>
          </p:nvPr>
        </p:nvSpPr>
        <p:spPr/>
        <p:txBody>
          <a:bodyPr/>
          <a:lstStyle/>
          <a:p>
            <a:r>
              <a:rPr lang="en-US"/>
              <a:t>Tìm độ lệch chuẩn của bộ dữ liệu sau:</a:t>
            </a:r>
          </a:p>
          <a:p>
            <a:pPr marL="0" indent="0" algn="ctr">
              <a:buNone/>
            </a:pPr>
            <a:r>
              <a:rPr lang="en-US"/>
              <a:t>22, 22, 26, 24</a:t>
            </a:r>
          </a:p>
        </p:txBody>
      </p:sp>
      <p:sp>
        <p:nvSpPr>
          <p:cNvPr id="4" name="Slide Number Placeholder 3">
            <a:extLst>
              <a:ext uri="{FF2B5EF4-FFF2-40B4-BE49-F238E27FC236}">
                <a16:creationId xmlns:a16="http://schemas.microsoft.com/office/drawing/2014/main" id="{CC9B1CE7-9B35-4DF5-9927-C527DC71D7D3}"/>
              </a:ext>
            </a:extLst>
          </p:cNvPr>
          <p:cNvSpPr>
            <a:spLocks noGrp="1"/>
          </p:cNvSpPr>
          <p:nvPr>
            <p:ph type="sldNum" sz="quarter" idx="12"/>
          </p:nvPr>
        </p:nvSpPr>
        <p:spPr/>
        <p:txBody>
          <a:bodyPr/>
          <a:lstStyle/>
          <a:p>
            <a:fld id="{5D28FFE6-A2F1-4243-9DB1-DFB06715F2C6}" type="slidenum">
              <a:rPr lang="en-US" smtClean="0"/>
              <a:pPr/>
              <a:t>26</a:t>
            </a:fld>
            <a:endParaRPr lang="en-US" dirty="0"/>
          </a:p>
        </p:txBody>
      </p:sp>
      <p:sp>
        <p:nvSpPr>
          <p:cNvPr id="5" name="Footer Placeholder 4">
            <a:extLst>
              <a:ext uri="{FF2B5EF4-FFF2-40B4-BE49-F238E27FC236}">
                <a16:creationId xmlns:a16="http://schemas.microsoft.com/office/drawing/2014/main" id="{F7C94D09-41B6-441E-B26B-DC4914A32AB6}"/>
              </a:ext>
            </a:extLst>
          </p:cNvPr>
          <p:cNvSpPr>
            <a:spLocks noGrp="1"/>
          </p:cNvSpPr>
          <p:nvPr>
            <p:ph type="ftr" sz="quarter" idx="11"/>
          </p:nvPr>
        </p:nvSpPr>
        <p:spPr/>
        <p:txBody>
          <a:bodyPr/>
          <a:lstStyle/>
          <a:p>
            <a:endParaRPr lang="en-US" dirty="0"/>
          </a:p>
        </p:txBody>
      </p:sp>
      <p:graphicFrame>
        <p:nvGraphicFramePr>
          <p:cNvPr id="6" name="Object 2">
            <a:extLst>
              <a:ext uri="{FF2B5EF4-FFF2-40B4-BE49-F238E27FC236}">
                <a16:creationId xmlns:a16="http://schemas.microsoft.com/office/drawing/2014/main" id="{72B3B116-A788-42A2-A867-E0E3FC306539}"/>
              </a:ext>
            </a:extLst>
          </p:cNvPr>
          <p:cNvGraphicFramePr>
            <a:graphicFrameLocks noChangeAspect="1"/>
          </p:cNvGraphicFramePr>
          <p:nvPr>
            <p:extLst>
              <p:ext uri="{D42A27DB-BD31-4B8C-83A1-F6EECF244321}">
                <p14:modId xmlns:p14="http://schemas.microsoft.com/office/powerpoint/2010/main" val="2934663888"/>
              </p:ext>
            </p:extLst>
          </p:nvPr>
        </p:nvGraphicFramePr>
        <p:xfrm>
          <a:off x="457200" y="2743200"/>
          <a:ext cx="8112125" cy="3200400"/>
        </p:xfrm>
        <a:graphic>
          <a:graphicData uri="http://schemas.openxmlformats.org/presentationml/2006/ole">
            <mc:AlternateContent xmlns:mc="http://schemas.openxmlformats.org/markup-compatibility/2006">
              <mc:Choice xmlns:v="urn:schemas-microsoft-com:vml" Requires="v">
                <p:oleObj spid="_x0000_s10362" name="Equation" r:id="rId3" imgW="3733800" imgH="1473200" progId="Equation.DSMT4">
                  <p:embed/>
                </p:oleObj>
              </mc:Choice>
              <mc:Fallback>
                <p:oleObj name="Equation" r:id="rId3" imgW="3733800" imgH="1473200" progId="Equation.DSMT4">
                  <p:embed/>
                  <p:pic>
                    <p:nvPicPr>
                      <p:cNvPr id="92163" name="Object 2">
                        <a:extLst>
                          <a:ext uri="{FF2B5EF4-FFF2-40B4-BE49-F238E27FC236}">
                            <a16:creationId xmlns:a16="http://schemas.microsoft.com/office/drawing/2014/main" id="{395B8C73-35F7-4B5E-A1C7-1025E85061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743200"/>
                        <a:ext cx="8112125" cy="320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9922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E7D2-FFC4-4BC0-BE33-5501DCDE45B3}"/>
              </a:ext>
            </a:extLst>
          </p:cNvPr>
          <p:cNvSpPr>
            <a:spLocks noGrp="1"/>
          </p:cNvSpPr>
          <p:nvPr>
            <p:ph type="title"/>
          </p:nvPr>
        </p:nvSpPr>
        <p:spPr/>
        <p:txBody>
          <a:bodyPr>
            <a:normAutofit fontScale="90000"/>
          </a:bodyPr>
          <a:lstStyle/>
          <a:p>
            <a:r>
              <a:rPr lang="en-US">
                <a:solidFill>
                  <a:srgbClr val="00B050"/>
                </a:solidFill>
              </a:rPr>
              <a:t>Độ lệch chuẩn(standard deviation) của quần thể</a:t>
            </a:r>
            <a:endParaRPr lang="en-US"/>
          </a:p>
        </p:txBody>
      </p:sp>
      <p:sp>
        <p:nvSpPr>
          <p:cNvPr id="3" name="Content Placeholder 2">
            <a:extLst>
              <a:ext uri="{FF2B5EF4-FFF2-40B4-BE49-F238E27FC236}">
                <a16:creationId xmlns:a16="http://schemas.microsoft.com/office/drawing/2014/main" id="{94F502AA-2833-439A-A230-353DE3017B73}"/>
              </a:ext>
            </a:extLst>
          </p:cNvPr>
          <p:cNvSpPr>
            <a:spLocks noGrp="1"/>
          </p:cNvSpPr>
          <p:nvPr>
            <p:ph idx="1"/>
          </p:nvPr>
        </p:nvSpPr>
        <p:spPr/>
        <p:txBody>
          <a:bodyPr/>
          <a:lstStyle/>
          <a:p>
            <a:r>
              <a:rPr lang="en-US"/>
              <a:t>T</a:t>
            </a:r>
            <a:r>
              <a:rPr lang="vi-VN"/>
              <a:t>ư</a:t>
            </a:r>
            <a:r>
              <a:rPr lang="en-US"/>
              <a:t>ơng tự nh</a:t>
            </a:r>
            <a:r>
              <a:rPr lang="vi-VN"/>
              <a:t>ư</a:t>
            </a:r>
            <a:r>
              <a:rPr lang="en-US"/>
              <a:t> độ lệch chuẩn của mẫu, ta có công thức tính độ lệch chuẩn của quần thể.</a:t>
            </a:r>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B30C4640-3BA6-478B-98BB-F43B650A0429}"/>
              </a:ext>
            </a:extLst>
          </p:cNvPr>
          <p:cNvSpPr>
            <a:spLocks noGrp="1"/>
          </p:cNvSpPr>
          <p:nvPr>
            <p:ph type="sldNum" sz="quarter" idx="12"/>
          </p:nvPr>
        </p:nvSpPr>
        <p:spPr/>
        <p:txBody>
          <a:bodyPr/>
          <a:lstStyle/>
          <a:p>
            <a:fld id="{5D28FFE6-A2F1-4243-9DB1-DFB06715F2C6}" type="slidenum">
              <a:rPr lang="en-US" smtClean="0"/>
              <a:pPr/>
              <a:t>27</a:t>
            </a:fld>
            <a:endParaRPr lang="en-US" dirty="0"/>
          </a:p>
        </p:txBody>
      </p:sp>
      <p:sp>
        <p:nvSpPr>
          <p:cNvPr id="5" name="Footer Placeholder 4">
            <a:extLst>
              <a:ext uri="{FF2B5EF4-FFF2-40B4-BE49-F238E27FC236}">
                <a16:creationId xmlns:a16="http://schemas.microsoft.com/office/drawing/2014/main" id="{769CB7CF-D818-4F74-B0F9-236D43F5ED32}"/>
              </a:ext>
            </a:extLst>
          </p:cNvPr>
          <p:cNvSpPr>
            <a:spLocks noGrp="1"/>
          </p:cNvSpPr>
          <p:nvPr>
            <p:ph type="ftr" sz="quarter" idx="11"/>
          </p:nvPr>
        </p:nvSpPr>
        <p:spPr/>
        <p:txBody>
          <a:bodyPr/>
          <a:lstStyle/>
          <a:p>
            <a:endParaRPr lang="en-US" dirty="0"/>
          </a:p>
        </p:txBody>
      </p:sp>
      <p:graphicFrame>
        <p:nvGraphicFramePr>
          <p:cNvPr id="7" name="Object 2">
            <a:extLst>
              <a:ext uri="{FF2B5EF4-FFF2-40B4-BE49-F238E27FC236}">
                <a16:creationId xmlns:a16="http://schemas.microsoft.com/office/drawing/2014/main" id="{B9DEA1D5-8C0F-4CCB-9513-69B9C21994F4}"/>
              </a:ext>
            </a:extLst>
          </p:cNvPr>
          <p:cNvGraphicFramePr>
            <a:graphicFrameLocks noChangeAspect="1"/>
          </p:cNvGraphicFramePr>
          <p:nvPr>
            <p:extLst>
              <p:ext uri="{D42A27DB-BD31-4B8C-83A1-F6EECF244321}">
                <p14:modId xmlns:p14="http://schemas.microsoft.com/office/powerpoint/2010/main" val="3377586981"/>
              </p:ext>
            </p:extLst>
          </p:nvPr>
        </p:nvGraphicFramePr>
        <p:xfrm>
          <a:off x="2443162" y="3157537"/>
          <a:ext cx="4033838" cy="1719263"/>
        </p:xfrm>
        <a:graphic>
          <a:graphicData uri="http://schemas.openxmlformats.org/presentationml/2006/ole">
            <mc:AlternateContent xmlns:mc="http://schemas.openxmlformats.org/markup-compatibility/2006">
              <mc:Choice xmlns:v="urn:schemas-microsoft-com:vml" Requires="v">
                <p:oleObj spid="_x0000_s11379" name="Equation" r:id="rId3" imgW="2324100" imgH="990600" progId="Equation.DSMT4">
                  <p:embed/>
                </p:oleObj>
              </mc:Choice>
              <mc:Fallback>
                <p:oleObj name="Equation" r:id="rId3" imgW="2324100" imgH="990600" progId="Equation.DSMT4">
                  <p:embed/>
                  <p:pic>
                    <p:nvPicPr>
                      <p:cNvPr id="106506" name="Object 2">
                        <a:extLst>
                          <a:ext uri="{FF2B5EF4-FFF2-40B4-BE49-F238E27FC236}">
                            <a16:creationId xmlns:a16="http://schemas.microsoft.com/office/drawing/2014/main" id="{3CC393A3-F1CD-4F45-9798-0A43C8A193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3162" y="3157537"/>
                        <a:ext cx="4033838" cy="171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0647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E7D2-FFC4-4BC0-BE33-5501DCDE45B3}"/>
              </a:ext>
            </a:extLst>
          </p:cNvPr>
          <p:cNvSpPr>
            <a:spLocks noGrp="1"/>
          </p:cNvSpPr>
          <p:nvPr>
            <p:ph type="title"/>
          </p:nvPr>
        </p:nvSpPr>
        <p:spPr/>
        <p:txBody>
          <a:bodyPr>
            <a:normAutofit/>
          </a:bodyPr>
          <a:lstStyle/>
          <a:p>
            <a:r>
              <a:rPr lang="en-US">
                <a:solidFill>
                  <a:srgbClr val="00B050"/>
                </a:solidFill>
              </a:rPr>
              <a:t>Ph</a:t>
            </a:r>
            <a:r>
              <a:rPr lang="vi-VN">
                <a:solidFill>
                  <a:srgbClr val="00B050"/>
                </a:solidFill>
              </a:rPr>
              <a:t>ư</a:t>
            </a:r>
            <a:r>
              <a:rPr lang="en-US">
                <a:solidFill>
                  <a:srgbClr val="00B050"/>
                </a:solidFill>
              </a:rPr>
              <a:t>ơng sai</a:t>
            </a:r>
            <a:endParaRPr lang="en-US"/>
          </a:p>
        </p:txBody>
      </p:sp>
      <p:sp>
        <p:nvSpPr>
          <p:cNvPr id="3" name="Content Placeholder 2">
            <a:extLst>
              <a:ext uri="{FF2B5EF4-FFF2-40B4-BE49-F238E27FC236}">
                <a16:creationId xmlns:a16="http://schemas.microsoft.com/office/drawing/2014/main" id="{94F502AA-2833-439A-A230-353DE3017B73}"/>
              </a:ext>
            </a:extLst>
          </p:cNvPr>
          <p:cNvSpPr>
            <a:spLocks noGrp="1"/>
          </p:cNvSpPr>
          <p:nvPr>
            <p:ph idx="1"/>
          </p:nvPr>
        </p:nvSpPr>
        <p:spPr/>
        <p:txBody>
          <a:bodyPr/>
          <a:lstStyle/>
          <a:p>
            <a:r>
              <a:rPr lang="en-US"/>
              <a:t>Ph</a:t>
            </a:r>
            <a:r>
              <a:rPr lang="vi-VN"/>
              <a:t>ư</a:t>
            </a:r>
            <a:r>
              <a:rPr lang="en-US"/>
              <a:t>ơng sai của một tập dữ liệu là bình ph</a:t>
            </a:r>
            <a:r>
              <a:rPr lang="vi-VN"/>
              <a:t>ư</a:t>
            </a:r>
            <a:r>
              <a:rPr lang="en-US"/>
              <a:t>ơng của giá trị độ lệch chuẩn</a:t>
            </a:r>
          </a:p>
          <a:p>
            <a:r>
              <a:rPr lang="en-US"/>
              <a:t>Ph</a:t>
            </a:r>
            <a:r>
              <a:rPr lang="vi-VN"/>
              <a:t>ư</a:t>
            </a:r>
            <a:r>
              <a:rPr lang="en-US"/>
              <a:t>ơng sai mẫu: </a:t>
            </a:r>
            <a:r>
              <a:rPr lang="en-US" altLang="en-US" i="1">
                <a:solidFill>
                  <a:srgbClr val="000000"/>
                </a:solidFill>
              </a:rPr>
              <a:t>s</a:t>
            </a:r>
            <a:r>
              <a:rPr lang="en-US" altLang="en-US" baseline="30000">
                <a:solidFill>
                  <a:srgbClr val="000000"/>
                </a:solidFill>
              </a:rPr>
              <a:t>2</a:t>
            </a:r>
            <a:endParaRPr lang="en-US"/>
          </a:p>
          <a:p>
            <a:r>
              <a:rPr lang="en-US"/>
              <a:t>Ph</a:t>
            </a:r>
            <a:r>
              <a:rPr lang="vi-VN"/>
              <a:t>ư</a:t>
            </a:r>
            <a:r>
              <a:rPr lang="en-US"/>
              <a:t>ơng sai của quần thể: </a:t>
            </a:r>
            <a:r>
              <a:rPr lang="el-GR" altLang="en-US" i="1">
                <a:solidFill>
                  <a:srgbClr val="000000"/>
                </a:solidFill>
                <a:cs typeface="Arial" panose="020B0604020202020204" pitchFamily="34" charset="0"/>
              </a:rPr>
              <a:t>σ</a:t>
            </a:r>
            <a:r>
              <a:rPr lang="en-US" altLang="en-US" baseline="30000">
                <a:solidFill>
                  <a:srgbClr val="000000"/>
                </a:solidFill>
                <a:cs typeface="Arial" panose="020B0604020202020204" pitchFamily="34" charset="0"/>
              </a:rPr>
              <a:t>2</a:t>
            </a:r>
            <a:endParaRPr lang="en-US"/>
          </a:p>
        </p:txBody>
      </p:sp>
      <p:sp>
        <p:nvSpPr>
          <p:cNvPr id="4" name="Slide Number Placeholder 3">
            <a:extLst>
              <a:ext uri="{FF2B5EF4-FFF2-40B4-BE49-F238E27FC236}">
                <a16:creationId xmlns:a16="http://schemas.microsoft.com/office/drawing/2014/main" id="{B30C4640-3BA6-478B-98BB-F43B650A0429}"/>
              </a:ext>
            </a:extLst>
          </p:cNvPr>
          <p:cNvSpPr>
            <a:spLocks noGrp="1"/>
          </p:cNvSpPr>
          <p:nvPr>
            <p:ph type="sldNum" sz="quarter" idx="12"/>
          </p:nvPr>
        </p:nvSpPr>
        <p:spPr/>
        <p:txBody>
          <a:bodyPr/>
          <a:lstStyle/>
          <a:p>
            <a:fld id="{5D28FFE6-A2F1-4243-9DB1-DFB06715F2C6}" type="slidenum">
              <a:rPr lang="en-US" smtClean="0"/>
              <a:pPr/>
              <a:t>28</a:t>
            </a:fld>
            <a:endParaRPr lang="en-US" dirty="0"/>
          </a:p>
        </p:txBody>
      </p:sp>
      <p:sp>
        <p:nvSpPr>
          <p:cNvPr id="5" name="Footer Placeholder 4">
            <a:extLst>
              <a:ext uri="{FF2B5EF4-FFF2-40B4-BE49-F238E27FC236}">
                <a16:creationId xmlns:a16="http://schemas.microsoft.com/office/drawing/2014/main" id="{769CB7CF-D818-4F74-B0F9-236D43F5ED32}"/>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567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E7D2-FFC4-4BC0-BE33-5501DCDE45B3}"/>
              </a:ext>
            </a:extLst>
          </p:cNvPr>
          <p:cNvSpPr>
            <a:spLocks noGrp="1"/>
          </p:cNvSpPr>
          <p:nvPr>
            <p:ph type="title"/>
          </p:nvPr>
        </p:nvSpPr>
        <p:spPr/>
        <p:txBody>
          <a:bodyPr>
            <a:normAutofit/>
          </a:bodyPr>
          <a:lstStyle/>
          <a:p>
            <a:r>
              <a:rPr lang="en-US">
                <a:solidFill>
                  <a:srgbClr val="00B050"/>
                </a:solidFill>
              </a:rPr>
              <a:t>Ký hiệu</a:t>
            </a:r>
            <a:endParaRPr lang="en-US"/>
          </a:p>
        </p:txBody>
      </p:sp>
      <p:sp>
        <p:nvSpPr>
          <p:cNvPr id="4" name="Slide Number Placeholder 3">
            <a:extLst>
              <a:ext uri="{FF2B5EF4-FFF2-40B4-BE49-F238E27FC236}">
                <a16:creationId xmlns:a16="http://schemas.microsoft.com/office/drawing/2014/main" id="{B30C4640-3BA6-478B-98BB-F43B650A0429}"/>
              </a:ext>
            </a:extLst>
          </p:cNvPr>
          <p:cNvSpPr>
            <a:spLocks noGrp="1"/>
          </p:cNvSpPr>
          <p:nvPr>
            <p:ph type="sldNum" sz="quarter" idx="12"/>
          </p:nvPr>
        </p:nvSpPr>
        <p:spPr/>
        <p:txBody>
          <a:bodyPr/>
          <a:lstStyle/>
          <a:p>
            <a:fld id="{5D28FFE6-A2F1-4243-9DB1-DFB06715F2C6}" type="slidenum">
              <a:rPr lang="en-US" smtClean="0"/>
              <a:pPr/>
              <a:t>29</a:t>
            </a:fld>
            <a:endParaRPr lang="en-US" dirty="0"/>
          </a:p>
        </p:txBody>
      </p:sp>
      <p:sp>
        <p:nvSpPr>
          <p:cNvPr id="5" name="Footer Placeholder 4">
            <a:extLst>
              <a:ext uri="{FF2B5EF4-FFF2-40B4-BE49-F238E27FC236}">
                <a16:creationId xmlns:a16="http://schemas.microsoft.com/office/drawing/2014/main" id="{769CB7CF-D818-4F74-B0F9-236D43F5ED32}"/>
              </a:ext>
            </a:extLst>
          </p:cNvPr>
          <p:cNvSpPr>
            <a:spLocks noGrp="1"/>
          </p:cNvSpPr>
          <p:nvPr>
            <p:ph type="ftr" sz="quarter" idx="11"/>
          </p:nvPr>
        </p:nvSpPr>
        <p:spPr/>
        <p:txBody>
          <a:bodyPr/>
          <a:lstStyle/>
          <a:p>
            <a:endParaRPr lang="en-US" dirty="0"/>
          </a:p>
        </p:txBody>
      </p:sp>
      <p:sp>
        <p:nvSpPr>
          <p:cNvPr id="7" name="Rectangle 3">
            <a:extLst>
              <a:ext uri="{FF2B5EF4-FFF2-40B4-BE49-F238E27FC236}">
                <a16:creationId xmlns:a16="http://schemas.microsoft.com/office/drawing/2014/main" id="{3922CB0A-CC4A-4C3E-A151-1AE2921563E2}"/>
              </a:ext>
            </a:extLst>
          </p:cNvPr>
          <p:cNvSpPr>
            <a:spLocks noChangeArrowheads="1"/>
          </p:cNvSpPr>
          <p:nvPr/>
        </p:nvSpPr>
        <p:spPr bwMode="auto">
          <a:xfrm>
            <a:off x="763588" y="1951038"/>
            <a:ext cx="7934325"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3600" b="0" i="1">
                <a:solidFill>
                  <a:srgbClr val="000000"/>
                </a:solidFill>
              </a:rPr>
              <a:t>s</a:t>
            </a:r>
            <a:r>
              <a:rPr lang="en-US" altLang="en-US" sz="3600" b="0">
                <a:solidFill>
                  <a:srgbClr val="000000"/>
                </a:solidFill>
              </a:rPr>
              <a:t>  : </a:t>
            </a:r>
            <a:r>
              <a:rPr lang="en-US" altLang="en-US" sz="3200" b="0">
                <a:solidFill>
                  <a:srgbClr val="000000"/>
                </a:solidFill>
              </a:rPr>
              <a:t>độ lệch chuẩn của mẫu</a:t>
            </a:r>
            <a:endParaRPr lang="en-US" altLang="en-US" sz="3600" b="0">
              <a:solidFill>
                <a:srgbClr val="000000"/>
              </a:solidFill>
            </a:endParaRPr>
          </a:p>
          <a:p>
            <a:pPr>
              <a:lnSpc>
                <a:spcPct val="90000"/>
              </a:lnSpc>
            </a:pPr>
            <a:endParaRPr lang="en-US" altLang="en-US" sz="3600" b="0">
              <a:solidFill>
                <a:srgbClr val="000000"/>
              </a:solidFill>
            </a:endParaRPr>
          </a:p>
          <a:p>
            <a:pPr>
              <a:lnSpc>
                <a:spcPct val="90000"/>
              </a:lnSpc>
            </a:pPr>
            <a:r>
              <a:rPr lang="en-US" altLang="en-US" sz="3600" b="0" i="1">
                <a:solidFill>
                  <a:srgbClr val="000000"/>
                </a:solidFill>
              </a:rPr>
              <a:t>s</a:t>
            </a:r>
            <a:r>
              <a:rPr lang="en-US" altLang="en-US" sz="3600" b="0" baseline="30000">
                <a:solidFill>
                  <a:srgbClr val="000000"/>
                </a:solidFill>
              </a:rPr>
              <a:t>2</a:t>
            </a:r>
            <a:r>
              <a:rPr lang="en-US" altLang="en-US" sz="3600" b="0">
                <a:solidFill>
                  <a:srgbClr val="000000"/>
                </a:solidFill>
              </a:rPr>
              <a:t> </a:t>
            </a:r>
            <a:r>
              <a:rPr lang="en-US" altLang="en-US" sz="3200" b="0">
                <a:solidFill>
                  <a:srgbClr val="000000"/>
                </a:solidFill>
              </a:rPr>
              <a:t>: ph</a:t>
            </a:r>
            <a:r>
              <a:rPr lang="vi-VN" altLang="en-US" sz="3200" b="0">
                <a:solidFill>
                  <a:srgbClr val="000000"/>
                </a:solidFill>
              </a:rPr>
              <a:t>ư</a:t>
            </a:r>
            <a:r>
              <a:rPr lang="en-US" altLang="en-US" sz="3200" b="0">
                <a:solidFill>
                  <a:srgbClr val="000000"/>
                </a:solidFill>
              </a:rPr>
              <a:t>ơng sai của mẫu</a:t>
            </a:r>
            <a:endParaRPr lang="en-US" altLang="en-US" sz="3600" b="0">
              <a:solidFill>
                <a:srgbClr val="000000"/>
              </a:solidFill>
            </a:endParaRPr>
          </a:p>
          <a:p>
            <a:pPr>
              <a:lnSpc>
                <a:spcPct val="90000"/>
              </a:lnSpc>
            </a:pPr>
            <a:endParaRPr lang="en-US" altLang="en-US" sz="3600" b="0">
              <a:solidFill>
                <a:srgbClr val="000000"/>
              </a:solidFill>
            </a:endParaRPr>
          </a:p>
          <a:p>
            <a:pPr>
              <a:lnSpc>
                <a:spcPct val="90000"/>
              </a:lnSpc>
            </a:pPr>
            <a:r>
              <a:rPr lang="en-US" altLang="en-US" sz="3600" b="0" i="1">
                <a:solidFill>
                  <a:srgbClr val="000000"/>
                </a:solidFill>
                <a:latin typeface="Symbol" panose="05050102010706020507" pitchFamily="18" charset="2"/>
                <a:sym typeface="Symbol" panose="05050102010706020507" pitchFamily="18" charset="2"/>
              </a:rPr>
              <a:t>  </a:t>
            </a:r>
            <a:r>
              <a:rPr lang="en-US" altLang="en-US" sz="3600" b="0">
                <a:solidFill>
                  <a:srgbClr val="000000"/>
                </a:solidFill>
              </a:rPr>
              <a:t>  :</a:t>
            </a:r>
            <a:r>
              <a:rPr lang="en-US" altLang="en-US" sz="3200" b="0">
                <a:solidFill>
                  <a:srgbClr val="000000"/>
                </a:solidFill>
              </a:rPr>
              <a:t> độ lệch chuẩn của quần thể</a:t>
            </a:r>
            <a:endParaRPr lang="en-US" altLang="en-US" sz="3600" b="0">
              <a:solidFill>
                <a:srgbClr val="000000"/>
              </a:solidFill>
            </a:endParaRPr>
          </a:p>
          <a:p>
            <a:pPr>
              <a:lnSpc>
                <a:spcPct val="90000"/>
              </a:lnSpc>
            </a:pPr>
            <a:endParaRPr lang="en-US" altLang="en-US" sz="3600" b="0">
              <a:solidFill>
                <a:srgbClr val="000000"/>
              </a:solidFill>
            </a:endParaRPr>
          </a:p>
          <a:p>
            <a:pPr>
              <a:lnSpc>
                <a:spcPct val="90000"/>
              </a:lnSpc>
            </a:pPr>
            <a:r>
              <a:rPr lang="en-US" altLang="en-US" sz="3600" b="0" i="1">
                <a:solidFill>
                  <a:srgbClr val="000000"/>
                </a:solidFill>
                <a:latin typeface="Symbol" panose="05050102010706020507" pitchFamily="18" charset="2"/>
                <a:sym typeface="Symbol" panose="05050102010706020507" pitchFamily="18" charset="2"/>
              </a:rPr>
              <a:t>  </a:t>
            </a:r>
            <a:r>
              <a:rPr lang="en-US" altLang="en-US" sz="3600" b="0">
                <a:solidFill>
                  <a:srgbClr val="000000"/>
                </a:solidFill>
              </a:rPr>
              <a:t>  : </a:t>
            </a:r>
            <a:r>
              <a:rPr lang="en-US" altLang="en-US" sz="3200" b="0">
                <a:solidFill>
                  <a:srgbClr val="000000"/>
                </a:solidFill>
              </a:rPr>
              <a:t>ph</a:t>
            </a:r>
            <a:r>
              <a:rPr lang="vi-VN" altLang="en-US" sz="3200" b="0">
                <a:solidFill>
                  <a:srgbClr val="000000"/>
                </a:solidFill>
              </a:rPr>
              <a:t>ư</a:t>
            </a:r>
            <a:r>
              <a:rPr lang="en-US" altLang="en-US" sz="3200" b="0">
                <a:solidFill>
                  <a:srgbClr val="000000"/>
                </a:solidFill>
              </a:rPr>
              <a:t>ơng sai của quần thể</a:t>
            </a:r>
            <a:endParaRPr lang="en-US" altLang="en-US" sz="3600" b="0">
              <a:solidFill>
                <a:srgbClr val="000000"/>
              </a:solidFill>
            </a:endParaRPr>
          </a:p>
        </p:txBody>
      </p:sp>
      <p:graphicFrame>
        <p:nvGraphicFramePr>
          <p:cNvPr id="8" name="Object 2">
            <a:extLst>
              <a:ext uri="{FF2B5EF4-FFF2-40B4-BE49-F238E27FC236}">
                <a16:creationId xmlns:a16="http://schemas.microsoft.com/office/drawing/2014/main" id="{AC27381F-831A-4DF0-9D85-CA1E5467D2DB}"/>
              </a:ext>
            </a:extLst>
          </p:cNvPr>
          <p:cNvGraphicFramePr>
            <a:graphicFrameLocks noChangeAspect="1"/>
          </p:cNvGraphicFramePr>
          <p:nvPr/>
        </p:nvGraphicFramePr>
        <p:xfrm>
          <a:off x="800100" y="4856163"/>
          <a:ext cx="549275" cy="530225"/>
        </p:xfrm>
        <a:graphic>
          <a:graphicData uri="http://schemas.openxmlformats.org/presentationml/2006/ole">
            <mc:AlternateContent xmlns:mc="http://schemas.openxmlformats.org/markup-compatibility/2006">
              <mc:Choice xmlns:v="urn:schemas-microsoft-com:vml" Requires="v">
                <p:oleObj spid="_x0000_s12508" name="Equation" r:id="rId3" imgW="393529" imgH="380835" progId="Equation.DSMT4">
                  <p:embed/>
                </p:oleObj>
              </mc:Choice>
              <mc:Fallback>
                <p:oleObj name="Equation" r:id="rId3" imgW="393529" imgH="380835" progId="Equation.DSMT4">
                  <p:embed/>
                  <p:pic>
                    <p:nvPicPr>
                      <p:cNvPr id="110597" name="Object 2">
                        <a:extLst>
                          <a:ext uri="{FF2B5EF4-FFF2-40B4-BE49-F238E27FC236}">
                            <a16:creationId xmlns:a16="http://schemas.microsoft.com/office/drawing/2014/main" id="{B23EDEC2-7E15-4777-8D04-095A332979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 y="4856163"/>
                        <a:ext cx="5492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3">
            <a:extLst>
              <a:ext uri="{FF2B5EF4-FFF2-40B4-BE49-F238E27FC236}">
                <a16:creationId xmlns:a16="http://schemas.microsoft.com/office/drawing/2014/main" id="{1A8FFD90-F2AC-4539-A6CE-01A19DDDF42C}"/>
              </a:ext>
            </a:extLst>
          </p:cNvPr>
          <p:cNvGraphicFramePr>
            <a:graphicFrameLocks noChangeAspect="1"/>
          </p:cNvGraphicFramePr>
          <p:nvPr/>
        </p:nvGraphicFramePr>
        <p:xfrm>
          <a:off x="806450" y="4032250"/>
          <a:ext cx="390525" cy="319088"/>
        </p:xfrm>
        <a:graphic>
          <a:graphicData uri="http://schemas.openxmlformats.org/presentationml/2006/ole">
            <mc:AlternateContent xmlns:mc="http://schemas.openxmlformats.org/markup-compatibility/2006">
              <mc:Choice xmlns:v="urn:schemas-microsoft-com:vml" Requires="v">
                <p:oleObj spid="_x0000_s12509" name="Equation" r:id="rId5" imgW="279400" imgH="228600" progId="Equation.DSMT4">
                  <p:embed/>
                </p:oleObj>
              </mc:Choice>
              <mc:Fallback>
                <p:oleObj name="Equation" r:id="rId5" imgW="279400" imgH="228600" progId="Equation.DSMT4">
                  <p:embed/>
                  <p:pic>
                    <p:nvPicPr>
                      <p:cNvPr id="110598" name="Object 3">
                        <a:extLst>
                          <a:ext uri="{FF2B5EF4-FFF2-40B4-BE49-F238E27FC236}">
                            <a16:creationId xmlns:a16="http://schemas.microsoft.com/office/drawing/2014/main" id="{13675790-4B25-4774-9CE8-3209D41019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450" y="4032250"/>
                        <a:ext cx="390525"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7630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F107-C808-4CC1-A16B-A1EE8BCB07B3}"/>
              </a:ext>
            </a:extLst>
          </p:cNvPr>
          <p:cNvSpPr>
            <a:spLocks noGrp="1"/>
          </p:cNvSpPr>
          <p:nvPr>
            <p:ph type="title"/>
          </p:nvPr>
        </p:nvSpPr>
        <p:spPr/>
        <p:txBody>
          <a:bodyPr/>
          <a:lstStyle/>
          <a:p>
            <a:r>
              <a:rPr lang="en-US"/>
              <a:t>NHẮC LẠI KIẾN THỨC</a:t>
            </a:r>
          </a:p>
        </p:txBody>
      </p:sp>
      <p:sp>
        <p:nvSpPr>
          <p:cNvPr id="3" name="Content Placeholder 2">
            <a:extLst>
              <a:ext uri="{FF2B5EF4-FFF2-40B4-BE49-F238E27FC236}">
                <a16:creationId xmlns:a16="http://schemas.microsoft.com/office/drawing/2014/main" id="{05FF60C1-30C1-4274-953E-CB4923890024}"/>
              </a:ext>
            </a:extLst>
          </p:cNvPr>
          <p:cNvSpPr>
            <a:spLocks noGrp="1"/>
          </p:cNvSpPr>
          <p:nvPr>
            <p:ph idx="1"/>
          </p:nvPr>
        </p:nvSpPr>
        <p:spPr/>
        <p:txBody>
          <a:bodyPr/>
          <a:lstStyle/>
          <a:p>
            <a:r>
              <a:rPr lang="en-US" b="1"/>
              <a:t>Ch</a:t>
            </a:r>
            <a:r>
              <a:rPr lang="vi-VN" b="1"/>
              <a:t>ư</a:t>
            </a:r>
            <a:r>
              <a:rPr lang="en-US" b="1"/>
              <a:t>ơng 1</a:t>
            </a:r>
            <a:r>
              <a:rPr lang="en-US"/>
              <a:t>: phân biệt giữa quần thể &amp; mẫu, tham số &amp; số liệu thống kê, một số ph</a:t>
            </a:r>
            <a:r>
              <a:rPr lang="vi-VN"/>
              <a:t>ư</a:t>
            </a:r>
            <a:r>
              <a:rPr lang="en-US"/>
              <a:t>ơng pháp lấy mẫu tốt.</a:t>
            </a:r>
          </a:p>
          <a:p>
            <a:r>
              <a:rPr lang="en-US" b="1"/>
              <a:t>Ch</a:t>
            </a:r>
            <a:r>
              <a:rPr lang="vi-VN" b="1"/>
              <a:t>ư</a:t>
            </a:r>
            <a:r>
              <a:rPr lang="en-US" b="1"/>
              <a:t>ơng 2</a:t>
            </a:r>
            <a:r>
              <a:rPr lang="en-US"/>
              <a:t>: đồ thị stem &amp; leaf, phân phối tần số, tổng hợp dữ liệu bằng các đồ thị, mô tả trung tâm, sự phân tán, phân phối, ngoại lệ, và sự thay đổi đặc tính của dữ liệu theo thời gian</a:t>
            </a:r>
          </a:p>
        </p:txBody>
      </p:sp>
      <p:sp>
        <p:nvSpPr>
          <p:cNvPr id="4" name="Slide Number Placeholder 3">
            <a:extLst>
              <a:ext uri="{FF2B5EF4-FFF2-40B4-BE49-F238E27FC236}">
                <a16:creationId xmlns:a16="http://schemas.microsoft.com/office/drawing/2014/main" id="{31691BFE-5A3D-467A-B8CE-7CB77CE638F3}"/>
              </a:ext>
            </a:extLst>
          </p:cNvPr>
          <p:cNvSpPr>
            <a:spLocks noGrp="1"/>
          </p:cNvSpPr>
          <p:nvPr>
            <p:ph type="sldNum" sz="quarter" idx="12"/>
          </p:nvPr>
        </p:nvSpPr>
        <p:spPr/>
        <p:txBody>
          <a:bodyPr/>
          <a:lstStyle/>
          <a:p>
            <a:fld id="{5D28FFE6-A2F1-4243-9DB1-DFB06715F2C6}" type="slidenum">
              <a:rPr lang="en-US" smtClean="0"/>
              <a:pPr/>
              <a:t>3</a:t>
            </a:fld>
            <a:endParaRPr lang="en-US" dirty="0"/>
          </a:p>
        </p:txBody>
      </p:sp>
      <p:sp>
        <p:nvSpPr>
          <p:cNvPr id="5" name="Footer Placeholder 4">
            <a:extLst>
              <a:ext uri="{FF2B5EF4-FFF2-40B4-BE49-F238E27FC236}">
                <a16:creationId xmlns:a16="http://schemas.microsoft.com/office/drawing/2014/main" id="{60FB7150-8DB5-442C-9556-F2352274FB5C}"/>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40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2233-1CE9-4223-9731-F88C81AA0226}"/>
              </a:ext>
            </a:extLst>
          </p:cNvPr>
          <p:cNvSpPr>
            <a:spLocks noGrp="1"/>
          </p:cNvSpPr>
          <p:nvPr>
            <p:ph type="title"/>
          </p:nvPr>
        </p:nvSpPr>
        <p:spPr/>
        <p:txBody>
          <a:bodyPr/>
          <a:lstStyle/>
          <a:p>
            <a:r>
              <a:rPr lang="en-US">
                <a:solidFill>
                  <a:srgbClr val="00B050"/>
                </a:solidFill>
              </a:rPr>
              <a:t>Quy tắc thực nghiệm (The Empirical Rule)</a:t>
            </a:r>
            <a:endParaRPr lang="en-US"/>
          </a:p>
        </p:txBody>
      </p:sp>
      <p:sp>
        <p:nvSpPr>
          <p:cNvPr id="3" name="Content Placeholder 2">
            <a:extLst>
              <a:ext uri="{FF2B5EF4-FFF2-40B4-BE49-F238E27FC236}">
                <a16:creationId xmlns:a16="http://schemas.microsoft.com/office/drawing/2014/main" id="{F8D930EA-0B9C-49FF-81D7-D3A102DC479D}"/>
              </a:ext>
            </a:extLst>
          </p:cNvPr>
          <p:cNvSpPr>
            <a:spLocks noGrp="1"/>
          </p:cNvSpPr>
          <p:nvPr>
            <p:ph idx="1"/>
          </p:nvPr>
        </p:nvSpPr>
        <p:spPr/>
        <p:txBody>
          <a:bodyPr/>
          <a:lstStyle/>
          <a:p>
            <a:r>
              <a:rPr lang="en-US"/>
              <a:t>Nếu tập dữ liệu có dạng hình chuông, hoặc xấp xỉ dạng hình chuông, thì các tính chất sau đây : </a:t>
            </a:r>
          </a:p>
          <a:p>
            <a:pPr lvl="1"/>
            <a:r>
              <a:rPr lang="en-US"/>
              <a:t>Khoảng </a:t>
            </a:r>
            <a:r>
              <a:rPr lang="en-US">
                <a:solidFill>
                  <a:srgbClr val="FF0000"/>
                </a:solidFill>
              </a:rPr>
              <a:t>68%</a:t>
            </a:r>
            <a:r>
              <a:rPr lang="en-US"/>
              <a:t> dữ liệu nằm trong đoạn </a:t>
            </a:r>
            <a:r>
              <a:rPr lang="en-US">
                <a:solidFill>
                  <a:srgbClr val="FF0000"/>
                </a:solidFill>
              </a:rPr>
              <a:t>[µ - </a:t>
            </a:r>
            <a:r>
              <a:rPr lang="el-GR">
                <a:solidFill>
                  <a:srgbClr val="FF0000"/>
                </a:solidFill>
              </a:rPr>
              <a:t>σ</a:t>
            </a:r>
            <a:r>
              <a:rPr lang="en-US">
                <a:solidFill>
                  <a:srgbClr val="FF0000"/>
                </a:solidFill>
              </a:rPr>
              <a:t>, µ + </a:t>
            </a:r>
            <a:r>
              <a:rPr lang="el-GR">
                <a:solidFill>
                  <a:srgbClr val="FF0000"/>
                </a:solidFill>
              </a:rPr>
              <a:t>σ</a:t>
            </a:r>
            <a:r>
              <a:rPr lang="en-US">
                <a:solidFill>
                  <a:srgbClr val="FF0000"/>
                </a:solidFill>
              </a:rPr>
              <a:t>]</a:t>
            </a:r>
            <a:r>
              <a:rPr lang="el-GR"/>
              <a:t> </a:t>
            </a:r>
            <a:endParaRPr lang="en-US"/>
          </a:p>
          <a:p>
            <a:pPr lvl="1"/>
            <a:r>
              <a:rPr lang="en-US"/>
              <a:t>Khoảng </a:t>
            </a:r>
            <a:r>
              <a:rPr lang="en-US">
                <a:solidFill>
                  <a:srgbClr val="FF0000"/>
                </a:solidFill>
              </a:rPr>
              <a:t>95%</a:t>
            </a:r>
            <a:r>
              <a:rPr lang="en-US"/>
              <a:t> dữ liệu nằm trong đoạn </a:t>
            </a:r>
            <a:r>
              <a:rPr lang="en-US">
                <a:solidFill>
                  <a:srgbClr val="FF0000"/>
                </a:solidFill>
              </a:rPr>
              <a:t>[µ - 2</a:t>
            </a:r>
            <a:r>
              <a:rPr lang="el-GR">
                <a:solidFill>
                  <a:srgbClr val="FF0000"/>
                </a:solidFill>
              </a:rPr>
              <a:t>σ</a:t>
            </a:r>
            <a:r>
              <a:rPr lang="en-US">
                <a:solidFill>
                  <a:srgbClr val="FF0000"/>
                </a:solidFill>
              </a:rPr>
              <a:t>, µ + 2</a:t>
            </a:r>
            <a:r>
              <a:rPr lang="el-GR">
                <a:solidFill>
                  <a:srgbClr val="FF0000"/>
                </a:solidFill>
              </a:rPr>
              <a:t>σ</a:t>
            </a:r>
            <a:r>
              <a:rPr lang="en-US">
                <a:solidFill>
                  <a:srgbClr val="FF0000"/>
                </a:solidFill>
              </a:rPr>
              <a:t>]</a:t>
            </a:r>
          </a:p>
          <a:p>
            <a:pPr lvl="1"/>
            <a:r>
              <a:rPr lang="en-US"/>
              <a:t>Khoảng </a:t>
            </a:r>
            <a:r>
              <a:rPr lang="en-US">
                <a:solidFill>
                  <a:srgbClr val="FF0000"/>
                </a:solidFill>
              </a:rPr>
              <a:t>99.7%</a:t>
            </a:r>
            <a:r>
              <a:rPr lang="en-US"/>
              <a:t> dữ liệu nằm trong đoạn </a:t>
            </a:r>
            <a:r>
              <a:rPr lang="en-US">
                <a:solidFill>
                  <a:srgbClr val="FF0000"/>
                </a:solidFill>
              </a:rPr>
              <a:t>[µ - 3</a:t>
            </a:r>
            <a:r>
              <a:rPr lang="el-GR">
                <a:solidFill>
                  <a:srgbClr val="FF0000"/>
                </a:solidFill>
              </a:rPr>
              <a:t>σ</a:t>
            </a:r>
            <a:r>
              <a:rPr lang="en-US">
                <a:solidFill>
                  <a:srgbClr val="FF0000"/>
                </a:solidFill>
              </a:rPr>
              <a:t>, µ + 3</a:t>
            </a:r>
            <a:r>
              <a:rPr lang="el-GR">
                <a:solidFill>
                  <a:srgbClr val="FF0000"/>
                </a:solidFill>
              </a:rPr>
              <a:t>σ</a:t>
            </a:r>
            <a:r>
              <a:rPr lang="en-US">
                <a:solidFill>
                  <a:srgbClr val="FF0000"/>
                </a:solidFill>
              </a:rPr>
              <a:t>]</a:t>
            </a:r>
            <a:br>
              <a:rPr lang="el-GR"/>
            </a:br>
            <a:r>
              <a:rPr lang="en-US" i="1"/>
              <a:t> </a:t>
            </a:r>
            <a:br>
              <a:rPr lang="en-US"/>
            </a:br>
            <a:endParaRPr lang="en-US"/>
          </a:p>
        </p:txBody>
      </p:sp>
      <p:sp>
        <p:nvSpPr>
          <p:cNvPr id="4" name="Slide Number Placeholder 3">
            <a:extLst>
              <a:ext uri="{FF2B5EF4-FFF2-40B4-BE49-F238E27FC236}">
                <a16:creationId xmlns:a16="http://schemas.microsoft.com/office/drawing/2014/main" id="{1CE0BABA-C9BA-4D86-B56C-F4B72AB99D63}"/>
              </a:ext>
            </a:extLst>
          </p:cNvPr>
          <p:cNvSpPr>
            <a:spLocks noGrp="1"/>
          </p:cNvSpPr>
          <p:nvPr>
            <p:ph type="sldNum" sz="quarter" idx="12"/>
          </p:nvPr>
        </p:nvSpPr>
        <p:spPr/>
        <p:txBody>
          <a:bodyPr/>
          <a:lstStyle/>
          <a:p>
            <a:fld id="{5D28FFE6-A2F1-4243-9DB1-DFB06715F2C6}" type="slidenum">
              <a:rPr lang="en-US" smtClean="0"/>
              <a:pPr/>
              <a:t>30</a:t>
            </a:fld>
            <a:endParaRPr lang="en-US" dirty="0"/>
          </a:p>
        </p:txBody>
      </p:sp>
      <p:sp>
        <p:nvSpPr>
          <p:cNvPr id="5" name="Footer Placeholder 4">
            <a:extLst>
              <a:ext uri="{FF2B5EF4-FFF2-40B4-BE49-F238E27FC236}">
                <a16:creationId xmlns:a16="http://schemas.microsoft.com/office/drawing/2014/main" id="{FE9F17CF-73F7-4363-B9D8-222D2CD0064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7314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2233-1CE9-4223-9731-F88C81AA0226}"/>
              </a:ext>
            </a:extLst>
          </p:cNvPr>
          <p:cNvSpPr>
            <a:spLocks noGrp="1"/>
          </p:cNvSpPr>
          <p:nvPr>
            <p:ph type="title"/>
          </p:nvPr>
        </p:nvSpPr>
        <p:spPr/>
        <p:txBody>
          <a:bodyPr/>
          <a:lstStyle/>
          <a:p>
            <a:r>
              <a:rPr lang="en-US">
                <a:solidFill>
                  <a:srgbClr val="00B050"/>
                </a:solidFill>
              </a:rPr>
              <a:t>Quy tắc thực nghiệm (The Empirical Rule)</a:t>
            </a:r>
            <a:endParaRPr lang="en-US"/>
          </a:p>
        </p:txBody>
      </p:sp>
      <p:sp>
        <p:nvSpPr>
          <p:cNvPr id="4" name="Slide Number Placeholder 3">
            <a:extLst>
              <a:ext uri="{FF2B5EF4-FFF2-40B4-BE49-F238E27FC236}">
                <a16:creationId xmlns:a16="http://schemas.microsoft.com/office/drawing/2014/main" id="{1CE0BABA-C9BA-4D86-B56C-F4B72AB99D63}"/>
              </a:ext>
            </a:extLst>
          </p:cNvPr>
          <p:cNvSpPr>
            <a:spLocks noGrp="1"/>
          </p:cNvSpPr>
          <p:nvPr>
            <p:ph type="sldNum" sz="quarter" idx="12"/>
          </p:nvPr>
        </p:nvSpPr>
        <p:spPr/>
        <p:txBody>
          <a:bodyPr/>
          <a:lstStyle/>
          <a:p>
            <a:fld id="{5D28FFE6-A2F1-4243-9DB1-DFB06715F2C6}" type="slidenum">
              <a:rPr lang="en-US" smtClean="0"/>
              <a:pPr/>
              <a:t>31</a:t>
            </a:fld>
            <a:endParaRPr lang="en-US" dirty="0"/>
          </a:p>
        </p:txBody>
      </p:sp>
      <p:sp>
        <p:nvSpPr>
          <p:cNvPr id="5" name="Footer Placeholder 4">
            <a:extLst>
              <a:ext uri="{FF2B5EF4-FFF2-40B4-BE49-F238E27FC236}">
                <a16:creationId xmlns:a16="http://schemas.microsoft.com/office/drawing/2014/main" id="{FE9F17CF-73F7-4363-B9D8-222D2CD00649}"/>
              </a:ext>
            </a:extLst>
          </p:cNvPr>
          <p:cNvSpPr>
            <a:spLocks noGrp="1"/>
          </p:cNvSpPr>
          <p:nvPr>
            <p:ph type="ftr" sz="quarter" idx="11"/>
          </p:nvPr>
        </p:nvSpPr>
        <p:spPr/>
        <p:txBody>
          <a:bodyPr/>
          <a:lstStyle/>
          <a:p>
            <a:endParaRPr lang="en-US" dirty="0"/>
          </a:p>
        </p:txBody>
      </p:sp>
      <p:pic>
        <p:nvPicPr>
          <p:cNvPr id="8" name="Picture 3" descr="C:\Users\Joe\Desktop\Triola Job\Graphics\Round_2_png_files\Ch0303-Slide-26.png">
            <a:extLst>
              <a:ext uri="{FF2B5EF4-FFF2-40B4-BE49-F238E27FC236}">
                <a16:creationId xmlns:a16="http://schemas.microsoft.com/office/drawing/2014/main" id="{ECA0CF34-65BE-4A3B-89EF-BEEC65043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371600"/>
            <a:ext cx="6991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929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2233-1CE9-4223-9731-F88C81AA0226}"/>
              </a:ext>
            </a:extLst>
          </p:cNvPr>
          <p:cNvSpPr>
            <a:spLocks noGrp="1"/>
          </p:cNvSpPr>
          <p:nvPr>
            <p:ph type="title"/>
          </p:nvPr>
        </p:nvSpPr>
        <p:spPr/>
        <p:txBody>
          <a:bodyPr/>
          <a:lstStyle/>
          <a:p>
            <a:r>
              <a:rPr lang="en-US">
                <a:solidFill>
                  <a:srgbClr val="00B050"/>
                </a:solidFill>
              </a:rPr>
              <a:t>Định lý Chebyshev</a:t>
            </a:r>
            <a:endParaRPr lang="en-US"/>
          </a:p>
        </p:txBody>
      </p:sp>
      <p:sp>
        <p:nvSpPr>
          <p:cNvPr id="3" name="Content Placeholder 2">
            <a:extLst>
              <a:ext uri="{FF2B5EF4-FFF2-40B4-BE49-F238E27FC236}">
                <a16:creationId xmlns:a16="http://schemas.microsoft.com/office/drawing/2014/main" id="{CACC49E5-90E8-4E25-93D6-8D28AE00A4EF}"/>
              </a:ext>
            </a:extLst>
          </p:cNvPr>
          <p:cNvSpPr>
            <a:spLocks noGrp="1"/>
          </p:cNvSpPr>
          <p:nvPr>
            <p:ph idx="1"/>
          </p:nvPr>
        </p:nvSpPr>
        <p:spPr/>
        <p:txBody>
          <a:bodyPr/>
          <a:lstStyle/>
          <a:p>
            <a:r>
              <a:rPr lang="en-US"/>
              <a:t>Với một tổng thể bất kỳ có trung bình </a:t>
            </a:r>
            <a:r>
              <a:rPr lang="en-US" i="1"/>
              <a:t>µ </a:t>
            </a:r>
            <a:r>
              <a:rPr lang="en-US"/>
              <a:t> và độ lệch chuẩn </a:t>
            </a:r>
            <a:r>
              <a:rPr lang="el-GR" i="1"/>
              <a:t>σ</a:t>
            </a:r>
            <a:r>
              <a:rPr lang="el-GR"/>
              <a:t> </a:t>
            </a:r>
            <a:r>
              <a:rPr lang="en-US"/>
              <a:t>, phần trăm các giá trị quan sát nằm trong khoảng [</a:t>
            </a:r>
            <a:r>
              <a:rPr lang="en-US" i="1"/>
              <a:t>µ - k</a:t>
            </a:r>
            <a:r>
              <a:rPr lang="el-GR" i="1"/>
              <a:t>σ; µ </a:t>
            </a:r>
            <a:r>
              <a:rPr lang="el-GR"/>
              <a:t>+ </a:t>
            </a:r>
            <a:r>
              <a:rPr lang="en-US" i="1"/>
              <a:t>k</a:t>
            </a:r>
            <a:r>
              <a:rPr lang="el-GR" i="1"/>
              <a:t>σ</a:t>
            </a:r>
            <a:r>
              <a:rPr lang="el-GR"/>
              <a:t>] </a:t>
            </a:r>
            <a:r>
              <a:rPr lang="en-US"/>
              <a:t>bằng ít nhất (1 – 1/</a:t>
            </a:r>
            <a:r>
              <a:rPr lang="en-US" altLang="en-US" i="1">
                <a:solidFill>
                  <a:srgbClr val="000000"/>
                </a:solidFill>
              </a:rPr>
              <a:t> k</a:t>
            </a:r>
            <a:r>
              <a:rPr lang="en-US" altLang="en-US" baseline="30000">
                <a:solidFill>
                  <a:srgbClr val="000000"/>
                </a:solidFill>
              </a:rPr>
              <a:t>2</a:t>
            </a:r>
            <a:r>
              <a:rPr lang="en-US"/>
              <a:t>)</a:t>
            </a:r>
          </a:p>
          <a:p>
            <a:r>
              <a:rPr lang="en-US"/>
              <a:t>Ví dụ:</a:t>
            </a:r>
          </a:p>
          <a:p>
            <a:pPr marL="0" indent="0">
              <a:buNone/>
            </a:pPr>
            <a:br>
              <a:rPr lang="en-US"/>
            </a:br>
            <a:br>
              <a:rPr lang="el-GR"/>
            </a:br>
            <a:r>
              <a:rPr lang="el-GR"/>
              <a:t> </a:t>
            </a:r>
            <a:br>
              <a:rPr lang="el-GR"/>
            </a:br>
            <a:br>
              <a:rPr lang="el-GR"/>
            </a:br>
            <a:br>
              <a:rPr lang="en-US"/>
            </a:br>
            <a:endParaRPr lang="en-US"/>
          </a:p>
        </p:txBody>
      </p:sp>
      <p:sp>
        <p:nvSpPr>
          <p:cNvPr id="4" name="Slide Number Placeholder 3">
            <a:extLst>
              <a:ext uri="{FF2B5EF4-FFF2-40B4-BE49-F238E27FC236}">
                <a16:creationId xmlns:a16="http://schemas.microsoft.com/office/drawing/2014/main" id="{1CE0BABA-C9BA-4D86-B56C-F4B72AB99D63}"/>
              </a:ext>
            </a:extLst>
          </p:cNvPr>
          <p:cNvSpPr>
            <a:spLocks noGrp="1"/>
          </p:cNvSpPr>
          <p:nvPr>
            <p:ph type="sldNum" sz="quarter" idx="12"/>
          </p:nvPr>
        </p:nvSpPr>
        <p:spPr/>
        <p:txBody>
          <a:bodyPr/>
          <a:lstStyle/>
          <a:p>
            <a:fld id="{5D28FFE6-A2F1-4243-9DB1-DFB06715F2C6}" type="slidenum">
              <a:rPr lang="en-US" smtClean="0"/>
              <a:pPr/>
              <a:t>32</a:t>
            </a:fld>
            <a:endParaRPr lang="en-US" dirty="0"/>
          </a:p>
        </p:txBody>
      </p:sp>
      <p:sp>
        <p:nvSpPr>
          <p:cNvPr id="5" name="Footer Placeholder 4">
            <a:extLst>
              <a:ext uri="{FF2B5EF4-FFF2-40B4-BE49-F238E27FC236}">
                <a16:creationId xmlns:a16="http://schemas.microsoft.com/office/drawing/2014/main" id="{FE9F17CF-73F7-4363-B9D8-222D2CD00649}"/>
              </a:ext>
            </a:extLst>
          </p:cNvPr>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id="{852ECDC7-B852-4E62-AC86-9F9237A7DD38}"/>
              </a:ext>
            </a:extLst>
          </p:cNvPr>
          <p:cNvPicPr>
            <a:picLocks noChangeAspect="1"/>
          </p:cNvPicPr>
          <p:nvPr/>
        </p:nvPicPr>
        <p:blipFill>
          <a:blip r:embed="rId2"/>
          <a:stretch>
            <a:fillRect/>
          </a:stretch>
        </p:blipFill>
        <p:spPr>
          <a:xfrm>
            <a:off x="2119130" y="3733800"/>
            <a:ext cx="4905739" cy="1857375"/>
          </a:xfrm>
          <a:prstGeom prst="rect">
            <a:avLst/>
          </a:prstGeom>
        </p:spPr>
      </p:pic>
    </p:spTree>
    <p:extLst>
      <p:ext uri="{BB962C8B-B14F-4D97-AF65-F5344CB8AC3E}">
        <p14:creationId xmlns:p14="http://schemas.microsoft.com/office/powerpoint/2010/main" val="68534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2233-1CE9-4223-9731-F88C81AA0226}"/>
              </a:ext>
            </a:extLst>
          </p:cNvPr>
          <p:cNvSpPr>
            <a:spLocks noGrp="1"/>
          </p:cNvSpPr>
          <p:nvPr>
            <p:ph type="title"/>
          </p:nvPr>
        </p:nvSpPr>
        <p:spPr/>
        <p:txBody>
          <a:bodyPr/>
          <a:lstStyle/>
          <a:p>
            <a:r>
              <a:rPr lang="en-US">
                <a:solidFill>
                  <a:srgbClr val="00B050"/>
                </a:solidFill>
              </a:rPr>
              <a:t>Hệ số biến thiên (Coefficient of Variation)</a:t>
            </a:r>
            <a:endParaRPr lang="en-US"/>
          </a:p>
        </p:txBody>
      </p:sp>
      <p:sp>
        <p:nvSpPr>
          <p:cNvPr id="3" name="Content Placeholder 2">
            <a:extLst>
              <a:ext uri="{FF2B5EF4-FFF2-40B4-BE49-F238E27FC236}">
                <a16:creationId xmlns:a16="http://schemas.microsoft.com/office/drawing/2014/main" id="{1986FF47-D778-405F-A2E7-506FEB739919}"/>
              </a:ext>
            </a:extLst>
          </p:cNvPr>
          <p:cNvSpPr>
            <a:spLocks noGrp="1"/>
          </p:cNvSpPr>
          <p:nvPr>
            <p:ph idx="1"/>
          </p:nvPr>
        </p:nvSpPr>
        <p:spPr/>
        <p:txBody>
          <a:bodyPr/>
          <a:lstStyle/>
          <a:p>
            <a:r>
              <a:rPr lang="en-US"/>
              <a:t>Hệ số biến thiên (Coefficient of Variation): đ</a:t>
            </a:r>
            <a:r>
              <a:rPr lang="vi-VN"/>
              <a:t>ư</a:t>
            </a:r>
            <a:r>
              <a:rPr lang="en-US"/>
              <a:t>ợc sử dụng để so sánh sự biến thiên của hai hay nhiều tập dữ liệu và mô tả mối liên hệ giữa độ lệch chuẩn và trung bình.</a:t>
            </a:r>
          </a:p>
          <a:p>
            <a:r>
              <a:rPr lang="en-US"/>
              <a:t>Đ</a:t>
            </a:r>
            <a:r>
              <a:rPr lang="vi-VN"/>
              <a:t>ơ</a:t>
            </a:r>
            <a:r>
              <a:rPr lang="en-US"/>
              <a:t>n vị tính: %</a:t>
            </a:r>
          </a:p>
          <a:p>
            <a:r>
              <a:rPr lang="en-US"/>
              <a:t>Công thức tính:</a:t>
            </a:r>
          </a:p>
          <a:p>
            <a:endParaRPr lang="en-US"/>
          </a:p>
        </p:txBody>
      </p:sp>
      <p:sp>
        <p:nvSpPr>
          <p:cNvPr id="4" name="Slide Number Placeholder 3">
            <a:extLst>
              <a:ext uri="{FF2B5EF4-FFF2-40B4-BE49-F238E27FC236}">
                <a16:creationId xmlns:a16="http://schemas.microsoft.com/office/drawing/2014/main" id="{1CE0BABA-C9BA-4D86-B56C-F4B72AB99D63}"/>
              </a:ext>
            </a:extLst>
          </p:cNvPr>
          <p:cNvSpPr>
            <a:spLocks noGrp="1"/>
          </p:cNvSpPr>
          <p:nvPr>
            <p:ph type="sldNum" sz="quarter" idx="12"/>
          </p:nvPr>
        </p:nvSpPr>
        <p:spPr/>
        <p:txBody>
          <a:bodyPr/>
          <a:lstStyle/>
          <a:p>
            <a:fld id="{5D28FFE6-A2F1-4243-9DB1-DFB06715F2C6}" type="slidenum">
              <a:rPr lang="en-US" smtClean="0"/>
              <a:pPr/>
              <a:t>33</a:t>
            </a:fld>
            <a:endParaRPr lang="en-US" dirty="0"/>
          </a:p>
        </p:txBody>
      </p:sp>
      <p:sp>
        <p:nvSpPr>
          <p:cNvPr id="5" name="Footer Placeholder 4">
            <a:extLst>
              <a:ext uri="{FF2B5EF4-FFF2-40B4-BE49-F238E27FC236}">
                <a16:creationId xmlns:a16="http://schemas.microsoft.com/office/drawing/2014/main" id="{FE9F17CF-73F7-4363-B9D8-222D2CD00649}"/>
              </a:ext>
            </a:extLst>
          </p:cNvPr>
          <p:cNvSpPr>
            <a:spLocks noGrp="1"/>
          </p:cNvSpPr>
          <p:nvPr>
            <p:ph type="ftr" sz="quarter" idx="11"/>
          </p:nvPr>
        </p:nvSpPr>
        <p:spPr/>
        <p:txBody>
          <a:bodyPr/>
          <a:lstStyle/>
          <a:p>
            <a:endParaRPr lang="en-US" dirty="0"/>
          </a:p>
        </p:txBody>
      </p:sp>
      <p:sp>
        <p:nvSpPr>
          <p:cNvPr id="6" name="Text Box 11">
            <a:extLst>
              <a:ext uri="{FF2B5EF4-FFF2-40B4-BE49-F238E27FC236}">
                <a16:creationId xmlns:a16="http://schemas.microsoft.com/office/drawing/2014/main" id="{767C1584-0CC9-46CB-BE69-114CA7E0D3AE}"/>
              </a:ext>
            </a:extLst>
          </p:cNvPr>
          <p:cNvSpPr txBox="1">
            <a:spLocks noChangeArrowheads="1"/>
          </p:cNvSpPr>
          <p:nvPr/>
        </p:nvSpPr>
        <p:spPr bwMode="auto">
          <a:xfrm>
            <a:off x="1735138" y="4591050"/>
            <a:ext cx="1333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en-US" altLang="en-US">
                <a:solidFill>
                  <a:srgbClr val="00B0F0"/>
                </a:solidFill>
              </a:rPr>
              <a:t>Sample</a:t>
            </a:r>
          </a:p>
        </p:txBody>
      </p:sp>
      <p:sp>
        <p:nvSpPr>
          <p:cNvPr id="7" name="Text Box 12">
            <a:extLst>
              <a:ext uri="{FF2B5EF4-FFF2-40B4-BE49-F238E27FC236}">
                <a16:creationId xmlns:a16="http://schemas.microsoft.com/office/drawing/2014/main" id="{31337856-98E3-4ABA-88BC-6E1050917503}"/>
              </a:ext>
            </a:extLst>
          </p:cNvPr>
          <p:cNvSpPr txBox="1">
            <a:spLocks noChangeArrowheads="1"/>
          </p:cNvSpPr>
          <p:nvPr/>
        </p:nvSpPr>
        <p:spPr bwMode="auto">
          <a:xfrm>
            <a:off x="5773738" y="4591050"/>
            <a:ext cx="1885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en-US" altLang="en-US">
                <a:solidFill>
                  <a:srgbClr val="00B0F0"/>
                </a:solidFill>
              </a:rPr>
              <a:t>Population</a:t>
            </a:r>
          </a:p>
        </p:txBody>
      </p:sp>
      <p:graphicFrame>
        <p:nvGraphicFramePr>
          <p:cNvPr id="8" name="Object 2">
            <a:extLst>
              <a:ext uri="{FF2B5EF4-FFF2-40B4-BE49-F238E27FC236}">
                <a16:creationId xmlns:a16="http://schemas.microsoft.com/office/drawing/2014/main" id="{342F5474-2C1A-4640-88C0-A433F4C76369}"/>
              </a:ext>
            </a:extLst>
          </p:cNvPr>
          <p:cNvGraphicFramePr>
            <a:graphicFrameLocks noChangeAspect="1"/>
          </p:cNvGraphicFramePr>
          <p:nvPr>
            <p:extLst>
              <p:ext uri="{D42A27DB-BD31-4B8C-83A1-F6EECF244321}">
                <p14:modId xmlns:p14="http://schemas.microsoft.com/office/powerpoint/2010/main" val="3635152506"/>
              </p:ext>
            </p:extLst>
          </p:nvPr>
        </p:nvGraphicFramePr>
        <p:xfrm>
          <a:off x="1019175" y="4938713"/>
          <a:ext cx="2746375" cy="1165225"/>
        </p:xfrm>
        <a:graphic>
          <a:graphicData uri="http://schemas.openxmlformats.org/presentationml/2006/ole">
            <mc:AlternateContent xmlns:mc="http://schemas.openxmlformats.org/markup-compatibility/2006">
              <mc:Choice xmlns:v="urn:schemas-microsoft-com:vml" Requires="v">
                <p:oleObj spid="_x0000_s13486" name="Equation" r:id="rId3" imgW="1968500" imgH="838200" progId="Equation.DSMT4">
                  <p:embed/>
                </p:oleObj>
              </mc:Choice>
              <mc:Fallback>
                <p:oleObj name="Equation" r:id="rId3" imgW="1968500" imgH="838200" progId="Equation.DSMT4">
                  <p:embed/>
                  <p:pic>
                    <p:nvPicPr>
                      <p:cNvPr id="126982" name="Object 2">
                        <a:extLst>
                          <a:ext uri="{FF2B5EF4-FFF2-40B4-BE49-F238E27FC236}">
                            <a16:creationId xmlns:a16="http://schemas.microsoft.com/office/drawing/2014/main" id="{1C061802-E419-4718-B7DB-A058C2D7EF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5" y="4938713"/>
                        <a:ext cx="2746375"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3">
            <a:extLst>
              <a:ext uri="{FF2B5EF4-FFF2-40B4-BE49-F238E27FC236}">
                <a16:creationId xmlns:a16="http://schemas.microsoft.com/office/drawing/2014/main" id="{9F3C709E-F907-4347-957C-E81CB540BB82}"/>
              </a:ext>
            </a:extLst>
          </p:cNvPr>
          <p:cNvGraphicFramePr>
            <a:graphicFrameLocks noChangeAspect="1"/>
          </p:cNvGraphicFramePr>
          <p:nvPr>
            <p:extLst>
              <p:ext uri="{D42A27DB-BD31-4B8C-83A1-F6EECF244321}">
                <p14:modId xmlns:p14="http://schemas.microsoft.com/office/powerpoint/2010/main" val="4065134358"/>
              </p:ext>
            </p:extLst>
          </p:nvPr>
        </p:nvGraphicFramePr>
        <p:xfrm>
          <a:off x="5322888" y="4918075"/>
          <a:ext cx="2781300" cy="1254125"/>
        </p:xfrm>
        <a:graphic>
          <a:graphicData uri="http://schemas.openxmlformats.org/presentationml/2006/ole">
            <mc:AlternateContent xmlns:mc="http://schemas.openxmlformats.org/markup-compatibility/2006">
              <mc:Choice xmlns:v="urn:schemas-microsoft-com:vml" Requires="v">
                <p:oleObj spid="_x0000_s13487" name="Equation" r:id="rId5" imgW="1993900" imgH="901700" progId="Equation.DSMT4">
                  <p:embed/>
                </p:oleObj>
              </mc:Choice>
              <mc:Fallback>
                <p:oleObj name="Equation" r:id="rId5" imgW="1993900" imgH="901700" progId="Equation.DSMT4">
                  <p:embed/>
                  <p:pic>
                    <p:nvPicPr>
                      <p:cNvPr id="126983" name="Object 3">
                        <a:extLst>
                          <a:ext uri="{FF2B5EF4-FFF2-40B4-BE49-F238E27FC236}">
                            <a16:creationId xmlns:a16="http://schemas.microsoft.com/office/drawing/2014/main" id="{CCC0ED34-8E71-4024-B0B6-DE37A99D89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2888" y="4918075"/>
                        <a:ext cx="2781300"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14993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D660-6A2D-4F70-88D4-240257C08E53}"/>
              </a:ext>
            </a:extLst>
          </p:cNvPr>
          <p:cNvSpPr>
            <a:spLocks noGrp="1"/>
          </p:cNvSpPr>
          <p:nvPr>
            <p:ph type="title"/>
          </p:nvPr>
        </p:nvSpPr>
        <p:spPr/>
        <p:txBody>
          <a:bodyPr/>
          <a:lstStyle/>
          <a:p>
            <a:r>
              <a:rPr lang="en-US">
                <a:solidFill>
                  <a:srgbClr val="00B050"/>
                </a:solidFill>
              </a:rPr>
              <a:t>Ví dụ</a:t>
            </a:r>
          </a:p>
        </p:txBody>
      </p:sp>
      <p:sp>
        <p:nvSpPr>
          <p:cNvPr id="4" name="Slide Number Placeholder 3">
            <a:extLst>
              <a:ext uri="{FF2B5EF4-FFF2-40B4-BE49-F238E27FC236}">
                <a16:creationId xmlns:a16="http://schemas.microsoft.com/office/drawing/2014/main" id="{283D8653-39BB-4BA3-B564-CCE7AAFC05E0}"/>
              </a:ext>
            </a:extLst>
          </p:cNvPr>
          <p:cNvSpPr>
            <a:spLocks noGrp="1"/>
          </p:cNvSpPr>
          <p:nvPr>
            <p:ph type="sldNum" sz="quarter" idx="12"/>
          </p:nvPr>
        </p:nvSpPr>
        <p:spPr/>
        <p:txBody>
          <a:bodyPr/>
          <a:lstStyle/>
          <a:p>
            <a:fld id="{5D28FFE6-A2F1-4243-9DB1-DFB06715F2C6}" type="slidenum">
              <a:rPr lang="en-US" smtClean="0"/>
              <a:pPr/>
              <a:t>34</a:t>
            </a:fld>
            <a:endParaRPr lang="en-US" dirty="0"/>
          </a:p>
        </p:txBody>
      </p:sp>
      <p:sp>
        <p:nvSpPr>
          <p:cNvPr id="5" name="Footer Placeholder 4">
            <a:extLst>
              <a:ext uri="{FF2B5EF4-FFF2-40B4-BE49-F238E27FC236}">
                <a16:creationId xmlns:a16="http://schemas.microsoft.com/office/drawing/2014/main" id="{6B9F05B7-10E5-4DEA-B5D2-C6EF7234D31D}"/>
              </a:ext>
            </a:extLst>
          </p:cNvPr>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id="{8187BD4A-617F-4E30-BB46-65CEB3FE3BD8}"/>
              </a:ext>
            </a:extLst>
          </p:cNvPr>
          <p:cNvPicPr>
            <a:picLocks noChangeAspect="1"/>
          </p:cNvPicPr>
          <p:nvPr/>
        </p:nvPicPr>
        <p:blipFill>
          <a:blip r:embed="rId2"/>
          <a:stretch>
            <a:fillRect/>
          </a:stretch>
        </p:blipFill>
        <p:spPr>
          <a:xfrm>
            <a:off x="262966" y="1542680"/>
            <a:ext cx="8618067" cy="3905250"/>
          </a:xfrm>
          <a:prstGeom prst="rect">
            <a:avLst/>
          </a:prstGeom>
        </p:spPr>
      </p:pic>
    </p:spTree>
    <p:extLst>
      <p:ext uri="{BB962C8B-B14F-4D97-AF65-F5344CB8AC3E}">
        <p14:creationId xmlns:p14="http://schemas.microsoft.com/office/powerpoint/2010/main" val="475430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7520-B896-4A82-8065-53A0685B0900}"/>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15173F39-31D8-4F2B-9FC1-43712550E7C7}"/>
              </a:ext>
            </a:extLst>
          </p:cNvPr>
          <p:cNvSpPr>
            <a:spLocks noGrp="1"/>
          </p:cNvSpPr>
          <p:nvPr>
            <p:ph idx="1"/>
          </p:nvPr>
        </p:nvSpPr>
        <p:spPr/>
        <p:txBody>
          <a:bodyPr/>
          <a:lstStyle/>
          <a:p>
            <a:r>
              <a:rPr lang="en-US"/>
              <a:t>Độ đo xu h</a:t>
            </a:r>
            <a:r>
              <a:rPr lang="vi-VN"/>
              <a:t>ư</a:t>
            </a:r>
            <a:r>
              <a:rPr lang="en-US"/>
              <a:t>ớng tập trung (central tendency)</a:t>
            </a:r>
          </a:p>
          <a:p>
            <a:r>
              <a:rPr lang="en-US"/>
              <a:t>Độ đo sự phân tán (variability)</a:t>
            </a:r>
          </a:p>
          <a:p>
            <a:r>
              <a:rPr lang="en-US" b="1"/>
              <a:t>Độ đo vị trí t</a:t>
            </a:r>
            <a:r>
              <a:rPr lang="vi-VN" b="1"/>
              <a:t>ư</a:t>
            </a:r>
            <a:r>
              <a:rPr lang="en-US" b="1"/>
              <a:t>ơng đối &amp; Đồ thị hộp (boxplots)</a:t>
            </a:r>
          </a:p>
        </p:txBody>
      </p:sp>
      <p:sp>
        <p:nvSpPr>
          <p:cNvPr id="4" name="Slide Number Placeholder 3">
            <a:extLst>
              <a:ext uri="{FF2B5EF4-FFF2-40B4-BE49-F238E27FC236}">
                <a16:creationId xmlns:a16="http://schemas.microsoft.com/office/drawing/2014/main" id="{B7BCF401-4AE1-4701-B0F8-F4FE900594D6}"/>
              </a:ext>
            </a:extLst>
          </p:cNvPr>
          <p:cNvSpPr>
            <a:spLocks noGrp="1"/>
          </p:cNvSpPr>
          <p:nvPr>
            <p:ph type="sldNum" sz="quarter" idx="12"/>
          </p:nvPr>
        </p:nvSpPr>
        <p:spPr/>
        <p:txBody>
          <a:bodyPr/>
          <a:lstStyle/>
          <a:p>
            <a:fld id="{5D28FFE6-A2F1-4243-9DB1-DFB06715F2C6}" type="slidenum">
              <a:rPr lang="en-US" smtClean="0"/>
              <a:pPr/>
              <a:t>35</a:t>
            </a:fld>
            <a:endParaRPr lang="en-US" dirty="0"/>
          </a:p>
        </p:txBody>
      </p:sp>
      <p:sp>
        <p:nvSpPr>
          <p:cNvPr id="5" name="Footer Placeholder 4">
            <a:extLst>
              <a:ext uri="{FF2B5EF4-FFF2-40B4-BE49-F238E27FC236}">
                <a16:creationId xmlns:a16="http://schemas.microsoft.com/office/drawing/2014/main" id="{F8BBD7BF-8276-4A7C-970A-FF9E51705D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7539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1590-DDE1-4CC2-8835-79AC0C6902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B1213C-7239-47F5-A4EA-3F8A64D83920}"/>
              </a:ext>
            </a:extLst>
          </p:cNvPr>
          <p:cNvSpPr>
            <a:spLocks noGrp="1"/>
          </p:cNvSpPr>
          <p:nvPr>
            <p:ph idx="1"/>
          </p:nvPr>
        </p:nvSpPr>
        <p:spPr/>
        <p:txBody>
          <a:bodyPr/>
          <a:lstStyle/>
          <a:p>
            <a:r>
              <a:rPr lang="en-US"/>
              <a:t>Trong phần này, chúng ta sẽ khảo sát một số độ đo về vị trí t</a:t>
            </a:r>
            <a:r>
              <a:rPr lang="vi-VN"/>
              <a:t>ư</a:t>
            </a:r>
            <a:r>
              <a:rPr lang="en-US"/>
              <a:t>ơng đối của các giá trị dữ liệu với nhau trong một tập dữ liệu.</a:t>
            </a:r>
          </a:p>
          <a:p>
            <a:r>
              <a:rPr lang="en-US"/>
              <a:t>Chúng ta sẽ xem xét các khái niệm: trị thống kê z, phân vị, tứ phân vị, và đồ thị hộp-râu</a:t>
            </a:r>
          </a:p>
        </p:txBody>
      </p:sp>
      <p:sp>
        <p:nvSpPr>
          <p:cNvPr id="4" name="Slide Number Placeholder 3">
            <a:extLst>
              <a:ext uri="{FF2B5EF4-FFF2-40B4-BE49-F238E27FC236}">
                <a16:creationId xmlns:a16="http://schemas.microsoft.com/office/drawing/2014/main" id="{BB45366D-FDF2-49CC-9FEB-EEDBAA852285}"/>
              </a:ext>
            </a:extLst>
          </p:cNvPr>
          <p:cNvSpPr>
            <a:spLocks noGrp="1"/>
          </p:cNvSpPr>
          <p:nvPr>
            <p:ph type="sldNum" sz="quarter" idx="12"/>
          </p:nvPr>
        </p:nvSpPr>
        <p:spPr/>
        <p:txBody>
          <a:bodyPr/>
          <a:lstStyle/>
          <a:p>
            <a:fld id="{5D28FFE6-A2F1-4243-9DB1-DFB06715F2C6}" type="slidenum">
              <a:rPr lang="en-US" smtClean="0"/>
              <a:pPr/>
              <a:t>36</a:t>
            </a:fld>
            <a:endParaRPr lang="en-US" dirty="0"/>
          </a:p>
        </p:txBody>
      </p:sp>
      <p:sp>
        <p:nvSpPr>
          <p:cNvPr id="5" name="Footer Placeholder 4">
            <a:extLst>
              <a:ext uri="{FF2B5EF4-FFF2-40B4-BE49-F238E27FC236}">
                <a16:creationId xmlns:a16="http://schemas.microsoft.com/office/drawing/2014/main" id="{47CCCC2E-877F-4789-B39F-FE94309F914B}"/>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6595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2233-1CE9-4223-9731-F88C81AA0226}"/>
              </a:ext>
            </a:extLst>
          </p:cNvPr>
          <p:cNvSpPr>
            <a:spLocks noGrp="1"/>
          </p:cNvSpPr>
          <p:nvPr>
            <p:ph type="title"/>
          </p:nvPr>
        </p:nvSpPr>
        <p:spPr/>
        <p:txBody>
          <a:bodyPr/>
          <a:lstStyle/>
          <a:p>
            <a:r>
              <a:rPr lang="en-US">
                <a:solidFill>
                  <a:srgbClr val="00B050"/>
                </a:solidFill>
              </a:rPr>
              <a:t>Trị thống kê z (z score)</a:t>
            </a:r>
            <a:endParaRPr lang="en-US"/>
          </a:p>
        </p:txBody>
      </p:sp>
      <p:sp>
        <p:nvSpPr>
          <p:cNvPr id="3" name="Content Placeholder 2">
            <a:extLst>
              <a:ext uri="{FF2B5EF4-FFF2-40B4-BE49-F238E27FC236}">
                <a16:creationId xmlns:a16="http://schemas.microsoft.com/office/drawing/2014/main" id="{C962F283-24B9-4954-B379-294D47F523AA}"/>
              </a:ext>
            </a:extLst>
          </p:cNvPr>
          <p:cNvSpPr>
            <a:spLocks noGrp="1"/>
          </p:cNvSpPr>
          <p:nvPr>
            <p:ph idx="1"/>
          </p:nvPr>
        </p:nvSpPr>
        <p:spPr/>
        <p:txBody>
          <a:bodyPr/>
          <a:lstStyle/>
          <a:p>
            <a:r>
              <a:rPr lang="en-US"/>
              <a:t>Trị thống kê z (z score): là sự khác biệt của giá trị dữ liệu với giá trị trung bình của tập dữ liệu đ</a:t>
            </a:r>
            <a:r>
              <a:rPr lang="vi-VN"/>
              <a:t>ư</a:t>
            </a:r>
            <a:r>
              <a:rPr lang="en-US"/>
              <a:t>ợc đo bằng số lần của độ lệch chuẩn.</a:t>
            </a:r>
          </a:p>
          <a:p>
            <a:endParaRPr lang="en-US"/>
          </a:p>
        </p:txBody>
      </p:sp>
      <p:sp>
        <p:nvSpPr>
          <p:cNvPr id="4" name="Slide Number Placeholder 3">
            <a:extLst>
              <a:ext uri="{FF2B5EF4-FFF2-40B4-BE49-F238E27FC236}">
                <a16:creationId xmlns:a16="http://schemas.microsoft.com/office/drawing/2014/main" id="{1CE0BABA-C9BA-4D86-B56C-F4B72AB99D63}"/>
              </a:ext>
            </a:extLst>
          </p:cNvPr>
          <p:cNvSpPr>
            <a:spLocks noGrp="1"/>
          </p:cNvSpPr>
          <p:nvPr>
            <p:ph type="sldNum" sz="quarter" idx="12"/>
          </p:nvPr>
        </p:nvSpPr>
        <p:spPr/>
        <p:txBody>
          <a:bodyPr/>
          <a:lstStyle/>
          <a:p>
            <a:fld id="{5D28FFE6-A2F1-4243-9DB1-DFB06715F2C6}" type="slidenum">
              <a:rPr lang="en-US" smtClean="0"/>
              <a:pPr/>
              <a:t>37</a:t>
            </a:fld>
            <a:endParaRPr lang="en-US" dirty="0"/>
          </a:p>
        </p:txBody>
      </p:sp>
      <p:sp>
        <p:nvSpPr>
          <p:cNvPr id="5" name="Footer Placeholder 4">
            <a:extLst>
              <a:ext uri="{FF2B5EF4-FFF2-40B4-BE49-F238E27FC236}">
                <a16:creationId xmlns:a16="http://schemas.microsoft.com/office/drawing/2014/main" id="{FE9F17CF-73F7-4363-B9D8-222D2CD00649}"/>
              </a:ext>
            </a:extLst>
          </p:cNvPr>
          <p:cNvSpPr>
            <a:spLocks noGrp="1"/>
          </p:cNvSpPr>
          <p:nvPr>
            <p:ph type="ftr" sz="quarter" idx="11"/>
          </p:nvPr>
        </p:nvSpPr>
        <p:spPr/>
        <p:txBody>
          <a:bodyPr/>
          <a:lstStyle/>
          <a:p>
            <a:endParaRPr lang="en-US" dirty="0"/>
          </a:p>
        </p:txBody>
      </p:sp>
      <p:sp>
        <p:nvSpPr>
          <p:cNvPr id="6" name="Rectangle 2">
            <a:extLst>
              <a:ext uri="{FF2B5EF4-FFF2-40B4-BE49-F238E27FC236}">
                <a16:creationId xmlns:a16="http://schemas.microsoft.com/office/drawing/2014/main" id="{92DBCE0A-656E-4BDE-89DF-AEE54FE2F4EC}"/>
              </a:ext>
            </a:extLst>
          </p:cNvPr>
          <p:cNvSpPr txBox="1">
            <a:spLocks noChangeArrowheads="1"/>
          </p:cNvSpPr>
          <p:nvPr/>
        </p:nvSpPr>
        <p:spPr bwMode="auto">
          <a:xfrm>
            <a:off x="875824" y="3086101"/>
            <a:ext cx="4038600" cy="7238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rtlCol="0" anchor="t" anchorCtr="0" compatLnSpc="1">
            <a:prstTxWarp prst="textNoShape">
              <a:avLst/>
            </a:prstTxWarp>
            <a:normAutofit/>
          </a:bodyPr>
          <a:lst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mn-lt"/>
                <a:ea typeface="+mn-ea"/>
                <a:cs typeface="+mn-cs"/>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mn-lt"/>
                <a:ea typeface="+mn-ea"/>
                <a:cs typeface="+mn-cs"/>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mn-lt"/>
                <a:ea typeface="+mn-ea"/>
                <a:cs typeface="+mn-cs"/>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mn-lt"/>
                <a:ea typeface="+mn-ea"/>
                <a:cs typeface="+mn-cs"/>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mn-lt"/>
                <a:ea typeface="+mn-ea"/>
                <a:cs typeface="+mn-cs"/>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a:lstStyle>
          <a:p>
            <a:pPr>
              <a:lnSpc>
                <a:spcPct val="80000"/>
              </a:lnSpc>
              <a:spcAft>
                <a:spcPct val="70000"/>
              </a:spcAft>
              <a:buFontTx/>
              <a:buNone/>
            </a:pPr>
            <a:r>
              <a:rPr lang="en-US" altLang="en-US" sz="4400"/>
              <a:t>    </a:t>
            </a:r>
            <a:r>
              <a:rPr lang="en-US" altLang="en-US" sz="4400">
                <a:solidFill>
                  <a:srgbClr val="00B0F0"/>
                </a:solidFill>
              </a:rPr>
              <a:t>Sample</a:t>
            </a:r>
            <a:endParaRPr lang="en-US" altLang="en-US" sz="3600">
              <a:solidFill>
                <a:srgbClr val="00B0F0"/>
              </a:solidFill>
            </a:endParaRPr>
          </a:p>
        </p:txBody>
      </p:sp>
      <p:graphicFrame>
        <p:nvGraphicFramePr>
          <p:cNvPr id="7" name="Object 2">
            <a:extLst>
              <a:ext uri="{FF2B5EF4-FFF2-40B4-BE49-F238E27FC236}">
                <a16:creationId xmlns:a16="http://schemas.microsoft.com/office/drawing/2014/main" id="{2275504E-284A-4A99-A8BF-DEA5AF29C396}"/>
              </a:ext>
            </a:extLst>
          </p:cNvPr>
          <p:cNvGraphicFramePr>
            <a:graphicFrameLocks noChangeAspect="1"/>
          </p:cNvGraphicFramePr>
          <p:nvPr>
            <p:extLst>
              <p:ext uri="{D42A27DB-BD31-4B8C-83A1-F6EECF244321}">
                <p14:modId xmlns:p14="http://schemas.microsoft.com/office/powerpoint/2010/main" val="2149124657"/>
              </p:ext>
            </p:extLst>
          </p:nvPr>
        </p:nvGraphicFramePr>
        <p:xfrm>
          <a:off x="1028224" y="3867150"/>
          <a:ext cx="2533650" cy="1577975"/>
        </p:xfrm>
        <a:graphic>
          <a:graphicData uri="http://schemas.openxmlformats.org/presentationml/2006/ole">
            <mc:AlternateContent xmlns:mc="http://schemas.openxmlformats.org/markup-compatibility/2006">
              <mc:Choice xmlns:v="urn:schemas-microsoft-com:vml" Requires="v">
                <p:oleObj spid="_x0000_s14472" name="Equation" r:id="rId3" imgW="1346200" imgH="838200" progId="Equation.DSMT4">
                  <p:embed/>
                </p:oleObj>
              </mc:Choice>
              <mc:Fallback>
                <p:oleObj name="Equation" r:id="rId3" imgW="1346200" imgH="838200" progId="Equation.DSMT4">
                  <p:embed/>
                  <p:pic>
                    <p:nvPicPr>
                      <p:cNvPr id="137219" name="Object 2">
                        <a:extLst>
                          <a:ext uri="{FF2B5EF4-FFF2-40B4-BE49-F238E27FC236}">
                            <a16:creationId xmlns:a16="http://schemas.microsoft.com/office/drawing/2014/main" id="{FF86AD95-9F5A-4239-9D06-8CE8C71392FB}"/>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224" y="3867150"/>
                        <a:ext cx="2533650"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3">
            <a:extLst>
              <a:ext uri="{FF2B5EF4-FFF2-40B4-BE49-F238E27FC236}">
                <a16:creationId xmlns:a16="http://schemas.microsoft.com/office/drawing/2014/main" id="{55859601-D9DF-4AFD-A498-B72C92742D4A}"/>
              </a:ext>
            </a:extLst>
          </p:cNvPr>
          <p:cNvSpPr>
            <a:spLocks noChangeArrowheads="1"/>
          </p:cNvSpPr>
          <p:nvPr/>
        </p:nvSpPr>
        <p:spPr bwMode="auto">
          <a:xfrm>
            <a:off x="5130324" y="3048000"/>
            <a:ext cx="419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spcAft>
                <a:spcPct val="70000"/>
              </a:spcAft>
            </a:pPr>
            <a:r>
              <a:rPr lang="en-US" altLang="en-US" sz="4800">
                <a:solidFill>
                  <a:srgbClr val="000000"/>
                </a:solidFill>
                <a:latin typeface="+mn-lt"/>
              </a:rPr>
              <a:t>  </a:t>
            </a:r>
            <a:r>
              <a:rPr lang="en-US" altLang="en-US" sz="4400" b="0">
                <a:solidFill>
                  <a:srgbClr val="00B0F0"/>
                </a:solidFill>
                <a:latin typeface="+mn-lt"/>
              </a:rPr>
              <a:t>Population</a:t>
            </a:r>
          </a:p>
        </p:txBody>
      </p:sp>
      <p:graphicFrame>
        <p:nvGraphicFramePr>
          <p:cNvPr id="9" name="Object 3">
            <a:extLst>
              <a:ext uri="{FF2B5EF4-FFF2-40B4-BE49-F238E27FC236}">
                <a16:creationId xmlns:a16="http://schemas.microsoft.com/office/drawing/2014/main" id="{32295DC8-7F76-48C5-9544-CB3D1E3AB518}"/>
              </a:ext>
            </a:extLst>
          </p:cNvPr>
          <p:cNvGraphicFramePr>
            <a:graphicFrameLocks noChangeAspect="1"/>
          </p:cNvGraphicFramePr>
          <p:nvPr>
            <p:extLst>
              <p:ext uri="{D42A27DB-BD31-4B8C-83A1-F6EECF244321}">
                <p14:modId xmlns:p14="http://schemas.microsoft.com/office/powerpoint/2010/main" val="1013612210"/>
              </p:ext>
            </p:extLst>
          </p:nvPr>
        </p:nvGraphicFramePr>
        <p:xfrm>
          <a:off x="5341462" y="3854450"/>
          <a:ext cx="2560637" cy="1570038"/>
        </p:xfrm>
        <a:graphic>
          <a:graphicData uri="http://schemas.openxmlformats.org/presentationml/2006/ole">
            <mc:AlternateContent xmlns:mc="http://schemas.openxmlformats.org/markup-compatibility/2006">
              <mc:Choice xmlns:v="urn:schemas-microsoft-com:vml" Requires="v">
                <p:oleObj spid="_x0000_s14473" name="Equation" r:id="rId5" imgW="1371600" imgH="838200" progId="Equation.DSMT4">
                  <p:embed/>
                </p:oleObj>
              </mc:Choice>
              <mc:Fallback>
                <p:oleObj name="Equation" r:id="rId5" imgW="1371600" imgH="838200" progId="Equation.DSMT4">
                  <p:embed/>
                  <p:pic>
                    <p:nvPicPr>
                      <p:cNvPr id="137223" name="Object 3">
                        <a:extLst>
                          <a:ext uri="{FF2B5EF4-FFF2-40B4-BE49-F238E27FC236}">
                            <a16:creationId xmlns:a16="http://schemas.microsoft.com/office/drawing/2014/main" id="{6952D20E-C311-4711-B7FA-36D319154C15}"/>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1462" y="3854450"/>
                        <a:ext cx="2560637"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11">
            <a:extLst>
              <a:ext uri="{FF2B5EF4-FFF2-40B4-BE49-F238E27FC236}">
                <a16:creationId xmlns:a16="http://schemas.microsoft.com/office/drawing/2014/main" id="{953FDBD7-EE33-43E6-9C49-73A33D21B514}"/>
              </a:ext>
            </a:extLst>
          </p:cNvPr>
          <p:cNvSpPr>
            <a:spLocks noChangeArrowheads="1"/>
          </p:cNvSpPr>
          <p:nvPr/>
        </p:nvSpPr>
        <p:spPr bwMode="auto">
          <a:xfrm>
            <a:off x="857250" y="5811837"/>
            <a:ext cx="7905750" cy="47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spcAft>
                <a:spcPct val="70000"/>
              </a:spcAft>
            </a:pPr>
            <a:r>
              <a:rPr lang="en-US" altLang="en-US" sz="2800" b="0">
                <a:solidFill>
                  <a:srgbClr val="FFC000"/>
                </a:solidFill>
                <a:latin typeface="+mn-lt"/>
              </a:rPr>
              <a:t>Giá trị z thường được làm tròn với sai số là 0.01</a:t>
            </a:r>
          </a:p>
        </p:txBody>
      </p:sp>
    </p:spTree>
    <p:extLst>
      <p:ext uri="{BB962C8B-B14F-4D97-AF65-F5344CB8AC3E}">
        <p14:creationId xmlns:p14="http://schemas.microsoft.com/office/powerpoint/2010/main" val="237292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childTnLst>
                          </p:cTn>
                        </p:par>
                        <p:par>
                          <p:cTn id="37" fill="hold">
                            <p:stCondLst>
                              <p:cond delay="2000"/>
                            </p:stCondLst>
                            <p:childTnLst>
                              <p:par>
                                <p:cTn id="38" presetID="42" presetClass="entr" presetSubtype="0"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1000"/>
                                        <p:tgtEl>
                                          <p:spTgt spid="7"/>
                                        </p:tgtEl>
                                      </p:cBhvr>
                                    </p:animEffect>
                                    <p:anim calcmode="lin" valueType="num">
                                      <p:cBhvr>
                                        <p:cTn id="41" dur="1000" fill="hold"/>
                                        <p:tgtEl>
                                          <p:spTgt spid="7"/>
                                        </p:tgtEl>
                                        <p:attrNameLst>
                                          <p:attrName>ppt_x</p:attrName>
                                        </p:attrNameLst>
                                      </p:cBhvr>
                                      <p:tavLst>
                                        <p:tav tm="0">
                                          <p:val>
                                            <p:strVal val="#ppt_x"/>
                                          </p:val>
                                        </p:tav>
                                        <p:tav tm="100000">
                                          <p:val>
                                            <p:strVal val="#ppt_x"/>
                                          </p:val>
                                        </p:tav>
                                      </p:tavLst>
                                    </p:anim>
                                    <p:anim calcmode="lin" valueType="num">
                                      <p:cBhvr>
                                        <p:cTn id="42" dur="1000" fill="hold"/>
                                        <p:tgtEl>
                                          <p:spTgt spid="7"/>
                                        </p:tgtEl>
                                        <p:attrNameLst>
                                          <p:attrName>ppt_y</p:attrName>
                                        </p:attrNameLst>
                                      </p:cBhvr>
                                      <p:tavLst>
                                        <p:tav tm="0">
                                          <p:val>
                                            <p:strVal val="#ppt_y+.1"/>
                                          </p:val>
                                        </p:tav>
                                        <p:tav tm="100000">
                                          <p:val>
                                            <p:strVal val="#ppt_y"/>
                                          </p:val>
                                        </p:tav>
                                      </p:tavLst>
                                    </p:anim>
                                  </p:childTnLst>
                                </p:cTn>
                              </p:par>
                            </p:childTnLst>
                          </p:cTn>
                        </p:par>
                        <p:par>
                          <p:cTn id="43" fill="hold">
                            <p:stCondLst>
                              <p:cond delay="3000"/>
                            </p:stCondLst>
                            <p:childTnLst>
                              <p:par>
                                <p:cTn id="44" presetID="42" presetClass="entr" presetSubtype="0" fill="hold"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par>
                          <p:cTn id="49" fill="hold">
                            <p:stCondLst>
                              <p:cond delay="4000"/>
                            </p:stCondLst>
                            <p:childTnLst>
                              <p:par>
                                <p:cTn id="50" presetID="6" presetClass="entr" presetSubtype="16"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circle(in)">
                                      <p:cBhvr>
                                        <p:cTn id="5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2233-1CE9-4223-9731-F88C81AA0226}"/>
              </a:ext>
            </a:extLst>
          </p:cNvPr>
          <p:cNvSpPr>
            <a:spLocks noGrp="1"/>
          </p:cNvSpPr>
          <p:nvPr>
            <p:ph type="title"/>
          </p:nvPr>
        </p:nvSpPr>
        <p:spPr/>
        <p:txBody>
          <a:bodyPr/>
          <a:lstStyle/>
          <a:p>
            <a:r>
              <a:rPr lang="en-US">
                <a:solidFill>
                  <a:srgbClr val="00B050"/>
                </a:solidFill>
              </a:rPr>
              <a:t>Trị thống kê z (z score)</a:t>
            </a:r>
            <a:endParaRPr lang="en-US"/>
          </a:p>
        </p:txBody>
      </p:sp>
      <p:sp>
        <p:nvSpPr>
          <p:cNvPr id="4" name="Slide Number Placeholder 3">
            <a:extLst>
              <a:ext uri="{FF2B5EF4-FFF2-40B4-BE49-F238E27FC236}">
                <a16:creationId xmlns:a16="http://schemas.microsoft.com/office/drawing/2014/main" id="{1CE0BABA-C9BA-4D86-B56C-F4B72AB99D63}"/>
              </a:ext>
            </a:extLst>
          </p:cNvPr>
          <p:cNvSpPr>
            <a:spLocks noGrp="1"/>
          </p:cNvSpPr>
          <p:nvPr>
            <p:ph type="sldNum" sz="quarter" idx="12"/>
          </p:nvPr>
        </p:nvSpPr>
        <p:spPr/>
        <p:txBody>
          <a:bodyPr/>
          <a:lstStyle/>
          <a:p>
            <a:fld id="{5D28FFE6-A2F1-4243-9DB1-DFB06715F2C6}" type="slidenum">
              <a:rPr lang="en-US" smtClean="0"/>
              <a:pPr/>
              <a:t>38</a:t>
            </a:fld>
            <a:endParaRPr lang="en-US" dirty="0"/>
          </a:p>
        </p:txBody>
      </p:sp>
      <p:sp>
        <p:nvSpPr>
          <p:cNvPr id="5" name="Footer Placeholder 4">
            <a:extLst>
              <a:ext uri="{FF2B5EF4-FFF2-40B4-BE49-F238E27FC236}">
                <a16:creationId xmlns:a16="http://schemas.microsoft.com/office/drawing/2014/main" id="{FE9F17CF-73F7-4363-B9D8-222D2CD00649}"/>
              </a:ext>
            </a:extLst>
          </p:cNvPr>
          <p:cNvSpPr>
            <a:spLocks noGrp="1"/>
          </p:cNvSpPr>
          <p:nvPr>
            <p:ph type="ftr" sz="quarter" idx="11"/>
          </p:nvPr>
        </p:nvSpPr>
        <p:spPr/>
        <p:txBody>
          <a:bodyPr/>
          <a:lstStyle/>
          <a:p>
            <a:endParaRPr lang="en-US" dirty="0"/>
          </a:p>
        </p:txBody>
      </p:sp>
      <p:sp>
        <p:nvSpPr>
          <p:cNvPr id="6" name="Text Box 4">
            <a:extLst>
              <a:ext uri="{FF2B5EF4-FFF2-40B4-BE49-F238E27FC236}">
                <a16:creationId xmlns:a16="http://schemas.microsoft.com/office/drawing/2014/main" id="{BE29E86E-DCC6-48F4-87F2-A34D1C736C4E}"/>
              </a:ext>
            </a:extLst>
          </p:cNvPr>
          <p:cNvSpPr txBox="1">
            <a:spLocks noChangeArrowheads="1"/>
          </p:cNvSpPr>
          <p:nvPr/>
        </p:nvSpPr>
        <p:spPr bwMode="auto">
          <a:xfrm>
            <a:off x="228600" y="3683000"/>
            <a:ext cx="8686800" cy="217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en-US" altLang="en-US" sz="2600" b="0">
                <a:solidFill>
                  <a:srgbClr val="000000"/>
                </a:solidFill>
              </a:rPr>
              <a:t>Các giá trị thông th</a:t>
            </a:r>
            <a:r>
              <a:rPr lang="vi-VN" altLang="en-US" sz="2600" b="0">
                <a:solidFill>
                  <a:srgbClr val="000000"/>
                </a:solidFill>
              </a:rPr>
              <a:t>ư</a:t>
            </a:r>
            <a:r>
              <a:rPr lang="en-US" altLang="en-US" sz="2600" b="0">
                <a:solidFill>
                  <a:srgbClr val="000000"/>
                </a:solidFill>
              </a:rPr>
              <a:t>ờng (ordinary):   </a:t>
            </a:r>
          </a:p>
          <a:p>
            <a:pPr algn="ctr">
              <a:lnSpc>
                <a:spcPct val="90000"/>
              </a:lnSpc>
              <a:spcBef>
                <a:spcPct val="50000"/>
              </a:spcBef>
            </a:pPr>
            <a:r>
              <a:rPr lang="en-US" altLang="en-US" sz="2600" b="0">
                <a:solidFill>
                  <a:srgbClr val="FF0000"/>
                </a:solidFill>
              </a:rPr>
              <a:t>-2 ≤ z score ≤ 2 </a:t>
            </a:r>
          </a:p>
          <a:p>
            <a:pPr>
              <a:lnSpc>
                <a:spcPct val="90000"/>
              </a:lnSpc>
              <a:spcBef>
                <a:spcPct val="50000"/>
              </a:spcBef>
            </a:pPr>
            <a:r>
              <a:rPr lang="en-US" altLang="en-US" sz="2600" b="0">
                <a:solidFill>
                  <a:srgbClr val="000000"/>
                </a:solidFill>
              </a:rPr>
              <a:t>Các giá trị bất th</a:t>
            </a:r>
            <a:r>
              <a:rPr lang="vi-VN" altLang="en-US" sz="2600" b="0">
                <a:solidFill>
                  <a:srgbClr val="000000"/>
                </a:solidFill>
              </a:rPr>
              <a:t>ư</a:t>
            </a:r>
            <a:r>
              <a:rPr lang="en-US" altLang="en-US" sz="2600" b="0">
                <a:solidFill>
                  <a:srgbClr val="000000"/>
                </a:solidFill>
              </a:rPr>
              <a:t>ờng (unusual): </a:t>
            </a:r>
          </a:p>
          <a:p>
            <a:pPr algn="ctr">
              <a:lnSpc>
                <a:spcPct val="90000"/>
              </a:lnSpc>
              <a:spcBef>
                <a:spcPct val="50000"/>
              </a:spcBef>
            </a:pPr>
            <a:r>
              <a:rPr lang="en-US" altLang="en-US" sz="2600" b="0">
                <a:solidFill>
                  <a:srgbClr val="FF0000"/>
                </a:solidFill>
              </a:rPr>
              <a:t>z score &lt; -2 hoặc z score &gt; 2</a:t>
            </a:r>
            <a:r>
              <a:rPr lang="en-US" altLang="en-US" sz="2600" b="0">
                <a:solidFill>
                  <a:srgbClr val="000000"/>
                </a:solidFill>
              </a:rPr>
              <a:t>  </a:t>
            </a:r>
            <a:r>
              <a:rPr lang="en-US" altLang="en-US" sz="2800" b="0">
                <a:solidFill>
                  <a:srgbClr val="000000"/>
                </a:solidFill>
              </a:rPr>
              <a:t> </a:t>
            </a:r>
            <a:r>
              <a:rPr lang="en-US" altLang="en-US" sz="2800" b="0" i="1">
                <a:solidFill>
                  <a:srgbClr val="000000"/>
                </a:solidFill>
              </a:rPr>
              <a:t> </a:t>
            </a:r>
            <a:endParaRPr lang="en-US" altLang="en-US" sz="2800" b="0">
              <a:solidFill>
                <a:srgbClr val="000000"/>
              </a:solidFill>
            </a:endParaRPr>
          </a:p>
        </p:txBody>
      </p:sp>
      <p:pic>
        <p:nvPicPr>
          <p:cNvPr id="7" name="Picture 5" descr="2_14">
            <a:extLst>
              <a:ext uri="{FF2B5EF4-FFF2-40B4-BE49-F238E27FC236}">
                <a16:creationId xmlns:a16="http://schemas.microsoft.com/office/drawing/2014/main" id="{3CF08527-38F2-4543-9146-A9235F3A1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563" y="1651000"/>
            <a:ext cx="8281987"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53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2233-1CE9-4223-9731-F88C81AA0226}"/>
              </a:ext>
            </a:extLst>
          </p:cNvPr>
          <p:cNvSpPr>
            <a:spLocks noGrp="1"/>
          </p:cNvSpPr>
          <p:nvPr>
            <p:ph type="title"/>
          </p:nvPr>
        </p:nvSpPr>
        <p:spPr/>
        <p:txBody>
          <a:bodyPr/>
          <a:lstStyle/>
          <a:p>
            <a:r>
              <a:rPr lang="en-US">
                <a:solidFill>
                  <a:srgbClr val="00B050"/>
                </a:solidFill>
              </a:rPr>
              <a:t>Ví dụ</a:t>
            </a:r>
          </a:p>
        </p:txBody>
      </p:sp>
      <p:sp>
        <p:nvSpPr>
          <p:cNvPr id="3" name="Content Placeholder 2">
            <a:extLst>
              <a:ext uri="{FF2B5EF4-FFF2-40B4-BE49-F238E27FC236}">
                <a16:creationId xmlns:a16="http://schemas.microsoft.com/office/drawing/2014/main" id="{C962F283-24B9-4954-B379-294D47F523AA}"/>
              </a:ext>
            </a:extLst>
          </p:cNvPr>
          <p:cNvSpPr>
            <a:spLocks noGrp="1"/>
          </p:cNvSpPr>
          <p:nvPr>
            <p:ph idx="1"/>
          </p:nvPr>
        </p:nvSpPr>
        <p:spPr/>
        <p:txBody>
          <a:bodyPr/>
          <a:lstStyle/>
          <a:p>
            <a:r>
              <a:rPr lang="en-US"/>
              <a:t>Một ng</a:t>
            </a:r>
            <a:r>
              <a:rPr lang="vi-VN"/>
              <a:t>ư</a:t>
            </a:r>
            <a:r>
              <a:rPr lang="en-US"/>
              <a:t>ời tr</a:t>
            </a:r>
            <a:r>
              <a:rPr lang="vi-VN"/>
              <a:t>ư</a:t>
            </a:r>
            <a:r>
              <a:rPr lang="en-US"/>
              <a:t>ởng thành có nhịp tim trung bình là 67.3 nhịp một phút, và đọ lệch chuẩn là 10.3. Ông An có nhịp tim là 48 nhịp một phút. Hỏi nhịp tim ông An nh</a:t>
            </a:r>
            <a:r>
              <a:rPr lang="vi-VN"/>
              <a:t>ư</a:t>
            </a:r>
            <a:r>
              <a:rPr lang="en-US"/>
              <a:t> vậy có bình th</a:t>
            </a:r>
            <a:r>
              <a:rPr lang="vi-VN"/>
              <a:t>ư</a:t>
            </a:r>
            <a:r>
              <a:rPr lang="en-US"/>
              <a:t>ờng hay không?</a:t>
            </a:r>
          </a:p>
        </p:txBody>
      </p:sp>
      <p:sp>
        <p:nvSpPr>
          <p:cNvPr id="4" name="Slide Number Placeholder 3">
            <a:extLst>
              <a:ext uri="{FF2B5EF4-FFF2-40B4-BE49-F238E27FC236}">
                <a16:creationId xmlns:a16="http://schemas.microsoft.com/office/drawing/2014/main" id="{1CE0BABA-C9BA-4D86-B56C-F4B72AB99D63}"/>
              </a:ext>
            </a:extLst>
          </p:cNvPr>
          <p:cNvSpPr>
            <a:spLocks noGrp="1"/>
          </p:cNvSpPr>
          <p:nvPr>
            <p:ph type="sldNum" sz="quarter" idx="12"/>
          </p:nvPr>
        </p:nvSpPr>
        <p:spPr/>
        <p:txBody>
          <a:bodyPr/>
          <a:lstStyle/>
          <a:p>
            <a:fld id="{5D28FFE6-A2F1-4243-9DB1-DFB06715F2C6}" type="slidenum">
              <a:rPr lang="en-US" smtClean="0"/>
              <a:pPr/>
              <a:t>39</a:t>
            </a:fld>
            <a:endParaRPr lang="en-US" dirty="0"/>
          </a:p>
        </p:txBody>
      </p:sp>
      <p:sp>
        <p:nvSpPr>
          <p:cNvPr id="5" name="Footer Placeholder 4">
            <a:extLst>
              <a:ext uri="{FF2B5EF4-FFF2-40B4-BE49-F238E27FC236}">
                <a16:creationId xmlns:a16="http://schemas.microsoft.com/office/drawing/2014/main" id="{FE9F17CF-73F7-4363-B9D8-222D2CD0064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2019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17FA2-70F5-4069-8EC8-4A5621B035D1}"/>
              </a:ext>
            </a:extLst>
          </p:cNvPr>
          <p:cNvSpPr>
            <a:spLocks noGrp="1"/>
          </p:cNvSpPr>
          <p:nvPr>
            <p:ph type="title"/>
          </p:nvPr>
        </p:nvSpPr>
        <p:spPr/>
        <p:txBody>
          <a:bodyPr/>
          <a:lstStyle/>
          <a:p>
            <a:r>
              <a:rPr lang="en-US"/>
              <a:t>MỤC TIÊU</a:t>
            </a:r>
          </a:p>
        </p:txBody>
      </p:sp>
      <p:sp>
        <p:nvSpPr>
          <p:cNvPr id="3" name="Content Placeholder 2">
            <a:extLst>
              <a:ext uri="{FF2B5EF4-FFF2-40B4-BE49-F238E27FC236}">
                <a16:creationId xmlns:a16="http://schemas.microsoft.com/office/drawing/2014/main" id="{86AC6EED-D017-4846-AAE0-5738883AF05A}"/>
              </a:ext>
            </a:extLst>
          </p:cNvPr>
          <p:cNvSpPr>
            <a:spLocks noGrp="1"/>
          </p:cNvSpPr>
          <p:nvPr>
            <p:ph idx="1"/>
          </p:nvPr>
        </p:nvSpPr>
        <p:spPr/>
        <p:txBody>
          <a:bodyPr/>
          <a:lstStyle/>
          <a:p>
            <a:r>
              <a:rPr lang="en-US" b="1"/>
              <a:t>Thống kê mô tả</a:t>
            </a:r>
            <a:r>
              <a:rPr lang="en-US"/>
              <a:t> </a:t>
            </a:r>
            <a:r>
              <a:rPr lang="en-US" i="1"/>
              <a:t>(Descriptive Statistics)</a:t>
            </a:r>
            <a:r>
              <a:rPr lang="en-US"/>
              <a:t>: trong ch</a:t>
            </a:r>
            <a:r>
              <a:rPr lang="vi-VN"/>
              <a:t>ư</a:t>
            </a:r>
            <a:r>
              <a:rPr lang="en-US"/>
              <a:t>ơng này chúng ta sẽ mô tả những đặc tính quan trọng của tập dữ liệu mẫu bằng các số liệu thống kê nh</a:t>
            </a:r>
            <a:r>
              <a:rPr lang="vi-VN"/>
              <a:t>ư</a:t>
            </a:r>
            <a:r>
              <a:rPr lang="en-US"/>
              <a:t> giá trị trung bình, độ lệch chuẩn…</a:t>
            </a:r>
          </a:p>
          <a:p>
            <a:r>
              <a:rPr lang="en-US" b="1"/>
              <a:t>Thống kê suy diễn</a:t>
            </a:r>
            <a:r>
              <a:rPr lang="en-US"/>
              <a:t> </a:t>
            </a:r>
            <a:r>
              <a:rPr lang="en-US" i="1"/>
              <a:t>(Inferential Statistics)</a:t>
            </a:r>
            <a:r>
              <a:rPr lang="en-US"/>
              <a:t>: ở những ch</a:t>
            </a:r>
            <a:r>
              <a:rPr lang="vi-VN"/>
              <a:t>ư</a:t>
            </a:r>
            <a:r>
              <a:rPr lang="en-US"/>
              <a:t>ơng sau chúng ta sử dụng dữ liệu mẫu để thực hiện suy diễn để biết các thông tin quần thể</a:t>
            </a:r>
          </a:p>
        </p:txBody>
      </p:sp>
      <p:sp>
        <p:nvSpPr>
          <p:cNvPr id="4" name="Slide Number Placeholder 3">
            <a:extLst>
              <a:ext uri="{FF2B5EF4-FFF2-40B4-BE49-F238E27FC236}">
                <a16:creationId xmlns:a16="http://schemas.microsoft.com/office/drawing/2014/main" id="{FE44FC69-C90F-47A8-8C82-7D39CDB4DF5D}"/>
              </a:ext>
            </a:extLst>
          </p:cNvPr>
          <p:cNvSpPr>
            <a:spLocks noGrp="1"/>
          </p:cNvSpPr>
          <p:nvPr>
            <p:ph type="sldNum" sz="quarter" idx="12"/>
          </p:nvPr>
        </p:nvSpPr>
        <p:spPr/>
        <p:txBody>
          <a:bodyPr/>
          <a:lstStyle/>
          <a:p>
            <a:fld id="{5D28FFE6-A2F1-4243-9DB1-DFB06715F2C6}" type="slidenum">
              <a:rPr lang="en-US" smtClean="0"/>
              <a:pPr/>
              <a:t>4</a:t>
            </a:fld>
            <a:endParaRPr lang="en-US" dirty="0"/>
          </a:p>
        </p:txBody>
      </p:sp>
      <p:sp>
        <p:nvSpPr>
          <p:cNvPr id="5" name="Footer Placeholder 4">
            <a:extLst>
              <a:ext uri="{FF2B5EF4-FFF2-40B4-BE49-F238E27FC236}">
                <a16:creationId xmlns:a16="http://schemas.microsoft.com/office/drawing/2014/main" id="{C2BCA450-9793-4B47-951E-E3D71E5C9CA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5313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2233-1CE9-4223-9731-F88C81AA0226}"/>
              </a:ext>
            </a:extLst>
          </p:cNvPr>
          <p:cNvSpPr>
            <a:spLocks noGrp="1"/>
          </p:cNvSpPr>
          <p:nvPr>
            <p:ph type="title"/>
          </p:nvPr>
        </p:nvSpPr>
        <p:spPr/>
        <p:txBody>
          <a:bodyPr/>
          <a:lstStyle/>
          <a:p>
            <a:r>
              <a:rPr lang="en-US">
                <a:solidFill>
                  <a:srgbClr val="00B050"/>
                </a:solidFill>
              </a:rPr>
              <a:t>Ví dụ</a:t>
            </a:r>
          </a:p>
        </p:txBody>
      </p:sp>
      <p:sp>
        <p:nvSpPr>
          <p:cNvPr id="3" name="Content Placeholder 2">
            <a:extLst>
              <a:ext uri="{FF2B5EF4-FFF2-40B4-BE49-F238E27FC236}">
                <a16:creationId xmlns:a16="http://schemas.microsoft.com/office/drawing/2014/main" id="{C962F283-24B9-4954-B379-294D47F523AA}"/>
              </a:ext>
            </a:extLst>
          </p:cNvPr>
          <p:cNvSpPr>
            <a:spLocks noGrp="1"/>
          </p:cNvSpPr>
          <p:nvPr>
            <p:ph idx="1"/>
          </p:nvPr>
        </p:nvSpPr>
        <p:spPr/>
        <p:txBody>
          <a:bodyPr/>
          <a:lstStyle/>
          <a:p>
            <a:r>
              <a:rPr lang="en-US"/>
              <a:t>Một ng</a:t>
            </a:r>
            <a:r>
              <a:rPr lang="vi-VN"/>
              <a:t>ư</a:t>
            </a:r>
            <a:r>
              <a:rPr lang="en-US"/>
              <a:t>ời tr</a:t>
            </a:r>
            <a:r>
              <a:rPr lang="vi-VN"/>
              <a:t>ư</a:t>
            </a:r>
            <a:r>
              <a:rPr lang="en-US"/>
              <a:t>ởng thành có nhịp tim trung bình là 67.3 nhịp một phút, và đọ lệch chuẩn là 10.3. Ông An có nhịp tim là 48 nhịp một phút. Hỏi nhịp tim ông An nh</a:t>
            </a:r>
            <a:r>
              <a:rPr lang="vi-VN"/>
              <a:t>ư</a:t>
            </a:r>
            <a:r>
              <a:rPr lang="en-US"/>
              <a:t> vậy có bình th</a:t>
            </a:r>
            <a:r>
              <a:rPr lang="vi-VN"/>
              <a:t>ư</a:t>
            </a:r>
            <a:r>
              <a:rPr lang="en-US"/>
              <a:t>ờng hay không?</a:t>
            </a:r>
          </a:p>
          <a:p>
            <a:endParaRPr lang="en-US"/>
          </a:p>
          <a:p>
            <a:endParaRPr lang="en-US"/>
          </a:p>
          <a:p>
            <a:endParaRPr lang="en-US"/>
          </a:p>
          <a:p>
            <a:r>
              <a:rPr lang="en-US"/>
              <a:t>Trả lời: Vì -2 ≤ z ≤ 2, nên có thể kết luận ông An có nhịp tim bình th</a:t>
            </a:r>
            <a:r>
              <a:rPr lang="vi-VN"/>
              <a:t>ư</a:t>
            </a:r>
            <a:r>
              <a:rPr lang="en-US"/>
              <a:t>ờng.</a:t>
            </a:r>
          </a:p>
          <a:p>
            <a:endParaRPr lang="en-US"/>
          </a:p>
          <a:p>
            <a:endParaRPr lang="en-US"/>
          </a:p>
        </p:txBody>
      </p:sp>
      <p:sp>
        <p:nvSpPr>
          <p:cNvPr id="4" name="Slide Number Placeholder 3">
            <a:extLst>
              <a:ext uri="{FF2B5EF4-FFF2-40B4-BE49-F238E27FC236}">
                <a16:creationId xmlns:a16="http://schemas.microsoft.com/office/drawing/2014/main" id="{1CE0BABA-C9BA-4D86-B56C-F4B72AB99D63}"/>
              </a:ext>
            </a:extLst>
          </p:cNvPr>
          <p:cNvSpPr>
            <a:spLocks noGrp="1"/>
          </p:cNvSpPr>
          <p:nvPr>
            <p:ph type="sldNum" sz="quarter" idx="12"/>
          </p:nvPr>
        </p:nvSpPr>
        <p:spPr/>
        <p:txBody>
          <a:bodyPr/>
          <a:lstStyle/>
          <a:p>
            <a:fld id="{5D28FFE6-A2F1-4243-9DB1-DFB06715F2C6}" type="slidenum">
              <a:rPr lang="en-US" smtClean="0"/>
              <a:pPr/>
              <a:t>40</a:t>
            </a:fld>
            <a:endParaRPr lang="en-US" dirty="0"/>
          </a:p>
        </p:txBody>
      </p:sp>
      <p:sp>
        <p:nvSpPr>
          <p:cNvPr id="5" name="Footer Placeholder 4">
            <a:extLst>
              <a:ext uri="{FF2B5EF4-FFF2-40B4-BE49-F238E27FC236}">
                <a16:creationId xmlns:a16="http://schemas.microsoft.com/office/drawing/2014/main" id="{FE9F17CF-73F7-4363-B9D8-222D2CD00649}"/>
              </a:ext>
            </a:extLst>
          </p:cNvPr>
          <p:cNvSpPr>
            <a:spLocks noGrp="1"/>
          </p:cNvSpPr>
          <p:nvPr>
            <p:ph type="ftr" sz="quarter" idx="11"/>
          </p:nvPr>
        </p:nvSpPr>
        <p:spPr/>
        <p:txBody>
          <a:bodyPr/>
          <a:lstStyle/>
          <a:p>
            <a:endParaRPr lang="en-US" dirty="0"/>
          </a:p>
        </p:txBody>
      </p:sp>
      <p:graphicFrame>
        <p:nvGraphicFramePr>
          <p:cNvPr id="6" name="Object 4">
            <a:extLst>
              <a:ext uri="{FF2B5EF4-FFF2-40B4-BE49-F238E27FC236}">
                <a16:creationId xmlns:a16="http://schemas.microsoft.com/office/drawing/2014/main" id="{7C985147-0D3F-4D96-BC3D-3DF4CD07EAFA}"/>
              </a:ext>
            </a:extLst>
          </p:cNvPr>
          <p:cNvGraphicFramePr>
            <a:graphicFrameLocks noChangeAspect="1"/>
          </p:cNvGraphicFramePr>
          <p:nvPr>
            <p:extLst>
              <p:ext uri="{D42A27DB-BD31-4B8C-83A1-F6EECF244321}">
                <p14:modId xmlns:p14="http://schemas.microsoft.com/office/powerpoint/2010/main" val="3478442962"/>
              </p:ext>
            </p:extLst>
          </p:nvPr>
        </p:nvGraphicFramePr>
        <p:xfrm>
          <a:off x="1981200" y="3657600"/>
          <a:ext cx="5310188" cy="1143000"/>
        </p:xfrm>
        <a:graphic>
          <a:graphicData uri="http://schemas.openxmlformats.org/presentationml/2006/ole">
            <mc:AlternateContent xmlns:mc="http://schemas.openxmlformats.org/markup-compatibility/2006">
              <mc:Choice xmlns:v="urn:schemas-microsoft-com:vml" Requires="v">
                <p:oleObj spid="_x0000_s15416" name="Equation" r:id="rId3" imgW="1828800" imgH="393700" progId="Equation.DSMT4">
                  <p:embed/>
                </p:oleObj>
              </mc:Choice>
              <mc:Fallback>
                <p:oleObj name="Equation" r:id="rId3" imgW="1828800" imgH="393700" progId="Equation.DSMT4">
                  <p:embed/>
                  <p:pic>
                    <p:nvPicPr>
                      <p:cNvPr id="141317" name="Object 4">
                        <a:extLst>
                          <a:ext uri="{FF2B5EF4-FFF2-40B4-BE49-F238E27FC236}">
                            <a16:creationId xmlns:a16="http://schemas.microsoft.com/office/drawing/2014/main" id="{17D49518-6A7A-4143-928F-B3148444BF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657600"/>
                        <a:ext cx="5310188"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664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2233-1CE9-4223-9731-F88C81AA0226}"/>
              </a:ext>
            </a:extLst>
          </p:cNvPr>
          <p:cNvSpPr>
            <a:spLocks noGrp="1"/>
          </p:cNvSpPr>
          <p:nvPr>
            <p:ph type="title"/>
          </p:nvPr>
        </p:nvSpPr>
        <p:spPr/>
        <p:txBody>
          <a:bodyPr/>
          <a:lstStyle/>
          <a:p>
            <a:r>
              <a:rPr lang="en-US">
                <a:solidFill>
                  <a:srgbClr val="00B050"/>
                </a:solidFill>
              </a:rPr>
              <a:t>Phân vị (percentiles)</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62F283-24B9-4954-B379-294D47F523AA}"/>
                  </a:ext>
                </a:extLst>
              </p:cNvPr>
              <p:cNvSpPr>
                <a:spLocks noGrp="1"/>
              </p:cNvSpPr>
              <p:nvPr>
                <p:ph idx="1"/>
              </p:nvPr>
            </p:nvSpPr>
            <p:spPr/>
            <p:txBody>
              <a:bodyPr/>
              <a:lstStyle/>
              <a:p>
                <a:r>
                  <a:rPr lang="en-US"/>
                  <a:t>Phân vị (percentiles): là độ đo về vị trí của dữ liệu. Có tất cả 99 phân vị, đ</a:t>
                </a:r>
                <a:r>
                  <a:rPr lang="vi-VN"/>
                  <a:t>ư</a:t>
                </a:r>
                <a:r>
                  <a:rPr lang="en-US"/>
                  <a:t>ợc ký hiệu: </a:t>
                </a:r>
                <a:r>
                  <a:rPr lang="en-US" altLang="en-US" i="1">
                    <a:solidFill>
                      <a:srgbClr val="000000"/>
                    </a:solidFill>
                  </a:rPr>
                  <a:t>P</a:t>
                </a:r>
                <a:r>
                  <a:rPr lang="en-US" altLang="en-US" baseline="-25000">
                    <a:solidFill>
                      <a:srgbClr val="000000"/>
                    </a:solidFill>
                  </a:rPr>
                  <a:t>1</a:t>
                </a:r>
                <a:r>
                  <a:rPr lang="en-US" altLang="en-US">
                    <a:solidFill>
                      <a:srgbClr val="000000"/>
                    </a:solidFill>
                  </a:rPr>
                  <a:t>, </a:t>
                </a:r>
                <a:r>
                  <a:rPr lang="en-US" altLang="en-US" i="1">
                    <a:solidFill>
                      <a:srgbClr val="000000"/>
                    </a:solidFill>
                  </a:rPr>
                  <a:t>P</a:t>
                </a:r>
                <a:r>
                  <a:rPr lang="en-US" altLang="en-US" baseline="-25000">
                    <a:solidFill>
                      <a:srgbClr val="000000"/>
                    </a:solidFill>
                  </a:rPr>
                  <a:t>2</a:t>
                </a:r>
                <a:r>
                  <a:rPr lang="en-US" altLang="en-US">
                    <a:solidFill>
                      <a:srgbClr val="000000"/>
                    </a:solidFill>
                  </a:rPr>
                  <a:t>, . . ., </a:t>
                </a:r>
                <a:r>
                  <a:rPr lang="en-US" altLang="en-US" i="1">
                    <a:solidFill>
                      <a:srgbClr val="000000"/>
                    </a:solidFill>
                  </a:rPr>
                  <a:t>P</a:t>
                </a:r>
                <a:r>
                  <a:rPr lang="en-US" altLang="en-US" baseline="-25000">
                    <a:solidFill>
                      <a:srgbClr val="000000"/>
                    </a:solidFill>
                  </a:rPr>
                  <a:t>99</a:t>
                </a:r>
                <a:r>
                  <a:rPr lang="en-US" altLang="en-US">
                    <a:solidFill>
                      <a:srgbClr val="000000"/>
                    </a:solidFill>
                  </a:rPr>
                  <a:t>, chia tập dữ liệu thành 100 nhóm, mỗi nhóm chứa khoảng 1% dữ liệu.</a:t>
                </a:r>
              </a:p>
              <a:p>
                <a:r>
                  <a:rPr lang="en-US" altLang="en-US">
                    <a:solidFill>
                      <a:srgbClr val="000000"/>
                    </a:solidFill>
                  </a:rPr>
                  <a:t>Công thức:</a:t>
                </a:r>
              </a:p>
              <a:p>
                <a:endParaRPr lang="en-US" altLang="en-US">
                  <a:solidFill>
                    <a:srgbClr val="000000"/>
                  </a:solidFill>
                </a:endParaRPr>
              </a:p>
              <a:p>
                <a:pPr marL="0" indent="0" algn="ctr">
                  <a:buNone/>
                </a:pPr>
                <a14:m>
                  <m:oMathPara xmlns:m="http://schemas.openxmlformats.org/officeDocument/2006/math">
                    <m:oMathParaPr>
                      <m:jc m:val="centerGroup"/>
                    </m:oMathParaPr>
                    <m:oMath xmlns:m="http://schemas.openxmlformats.org/officeDocument/2006/math">
                      <m:r>
                        <a:rPr lang="en-US" i="1" smtClean="0">
                          <a:solidFill>
                            <a:srgbClr val="00B0F0"/>
                          </a:solidFill>
                          <a:latin typeface="Cambria Math" panose="02040503050406030204" pitchFamily="18" charset="0"/>
                        </a:rPr>
                        <m:t>𝑃h</m:t>
                      </m:r>
                      <m:r>
                        <a:rPr lang="en-US" i="1" smtClean="0">
                          <a:solidFill>
                            <a:srgbClr val="00B0F0"/>
                          </a:solidFill>
                          <a:latin typeface="Cambria Math" panose="02040503050406030204" pitchFamily="18" charset="0"/>
                        </a:rPr>
                        <m:t>â</m:t>
                      </m:r>
                      <m:r>
                        <a:rPr lang="en-US" i="1" smtClean="0">
                          <a:solidFill>
                            <a:srgbClr val="00B0F0"/>
                          </a:solidFill>
                          <a:latin typeface="Cambria Math" panose="02040503050406030204" pitchFamily="18" charset="0"/>
                        </a:rPr>
                        <m:t>𝑛</m:t>
                      </m:r>
                      <m:r>
                        <a:rPr lang="en-US" i="1" smtClean="0">
                          <a:solidFill>
                            <a:srgbClr val="00B0F0"/>
                          </a:solidFill>
                          <a:latin typeface="Cambria Math" panose="02040503050406030204" pitchFamily="18" charset="0"/>
                        </a:rPr>
                        <m:t> </m:t>
                      </m:r>
                      <m:r>
                        <a:rPr lang="en-US" i="1" smtClean="0">
                          <a:solidFill>
                            <a:srgbClr val="00B0F0"/>
                          </a:solidFill>
                          <a:latin typeface="Cambria Math" panose="02040503050406030204" pitchFamily="18" charset="0"/>
                        </a:rPr>
                        <m:t>𝑣</m:t>
                      </m:r>
                      <m:r>
                        <a:rPr lang="en-US" i="1" smtClean="0">
                          <a:solidFill>
                            <a:srgbClr val="00B0F0"/>
                          </a:solidFill>
                          <a:latin typeface="Cambria Math" panose="02040503050406030204" pitchFamily="18" charset="0"/>
                        </a:rPr>
                        <m:t>ị </m:t>
                      </m:r>
                      <m:r>
                        <a:rPr lang="en-US" i="1" smtClean="0">
                          <a:solidFill>
                            <a:srgbClr val="00B0F0"/>
                          </a:solidFill>
                          <a:latin typeface="Cambria Math" panose="02040503050406030204" pitchFamily="18" charset="0"/>
                        </a:rPr>
                        <m:t>𝑐</m:t>
                      </m:r>
                      <m:r>
                        <a:rPr lang="en-US" i="1" smtClean="0">
                          <a:solidFill>
                            <a:srgbClr val="00B0F0"/>
                          </a:solidFill>
                          <a:latin typeface="Cambria Math" panose="02040503050406030204" pitchFamily="18" charset="0"/>
                        </a:rPr>
                        <m:t>ủ</m:t>
                      </m:r>
                      <m:r>
                        <a:rPr lang="en-US" i="1" smtClean="0">
                          <a:solidFill>
                            <a:srgbClr val="00B0F0"/>
                          </a:solidFill>
                          <a:latin typeface="Cambria Math" panose="02040503050406030204" pitchFamily="18" charset="0"/>
                        </a:rPr>
                        <m:t>𝑎</m:t>
                      </m:r>
                      <m:r>
                        <a:rPr lang="en-US" i="1" smtClean="0">
                          <a:solidFill>
                            <a:srgbClr val="00B0F0"/>
                          </a:solidFill>
                          <a:latin typeface="Cambria Math" panose="02040503050406030204" pitchFamily="18" charset="0"/>
                        </a:rPr>
                        <m:t> </m:t>
                      </m:r>
                      <m:r>
                        <a:rPr lang="en-US" i="1" smtClean="0">
                          <a:solidFill>
                            <a:srgbClr val="00B0F0"/>
                          </a:solidFill>
                          <a:latin typeface="Cambria Math" panose="02040503050406030204" pitchFamily="18" charset="0"/>
                        </a:rPr>
                        <m:t>𝑔𝑖</m:t>
                      </m:r>
                      <m:r>
                        <a:rPr lang="en-US" i="1" smtClean="0">
                          <a:solidFill>
                            <a:srgbClr val="00B0F0"/>
                          </a:solidFill>
                          <a:latin typeface="Cambria Math" panose="02040503050406030204" pitchFamily="18" charset="0"/>
                        </a:rPr>
                        <m:t>á </m:t>
                      </m:r>
                      <m:r>
                        <a:rPr lang="en-US" i="1" smtClean="0">
                          <a:solidFill>
                            <a:srgbClr val="00B0F0"/>
                          </a:solidFill>
                          <a:latin typeface="Cambria Math" panose="02040503050406030204" pitchFamily="18" charset="0"/>
                        </a:rPr>
                        <m:t>𝑡𝑟</m:t>
                      </m:r>
                      <m:r>
                        <a:rPr lang="en-US" i="1" smtClean="0">
                          <a:solidFill>
                            <a:srgbClr val="00B0F0"/>
                          </a:solidFill>
                          <a:latin typeface="Cambria Math" panose="02040503050406030204" pitchFamily="18" charset="0"/>
                        </a:rPr>
                        <m:t>ị </m:t>
                      </m:r>
                      <m:r>
                        <a:rPr lang="en-US" i="1" smtClean="0">
                          <a:solidFill>
                            <a:srgbClr val="00B0F0"/>
                          </a:solidFill>
                          <a:latin typeface="Cambria Math" panose="02040503050406030204" pitchFamily="18" charset="0"/>
                        </a:rPr>
                        <m:t>𝑥</m:t>
                      </m:r>
                      <m:r>
                        <a:rPr lang="en-US" i="1" smtClean="0">
                          <a:solidFill>
                            <a:srgbClr val="00B0F0"/>
                          </a:solidFill>
                          <a:latin typeface="Cambria Math" panose="02040503050406030204" pitchFamily="18" charset="0"/>
                        </a:rPr>
                        <m:t>= </m:t>
                      </m:r>
                      <m:f>
                        <m:fPr>
                          <m:ctrlPr>
                            <a:rPr lang="en-US" i="1">
                              <a:solidFill>
                                <a:srgbClr val="00B0F0"/>
                              </a:solidFill>
                              <a:latin typeface="Cambria Math" panose="02040503050406030204" pitchFamily="18" charset="0"/>
                            </a:rPr>
                          </m:ctrlPr>
                        </m:fPr>
                        <m:num>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ố </m:t>
                          </m:r>
                          <m:r>
                            <a:rPr lang="en-US" i="1">
                              <a:solidFill>
                                <a:srgbClr val="00B0F0"/>
                              </a:solidFill>
                              <a:latin typeface="Cambria Math" panose="02040503050406030204" pitchFamily="18" charset="0"/>
                            </a:rPr>
                            <m:t>𝑔𝑖</m:t>
                          </m:r>
                          <m:r>
                            <a:rPr lang="en-US" i="1">
                              <a:solidFill>
                                <a:srgbClr val="00B0F0"/>
                              </a:solidFill>
                              <a:latin typeface="Cambria Math" panose="02040503050406030204" pitchFamily="18" charset="0"/>
                            </a:rPr>
                            <m:t>á </m:t>
                          </m:r>
                          <m:r>
                            <a:rPr lang="en-US" i="1">
                              <a:solidFill>
                                <a:srgbClr val="00B0F0"/>
                              </a:solidFill>
                              <a:latin typeface="Cambria Math" panose="02040503050406030204" pitchFamily="18" charset="0"/>
                            </a:rPr>
                            <m:t>𝑡𝑟</m:t>
                          </m:r>
                          <m:r>
                            <a:rPr lang="en-US" i="1">
                              <a:solidFill>
                                <a:srgbClr val="00B0F0"/>
                              </a:solidFill>
                              <a:latin typeface="Cambria Math" panose="02040503050406030204" pitchFamily="18" charset="0"/>
                            </a:rPr>
                            <m:t>ị </m:t>
                          </m:r>
                          <m:r>
                            <a:rPr lang="en-US" i="1">
                              <a:solidFill>
                                <a:srgbClr val="00B0F0"/>
                              </a:solidFill>
                              <a:latin typeface="Cambria Math" panose="02040503050406030204" pitchFamily="18" charset="0"/>
                            </a:rPr>
                            <m:t>𝑛h</m:t>
                          </m:r>
                          <m:r>
                            <a:rPr lang="en-US" i="1">
                              <a:solidFill>
                                <a:srgbClr val="00B0F0"/>
                              </a:solidFill>
                              <a:latin typeface="Cambria Math" panose="02040503050406030204" pitchFamily="18" charset="0"/>
                            </a:rPr>
                            <m:t>ỏ </m:t>
                          </m:r>
                          <m:r>
                            <a:rPr lang="en-US" i="1">
                              <a:solidFill>
                                <a:srgbClr val="00B0F0"/>
                              </a:solidFill>
                              <a:latin typeface="Cambria Math" panose="02040503050406030204" pitchFamily="18" charset="0"/>
                            </a:rPr>
                            <m:t>h</m:t>
                          </m:r>
                          <m:r>
                            <a:rPr lang="en-US" i="1">
                              <a:solidFill>
                                <a:srgbClr val="00B0F0"/>
                              </a:solidFill>
                              <a:latin typeface="Cambria Math" panose="02040503050406030204" pitchFamily="18" charset="0"/>
                            </a:rPr>
                            <m:t>ơ</m:t>
                          </m:r>
                          <m:r>
                            <a:rPr lang="en-US" i="1">
                              <a:solidFill>
                                <a:srgbClr val="00B0F0"/>
                              </a:solidFill>
                              <a:latin typeface="Cambria Math" panose="02040503050406030204" pitchFamily="18" charset="0"/>
                            </a:rPr>
                            <m:t>𝑛</m:t>
                          </m:r>
                          <m:r>
                            <a:rPr lang="en-US" i="1">
                              <a:solidFill>
                                <a:srgbClr val="00B0F0"/>
                              </a:solidFill>
                              <a:latin typeface="Cambria Math" panose="02040503050406030204" pitchFamily="18" charset="0"/>
                            </a:rPr>
                            <m:t> </m:t>
                          </m:r>
                          <m:r>
                            <a:rPr lang="en-US" i="1">
                              <a:solidFill>
                                <a:srgbClr val="00B0F0"/>
                              </a:solidFill>
                              <a:latin typeface="Cambria Math" panose="02040503050406030204" pitchFamily="18" charset="0"/>
                            </a:rPr>
                            <m:t>𝑥</m:t>
                          </m:r>
                        </m:num>
                        <m:den>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ổ</m:t>
                          </m:r>
                          <m:r>
                            <a:rPr lang="en-US" i="1">
                              <a:solidFill>
                                <a:srgbClr val="00B0F0"/>
                              </a:solidFill>
                              <a:latin typeface="Cambria Math" panose="02040503050406030204" pitchFamily="18" charset="0"/>
                            </a:rPr>
                            <m:t>𝑛𝑔</m:t>
                          </m:r>
                          <m:r>
                            <a:rPr lang="en-US" i="1">
                              <a:solidFill>
                                <a:srgbClr val="00B0F0"/>
                              </a:solidFill>
                              <a:latin typeface="Cambria Math" panose="02040503050406030204" pitchFamily="18" charset="0"/>
                            </a:rPr>
                            <m:t> </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ố </m:t>
                          </m:r>
                          <m:r>
                            <a:rPr lang="en-US" i="1">
                              <a:solidFill>
                                <a:srgbClr val="00B0F0"/>
                              </a:solidFill>
                              <a:latin typeface="Cambria Math" panose="02040503050406030204" pitchFamily="18" charset="0"/>
                            </a:rPr>
                            <m:t>𝑔𝑖</m:t>
                          </m:r>
                          <m:r>
                            <a:rPr lang="en-US" i="1">
                              <a:solidFill>
                                <a:srgbClr val="00B0F0"/>
                              </a:solidFill>
                              <a:latin typeface="Cambria Math" panose="02040503050406030204" pitchFamily="18" charset="0"/>
                            </a:rPr>
                            <m:t>á </m:t>
                          </m:r>
                          <m:r>
                            <a:rPr lang="en-US" i="1">
                              <a:solidFill>
                                <a:srgbClr val="00B0F0"/>
                              </a:solidFill>
                              <a:latin typeface="Cambria Math" panose="02040503050406030204" pitchFamily="18" charset="0"/>
                            </a:rPr>
                            <m:t>𝑡𝑟</m:t>
                          </m:r>
                          <m:r>
                            <a:rPr lang="en-US" i="1">
                              <a:solidFill>
                                <a:srgbClr val="00B0F0"/>
                              </a:solidFill>
                              <a:latin typeface="Cambria Math" panose="02040503050406030204" pitchFamily="18" charset="0"/>
                            </a:rPr>
                            <m:t>ị</m:t>
                          </m:r>
                        </m:den>
                      </m:f>
                      <m:r>
                        <a:rPr lang="en-US" i="1">
                          <a:solidFill>
                            <a:srgbClr val="00B0F0"/>
                          </a:solidFill>
                          <a:latin typeface="Cambria Math" panose="02040503050406030204" pitchFamily="18" charset="0"/>
                        </a:rPr>
                        <m:t>∗100</m:t>
                      </m:r>
                    </m:oMath>
                  </m:oMathPara>
                </a14:m>
                <a:endParaRPr lang="en-US" altLang="en-US">
                  <a:solidFill>
                    <a:srgbClr val="000000"/>
                  </a:solidFill>
                </a:endParaRPr>
              </a:p>
              <a:p>
                <a:pPr marL="0" indent="0">
                  <a:buNone/>
                </a:pPr>
                <a:r>
                  <a:rPr lang="en-US" altLang="en-US" baseline="-25000">
                    <a:solidFill>
                      <a:srgbClr val="000000"/>
                    </a:solidFill>
                  </a:rPr>
                  <a:t> </a:t>
                </a:r>
                <a:endParaRPr lang="en-US"/>
              </a:p>
            </p:txBody>
          </p:sp>
        </mc:Choice>
        <mc:Fallback xmlns="">
          <p:sp>
            <p:nvSpPr>
              <p:cNvPr id="3" name="Content Placeholder 2">
                <a:extLst>
                  <a:ext uri="{FF2B5EF4-FFF2-40B4-BE49-F238E27FC236}">
                    <a16:creationId xmlns:a16="http://schemas.microsoft.com/office/drawing/2014/main" id="{C962F283-24B9-4954-B379-294D47F523AA}"/>
                  </a:ext>
                </a:extLst>
              </p:cNvPr>
              <p:cNvSpPr>
                <a:spLocks noGrp="1" noRot="1" noChangeAspect="1" noMove="1" noResize="1" noEditPoints="1" noAdjustHandles="1" noChangeArrowheads="1" noChangeShapeType="1" noTextEdit="1"/>
              </p:cNvSpPr>
              <p:nvPr>
                <p:ph idx="1"/>
              </p:nvPr>
            </p:nvSpPr>
            <p:spPr>
              <a:blipFill>
                <a:blip r:embed="rId2"/>
                <a:stretch>
                  <a:fillRect l="-811" t="-2225" r="-15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CE0BABA-C9BA-4D86-B56C-F4B72AB99D63}"/>
              </a:ext>
            </a:extLst>
          </p:cNvPr>
          <p:cNvSpPr>
            <a:spLocks noGrp="1"/>
          </p:cNvSpPr>
          <p:nvPr>
            <p:ph type="sldNum" sz="quarter" idx="12"/>
          </p:nvPr>
        </p:nvSpPr>
        <p:spPr/>
        <p:txBody>
          <a:bodyPr/>
          <a:lstStyle/>
          <a:p>
            <a:fld id="{5D28FFE6-A2F1-4243-9DB1-DFB06715F2C6}" type="slidenum">
              <a:rPr lang="en-US" smtClean="0"/>
              <a:pPr/>
              <a:t>41</a:t>
            </a:fld>
            <a:endParaRPr lang="en-US" dirty="0"/>
          </a:p>
        </p:txBody>
      </p:sp>
      <p:sp>
        <p:nvSpPr>
          <p:cNvPr id="5" name="Footer Placeholder 4">
            <a:extLst>
              <a:ext uri="{FF2B5EF4-FFF2-40B4-BE49-F238E27FC236}">
                <a16:creationId xmlns:a16="http://schemas.microsoft.com/office/drawing/2014/main" id="{FE9F17CF-73F7-4363-B9D8-222D2CD0064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6216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2233-1CE9-4223-9731-F88C81AA0226}"/>
              </a:ext>
            </a:extLst>
          </p:cNvPr>
          <p:cNvSpPr>
            <a:spLocks noGrp="1"/>
          </p:cNvSpPr>
          <p:nvPr>
            <p:ph type="title"/>
          </p:nvPr>
        </p:nvSpPr>
        <p:spPr/>
        <p:txBody>
          <a:bodyPr/>
          <a:lstStyle/>
          <a:p>
            <a:r>
              <a:rPr lang="en-US">
                <a:solidFill>
                  <a:srgbClr val="00B050"/>
                </a:solidFill>
              </a:rPr>
              <a:t>Ví dụ</a:t>
            </a:r>
            <a:endParaRPr lang="en-US"/>
          </a:p>
        </p:txBody>
      </p:sp>
      <p:sp>
        <p:nvSpPr>
          <p:cNvPr id="3" name="Content Placeholder 2">
            <a:extLst>
              <a:ext uri="{FF2B5EF4-FFF2-40B4-BE49-F238E27FC236}">
                <a16:creationId xmlns:a16="http://schemas.microsoft.com/office/drawing/2014/main" id="{C962F283-24B9-4954-B379-294D47F523AA}"/>
              </a:ext>
            </a:extLst>
          </p:cNvPr>
          <p:cNvSpPr>
            <a:spLocks noGrp="1"/>
          </p:cNvSpPr>
          <p:nvPr>
            <p:ph idx="1"/>
          </p:nvPr>
        </p:nvSpPr>
        <p:spPr/>
        <p:txBody>
          <a:bodyPr/>
          <a:lstStyle/>
          <a:p>
            <a:r>
              <a:rPr lang="en-US"/>
              <a:t>Cho bảng số liệu d</a:t>
            </a:r>
            <a:r>
              <a:rPr lang="vi-VN"/>
              <a:t>ư</a:t>
            </a:r>
            <a:r>
              <a:rPr lang="en-US"/>
              <a:t>ới đây, hãy tìm phân vị của giá trị 23.</a:t>
            </a:r>
          </a:p>
          <a:p>
            <a:endParaRPr lang="en-US"/>
          </a:p>
        </p:txBody>
      </p:sp>
      <p:sp>
        <p:nvSpPr>
          <p:cNvPr id="4" name="Slide Number Placeholder 3">
            <a:extLst>
              <a:ext uri="{FF2B5EF4-FFF2-40B4-BE49-F238E27FC236}">
                <a16:creationId xmlns:a16="http://schemas.microsoft.com/office/drawing/2014/main" id="{1CE0BABA-C9BA-4D86-B56C-F4B72AB99D63}"/>
              </a:ext>
            </a:extLst>
          </p:cNvPr>
          <p:cNvSpPr>
            <a:spLocks noGrp="1"/>
          </p:cNvSpPr>
          <p:nvPr>
            <p:ph type="sldNum" sz="quarter" idx="12"/>
          </p:nvPr>
        </p:nvSpPr>
        <p:spPr/>
        <p:txBody>
          <a:bodyPr/>
          <a:lstStyle/>
          <a:p>
            <a:fld id="{5D28FFE6-A2F1-4243-9DB1-DFB06715F2C6}" type="slidenum">
              <a:rPr lang="en-US" smtClean="0"/>
              <a:pPr/>
              <a:t>42</a:t>
            </a:fld>
            <a:endParaRPr lang="en-US" dirty="0"/>
          </a:p>
        </p:txBody>
      </p:sp>
      <p:sp>
        <p:nvSpPr>
          <p:cNvPr id="5" name="Footer Placeholder 4">
            <a:extLst>
              <a:ext uri="{FF2B5EF4-FFF2-40B4-BE49-F238E27FC236}">
                <a16:creationId xmlns:a16="http://schemas.microsoft.com/office/drawing/2014/main" id="{FE9F17CF-73F7-4363-B9D8-222D2CD00649}"/>
              </a:ext>
            </a:extLst>
          </p:cNvPr>
          <p:cNvSpPr>
            <a:spLocks noGrp="1"/>
          </p:cNvSpPr>
          <p:nvPr>
            <p:ph type="ftr" sz="quarter" idx="11"/>
          </p:nvPr>
        </p:nvSpPr>
        <p:spPr/>
        <p:txBody>
          <a:bodyPr/>
          <a:lstStyle/>
          <a:p>
            <a:endParaRPr lang="en-US" dirty="0"/>
          </a:p>
        </p:txBody>
      </p:sp>
      <p:pic>
        <p:nvPicPr>
          <p:cNvPr id="6" name="Picture 2">
            <a:extLst>
              <a:ext uri="{FF2B5EF4-FFF2-40B4-BE49-F238E27FC236}">
                <a16:creationId xmlns:a16="http://schemas.microsoft.com/office/drawing/2014/main" id="{A1F6F9B9-BF69-491E-9150-24EB282D2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90800"/>
            <a:ext cx="75438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26397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2233-1CE9-4223-9731-F88C81AA0226}"/>
              </a:ext>
            </a:extLst>
          </p:cNvPr>
          <p:cNvSpPr>
            <a:spLocks noGrp="1"/>
          </p:cNvSpPr>
          <p:nvPr>
            <p:ph type="title"/>
          </p:nvPr>
        </p:nvSpPr>
        <p:spPr/>
        <p:txBody>
          <a:bodyPr/>
          <a:lstStyle/>
          <a:p>
            <a:r>
              <a:rPr lang="en-US">
                <a:solidFill>
                  <a:srgbClr val="00B050"/>
                </a:solidFill>
              </a:rPr>
              <a:t>Ví dụ</a:t>
            </a:r>
            <a:endParaRPr lang="en-US"/>
          </a:p>
        </p:txBody>
      </p:sp>
      <p:sp>
        <p:nvSpPr>
          <p:cNvPr id="3" name="Content Placeholder 2">
            <a:extLst>
              <a:ext uri="{FF2B5EF4-FFF2-40B4-BE49-F238E27FC236}">
                <a16:creationId xmlns:a16="http://schemas.microsoft.com/office/drawing/2014/main" id="{C962F283-24B9-4954-B379-294D47F523AA}"/>
              </a:ext>
            </a:extLst>
          </p:cNvPr>
          <p:cNvSpPr>
            <a:spLocks noGrp="1"/>
          </p:cNvSpPr>
          <p:nvPr>
            <p:ph idx="1"/>
          </p:nvPr>
        </p:nvSpPr>
        <p:spPr/>
        <p:txBody>
          <a:bodyPr/>
          <a:lstStyle/>
          <a:p>
            <a:r>
              <a:rPr lang="en-US"/>
              <a:t>Cho bảng số liệu d</a:t>
            </a:r>
            <a:r>
              <a:rPr lang="vi-VN"/>
              <a:t>ư</a:t>
            </a:r>
            <a:r>
              <a:rPr lang="en-US"/>
              <a:t>ới đây, hãy tìm phân vị của giá trị 23.</a:t>
            </a:r>
          </a:p>
          <a:p>
            <a:endParaRPr lang="en-US"/>
          </a:p>
          <a:p>
            <a:endParaRPr lang="en-US"/>
          </a:p>
          <a:p>
            <a:endParaRPr lang="en-US"/>
          </a:p>
          <a:p>
            <a:r>
              <a:rPr lang="en-US" i="1" u="sng"/>
              <a:t>Giải:</a:t>
            </a:r>
            <a:r>
              <a:rPr lang="en-US"/>
              <a:t> có 10 giá trị nhỏ h</a:t>
            </a:r>
            <a:r>
              <a:rPr lang="vi-VN"/>
              <a:t>ơ</a:t>
            </a:r>
            <a:r>
              <a:rPr lang="en-US"/>
              <a:t>n 23, nên phân vị của giá trị 23 là: (10/40) * 100 =  25</a:t>
            </a:r>
          </a:p>
          <a:p>
            <a:r>
              <a:rPr lang="en-US"/>
              <a:t>Hay nói cách khác giá trị 23 nằm ở phân vị thứ 25.</a:t>
            </a:r>
          </a:p>
          <a:p>
            <a:endParaRPr lang="en-US"/>
          </a:p>
        </p:txBody>
      </p:sp>
      <p:sp>
        <p:nvSpPr>
          <p:cNvPr id="4" name="Slide Number Placeholder 3">
            <a:extLst>
              <a:ext uri="{FF2B5EF4-FFF2-40B4-BE49-F238E27FC236}">
                <a16:creationId xmlns:a16="http://schemas.microsoft.com/office/drawing/2014/main" id="{1CE0BABA-C9BA-4D86-B56C-F4B72AB99D63}"/>
              </a:ext>
            </a:extLst>
          </p:cNvPr>
          <p:cNvSpPr>
            <a:spLocks noGrp="1"/>
          </p:cNvSpPr>
          <p:nvPr>
            <p:ph type="sldNum" sz="quarter" idx="12"/>
          </p:nvPr>
        </p:nvSpPr>
        <p:spPr/>
        <p:txBody>
          <a:bodyPr/>
          <a:lstStyle/>
          <a:p>
            <a:fld id="{5D28FFE6-A2F1-4243-9DB1-DFB06715F2C6}" type="slidenum">
              <a:rPr lang="en-US" smtClean="0"/>
              <a:pPr/>
              <a:t>43</a:t>
            </a:fld>
            <a:endParaRPr lang="en-US" dirty="0"/>
          </a:p>
        </p:txBody>
      </p:sp>
      <p:sp>
        <p:nvSpPr>
          <p:cNvPr id="5" name="Footer Placeholder 4">
            <a:extLst>
              <a:ext uri="{FF2B5EF4-FFF2-40B4-BE49-F238E27FC236}">
                <a16:creationId xmlns:a16="http://schemas.microsoft.com/office/drawing/2014/main" id="{FE9F17CF-73F7-4363-B9D8-222D2CD00649}"/>
              </a:ext>
            </a:extLst>
          </p:cNvPr>
          <p:cNvSpPr>
            <a:spLocks noGrp="1"/>
          </p:cNvSpPr>
          <p:nvPr>
            <p:ph type="ftr" sz="quarter" idx="11"/>
          </p:nvPr>
        </p:nvSpPr>
        <p:spPr/>
        <p:txBody>
          <a:bodyPr/>
          <a:lstStyle/>
          <a:p>
            <a:endParaRPr lang="en-US" dirty="0"/>
          </a:p>
        </p:txBody>
      </p:sp>
      <p:pic>
        <p:nvPicPr>
          <p:cNvPr id="6" name="Picture 2">
            <a:extLst>
              <a:ext uri="{FF2B5EF4-FFF2-40B4-BE49-F238E27FC236}">
                <a16:creationId xmlns:a16="http://schemas.microsoft.com/office/drawing/2014/main" id="{A1F6F9B9-BF69-491E-9150-24EB282D2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90800"/>
            <a:ext cx="75438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46126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anim calcmode="lin" valueType="num">
                                      <p:cBhvr>
                                        <p:cTn id="1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2233-1CE9-4223-9731-F88C81AA0226}"/>
              </a:ext>
            </a:extLst>
          </p:cNvPr>
          <p:cNvSpPr>
            <a:spLocks noGrp="1"/>
          </p:cNvSpPr>
          <p:nvPr>
            <p:ph type="title"/>
          </p:nvPr>
        </p:nvSpPr>
        <p:spPr/>
        <p:txBody>
          <a:bodyPr/>
          <a:lstStyle/>
          <a:p>
            <a:r>
              <a:rPr lang="en-US">
                <a:solidFill>
                  <a:srgbClr val="00B050"/>
                </a:solidFill>
              </a:rPr>
              <a:t>Tứ phân vị (quartiles)</a:t>
            </a:r>
            <a:endParaRPr lang="en-US"/>
          </a:p>
        </p:txBody>
      </p:sp>
      <p:sp>
        <p:nvSpPr>
          <p:cNvPr id="3" name="Content Placeholder 2">
            <a:extLst>
              <a:ext uri="{FF2B5EF4-FFF2-40B4-BE49-F238E27FC236}">
                <a16:creationId xmlns:a16="http://schemas.microsoft.com/office/drawing/2014/main" id="{C962F283-24B9-4954-B379-294D47F523AA}"/>
              </a:ext>
            </a:extLst>
          </p:cNvPr>
          <p:cNvSpPr>
            <a:spLocks noGrp="1"/>
          </p:cNvSpPr>
          <p:nvPr>
            <p:ph idx="1"/>
          </p:nvPr>
        </p:nvSpPr>
        <p:spPr/>
        <p:txBody>
          <a:bodyPr/>
          <a:lstStyle/>
          <a:p>
            <a:r>
              <a:rPr lang="en-US"/>
              <a:t>Tứ phân vị (quartiles): ký hiệu là Q</a:t>
            </a:r>
            <a:r>
              <a:rPr lang="en-US" baseline="-25000"/>
              <a:t>1</a:t>
            </a:r>
            <a:r>
              <a:rPr lang="en-US"/>
              <a:t>, Q</a:t>
            </a:r>
            <a:r>
              <a:rPr lang="en-US" baseline="-25000"/>
              <a:t>2</a:t>
            </a:r>
            <a:r>
              <a:rPr lang="en-US"/>
              <a:t>, Q</a:t>
            </a:r>
            <a:r>
              <a:rPr lang="en-US" baseline="-25000"/>
              <a:t>3 </a:t>
            </a:r>
            <a:r>
              <a:rPr lang="en-US"/>
              <a:t>chia tập dữ liệu đã đ</a:t>
            </a:r>
            <a:r>
              <a:rPr lang="vi-VN"/>
              <a:t>ư</a:t>
            </a:r>
            <a:r>
              <a:rPr lang="en-US"/>
              <a:t>ợc sắp xếp thành 4 nhóm, mỗi nhóm chứa khoảng 25% dữ liệu</a:t>
            </a:r>
          </a:p>
          <a:p>
            <a:pPr lvl="1"/>
            <a:r>
              <a:rPr lang="en-US"/>
              <a:t>Q</a:t>
            </a:r>
            <a:r>
              <a:rPr lang="en-US" baseline="-25000"/>
              <a:t>1</a:t>
            </a:r>
            <a:r>
              <a:rPr lang="en-US"/>
              <a:t> (phần t</a:t>
            </a:r>
            <a:r>
              <a:rPr lang="vi-VN"/>
              <a:t>ư</a:t>
            </a:r>
            <a:r>
              <a:rPr lang="en-US"/>
              <a:t> thứ nhất): chia tập dữ liệu thành 2 nhóm 25% và 75%</a:t>
            </a:r>
          </a:p>
          <a:p>
            <a:pPr lvl="1"/>
            <a:r>
              <a:rPr lang="en-US"/>
              <a:t>Q</a:t>
            </a:r>
            <a:r>
              <a:rPr lang="en-US" baseline="-25000"/>
              <a:t>2</a:t>
            </a:r>
            <a:r>
              <a:rPr lang="en-US"/>
              <a:t> (phần t</a:t>
            </a:r>
            <a:r>
              <a:rPr lang="vi-VN"/>
              <a:t>ư</a:t>
            </a:r>
            <a:r>
              <a:rPr lang="en-US"/>
              <a:t> thứ hai): chia tập dữ liệu thành 2 nhóm 50% và 50%. Q</a:t>
            </a:r>
            <a:r>
              <a:rPr lang="en-US" baseline="-25000"/>
              <a:t>2 </a:t>
            </a:r>
            <a:r>
              <a:rPr lang="en-US"/>
              <a:t>chính là trung vị (median) </a:t>
            </a:r>
          </a:p>
          <a:p>
            <a:pPr lvl="1"/>
            <a:r>
              <a:rPr lang="en-US"/>
              <a:t>Q</a:t>
            </a:r>
            <a:r>
              <a:rPr lang="en-US" baseline="-25000"/>
              <a:t>3</a:t>
            </a:r>
            <a:r>
              <a:rPr lang="en-US"/>
              <a:t> (phần t</a:t>
            </a:r>
            <a:r>
              <a:rPr lang="vi-VN"/>
              <a:t>ư</a:t>
            </a:r>
            <a:r>
              <a:rPr lang="en-US"/>
              <a:t> thứ ba): chia tập dữ liệu thành 2 nhóm 75% và 25%</a:t>
            </a:r>
          </a:p>
        </p:txBody>
      </p:sp>
      <p:sp>
        <p:nvSpPr>
          <p:cNvPr id="4" name="Slide Number Placeholder 3">
            <a:extLst>
              <a:ext uri="{FF2B5EF4-FFF2-40B4-BE49-F238E27FC236}">
                <a16:creationId xmlns:a16="http://schemas.microsoft.com/office/drawing/2014/main" id="{1CE0BABA-C9BA-4D86-B56C-F4B72AB99D63}"/>
              </a:ext>
            </a:extLst>
          </p:cNvPr>
          <p:cNvSpPr>
            <a:spLocks noGrp="1"/>
          </p:cNvSpPr>
          <p:nvPr>
            <p:ph type="sldNum" sz="quarter" idx="12"/>
          </p:nvPr>
        </p:nvSpPr>
        <p:spPr/>
        <p:txBody>
          <a:bodyPr/>
          <a:lstStyle/>
          <a:p>
            <a:fld id="{5D28FFE6-A2F1-4243-9DB1-DFB06715F2C6}" type="slidenum">
              <a:rPr lang="en-US" smtClean="0"/>
              <a:pPr/>
              <a:t>44</a:t>
            </a:fld>
            <a:endParaRPr lang="en-US" dirty="0"/>
          </a:p>
        </p:txBody>
      </p:sp>
      <p:sp>
        <p:nvSpPr>
          <p:cNvPr id="5" name="Footer Placeholder 4">
            <a:extLst>
              <a:ext uri="{FF2B5EF4-FFF2-40B4-BE49-F238E27FC236}">
                <a16:creationId xmlns:a16="http://schemas.microsoft.com/office/drawing/2014/main" id="{FE9F17CF-73F7-4363-B9D8-222D2CD0064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5423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2233-1CE9-4223-9731-F88C81AA0226}"/>
              </a:ext>
            </a:extLst>
          </p:cNvPr>
          <p:cNvSpPr>
            <a:spLocks noGrp="1"/>
          </p:cNvSpPr>
          <p:nvPr>
            <p:ph type="title"/>
          </p:nvPr>
        </p:nvSpPr>
        <p:spPr/>
        <p:txBody>
          <a:bodyPr/>
          <a:lstStyle/>
          <a:p>
            <a:r>
              <a:rPr lang="en-US">
                <a:solidFill>
                  <a:srgbClr val="00B050"/>
                </a:solidFill>
              </a:rPr>
              <a:t>Tứ phân vị (quartiles)</a:t>
            </a:r>
            <a:endParaRPr lang="en-US"/>
          </a:p>
        </p:txBody>
      </p:sp>
      <p:sp>
        <p:nvSpPr>
          <p:cNvPr id="4" name="Slide Number Placeholder 3">
            <a:extLst>
              <a:ext uri="{FF2B5EF4-FFF2-40B4-BE49-F238E27FC236}">
                <a16:creationId xmlns:a16="http://schemas.microsoft.com/office/drawing/2014/main" id="{1CE0BABA-C9BA-4D86-B56C-F4B72AB99D63}"/>
              </a:ext>
            </a:extLst>
          </p:cNvPr>
          <p:cNvSpPr>
            <a:spLocks noGrp="1"/>
          </p:cNvSpPr>
          <p:nvPr>
            <p:ph type="sldNum" sz="quarter" idx="12"/>
          </p:nvPr>
        </p:nvSpPr>
        <p:spPr/>
        <p:txBody>
          <a:bodyPr/>
          <a:lstStyle/>
          <a:p>
            <a:fld id="{5D28FFE6-A2F1-4243-9DB1-DFB06715F2C6}" type="slidenum">
              <a:rPr lang="en-US" smtClean="0"/>
              <a:pPr/>
              <a:t>45</a:t>
            </a:fld>
            <a:endParaRPr lang="en-US" dirty="0"/>
          </a:p>
        </p:txBody>
      </p:sp>
      <p:sp>
        <p:nvSpPr>
          <p:cNvPr id="5" name="Footer Placeholder 4">
            <a:extLst>
              <a:ext uri="{FF2B5EF4-FFF2-40B4-BE49-F238E27FC236}">
                <a16:creationId xmlns:a16="http://schemas.microsoft.com/office/drawing/2014/main" id="{FE9F17CF-73F7-4363-B9D8-222D2CD00649}"/>
              </a:ext>
            </a:extLst>
          </p:cNvPr>
          <p:cNvSpPr>
            <a:spLocks noGrp="1"/>
          </p:cNvSpPr>
          <p:nvPr>
            <p:ph type="ftr" sz="quarter" idx="11"/>
          </p:nvPr>
        </p:nvSpPr>
        <p:spPr/>
        <p:txBody>
          <a:bodyPr/>
          <a:lstStyle/>
          <a:p>
            <a:endParaRPr lang="en-US" dirty="0"/>
          </a:p>
        </p:txBody>
      </p:sp>
      <p:grpSp>
        <p:nvGrpSpPr>
          <p:cNvPr id="6" name="Group 5">
            <a:extLst>
              <a:ext uri="{FF2B5EF4-FFF2-40B4-BE49-F238E27FC236}">
                <a16:creationId xmlns:a16="http://schemas.microsoft.com/office/drawing/2014/main" id="{5E5BE427-A055-4BDE-8860-73DEC786638E}"/>
              </a:ext>
            </a:extLst>
          </p:cNvPr>
          <p:cNvGrpSpPr>
            <a:grpSpLocks/>
          </p:cNvGrpSpPr>
          <p:nvPr/>
        </p:nvGrpSpPr>
        <p:grpSpPr bwMode="auto">
          <a:xfrm>
            <a:off x="1333500" y="2438400"/>
            <a:ext cx="6477000" cy="2509838"/>
            <a:chOff x="1026" y="2267"/>
            <a:chExt cx="3419" cy="1146"/>
          </a:xfrm>
        </p:grpSpPr>
        <p:sp>
          <p:nvSpPr>
            <p:cNvPr id="7" name="Line 6">
              <a:extLst>
                <a:ext uri="{FF2B5EF4-FFF2-40B4-BE49-F238E27FC236}">
                  <a16:creationId xmlns:a16="http://schemas.microsoft.com/office/drawing/2014/main" id="{208DFE42-ED4F-498F-9695-2483B8AAB57C}"/>
                </a:ext>
              </a:extLst>
            </p:cNvPr>
            <p:cNvSpPr>
              <a:spLocks noChangeShapeType="1"/>
            </p:cNvSpPr>
            <p:nvPr/>
          </p:nvSpPr>
          <p:spPr bwMode="auto">
            <a:xfrm>
              <a:off x="1592" y="2568"/>
              <a:ext cx="2228" cy="0"/>
            </a:xfrm>
            <a:prstGeom prst="line">
              <a:avLst/>
            </a:prstGeom>
            <a:noFill/>
            <a:ln w="25400">
              <a:solidFill>
                <a:srgbClr val="114FFB"/>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7">
              <a:extLst>
                <a:ext uri="{FF2B5EF4-FFF2-40B4-BE49-F238E27FC236}">
                  <a16:creationId xmlns:a16="http://schemas.microsoft.com/office/drawing/2014/main" id="{A3ED11EE-89D2-4BB1-AC76-26F9277AA586}"/>
                </a:ext>
              </a:extLst>
            </p:cNvPr>
            <p:cNvSpPr>
              <a:spLocks noChangeShapeType="1"/>
            </p:cNvSpPr>
            <p:nvPr/>
          </p:nvSpPr>
          <p:spPr bwMode="auto">
            <a:xfrm>
              <a:off x="1584" y="2444"/>
              <a:ext cx="0" cy="236"/>
            </a:xfrm>
            <a:prstGeom prst="line">
              <a:avLst/>
            </a:prstGeom>
            <a:noFill/>
            <a:ln w="25400">
              <a:solidFill>
                <a:srgbClr val="114FFB"/>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8">
              <a:extLst>
                <a:ext uri="{FF2B5EF4-FFF2-40B4-BE49-F238E27FC236}">
                  <a16:creationId xmlns:a16="http://schemas.microsoft.com/office/drawing/2014/main" id="{71614B17-6DBB-4E2C-A65F-9CE7D35BF932}"/>
                </a:ext>
              </a:extLst>
            </p:cNvPr>
            <p:cNvSpPr>
              <a:spLocks noChangeShapeType="1"/>
            </p:cNvSpPr>
            <p:nvPr/>
          </p:nvSpPr>
          <p:spPr bwMode="auto">
            <a:xfrm>
              <a:off x="2136" y="2456"/>
              <a:ext cx="0" cy="236"/>
            </a:xfrm>
            <a:prstGeom prst="line">
              <a:avLst/>
            </a:prstGeom>
            <a:noFill/>
            <a:ln w="25400">
              <a:solidFill>
                <a:srgbClr val="114FFB"/>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a:extLst>
                <a:ext uri="{FF2B5EF4-FFF2-40B4-BE49-F238E27FC236}">
                  <a16:creationId xmlns:a16="http://schemas.microsoft.com/office/drawing/2014/main" id="{FDFB5605-55A6-4C63-98EB-8A1966406DD9}"/>
                </a:ext>
              </a:extLst>
            </p:cNvPr>
            <p:cNvSpPr>
              <a:spLocks noChangeShapeType="1"/>
            </p:cNvSpPr>
            <p:nvPr/>
          </p:nvSpPr>
          <p:spPr bwMode="auto">
            <a:xfrm>
              <a:off x="2712" y="2456"/>
              <a:ext cx="0" cy="236"/>
            </a:xfrm>
            <a:prstGeom prst="line">
              <a:avLst/>
            </a:prstGeom>
            <a:noFill/>
            <a:ln w="25400">
              <a:solidFill>
                <a:srgbClr val="114FFB"/>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a:extLst>
                <a:ext uri="{FF2B5EF4-FFF2-40B4-BE49-F238E27FC236}">
                  <a16:creationId xmlns:a16="http://schemas.microsoft.com/office/drawing/2014/main" id="{9AC731D8-968F-4233-9BD4-2F846B80B676}"/>
                </a:ext>
              </a:extLst>
            </p:cNvPr>
            <p:cNvSpPr>
              <a:spLocks noChangeShapeType="1"/>
            </p:cNvSpPr>
            <p:nvPr/>
          </p:nvSpPr>
          <p:spPr bwMode="auto">
            <a:xfrm>
              <a:off x="3288" y="2456"/>
              <a:ext cx="0" cy="236"/>
            </a:xfrm>
            <a:prstGeom prst="line">
              <a:avLst/>
            </a:prstGeom>
            <a:noFill/>
            <a:ln w="25400">
              <a:solidFill>
                <a:srgbClr val="114FFB"/>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1">
              <a:extLst>
                <a:ext uri="{FF2B5EF4-FFF2-40B4-BE49-F238E27FC236}">
                  <a16:creationId xmlns:a16="http://schemas.microsoft.com/office/drawing/2014/main" id="{43276FE0-B4D2-4EBF-AABB-E594520AA384}"/>
                </a:ext>
              </a:extLst>
            </p:cNvPr>
            <p:cNvSpPr>
              <a:spLocks noChangeShapeType="1"/>
            </p:cNvSpPr>
            <p:nvPr/>
          </p:nvSpPr>
          <p:spPr bwMode="auto">
            <a:xfrm>
              <a:off x="3828" y="2456"/>
              <a:ext cx="0" cy="236"/>
            </a:xfrm>
            <a:prstGeom prst="line">
              <a:avLst/>
            </a:prstGeom>
            <a:noFill/>
            <a:ln w="25400">
              <a:solidFill>
                <a:srgbClr val="114FFB"/>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Rectangle 12">
              <a:extLst>
                <a:ext uri="{FF2B5EF4-FFF2-40B4-BE49-F238E27FC236}">
                  <a16:creationId xmlns:a16="http://schemas.microsoft.com/office/drawing/2014/main" id="{95BDD06D-7643-480D-B630-63AD288ED722}"/>
                </a:ext>
              </a:extLst>
            </p:cNvPr>
            <p:cNvSpPr>
              <a:spLocks noChangeArrowheads="1"/>
            </p:cNvSpPr>
            <p:nvPr/>
          </p:nvSpPr>
          <p:spPr bwMode="auto">
            <a:xfrm>
              <a:off x="1631" y="2267"/>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altLang="en-US">
                  <a:solidFill>
                    <a:srgbClr val="000000"/>
                  </a:solidFill>
                </a:rPr>
                <a:t>25%</a:t>
              </a:r>
            </a:p>
          </p:txBody>
        </p:sp>
        <p:sp>
          <p:nvSpPr>
            <p:cNvPr id="14" name="Rectangle 13">
              <a:extLst>
                <a:ext uri="{FF2B5EF4-FFF2-40B4-BE49-F238E27FC236}">
                  <a16:creationId xmlns:a16="http://schemas.microsoft.com/office/drawing/2014/main" id="{71222CE2-60C5-4480-BF5C-D710A3B64BE4}"/>
                </a:ext>
              </a:extLst>
            </p:cNvPr>
            <p:cNvSpPr>
              <a:spLocks noChangeArrowheads="1"/>
            </p:cNvSpPr>
            <p:nvPr/>
          </p:nvSpPr>
          <p:spPr bwMode="auto">
            <a:xfrm>
              <a:off x="2219" y="2279"/>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altLang="en-US">
                  <a:solidFill>
                    <a:srgbClr val="000000"/>
                  </a:solidFill>
                </a:rPr>
                <a:t>25%</a:t>
              </a:r>
            </a:p>
          </p:txBody>
        </p:sp>
        <p:sp>
          <p:nvSpPr>
            <p:cNvPr id="15" name="Rectangle 14">
              <a:extLst>
                <a:ext uri="{FF2B5EF4-FFF2-40B4-BE49-F238E27FC236}">
                  <a16:creationId xmlns:a16="http://schemas.microsoft.com/office/drawing/2014/main" id="{44933236-75AB-4322-BB29-35E14ACC9A45}"/>
                </a:ext>
              </a:extLst>
            </p:cNvPr>
            <p:cNvSpPr>
              <a:spLocks noChangeArrowheads="1"/>
            </p:cNvSpPr>
            <p:nvPr/>
          </p:nvSpPr>
          <p:spPr bwMode="auto">
            <a:xfrm>
              <a:off x="2807" y="2279"/>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altLang="en-US">
                  <a:solidFill>
                    <a:srgbClr val="000000"/>
                  </a:solidFill>
                </a:rPr>
                <a:t>25%</a:t>
              </a:r>
            </a:p>
          </p:txBody>
        </p:sp>
        <p:sp>
          <p:nvSpPr>
            <p:cNvPr id="16" name="Rectangle 15">
              <a:extLst>
                <a:ext uri="{FF2B5EF4-FFF2-40B4-BE49-F238E27FC236}">
                  <a16:creationId xmlns:a16="http://schemas.microsoft.com/office/drawing/2014/main" id="{847794D4-DF1D-4D52-8ABF-68260EE53D40}"/>
                </a:ext>
              </a:extLst>
            </p:cNvPr>
            <p:cNvSpPr>
              <a:spLocks noChangeArrowheads="1"/>
            </p:cNvSpPr>
            <p:nvPr/>
          </p:nvSpPr>
          <p:spPr bwMode="auto">
            <a:xfrm>
              <a:off x="3335" y="2291"/>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altLang="en-US">
                  <a:solidFill>
                    <a:srgbClr val="000000"/>
                  </a:solidFill>
                </a:rPr>
                <a:t>25%</a:t>
              </a:r>
            </a:p>
          </p:txBody>
        </p:sp>
        <p:sp>
          <p:nvSpPr>
            <p:cNvPr id="17" name="Rectangle 16">
              <a:extLst>
                <a:ext uri="{FF2B5EF4-FFF2-40B4-BE49-F238E27FC236}">
                  <a16:creationId xmlns:a16="http://schemas.microsoft.com/office/drawing/2014/main" id="{10116788-A68E-40EB-BB8F-B31E00011FD0}"/>
                </a:ext>
              </a:extLst>
            </p:cNvPr>
            <p:cNvSpPr>
              <a:spLocks noChangeArrowheads="1"/>
            </p:cNvSpPr>
            <p:nvPr/>
          </p:nvSpPr>
          <p:spPr bwMode="auto">
            <a:xfrm>
              <a:off x="3094" y="2658"/>
              <a:ext cx="533"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20000"/>
                </a:spcBef>
              </a:pPr>
              <a:r>
                <a:rPr lang="en-US" altLang="en-US" sz="4800" i="1">
                  <a:solidFill>
                    <a:srgbClr val="000000"/>
                  </a:solidFill>
                </a:rPr>
                <a:t>Q</a:t>
              </a:r>
              <a:r>
                <a:rPr lang="en-US" altLang="en-US" sz="4000" baseline="-25000">
                  <a:solidFill>
                    <a:srgbClr val="000000"/>
                  </a:solidFill>
                </a:rPr>
                <a:t>3</a:t>
              </a:r>
            </a:p>
          </p:txBody>
        </p:sp>
        <p:sp>
          <p:nvSpPr>
            <p:cNvPr id="18" name="Rectangle 17">
              <a:extLst>
                <a:ext uri="{FF2B5EF4-FFF2-40B4-BE49-F238E27FC236}">
                  <a16:creationId xmlns:a16="http://schemas.microsoft.com/office/drawing/2014/main" id="{54ED2AA3-E748-4DB3-9ACB-83D95FA67EC7}"/>
                </a:ext>
              </a:extLst>
            </p:cNvPr>
            <p:cNvSpPr>
              <a:spLocks noChangeArrowheads="1"/>
            </p:cNvSpPr>
            <p:nvPr/>
          </p:nvSpPr>
          <p:spPr bwMode="auto">
            <a:xfrm>
              <a:off x="2518" y="2658"/>
              <a:ext cx="533"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20000"/>
                </a:spcBef>
              </a:pPr>
              <a:r>
                <a:rPr lang="en-US" altLang="en-US" sz="4800" i="1">
                  <a:solidFill>
                    <a:srgbClr val="000000"/>
                  </a:solidFill>
                </a:rPr>
                <a:t>Q</a:t>
              </a:r>
              <a:r>
                <a:rPr lang="en-US" altLang="en-US" sz="4000" baseline="-25000">
                  <a:solidFill>
                    <a:srgbClr val="000000"/>
                  </a:solidFill>
                </a:rPr>
                <a:t>2</a:t>
              </a:r>
            </a:p>
          </p:txBody>
        </p:sp>
        <p:sp>
          <p:nvSpPr>
            <p:cNvPr id="19" name="Rectangle 18">
              <a:extLst>
                <a:ext uri="{FF2B5EF4-FFF2-40B4-BE49-F238E27FC236}">
                  <a16:creationId xmlns:a16="http://schemas.microsoft.com/office/drawing/2014/main" id="{4124BE85-F00E-4B91-8612-D17406787A3D}"/>
                </a:ext>
              </a:extLst>
            </p:cNvPr>
            <p:cNvSpPr>
              <a:spLocks noChangeArrowheads="1"/>
            </p:cNvSpPr>
            <p:nvPr/>
          </p:nvSpPr>
          <p:spPr bwMode="auto">
            <a:xfrm>
              <a:off x="1942" y="2658"/>
              <a:ext cx="533"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20000"/>
                </a:spcBef>
              </a:pPr>
              <a:r>
                <a:rPr lang="en-US" altLang="en-US" sz="4800" i="1">
                  <a:solidFill>
                    <a:srgbClr val="000000"/>
                  </a:solidFill>
                </a:rPr>
                <a:t>Q</a:t>
              </a:r>
              <a:r>
                <a:rPr lang="en-US" altLang="en-US" sz="4000" baseline="-25000">
                  <a:solidFill>
                    <a:srgbClr val="000000"/>
                  </a:solidFill>
                </a:rPr>
                <a:t>1</a:t>
              </a:r>
            </a:p>
          </p:txBody>
        </p:sp>
        <p:sp>
          <p:nvSpPr>
            <p:cNvPr id="20" name="Rectangle 19">
              <a:extLst>
                <a:ext uri="{FF2B5EF4-FFF2-40B4-BE49-F238E27FC236}">
                  <a16:creationId xmlns:a16="http://schemas.microsoft.com/office/drawing/2014/main" id="{35DA3531-A836-46A0-874D-098D9E84D906}"/>
                </a:ext>
              </a:extLst>
            </p:cNvPr>
            <p:cNvSpPr>
              <a:spLocks noChangeArrowheads="1"/>
            </p:cNvSpPr>
            <p:nvPr/>
          </p:nvSpPr>
          <p:spPr bwMode="auto">
            <a:xfrm>
              <a:off x="1026" y="2791"/>
              <a:ext cx="85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1800">
                  <a:solidFill>
                    <a:srgbClr val="000000"/>
                  </a:solidFill>
                </a:rPr>
                <a:t>(minimum)</a:t>
              </a:r>
            </a:p>
          </p:txBody>
        </p:sp>
        <p:sp>
          <p:nvSpPr>
            <p:cNvPr id="21" name="Rectangle 20">
              <a:extLst>
                <a:ext uri="{FF2B5EF4-FFF2-40B4-BE49-F238E27FC236}">
                  <a16:creationId xmlns:a16="http://schemas.microsoft.com/office/drawing/2014/main" id="{A6997932-8945-41F6-95A4-1A4F3FEA4922}"/>
                </a:ext>
              </a:extLst>
            </p:cNvPr>
            <p:cNvSpPr>
              <a:spLocks noChangeArrowheads="1"/>
            </p:cNvSpPr>
            <p:nvPr/>
          </p:nvSpPr>
          <p:spPr bwMode="auto">
            <a:xfrm>
              <a:off x="3554" y="2791"/>
              <a:ext cx="89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1800">
                  <a:solidFill>
                    <a:srgbClr val="000000"/>
                  </a:solidFill>
                </a:rPr>
                <a:t>(maximum)</a:t>
              </a:r>
            </a:p>
          </p:txBody>
        </p:sp>
        <p:sp>
          <p:nvSpPr>
            <p:cNvPr id="22" name="Rectangle 21">
              <a:extLst>
                <a:ext uri="{FF2B5EF4-FFF2-40B4-BE49-F238E27FC236}">
                  <a16:creationId xmlns:a16="http://schemas.microsoft.com/office/drawing/2014/main" id="{34B46BC4-C5E9-4877-88BB-DCEBB53D693D}"/>
                </a:ext>
              </a:extLst>
            </p:cNvPr>
            <p:cNvSpPr>
              <a:spLocks noChangeArrowheads="1"/>
            </p:cNvSpPr>
            <p:nvPr/>
          </p:nvSpPr>
          <p:spPr bwMode="auto">
            <a:xfrm>
              <a:off x="2426" y="3199"/>
              <a:ext cx="72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1800">
                  <a:solidFill>
                    <a:srgbClr val="000000"/>
                  </a:solidFill>
                </a:rPr>
                <a:t>(median)</a:t>
              </a:r>
            </a:p>
          </p:txBody>
        </p:sp>
      </p:grpSp>
    </p:spTree>
    <p:extLst>
      <p:ext uri="{BB962C8B-B14F-4D97-AF65-F5344CB8AC3E}">
        <p14:creationId xmlns:p14="http://schemas.microsoft.com/office/powerpoint/2010/main" val="211891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2233-1CE9-4223-9731-F88C81AA0226}"/>
              </a:ext>
            </a:extLst>
          </p:cNvPr>
          <p:cNvSpPr>
            <a:spLocks noGrp="1"/>
          </p:cNvSpPr>
          <p:nvPr>
            <p:ph type="title"/>
          </p:nvPr>
        </p:nvSpPr>
        <p:spPr/>
        <p:txBody>
          <a:bodyPr/>
          <a:lstStyle/>
          <a:p>
            <a:r>
              <a:rPr lang="en-US">
                <a:solidFill>
                  <a:srgbClr val="00B050"/>
                </a:solidFill>
              </a:rPr>
              <a:t>Nh</a:t>
            </a:r>
            <a:r>
              <a:rPr lang="vi-VN">
                <a:solidFill>
                  <a:srgbClr val="00B050"/>
                </a:solidFill>
              </a:rPr>
              <a:t>ư</a:t>
            </a:r>
            <a:r>
              <a:rPr lang="en-US">
                <a:solidFill>
                  <a:srgbClr val="00B050"/>
                </a:solidFill>
              </a:rPr>
              <a:t>ợc điểm của tứ phân vị</a:t>
            </a:r>
            <a:endParaRPr lang="en-US"/>
          </a:p>
        </p:txBody>
      </p:sp>
      <p:sp>
        <p:nvSpPr>
          <p:cNvPr id="4" name="Slide Number Placeholder 3">
            <a:extLst>
              <a:ext uri="{FF2B5EF4-FFF2-40B4-BE49-F238E27FC236}">
                <a16:creationId xmlns:a16="http://schemas.microsoft.com/office/drawing/2014/main" id="{1CE0BABA-C9BA-4D86-B56C-F4B72AB99D63}"/>
              </a:ext>
            </a:extLst>
          </p:cNvPr>
          <p:cNvSpPr>
            <a:spLocks noGrp="1"/>
          </p:cNvSpPr>
          <p:nvPr>
            <p:ph type="sldNum" sz="quarter" idx="12"/>
          </p:nvPr>
        </p:nvSpPr>
        <p:spPr/>
        <p:txBody>
          <a:bodyPr/>
          <a:lstStyle/>
          <a:p>
            <a:fld id="{5D28FFE6-A2F1-4243-9DB1-DFB06715F2C6}" type="slidenum">
              <a:rPr lang="en-US" smtClean="0"/>
              <a:pPr/>
              <a:t>46</a:t>
            </a:fld>
            <a:endParaRPr lang="en-US" dirty="0"/>
          </a:p>
        </p:txBody>
      </p:sp>
      <p:sp>
        <p:nvSpPr>
          <p:cNvPr id="5" name="Footer Placeholder 4">
            <a:extLst>
              <a:ext uri="{FF2B5EF4-FFF2-40B4-BE49-F238E27FC236}">
                <a16:creationId xmlns:a16="http://schemas.microsoft.com/office/drawing/2014/main" id="{FE9F17CF-73F7-4363-B9D8-222D2CD00649}"/>
              </a:ext>
            </a:extLst>
          </p:cNvPr>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id="{8E8BF6F0-DA0C-48C3-AA49-3D628EE08903}"/>
              </a:ext>
            </a:extLst>
          </p:cNvPr>
          <p:cNvPicPr>
            <a:picLocks noChangeAspect="1"/>
          </p:cNvPicPr>
          <p:nvPr/>
        </p:nvPicPr>
        <p:blipFill>
          <a:blip r:embed="rId2"/>
          <a:stretch>
            <a:fillRect/>
          </a:stretch>
        </p:blipFill>
        <p:spPr>
          <a:xfrm>
            <a:off x="1337148" y="1423987"/>
            <a:ext cx="6378265" cy="4010025"/>
          </a:xfrm>
          <a:prstGeom prst="rect">
            <a:avLst/>
          </a:prstGeom>
        </p:spPr>
      </p:pic>
    </p:spTree>
    <p:extLst>
      <p:ext uri="{BB962C8B-B14F-4D97-AF65-F5344CB8AC3E}">
        <p14:creationId xmlns:p14="http://schemas.microsoft.com/office/powerpoint/2010/main" val="189953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5B116-46DD-49D5-948D-F283C54B82EB}"/>
              </a:ext>
            </a:extLst>
          </p:cNvPr>
          <p:cNvSpPr>
            <a:spLocks noGrp="1"/>
          </p:cNvSpPr>
          <p:nvPr>
            <p:ph type="title"/>
          </p:nvPr>
        </p:nvSpPr>
        <p:spPr/>
        <p:txBody>
          <a:bodyPr/>
          <a:lstStyle/>
          <a:p>
            <a:r>
              <a:rPr lang="en-US">
                <a:solidFill>
                  <a:srgbClr val="00B050"/>
                </a:solidFill>
              </a:rPr>
              <a:t>Miền phân vị (Interquartile Range – IQR)</a:t>
            </a:r>
            <a:endParaRPr lang="en-US"/>
          </a:p>
        </p:txBody>
      </p:sp>
      <p:sp>
        <p:nvSpPr>
          <p:cNvPr id="3" name="Content Placeholder 2">
            <a:extLst>
              <a:ext uri="{FF2B5EF4-FFF2-40B4-BE49-F238E27FC236}">
                <a16:creationId xmlns:a16="http://schemas.microsoft.com/office/drawing/2014/main" id="{4ACCE2CF-C8D7-4659-AC49-94FC137C0C0B}"/>
              </a:ext>
            </a:extLst>
          </p:cNvPr>
          <p:cNvSpPr>
            <a:spLocks noGrp="1"/>
          </p:cNvSpPr>
          <p:nvPr>
            <p:ph idx="1"/>
          </p:nvPr>
        </p:nvSpPr>
        <p:spPr/>
        <p:txBody>
          <a:bodyPr/>
          <a:lstStyle/>
          <a:p>
            <a:r>
              <a:rPr lang="en-US"/>
              <a:t>Miền phân vị (IQR): th</a:t>
            </a:r>
            <a:r>
              <a:rPr lang="vi-VN"/>
              <a:t>ư</a:t>
            </a:r>
            <a:r>
              <a:rPr lang="en-US"/>
              <a:t>ờng đ</a:t>
            </a:r>
            <a:r>
              <a:rPr lang="vi-VN"/>
              <a:t>ư</a:t>
            </a:r>
            <a:r>
              <a:rPr lang="en-US"/>
              <a:t>ợc sử dụng để loại bỏ các giá trị ngoại lệ (outliers)</a:t>
            </a:r>
          </a:p>
          <a:p>
            <a:r>
              <a:rPr lang="en-US"/>
              <a:t>Công thức:</a:t>
            </a:r>
          </a:p>
          <a:p>
            <a:pPr marL="0" indent="0" algn="ctr">
              <a:buNone/>
            </a:pPr>
            <a:r>
              <a:rPr lang="en-US">
                <a:solidFill>
                  <a:srgbClr val="FF0000"/>
                </a:solidFill>
              </a:rPr>
              <a:t>IQR = Q</a:t>
            </a:r>
            <a:r>
              <a:rPr lang="en-US" baseline="-25000">
                <a:solidFill>
                  <a:srgbClr val="FF0000"/>
                </a:solidFill>
              </a:rPr>
              <a:t>3</a:t>
            </a:r>
            <a:r>
              <a:rPr lang="en-US">
                <a:solidFill>
                  <a:srgbClr val="FF0000"/>
                </a:solidFill>
              </a:rPr>
              <a:t> – Q</a:t>
            </a:r>
            <a:r>
              <a:rPr lang="en-US" baseline="-25000">
                <a:solidFill>
                  <a:srgbClr val="FF0000"/>
                </a:solidFill>
              </a:rPr>
              <a:t>1</a:t>
            </a:r>
          </a:p>
          <a:p>
            <a:r>
              <a:rPr lang="en-US"/>
              <a:t>Để loại bỏ các ngoại lệ (outliers), ta bỏ các dữ liệu có giá trị nhỏ h</a:t>
            </a:r>
            <a:r>
              <a:rPr lang="vi-VN"/>
              <a:t>ơ</a:t>
            </a:r>
            <a:r>
              <a:rPr lang="en-US"/>
              <a:t>n Q</a:t>
            </a:r>
            <a:r>
              <a:rPr lang="en-US" baseline="-25000"/>
              <a:t>1</a:t>
            </a:r>
            <a:r>
              <a:rPr lang="en-US"/>
              <a:t> và lớn h</a:t>
            </a:r>
            <a:r>
              <a:rPr lang="vi-VN"/>
              <a:t>ơ</a:t>
            </a:r>
            <a:r>
              <a:rPr lang="en-US"/>
              <a:t>n Q</a:t>
            </a:r>
            <a:r>
              <a:rPr lang="en-US" baseline="-25000"/>
              <a:t>3</a:t>
            </a:r>
            <a:endParaRPr lang="en-US"/>
          </a:p>
        </p:txBody>
      </p:sp>
      <p:sp>
        <p:nvSpPr>
          <p:cNvPr id="4" name="Slide Number Placeholder 3">
            <a:extLst>
              <a:ext uri="{FF2B5EF4-FFF2-40B4-BE49-F238E27FC236}">
                <a16:creationId xmlns:a16="http://schemas.microsoft.com/office/drawing/2014/main" id="{9BBED38F-F6C2-4B06-BCEE-9F773B692EB8}"/>
              </a:ext>
            </a:extLst>
          </p:cNvPr>
          <p:cNvSpPr>
            <a:spLocks noGrp="1"/>
          </p:cNvSpPr>
          <p:nvPr>
            <p:ph type="sldNum" sz="quarter" idx="12"/>
          </p:nvPr>
        </p:nvSpPr>
        <p:spPr/>
        <p:txBody>
          <a:bodyPr/>
          <a:lstStyle/>
          <a:p>
            <a:fld id="{5D28FFE6-A2F1-4243-9DB1-DFB06715F2C6}" type="slidenum">
              <a:rPr lang="en-US" smtClean="0"/>
              <a:pPr/>
              <a:t>47</a:t>
            </a:fld>
            <a:endParaRPr lang="en-US" dirty="0"/>
          </a:p>
        </p:txBody>
      </p:sp>
      <p:sp>
        <p:nvSpPr>
          <p:cNvPr id="5" name="Footer Placeholder 4">
            <a:extLst>
              <a:ext uri="{FF2B5EF4-FFF2-40B4-BE49-F238E27FC236}">
                <a16:creationId xmlns:a16="http://schemas.microsoft.com/office/drawing/2014/main" id="{BC4B17C7-08B8-48CF-998E-6FF9F8501858}"/>
              </a:ext>
            </a:extLst>
          </p:cNvPr>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id="{B086342E-C2C9-47FE-AAA8-11F25F2EADF0}"/>
              </a:ext>
            </a:extLst>
          </p:cNvPr>
          <p:cNvPicPr>
            <a:picLocks noChangeAspect="1"/>
          </p:cNvPicPr>
          <p:nvPr/>
        </p:nvPicPr>
        <p:blipFill>
          <a:blip r:embed="rId2"/>
          <a:stretch>
            <a:fillRect/>
          </a:stretch>
        </p:blipFill>
        <p:spPr>
          <a:xfrm>
            <a:off x="1346993" y="4800600"/>
            <a:ext cx="6450013" cy="1295400"/>
          </a:xfrm>
          <a:prstGeom prst="rect">
            <a:avLst/>
          </a:prstGeom>
        </p:spPr>
      </p:pic>
    </p:spTree>
    <p:extLst>
      <p:ext uri="{BB962C8B-B14F-4D97-AF65-F5344CB8AC3E}">
        <p14:creationId xmlns:p14="http://schemas.microsoft.com/office/powerpoint/2010/main" val="1576792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2233-1CE9-4223-9731-F88C81AA0226}"/>
              </a:ext>
            </a:extLst>
          </p:cNvPr>
          <p:cNvSpPr>
            <a:spLocks noGrp="1"/>
          </p:cNvSpPr>
          <p:nvPr>
            <p:ph type="title"/>
          </p:nvPr>
        </p:nvSpPr>
        <p:spPr/>
        <p:txBody>
          <a:bodyPr/>
          <a:lstStyle/>
          <a:p>
            <a:r>
              <a:rPr lang="en-US">
                <a:solidFill>
                  <a:srgbClr val="00B050"/>
                </a:solidFill>
              </a:rPr>
              <a:t>Đồ thị hộp (box-plot)</a:t>
            </a:r>
            <a:endParaRPr lang="en-US"/>
          </a:p>
        </p:txBody>
      </p:sp>
      <p:sp>
        <p:nvSpPr>
          <p:cNvPr id="3" name="Content Placeholder 2">
            <a:extLst>
              <a:ext uri="{FF2B5EF4-FFF2-40B4-BE49-F238E27FC236}">
                <a16:creationId xmlns:a16="http://schemas.microsoft.com/office/drawing/2014/main" id="{C962F283-24B9-4954-B379-294D47F523AA}"/>
              </a:ext>
            </a:extLst>
          </p:cNvPr>
          <p:cNvSpPr>
            <a:spLocks noGrp="1"/>
          </p:cNvSpPr>
          <p:nvPr>
            <p:ph idx="1"/>
          </p:nvPr>
        </p:nvSpPr>
        <p:spPr/>
        <p:txBody>
          <a:bodyPr/>
          <a:lstStyle/>
          <a:p>
            <a:r>
              <a:rPr lang="en-US"/>
              <a:t>Đồ thị hộp hoặc đồ thị hộp râu (box-plot or box-and-whisker-plot) là đồ thị của dữ liệu bao gồm một đ</a:t>
            </a:r>
            <a:r>
              <a:rPr lang="vi-VN"/>
              <a:t>ư</a:t>
            </a:r>
            <a:r>
              <a:rPr lang="en-US"/>
              <a:t>ờng thẳng (râu) đi qua giá trị nhỏ nhất đến giá trị lớn nhất và một hộp đ</a:t>
            </a:r>
            <a:r>
              <a:rPr lang="vi-VN"/>
              <a:t>ư</a:t>
            </a:r>
            <a:r>
              <a:rPr lang="en-US"/>
              <a:t>ợc vẽ dựa vào ba giá trị Q</a:t>
            </a:r>
            <a:r>
              <a:rPr lang="en-US" baseline="-25000"/>
              <a:t>1</a:t>
            </a:r>
            <a:r>
              <a:rPr lang="en-US"/>
              <a:t>, Q</a:t>
            </a:r>
            <a:r>
              <a:rPr lang="en-US" baseline="-25000"/>
              <a:t>2</a:t>
            </a:r>
            <a:r>
              <a:rPr lang="en-US"/>
              <a:t>, Q</a:t>
            </a:r>
            <a:r>
              <a:rPr lang="en-US" baseline="-25000"/>
              <a:t>3</a:t>
            </a:r>
          </a:p>
          <a:p>
            <a:endParaRPr lang="en-US"/>
          </a:p>
        </p:txBody>
      </p:sp>
      <p:sp>
        <p:nvSpPr>
          <p:cNvPr id="4" name="Slide Number Placeholder 3">
            <a:extLst>
              <a:ext uri="{FF2B5EF4-FFF2-40B4-BE49-F238E27FC236}">
                <a16:creationId xmlns:a16="http://schemas.microsoft.com/office/drawing/2014/main" id="{1CE0BABA-C9BA-4D86-B56C-F4B72AB99D63}"/>
              </a:ext>
            </a:extLst>
          </p:cNvPr>
          <p:cNvSpPr>
            <a:spLocks noGrp="1"/>
          </p:cNvSpPr>
          <p:nvPr>
            <p:ph type="sldNum" sz="quarter" idx="12"/>
          </p:nvPr>
        </p:nvSpPr>
        <p:spPr/>
        <p:txBody>
          <a:bodyPr/>
          <a:lstStyle/>
          <a:p>
            <a:fld id="{5D28FFE6-A2F1-4243-9DB1-DFB06715F2C6}" type="slidenum">
              <a:rPr lang="en-US" smtClean="0"/>
              <a:pPr/>
              <a:t>48</a:t>
            </a:fld>
            <a:endParaRPr lang="en-US" dirty="0"/>
          </a:p>
        </p:txBody>
      </p:sp>
      <p:sp>
        <p:nvSpPr>
          <p:cNvPr id="5" name="Footer Placeholder 4">
            <a:extLst>
              <a:ext uri="{FF2B5EF4-FFF2-40B4-BE49-F238E27FC236}">
                <a16:creationId xmlns:a16="http://schemas.microsoft.com/office/drawing/2014/main" id="{FE9F17CF-73F7-4363-B9D8-222D2CD00649}"/>
              </a:ext>
            </a:extLst>
          </p:cNvPr>
          <p:cNvSpPr>
            <a:spLocks noGrp="1"/>
          </p:cNvSpPr>
          <p:nvPr>
            <p:ph type="ftr" sz="quarter" idx="11"/>
          </p:nvPr>
        </p:nvSpPr>
        <p:spPr/>
        <p:txBody>
          <a:bodyPr/>
          <a:lstStyle/>
          <a:p>
            <a:endParaRPr lang="en-US" dirty="0"/>
          </a:p>
        </p:txBody>
      </p:sp>
      <p:pic>
        <p:nvPicPr>
          <p:cNvPr id="7" name="Picture 6">
            <a:extLst>
              <a:ext uri="{FF2B5EF4-FFF2-40B4-BE49-F238E27FC236}">
                <a16:creationId xmlns:a16="http://schemas.microsoft.com/office/drawing/2014/main" id="{549F9FB0-53A7-43FE-85D9-1831216B663C}"/>
              </a:ext>
            </a:extLst>
          </p:cNvPr>
          <p:cNvPicPr>
            <a:picLocks noChangeAspect="1"/>
          </p:cNvPicPr>
          <p:nvPr/>
        </p:nvPicPr>
        <p:blipFill>
          <a:blip r:embed="rId2"/>
          <a:stretch>
            <a:fillRect/>
          </a:stretch>
        </p:blipFill>
        <p:spPr>
          <a:xfrm>
            <a:off x="1584687" y="3589168"/>
            <a:ext cx="6019800" cy="2659232"/>
          </a:xfrm>
          <a:prstGeom prst="rect">
            <a:avLst/>
          </a:prstGeom>
        </p:spPr>
      </p:pic>
    </p:spTree>
    <p:extLst>
      <p:ext uri="{BB962C8B-B14F-4D97-AF65-F5344CB8AC3E}">
        <p14:creationId xmlns:p14="http://schemas.microsoft.com/office/powerpoint/2010/main" val="227901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2233-1CE9-4223-9731-F88C81AA0226}"/>
              </a:ext>
            </a:extLst>
          </p:cNvPr>
          <p:cNvSpPr>
            <a:spLocks noGrp="1"/>
          </p:cNvSpPr>
          <p:nvPr>
            <p:ph type="title"/>
          </p:nvPr>
        </p:nvSpPr>
        <p:spPr/>
        <p:txBody>
          <a:bodyPr/>
          <a:lstStyle/>
          <a:p>
            <a:r>
              <a:rPr lang="en-US">
                <a:solidFill>
                  <a:srgbClr val="00B050"/>
                </a:solidFill>
              </a:rPr>
              <a:t>Đồ thị hộp (box-plot) – Cách vẽ</a:t>
            </a:r>
            <a:endParaRPr lang="en-US"/>
          </a:p>
        </p:txBody>
      </p:sp>
      <p:sp>
        <p:nvSpPr>
          <p:cNvPr id="3" name="Content Placeholder 2">
            <a:extLst>
              <a:ext uri="{FF2B5EF4-FFF2-40B4-BE49-F238E27FC236}">
                <a16:creationId xmlns:a16="http://schemas.microsoft.com/office/drawing/2014/main" id="{C962F283-24B9-4954-B379-294D47F523AA}"/>
              </a:ext>
            </a:extLst>
          </p:cNvPr>
          <p:cNvSpPr>
            <a:spLocks noGrp="1"/>
          </p:cNvSpPr>
          <p:nvPr>
            <p:ph idx="1"/>
          </p:nvPr>
        </p:nvSpPr>
        <p:spPr/>
        <p:txBody>
          <a:bodyPr/>
          <a:lstStyle/>
          <a:p>
            <a:pPr marL="514350" indent="-514350">
              <a:buFont typeface="+mj-lt"/>
              <a:buAutoNum type="arabicPeriod"/>
            </a:pPr>
            <a:r>
              <a:rPr lang="en-US"/>
              <a:t>Tìm 5 giá trị: min, max, Q</a:t>
            </a:r>
            <a:r>
              <a:rPr lang="en-US" baseline="-25000"/>
              <a:t>1</a:t>
            </a:r>
            <a:r>
              <a:rPr lang="en-US"/>
              <a:t>, Q</a:t>
            </a:r>
            <a:r>
              <a:rPr lang="en-US" baseline="-25000"/>
              <a:t>2</a:t>
            </a:r>
            <a:r>
              <a:rPr lang="en-US"/>
              <a:t>, Q</a:t>
            </a:r>
            <a:r>
              <a:rPr lang="en-US" baseline="-25000"/>
              <a:t>3</a:t>
            </a:r>
          </a:p>
          <a:p>
            <a:pPr marL="514350" indent="-514350">
              <a:buFont typeface="+mj-lt"/>
              <a:buAutoNum type="arabicPeriod"/>
            </a:pPr>
            <a:r>
              <a:rPr lang="en-US"/>
              <a:t>Dựng một hình chữ nhật từ Q</a:t>
            </a:r>
            <a:r>
              <a:rPr lang="en-US" baseline="-25000"/>
              <a:t>1</a:t>
            </a:r>
            <a:r>
              <a:rPr lang="en-US"/>
              <a:t>và Q</a:t>
            </a:r>
            <a:r>
              <a:rPr lang="en-US" baseline="-25000"/>
              <a:t>3 </a:t>
            </a:r>
            <a:r>
              <a:rPr lang="en-US"/>
              <a:t>.Trong hình chữ nhật vẽ đ</a:t>
            </a:r>
            <a:r>
              <a:rPr lang="vi-VN"/>
              <a:t>ư</a:t>
            </a:r>
            <a:r>
              <a:rPr lang="en-US"/>
              <a:t>ờng thẳng đi qua giá trị Q</a:t>
            </a:r>
            <a:r>
              <a:rPr lang="en-US" baseline="-25000"/>
              <a:t>2</a:t>
            </a:r>
            <a:endParaRPr lang="en-US"/>
          </a:p>
          <a:p>
            <a:pPr marL="514350" indent="-514350">
              <a:buFont typeface="+mj-lt"/>
              <a:buAutoNum type="arabicPeriod"/>
            </a:pPr>
            <a:r>
              <a:rPr lang="en-US"/>
              <a:t>Vẽ một đ</a:t>
            </a:r>
            <a:r>
              <a:rPr lang="vi-VN"/>
              <a:t>ư</a:t>
            </a:r>
            <a:r>
              <a:rPr lang="en-US"/>
              <a:t>ờng thẳng từ hình chữ nhật (hộp) đến giá trị min và giá trị max.</a:t>
            </a:r>
          </a:p>
        </p:txBody>
      </p:sp>
      <p:sp>
        <p:nvSpPr>
          <p:cNvPr id="4" name="Slide Number Placeholder 3">
            <a:extLst>
              <a:ext uri="{FF2B5EF4-FFF2-40B4-BE49-F238E27FC236}">
                <a16:creationId xmlns:a16="http://schemas.microsoft.com/office/drawing/2014/main" id="{1CE0BABA-C9BA-4D86-B56C-F4B72AB99D63}"/>
              </a:ext>
            </a:extLst>
          </p:cNvPr>
          <p:cNvSpPr>
            <a:spLocks noGrp="1"/>
          </p:cNvSpPr>
          <p:nvPr>
            <p:ph type="sldNum" sz="quarter" idx="12"/>
          </p:nvPr>
        </p:nvSpPr>
        <p:spPr/>
        <p:txBody>
          <a:bodyPr/>
          <a:lstStyle/>
          <a:p>
            <a:fld id="{5D28FFE6-A2F1-4243-9DB1-DFB06715F2C6}" type="slidenum">
              <a:rPr lang="en-US" smtClean="0"/>
              <a:pPr/>
              <a:t>49</a:t>
            </a:fld>
            <a:endParaRPr lang="en-US" dirty="0"/>
          </a:p>
        </p:txBody>
      </p:sp>
      <p:sp>
        <p:nvSpPr>
          <p:cNvPr id="5" name="Footer Placeholder 4">
            <a:extLst>
              <a:ext uri="{FF2B5EF4-FFF2-40B4-BE49-F238E27FC236}">
                <a16:creationId xmlns:a16="http://schemas.microsoft.com/office/drawing/2014/main" id="{FE9F17CF-73F7-4363-B9D8-222D2CD00649}"/>
              </a:ext>
            </a:extLst>
          </p:cNvPr>
          <p:cNvSpPr>
            <a:spLocks noGrp="1"/>
          </p:cNvSpPr>
          <p:nvPr>
            <p:ph type="ftr" sz="quarter" idx="11"/>
          </p:nvPr>
        </p:nvSpPr>
        <p:spPr/>
        <p:txBody>
          <a:bodyPr/>
          <a:lstStyle/>
          <a:p>
            <a:endParaRPr lang="en-US" dirty="0"/>
          </a:p>
        </p:txBody>
      </p:sp>
      <p:pic>
        <p:nvPicPr>
          <p:cNvPr id="6" name="Picture 3" descr="Picture 22">
            <a:extLst>
              <a:ext uri="{FF2B5EF4-FFF2-40B4-BE49-F238E27FC236}">
                <a16:creationId xmlns:a16="http://schemas.microsoft.com/office/drawing/2014/main" id="{858E40FE-7941-4CF6-B5A2-B685A96C3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717" y="4140085"/>
            <a:ext cx="6078565" cy="207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695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7520-B896-4A82-8065-53A0685B0900}"/>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15173F39-31D8-4F2B-9FC1-43712550E7C7}"/>
              </a:ext>
            </a:extLst>
          </p:cNvPr>
          <p:cNvSpPr>
            <a:spLocks noGrp="1"/>
          </p:cNvSpPr>
          <p:nvPr>
            <p:ph idx="1"/>
          </p:nvPr>
        </p:nvSpPr>
        <p:spPr/>
        <p:txBody>
          <a:bodyPr/>
          <a:lstStyle/>
          <a:p>
            <a:r>
              <a:rPr lang="en-US" b="1"/>
              <a:t>Độ đo xu h</a:t>
            </a:r>
            <a:r>
              <a:rPr lang="vi-VN" b="1"/>
              <a:t>ư</a:t>
            </a:r>
            <a:r>
              <a:rPr lang="en-US" b="1"/>
              <a:t>ớng tập trung (central tendency)</a:t>
            </a:r>
          </a:p>
          <a:p>
            <a:r>
              <a:rPr lang="en-US"/>
              <a:t>Độ đo sự phân tán (variability)</a:t>
            </a:r>
          </a:p>
          <a:p>
            <a:r>
              <a:rPr lang="en-US"/>
              <a:t>Độ đo vị trí t</a:t>
            </a:r>
            <a:r>
              <a:rPr lang="vi-VN"/>
              <a:t>ư</a:t>
            </a:r>
            <a:r>
              <a:rPr lang="en-US"/>
              <a:t>ơng đối &amp; Đồ thị hộp (boxplots)</a:t>
            </a:r>
          </a:p>
        </p:txBody>
      </p:sp>
      <p:sp>
        <p:nvSpPr>
          <p:cNvPr id="4" name="Slide Number Placeholder 3">
            <a:extLst>
              <a:ext uri="{FF2B5EF4-FFF2-40B4-BE49-F238E27FC236}">
                <a16:creationId xmlns:a16="http://schemas.microsoft.com/office/drawing/2014/main" id="{B7BCF401-4AE1-4701-B0F8-F4FE900594D6}"/>
              </a:ext>
            </a:extLst>
          </p:cNvPr>
          <p:cNvSpPr>
            <a:spLocks noGrp="1"/>
          </p:cNvSpPr>
          <p:nvPr>
            <p:ph type="sldNum" sz="quarter" idx="12"/>
          </p:nvPr>
        </p:nvSpPr>
        <p:spPr/>
        <p:txBody>
          <a:bodyPr/>
          <a:lstStyle/>
          <a:p>
            <a:fld id="{5D28FFE6-A2F1-4243-9DB1-DFB06715F2C6}" type="slidenum">
              <a:rPr lang="en-US" smtClean="0"/>
              <a:pPr/>
              <a:t>5</a:t>
            </a:fld>
            <a:endParaRPr lang="en-US" dirty="0"/>
          </a:p>
        </p:txBody>
      </p:sp>
      <p:sp>
        <p:nvSpPr>
          <p:cNvPr id="5" name="Footer Placeholder 4">
            <a:extLst>
              <a:ext uri="{FF2B5EF4-FFF2-40B4-BE49-F238E27FC236}">
                <a16:creationId xmlns:a16="http://schemas.microsoft.com/office/drawing/2014/main" id="{F8BBD7BF-8276-4A7C-970A-FF9E51705D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4860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2233-1CE9-4223-9731-F88C81AA0226}"/>
              </a:ext>
            </a:extLst>
          </p:cNvPr>
          <p:cNvSpPr>
            <a:spLocks noGrp="1"/>
          </p:cNvSpPr>
          <p:nvPr>
            <p:ph type="title"/>
          </p:nvPr>
        </p:nvSpPr>
        <p:spPr/>
        <p:txBody>
          <a:bodyPr/>
          <a:lstStyle/>
          <a:p>
            <a:r>
              <a:rPr lang="en-US">
                <a:solidFill>
                  <a:srgbClr val="00B050"/>
                </a:solidFill>
              </a:rPr>
              <a:t>Đồ thị hộp (box-plot) của phân phối chuẩn</a:t>
            </a:r>
            <a:endParaRPr lang="en-US"/>
          </a:p>
        </p:txBody>
      </p:sp>
      <p:sp>
        <p:nvSpPr>
          <p:cNvPr id="4" name="Slide Number Placeholder 3">
            <a:extLst>
              <a:ext uri="{FF2B5EF4-FFF2-40B4-BE49-F238E27FC236}">
                <a16:creationId xmlns:a16="http://schemas.microsoft.com/office/drawing/2014/main" id="{1CE0BABA-C9BA-4D86-B56C-F4B72AB99D63}"/>
              </a:ext>
            </a:extLst>
          </p:cNvPr>
          <p:cNvSpPr>
            <a:spLocks noGrp="1"/>
          </p:cNvSpPr>
          <p:nvPr>
            <p:ph type="sldNum" sz="quarter" idx="12"/>
          </p:nvPr>
        </p:nvSpPr>
        <p:spPr/>
        <p:txBody>
          <a:bodyPr/>
          <a:lstStyle/>
          <a:p>
            <a:fld id="{5D28FFE6-A2F1-4243-9DB1-DFB06715F2C6}" type="slidenum">
              <a:rPr lang="en-US" smtClean="0"/>
              <a:pPr/>
              <a:t>50</a:t>
            </a:fld>
            <a:endParaRPr lang="en-US" dirty="0"/>
          </a:p>
        </p:txBody>
      </p:sp>
      <p:sp>
        <p:nvSpPr>
          <p:cNvPr id="5" name="Footer Placeholder 4">
            <a:extLst>
              <a:ext uri="{FF2B5EF4-FFF2-40B4-BE49-F238E27FC236}">
                <a16:creationId xmlns:a16="http://schemas.microsoft.com/office/drawing/2014/main" id="{FE9F17CF-73F7-4363-B9D8-222D2CD00649}"/>
              </a:ext>
            </a:extLst>
          </p:cNvPr>
          <p:cNvSpPr>
            <a:spLocks noGrp="1"/>
          </p:cNvSpPr>
          <p:nvPr>
            <p:ph type="ftr" sz="quarter" idx="11"/>
          </p:nvPr>
        </p:nvSpPr>
        <p:spPr/>
        <p:txBody>
          <a:bodyPr/>
          <a:lstStyle/>
          <a:p>
            <a:endParaRPr lang="en-US" dirty="0"/>
          </a:p>
        </p:txBody>
      </p:sp>
      <p:pic>
        <p:nvPicPr>
          <p:cNvPr id="6" name="Picture 3" descr="Picture 23">
            <a:extLst>
              <a:ext uri="{FF2B5EF4-FFF2-40B4-BE49-F238E27FC236}">
                <a16:creationId xmlns:a16="http://schemas.microsoft.com/office/drawing/2014/main" id="{98830A68-FCCB-4F89-95A1-AEEF39F96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65300"/>
            <a:ext cx="79883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a16="http://schemas.microsoft.com/office/drawing/2014/main" id="{3C2A9217-EEF4-4F37-9F59-F5B5AB8EF244}"/>
              </a:ext>
            </a:extLst>
          </p:cNvPr>
          <p:cNvSpPr>
            <a:spLocks noChangeArrowheads="1"/>
          </p:cNvSpPr>
          <p:nvPr/>
        </p:nvSpPr>
        <p:spPr bwMode="auto">
          <a:xfrm>
            <a:off x="528638" y="4400550"/>
            <a:ext cx="76009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a:solidFill>
                  <a:srgbClr val="000000"/>
                </a:solidFill>
              </a:rPr>
              <a:t>Normal Distribution:</a:t>
            </a:r>
            <a:br>
              <a:rPr lang="en-US" altLang="en-US">
                <a:solidFill>
                  <a:srgbClr val="000000"/>
                </a:solidFill>
              </a:rPr>
            </a:br>
            <a:r>
              <a:rPr lang="en-US" altLang="en-US">
                <a:solidFill>
                  <a:srgbClr val="000000"/>
                </a:solidFill>
              </a:rPr>
              <a:t>Heights from a Simple Random Sample of Women</a:t>
            </a:r>
          </a:p>
        </p:txBody>
      </p:sp>
    </p:spTree>
    <p:extLst>
      <p:ext uri="{BB962C8B-B14F-4D97-AF65-F5344CB8AC3E}">
        <p14:creationId xmlns:p14="http://schemas.microsoft.com/office/powerpoint/2010/main" val="176143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2233-1CE9-4223-9731-F88C81AA0226}"/>
              </a:ext>
            </a:extLst>
          </p:cNvPr>
          <p:cNvSpPr>
            <a:spLocks noGrp="1"/>
          </p:cNvSpPr>
          <p:nvPr>
            <p:ph type="title"/>
          </p:nvPr>
        </p:nvSpPr>
        <p:spPr/>
        <p:txBody>
          <a:bodyPr/>
          <a:lstStyle/>
          <a:p>
            <a:r>
              <a:rPr lang="en-US">
                <a:solidFill>
                  <a:srgbClr val="00B050"/>
                </a:solidFill>
              </a:rPr>
              <a:t>Đồ thị hộp (box-plot) của phân phối bị lệch</a:t>
            </a:r>
            <a:endParaRPr lang="en-US"/>
          </a:p>
        </p:txBody>
      </p:sp>
      <p:sp>
        <p:nvSpPr>
          <p:cNvPr id="4" name="Slide Number Placeholder 3">
            <a:extLst>
              <a:ext uri="{FF2B5EF4-FFF2-40B4-BE49-F238E27FC236}">
                <a16:creationId xmlns:a16="http://schemas.microsoft.com/office/drawing/2014/main" id="{1CE0BABA-C9BA-4D86-B56C-F4B72AB99D63}"/>
              </a:ext>
            </a:extLst>
          </p:cNvPr>
          <p:cNvSpPr>
            <a:spLocks noGrp="1"/>
          </p:cNvSpPr>
          <p:nvPr>
            <p:ph type="sldNum" sz="quarter" idx="12"/>
          </p:nvPr>
        </p:nvSpPr>
        <p:spPr/>
        <p:txBody>
          <a:bodyPr/>
          <a:lstStyle/>
          <a:p>
            <a:fld id="{5D28FFE6-A2F1-4243-9DB1-DFB06715F2C6}" type="slidenum">
              <a:rPr lang="en-US" smtClean="0"/>
              <a:pPr/>
              <a:t>51</a:t>
            </a:fld>
            <a:endParaRPr lang="en-US" dirty="0"/>
          </a:p>
        </p:txBody>
      </p:sp>
      <p:sp>
        <p:nvSpPr>
          <p:cNvPr id="5" name="Footer Placeholder 4">
            <a:extLst>
              <a:ext uri="{FF2B5EF4-FFF2-40B4-BE49-F238E27FC236}">
                <a16:creationId xmlns:a16="http://schemas.microsoft.com/office/drawing/2014/main" id="{FE9F17CF-73F7-4363-B9D8-222D2CD00649}"/>
              </a:ext>
            </a:extLst>
          </p:cNvPr>
          <p:cNvSpPr>
            <a:spLocks noGrp="1"/>
          </p:cNvSpPr>
          <p:nvPr>
            <p:ph type="ftr" sz="quarter" idx="11"/>
          </p:nvPr>
        </p:nvSpPr>
        <p:spPr/>
        <p:txBody>
          <a:bodyPr/>
          <a:lstStyle/>
          <a:p>
            <a:endParaRPr lang="en-US" dirty="0"/>
          </a:p>
        </p:txBody>
      </p:sp>
      <p:pic>
        <p:nvPicPr>
          <p:cNvPr id="6" name="Picture 3" descr="Picture 24">
            <a:extLst>
              <a:ext uri="{FF2B5EF4-FFF2-40B4-BE49-F238E27FC236}">
                <a16:creationId xmlns:a16="http://schemas.microsoft.com/office/drawing/2014/main" id="{831BE5D8-1CE1-4A8D-9DF9-43F9839A8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1905000"/>
            <a:ext cx="786130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a16="http://schemas.microsoft.com/office/drawing/2014/main" id="{84328866-D181-4FEC-B4BE-2BBBDF06B05C}"/>
              </a:ext>
            </a:extLst>
          </p:cNvPr>
          <p:cNvSpPr>
            <a:spLocks noChangeArrowheads="1"/>
          </p:cNvSpPr>
          <p:nvPr/>
        </p:nvSpPr>
        <p:spPr bwMode="auto">
          <a:xfrm>
            <a:off x="458788" y="4425950"/>
            <a:ext cx="84391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a:solidFill>
                  <a:srgbClr val="000000"/>
                </a:solidFill>
              </a:rPr>
              <a:t>Skewed Distribution:</a:t>
            </a:r>
            <a:br>
              <a:rPr lang="en-US" altLang="en-US">
                <a:solidFill>
                  <a:srgbClr val="000000"/>
                </a:solidFill>
              </a:rPr>
            </a:br>
            <a:r>
              <a:rPr lang="en-US" altLang="en-US">
                <a:solidFill>
                  <a:srgbClr val="000000"/>
                </a:solidFill>
              </a:rPr>
              <a:t>Salaries (in thousands of dollars) of NCAA Football Coaches</a:t>
            </a:r>
          </a:p>
        </p:txBody>
      </p:sp>
    </p:spTree>
    <p:extLst>
      <p:ext uri="{BB962C8B-B14F-4D97-AF65-F5344CB8AC3E}">
        <p14:creationId xmlns:p14="http://schemas.microsoft.com/office/powerpoint/2010/main" val="124895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2233-1CE9-4223-9731-F88C81AA0226}"/>
              </a:ext>
            </a:extLst>
          </p:cNvPr>
          <p:cNvSpPr>
            <a:spLocks noGrp="1"/>
          </p:cNvSpPr>
          <p:nvPr>
            <p:ph type="title"/>
          </p:nvPr>
        </p:nvSpPr>
        <p:spPr/>
        <p:txBody>
          <a:bodyPr/>
          <a:lstStyle/>
          <a:p>
            <a:r>
              <a:rPr lang="en-US">
                <a:solidFill>
                  <a:srgbClr val="00B050"/>
                </a:solidFill>
              </a:rPr>
              <a:t>Ngoại lệ (outlier)</a:t>
            </a:r>
            <a:endParaRPr lang="en-US"/>
          </a:p>
        </p:txBody>
      </p:sp>
      <p:sp>
        <p:nvSpPr>
          <p:cNvPr id="3" name="Content Placeholder 2">
            <a:extLst>
              <a:ext uri="{FF2B5EF4-FFF2-40B4-BE49-F238E27FC236}">
                <a16:creationId xmlns:a16="http://schemas.microsoft.com/office/drawing/2014/main" id="{C962F283-24B9-4954-B379-294D47F523AA}"/>
              </a:ext>
            </a:extLst>
          </p:cNvPr>
          <p:cNvSpPr>
            <a:spLocks noGrp="1"/>
          </p:cNvSpPr>
          <p:nvPr>
            <p:ph idx="1"/>
          </p:nvPr>
        </p:nvSpPr>
        <p:spPr/>
        <p:txBody>
          <a:bodyPr/>
          <a:lstStyle/>
          <a:p>
            <a:r>
              <a:rPr lang="en-US"/>
              <a:t>Ngoại lệ (outlier) là dữ liệu nằm rất xa so với phần lớn dữ liệu còn lại trong tập dữ liệu.</a:t>
            </a:r>
          </a:p>
          <a:p>
            <a:r>
              <a:rPr lang="en-US"/>
              <a:t>Ảnh h</a:t>
            </a:r>
            <a:r>
              <a:rPr lang="vi-VN"/>
              <a:t>ư</a:t>
            </a:r>
            <a:r>
              <a:rPr lang="en-US"/>
              <a:t>ởng của ngoại lệ:</a:t>
            </a:r>
          </a:p>
          <a:p>
            <a:pPr lvl="1"/>
            <a:r>
              <a:rPr lang="en-US"/>
              <a:t>Ngoại lệ có thể ảnh h</a:t>
            </a:r>
            <a:r>
              <a:rPr lang="vi-VN"/>
              <a:t>ư</a:t>
            </a:r>
            <a:r>
              <a:rPr lang="en-US"/>
              <a:t>ởng lớn giá trị trung bình và độ lệch chuẩn của tập dữ liệu.</a:t>
            </a:r>
          </a:p>
          <a:p>
            <a:pPr lvl="1"/>
            <a:r>
              <a:rPr lang="en-US" dirty="0" err="1"/>
              <a:t>Ngoại</a:t>
            </a:r>
            <a:r>
              <a:rPr lang="en-US" dirty="0"/>
              <a:t> </a:t>
            </a:r>
            <a:r>
              <a:rPr lang="en-US" dirty="0" err="1"/>
              <a:t>lệ</a:t>
            </a:r>
            <a:r>
              <a:rPr lang="en-US" dirty="0"/>
              <a:t> </a:t>
            </a:r>
            <a:r>
              <a:rPr lang="en-US" dirty="0" err="1"/>
              <a:t>có</a:t>
            </a:r>
            <a:r>
              <a:rPr lang="en-US" dirty="0"/>
              <a:t> </a:t>
            </a:r>
            <a:r>
              <a:rPr lang="en-US" dirty="0" err="1"/>
              <a:t>thể</a:t>
            </a:r>
            <a:r>
              <a:rPr lang="en-US" dirty="0"/>
              <a:t> </a:t>
            </a:r>
            <a:r>
              <a:rPr lang="en-US" dirty="0" err="1"/>
              <a:t>làm</a:t>
            </a:r>
            <a:r>
              <a:rPr lang="en-US" dirty="0"/>
              <a:t> </a:t>
            </a:r>
            <a:r>
              <a:rPr lang="en-US" err="1"/>
              <a:t>sai</a:t>
            </a:r>
            <a:r>
              <a:rPr lang="en-US"/>
              <a:t> lệch cái nhìn về phân phối của tập dữ liệu</a:t>
            </a:r>
          </a:p>
        </p:txBody>
      </p:sp>
      <p:sp>
        <p:nvSpPr>
          <p:cNvPr id="4" name="Slide Number Placeholder 3">
            <a:extLst>
              <a:ext uri="{FF2B5EF4-FFF2-40B4-BE49-F238E27FC236}">
                <a16:creationId xmlns:a16="http://schemas.microsoft.com/office/drawing/2014/main" id="{1CE0BABA-C9BA-4D86-B56C-F4B72AB99D63}"/>
              </a:ext>
            </a:extLst>
          </p:cNvPr>
          <p:cNvSpPr>
            <a:spLocks noGrp="1"/>
          </p:cNvSpPr>
          <p:nvPr>
            <p:ph type="sldNum" sz="quarter" idx="12"/>
          </p:nvPr>
        </p:nvSpPr>
        <p:spPr/>
        <p:txBody>
          <a:bodyPr/>
          <a:lstStyle/>
          <a:p>
            <a:fld id="{5D28FFE6-A2F1-4243-9DB1-DFB06715F2C6}" type="slidenum">
              <a:rPr lang="en-US" smtClean="0"/>
              <a:pPr/>
              <a:t>52</a:t>
            </a:fld>
            <a:endParaRPr lang="en-US" dirty="0"/>
          </a:p>
        </p:txBody>
      </p:sp>
      <p:sp>
        <p:nvSpPr>
          <p:cNvPr id="5" name="Footer Placeholder 4">
            <a:extLst>
              <a:ext uri="{FF2B5EF4-FFF2-40B4-BE49-F238E27FC236}">
                <a16:creationId xmlns:a16="http://schemas.microsoft.com/office/drawing/2014/main" id="{FE9F17CF-73F7-4363-B9D8-222D2CD0064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07515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2233-1CE9-4223-9731-F88C81AA0226}"/>
              </a:ext>
            </a:extLst>
          </p:cNvPr>
          <p:cNvSpPr>
            <a:spLocks noGrp="1"/>
          </p:cNvSpPr>
          <p:nvPr>
            <p:ph type="title"/>
          </p:nvPr>
        </p:nvSpPr>
        <p:spPr/>
        <p:txBody>
          <a:bodyPr/>
          <a:lstStyle/>
          <a:p>
            <a:r>
              <a:rPr lang="en-US">
                <a:solidFill>
                  <a:srgbClr val="00B050"/>
                </a:solidFill>
              </a:rPr>
              <a:t>Ngoại </a:t>
            </a:r>
            <a:r>
              <a:rPr lang="en-US" dirty="0" err="1">
                <a:solidFill>
                  <a:srgbClr val="00B050"/>
                </a:solidFill>
              </a:rPr>
              <a:t>lệ</a:t>
            </a:r>
            <a:r>
              <a:rPr lang="en-US">
                <a:solidFill>
                  <a:srgbClr val="00B050"/>
                </a:solidFill>
              </a:rPr>
              <a:t> (outlier)</a:t>
            </a:r>
            <a:endParaRPr lang="en-US"/>
          </a:p>
        </p:txBody>
      </p:sp>
      <p:sp>
        <p:nvSpPr>
          <p:cNvPr id="3" name="Content Placeholder 2">
            <a:extLst>
              <a:ext uri="{FF2B5EF4-FFF2-40B4-BE49-F238E27FC236}">
                <a16:creationId xmlns:a16="http://schemas.microsoft.com/office/drawing/2014/main" id="{C962F283-24B9-4954-B379-294D47F523AA}"/>
              </a:ext>
            </a:extLst>
          </p:cNvPr>
          <p:cNvSpPr>
            <a:spLocks noGrp="1"/>
          </p:cNvSpPr>
          <p:nvPr>
            <p:ph idx="1"/>
          </p:nvPr>
        </p:nvSpPr>
        <p:spPr/>
        <p:txBody>
          <a:bodyPr/>
          <a:lstStyle/>
          <a:p>
            <a:r>
              <a:rPr lang="en-US"/>
              <a:t>Một giá trị dữ liệu đ</a:t>
            </a:r>
            <a:r>
              <a:rPr lang="vi-VN"/>
              <a:t>ư</a:t>
            </a:r>
            <a:r>
              <a:rPr lang="en-US"/>
              <a:t>ợc gọi là ngoại lệ trong đồ thị hộp hiệu chỉnh nếu thỏa mãn:</a:t>
            </a:r>
          </a:p>
          <a:p>
            <a:pPr lvl="1"/>
            <a:r>
              <a:rPr lang="en-US"/>
              <a:t>Lớn h</a:t>
            </a:r>
            <a:r>
              <a:rPr lang="vi-VN"/>
              <a:t>ơ</a:t>
            </a:r>
            <a:r>
              <a:rPr lang="en-US"/>
              <a:t>n Q</a:t>
            </a:r>
            <a:r>
              <a:rPr lang="en-US" baseline="-25000"/>
              <a:t>3</a:t>
            </a:r>
            <a:r>
              <a:rPr lang="en-US"/>
              <a:t> một khoảng 1.5 x IQR</a:t>
            </a:r>
          </a:p>
          <a:p>
            <a:pPr marL="296862" lvl="1" indent="0">
              <a:buNone/>
            </a:pPr>
            <a:r>
              <a:rPr lang="en-US" b="1"/>
              <a:t>Hoặc</a:t>
            </a:r>
          </a:p>
          <a:p>
            <a:pPr lvl="1"/>
            <a:r>
              <a:rPr lang="en-US"/>
              <a:t>Nhỏ h</a:t>
            </a:r>
            <a:r>
              <a:rPr lang="vi-VN"/>
              <a:t>ơ</a:t>
            </a:r>
            <a:r>
              <a:rPr lang="en-US"/>
              <a:t>n Q</a:t>
            </a:r>
            <a:r>
              <a:rPr lang="en-US" baseline="-25000"/>
              <a:t>1</a:t>
            </a:r>
            <a:r>
              <a:rPr lang="en-US"/>
              <a:t> một khoảng 1.5 x IQR</a:t>
            </a:r>
          </a:p>
        </p:txBody>
      </p:sp>
      <p:sp>
        <p:nvSpPr>
          <p:cNvPr id="4" name="Slide Number Placeholder 3">
            <a:extLst>
              <a:ext uri="{FF2B5EF4-FFF2-40B4-BE49-F238E27FC236}">
                <a16:creationId xmlns:a16="http://schemas.microsoft.com/office/drawing/2014/main" id="{1CE0BABA-C9BA-4D86-B56C-F4B72AB99D63}"/>
              </a:ext>
            </a:extLst>
          </p:cNvPr>
          <p:cNvSpPr>
            <a:spLocks noGrp="1"/>
          </p:cNvSpPr>
          <p:nvPr>
            <p:ph type="sldNum" sz="quarter" idx="12"/>
          </p:nvPr>
        </p:nvSpPr>
        <p:spPr/>
        <p:txBody>
          <a:bodyPr/>
          <a:lstStyle/>
          <a:p>
            <a:fld id="{5D28FFE6-A2F1-4243-9DB1-DFB06715F2C6}" type="slidenum">
              <a:rPr lang="en-US" smtClean="0"/>
              <a:pPr/>
              <a:t>53</a:t>
            </a:fld>
            <a:endParaRPr lang="en-US" dirty="0"/>
          </a:p>
        </p:txBody>
      </p:sp>
      <p:sp>
        <p:nvSpPr>
          <p:cNvPr id="5" name="Footer Placeholder 4">
            <a:extLst>
              <a:ext uri="{FF2B5EF4-FFF2-40B4-BE49-F238E27FC236}">
                <a16:creationId xmlns:a16="http://schemas.microsoft.com/office/drawing/2014/main" id="{FE9F17CF-73F7-4363-B9D8-222D2CD0064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21796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5060-0190-4E68-8CB4-A2A949E3A833}"/>
              </a:ext>
            </a:extLst>
          </p:cNvPr>
          <p:cNvSpPr>
            <a:spLocks noGrp="1"/>
          </p:cNvSpPr>
          <p:nvPr>
            <p:ph type="title"/>
          </p:nvPr>
        </p:nvSpPr>
        <p:spPr/>
        <p:txBody>
          <a:bodyPr/>
          <a:lstStyle/>
          <a:p>
            <a:r>
              <a:rPr lang="en-US">
                <a:solidFill>
                  <a:srgbClr val="00B050"/>
                </a:solidFill>
              </a:rPr>
              <a:t>Đồ thị hộp hiệu chỉnh – Cách xây dựng</a:t>
            </a:r>
            <a:endParaRPr lang="en-US"/>
          </a:p>
        </p:txBody>
      </p:sp>
      <p:sp>
        <p:nvSpPr>
          <p:cNvPr id="3" name="Content Placeholder 2">
            <a:extLst>
              <a:ext uri="{FF2B5EF4-FFF2-40B4-BE49-F238E27FC236}">
                <a16:creationId xmlns:a16="http://schemas.microsoft.com/office/drawing/2014/main" id="{3DA87904-3863-442A-A49F-36C2F1604EC5}"/>
              </a:ext>
            </a:extLst>
          </p:cNvPr>
          <p:cNvSpPr>
            <a:spLocks noGrp="1"/>
          </p:cNvSpPr>
          <p:nvPr>
            <p:ph idx="1"/>
          </p:nvPr>
        </p:nvSpPr>
        <p:spPr/>
        <p:txBody>
          <a:bodyPr/>
          <a:lstStyle/>
          <a:p>
            <a:r>
              <a:rPr lang="en-US"/>
              <a:t>Một đồ thị hộp hiệu chỉnh đ</a:t>
            </a:r>
            <a:r>
              <a:rPr lang="vi-VN"/>
              <a:t>ư</a:t>
            </a:r>
            <a:r>
              <a:rPr lang="en-US"/>
              <a:t>ợc xây dựng giống nh</a:t>
            </a:r>
            <a:r>
              <a:rPr lang="vi-VN"/>
              <a:t>ư</a:t>
            </a:r>
            <a:r>
              <a:rPr lang="en-US"/>
              <a:t> đồ thị hộp ban đầu nh</a:t>
            </a:r>
            <a:r>
              <a:rPr lang="vi-VN"/>
              <a:t>ư</a:t>
            </a:r>
            <a:r>
              <a:rPr lang="en-US"/>
              <a:t>ng thêm các yếu tố sau:</a:t>
            </a:r>
          </a:p>
          <a:p>
            <a:pPr lvl="1"/>
            <a:r>
              <a:rPr lang="en-US"/>
              <a:t>Sử dụng dấu hoa thị (*) để mô tả các ngoại lệ</a:t>
            </a:r>
          </a:p>
          <a:p>
            <a:pPr lvl="1"/>
            <a:r>
              <a:rPr lang="en-US"/>
              <a:t>Một đ</a:t>
            </a:r>
            <a:r>
              <a:rPr lang="vi-VN"/>
              <a:t>ư</a:t>
            </a:r>
            <a:r>
              <a:rPr lang="en-US"/>
              <a:t>ờng thẳng nối từ giá trị nhỏ nhất không phải ngoại lệ đến giá trị lớn nhất không phải ngoại lệ</a:t>
            </a:r>
          </a:p>
        </p:txBody>
      </p:sp>
      <p:sp>
        <p:nvSpPr>
          <p:cNvPr id="4" name="Slide Number Placeholder 3">
            <a:extLst>
              <a:ext uri="{FF2B5EF4-FFF2-40B4-BE49-F238E27FC236}">
                <a16:creationId xmlns:a16="http://schemas.microsoft.com/office/drawing/2014/main" id="{CA551A07-327D-4B96-A2C3-148AA080B6DA}"/>
              </a:ext>
            </a:extLst>
          </p:cNvPr>
          <p:cNvSpPr>
            <a:spLocks noGrp="1"/>
          </p:cNvSpPr>
          <p:nvPr>
            <p:ph type="sldNum" sz="quarter" idx="12"/>
          </p:nvPr>
        </p:nvSpPr>
        <p:spPr/>
        <p:txBody>
          <a:bodyPr/>
          <a:lstStyle/>
          <a:p>
            <a:fld id="{5D28FFE6-A2F1-4243-9DB1-DFB06715F2C6}" type="slidenum">
              <a:rPr lang="en-US" smtClean="0"/>
              <a:pPr/>
              <a:t>54</a:t>
            </a:fld>
            <a:endParaRPr lang="en-US" dirty="0"/>
          </a:p>
        </p:txBody>
      </p:sp>
      <p:sp>
        <p:nvSpPr>
          <p:cNvPr id="5" name="Footer Placeholder 4">
            <a:extLst>
              <a:ext uri="{FF2B5EF4-FFF2-40B4-BE49-F238E27FC236}">
                <a16:creationId xmlns:a16="http://schemas.microsoft.com/office/drawing/2014/main" id="{FC52B308-C1D2-4BA1-8E05-24819627F4CF}"/>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1873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CED378-4F1F-4F9E-BDEC-2527DCCE9ADE}"/>
              </a:ext>
            </a:extLst>
          </p:cNvPr>
          <p:cNvSpPr>
            <a:spLocks noGrp="1"/>
          </p:cNvSpPr>
          <p:nvPr>
            <p:ph type="title"/>
          </p:nvPr>
        </p:nvSpPr>
        <p:spPr/>
        <p:txBody>
          <a:bodyPr/>
          <a:lstStyle/>
          <a:p>
            <a:r>
              <a:rPr lang="en-US">
                <a:solidFill>
                  <a:srgbClr val="00B050"/>
                </a:solidFill>
              </a:rPr>
              <a:t>Đồ thị hộp hiệu chỉnh – Cách xây dựng</a:t>
            </a:r>
            <a:endParaRPr lang="en-US"/>
          </a:p>
        </p:txBody>
      </p:sp>
      <p:sp>
        <p:nvSpPr>
          <p:cNvPr id="4" name="Slide Number Placeholder 3">
            <a:extLst>
              <a:ext uri="{FF2B5EF4-FFF2-40B4-BE49-F238E27FC236}">
                <a16:creationId xmlns:a16="http://schemas.microsoft.com/office/drawing/2014/main" id="{D0781669-D937-47EA-831D-CDD73466E5D1}"/>
              </a:ext>
            </a:extLst>
          </p:cNvPr>
          <p:cNvSpPr>
            <a:spLocks noGrp="1"/>
          </p:cNvSpPr>
          <p:nvPr>
            <p:ph type="sldNum" sz="quarter" idx="12"/>
          </p:nvPr>
        </p:nvSpPr>
        <p:spPr/>
        <p:txBody>
          <a:bodyPr/>
          <a:lstStyle/>
          <a:p>
            <a:fld id="{5D28FFE6-A2F1-4243-9DB1-DFB06715F2C6}" type="slidenum">
              <a:rPr lang="en-US" smtClean="0"/>
              <a:pPr/>
              <a:t>55</a:t>
            </a:fld>
            <a:endParaRPr lang="en-US" dirty="0"/>
          </a:p>
        </p:txBody>
      </p:sp>
      <p:sp>
        <p:nvSpPr>
          <p:cNvPr id="5" name="Footer Placeholder 4">
            <a:extLst>
              <a:ext uri="{FF2B5EF4-FFF2-40B4-BE49-F238E27FC236}">
                <a16:creationId xmlns:a16="http://schemas.microsoft.com/office/drawing/2014/main" id="{3B6A5961-0152-418F-ABA8-5743F822FC5E}"/>
              </a:ext>
            </a:extLst>
          </p:cNvPr>
          <p:cNvSpPr>
            <a:spLocks noGrp="1"/>
          </p:cNvSpPr>
          <p:nvPr>
            <p:ph type="ftr" sz="quarter" idx="11"/>
          </p:nvPr>
        </p:nvSpPr>
        <p:spPr/>
        <p:txBody>
          <a:bodyPr/>
          <a:lstStyle/>
          <a:p>
            <a:endParaRPr lang="en-US" dirty="0"/>
          </a:p>
        </p:txBody>
      </p:sp>
      <p:pic>
        <p:nvPicPr>
          <p:cNvPr id="7" name="Picture 3" descr="Picture 25">
            <a:extLst>
              <a:ext uri="{FF2B5EF4-FFF2-40B4-BE49-F238E27FC236}">
                <a16:creationId xmlns:a16="http://schemas.microsoft.com/office/drawing/2014/main" id="{AA282986-A2B6-4983-8A02-F45A9B75F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1549400"/>
            <a:ext cx="7823200"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467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2DFF-2269-41F7-93DE-43C607FD27EB}"/>
              </a:ext>
            </a:extLst>
          </p:cNvPr>
          <p:cNvSpPr>
            <a:spLocks noGrp="1"/>
          </p:cNvSpPr>
          <p:nvPr>
            <p:ph type="title"/>
          </p:nvPr>
        </p:nvSpPr>
        <p:spPr/>
        <p:txBody>
          <a:bodyPr/>
          <a:lstStyle/>
          <a:p>
            <a:r>
              <a:rPr lang="en-US"/>
              <a:t>THANK YOU</a:t>
            </a:r>
          </a:p>
        </p:txBody>
      </p:sp>
      <p:sp>
        <p:nvSpPr>
          <p:cNvPr id="3" name="Content Placeholder 2">
            <a:extLst>
              <a:ext uri="{FF2B5EF4-FFF2-40B4-BE49-F238E27FC236}">
                <a16:creationId xmlns:a16="http://schemas.microsoft.com/office/drawing/2014/main" id="{4F7824A8-F96E-457D-971A-60AFC8A83502}"/>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644E2A4-E51E-4655-88D9-CB90A0290E6D}"/>
              </a:ext>
            </a:extLst>
          </p:cNvPr>
          <p:cNvSpPr>
            <a:spLocks noGrp="1"/>
          </p:cNvSpPr>
          <p:nvPr>
            <p:ph type="sldNum" sz="quarter" idx="12"/>
          </p:nvPr>
        </p:nvSpPr>
        <p:spPr/>
        <p:txBody>
          <a:bodyPr/>
          <a:lstStyle/>
          <a:p>
            <a:fld id="{5D28FFE6-A2F1-4243-9DB1-DFB06715F2C6}" type="slidenum">
              <a:rPr lang="en-US" smtClean="0"/>
              <a:pPr/>
              <a:t>56</a:t>
            </a:fld>
            <a:endParaRPr lang="en-US" dirty="0"/>
          </a:p>
        </p:txBody>
      </p:sp>
      <p:sp>
        <p:nvSpPr>
          <p:cNvPr id="5" name="Footer Placeholder 4">
            <a:extLst>
              <a:ext uri="{FF2B5EF4-FFF2-40B4-BE49-F238E27FC236}">
                <a16:creationId xmlns:a16="http://schemas.microsoft.com/office/drawing/2014/main" id="{5A3F96B7-6DB1-4718-871C-A9674D839244}"/>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1752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4B5A-212C-48A7-8113-8B01943DAC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66D4D8-3ED2-45F9-B7FA-9FC953DE7D64}"/>
              </a:ext>
            </a:extLst>
          </p:cNvPr>
          <p:cNvSpPr>
            <a:spLocks noGrp="1"/>
          </p:cNvSpPr>
          <p:nvPr>
            <p:ph idx="1"/>
          </p:nvPr>
        </p:nvSpPr>
        <p:spPr/>
        <p:txBody>
          <a:bodyPr/>
          <a:lstStyle/>
          <a:p>
            <a:r>
              <a:rPr lang="en-US"/>
              <a:t>Để đo xu h</a:t>
            </a:r>
            <a:r>
              <a:rPr lang="vi-VN"/>
              <a:t>ư</a:t>
            </a:r>
            <a:r>
              <a:rPr lang="en-US"/>
              <a:t>ớng h</a:t>
            </a:r>
            <a:r>
              <a:rPr lang="vi-VN"/>
              <a:t>ư</a:t>
            </a:r>
            <a:r>
              <a:rPr lang="en-US"/>
              <a:t>ớng tâm của dữ liệu, ng</a:t>
            </a:r>
            <a:r>
              <a:rPr lang="vi-VN"/>
              <a:t>ư</a:t>
            </a:r>
            <a:r>
              <a:rPr lang="en-US"/>
              <a:t>ời ta th</a:t>
            </a:r>
            <a:r>
              <a:rPr lang="vi-VN"/>
              <a:t>ư</a:t>
            </a:r>
            <a:r>
              <a:rPr lang="en-US"/>
              <a:t>ờng sử dụng các độ đo sau:</a:t>
            </a:r>
          </a:p>
          <a:p>
            <a:pPr lvl="1"/>
            <a:r>
              <a:rPr lang="en-US"/>
              <a:t>trung bình</a:t>
            </a:r>
          </a:p>
          <a:p>
            <a:pPr lvl="1"/>
            <a:r>
              <a:rPr lang="en-US"/>
              <a:t>trung vị</a:t>
            </a:r>
          </a:p>
          <a:p>
            <a:pPr lvl="1"/>
            <a:r>
              <a:rPr lang="en-US"/>
              <a:t>yếu vị</a:t>
            </a:r>
          </a:p>
        </p:txBody>
      </p:sp>
      <p:sp>
        <p:nvSpPr>
          <p:cNvPr id="4" name="Slide Number Placeholder 3">
            <a:extLst>
              <a:ext uri="{FF2B5EF4-FFF2-40B4-BE49-F238E27FC236}">
                <a16:creationId xmlns:a16="http://schemas.microsoft.com/office/drawing/2014/main" id="{D63238A9-9E8F-4D78-8F57-747E1C570A5B}"/>
              </a:ext>
            </a:extLst>
          </p:cNvPr>
          <p:cNvSpPr>
            <a:spLocks noGrp="1"/>
          </p:cNvSpPr>
          <p:nvPr>
            <p:ph type="sldNum" sz="quarter" idx="12"/>
          </p:nvPr>
        </p:nvSpPr>
        <p:spPr/>
        <p:txBody>
          <a:bodyPr/>
          <a:lstStyle/>
          <a:p>
            <a:fld id="{5D28FFE6-A2F1-4243-9DB1-DFB06715F2C6}" type="slidenum">
              <a:rPr lang="en-US" smtClean="0"/>
              <a:pPr/>
              <a:t>6</a:t>
            </a:fld>
            <a:endParaRPr lang="en-US" dirty="0"/>
          </a:p>
        </p:txBody>
      </p:sp>
      <p:sp>
        <p:nvSpPr>
          <p:cNvPr id="5" name="Footer Placeholder 4">
            <a:extLst>
              <a:ext uri="{FF2B5EF4-FFF2-40B4-BE49-F238E27FC236}">
                <a16:creationId xmlns:a16="http://schemas.microsoft.com/office/drawing/2014/main" id="{D7AFD361-B7C4-4711-9E7C-9B2A181170F2}"/>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7963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0A07-F91B-4FFA-B930-92B2E3B8DD35}"/>
              </a:ext>
            </a:extLst>
          </p:cNvPr>
          <p:cNvSpPr>
            <a:spLocks noGrp="1"/>
          </p:cNvSpPr>
          <p:nvPr>
            <p:ph type="title"/>
          </p:nvPr>
        </p:nvSpPr>
        <p:spPr/>
        <p:txBody>
          <a:bodyPr/>
          <a:lstStyle/>
          <a:p>
            <a:r>
              <a:rPr lang="en-US">
                <a:solidFill>
                  <a:srgbClr val="00B050"/>
                </a:solidFill>
              </a:rPr>
              <a:t>Trung bình (mean)</a:t>
            </a:r>
          </a:p>
        </p:txBody>
      </p:sp>
      <p:sp>
        <p:nvSpPr>
          <p:cNvPr id="3" name="Content Placeholder 2">
            <a:extLst>
              <a:ext uri="{FF2B5EF4-FFF2-40B4-BE49-F238E27FC236}">
                <a16:creationId xmlns:a16="http://schemas.microsoft.com/office/drawing/2014/main" id="{6338816C-2FE0-491C-A15E-3E7AF1E6F010}"/>
              </a:ext>
            </a:extLst>
          </p:cNvPr>
          <p:cNvSpPr>
            <a:spLocks noGrp="1"/>
          </p:cNvSpPr>
          <p:nvPr>
            <p:ph idx="1"/>
          </p:nvPr>
        </p:nvSpPr>
        <p:spPr/>
        <p:txBody>
          <a:bodyPr/>
          <a:lstStyle/>
          <a:p>
            <a:r>
              <a:rPr lang="en-US"/>
              <a:t>Giá trị trung bình: đ</a:t>
            </a:r>
            <a:r>
              <a:rPr lang="vi-VN"/>
              <a:t>ư</a:t>
            </a:r>
            <a:r>
              <a:rPr lang="en-US"/>
              <a:t>ợc tính bằng cách cộng tất cả các giá trị dữ liệu và chia cho số l</a:t>
            </a:r>
            <a:r>
              <a:rPr lang="vi-VN"/>
              <a:t>ư</a:t>
            </a:r>
            <a:r>
              <a:rPr lang="en-US"/>
              <a:t>ợng các giá trị đã cộng vào.</a:t>
            </a:r>
          </a:p>
          <a:p>
            <a:r>
              <a:rPr lang="en-US"/>
              <a:t>Một số ký hiệu: </a:t>
            </a:r>
          </a:p>
          <a:p>
            <a:pPr lvl="1"/>
            <a:r>
              <a:rPr lang="en-US"/>
              <a:t>Σ: tổng tất cả các giá trị</a:t>
            </a:r>
          </a:p>
          <a:p>
            <a:pPr lvl="1"/>
            <a:r>
              <a:rPr lang="en-US"/>
              <a:t>x: biến đại diện cho mỗi giá trị dữ liệu</a:t>
            </a:r>
          </a:p>
          <a:p>
            <a:pPr lvl="1"/>
            <a:r>
              <a:rPr lang="en-US"/>
              <a:t>n: số l</a:t>
            </a:r>
            <a:r>
              <a:rPr lang="vi-VN"/>
              <a:t>ư</a:t>
            </a:r>
            <a:r>
              <a:rPr lang="en-US"/>
              <a:t>ợng phần tử của mẫu</a:t>
            </a:r>
          </a:p>
          <a:p>
            <a:pPr lvl="1"/>
            <a:r>
              <a:rPr lang="en-US"/>
              <a:t>N: số l</a:t>
            </a:r>
            <a:r>
              <a:rPr lang="vi-VN"/>
              <a:t>ư</a:t>
            </a:r>
            <a:r>
              <a:rPr lang="en-US"/>
              <a:t>ợng phần tử của quần thể</a:t>
            </a:r>
          </a:p>
          <a:p>
            <a:pPr marL="296862" lvl="1" indent="0">
              <a:buNone/>
            </a:pPr>
            <a:endParaRPr lang="en-US"/>
          </a:p>
        </p:txBody>
      </p:sp>
      <p:sp>
        <p:nvSpPr>
          <p:cNvPr id="4" name="Slide Number Placeholder 3">
            <a:extLst>
              <a:ext uri="{FF2B5EF4-FFF2-40B4-BE49-F238E27FC236}">
                <a16:creationId xmlns:a16="http://schemas.microsoft.com/office/drawing/2014/main" id="{BE5C2C93-4C3A-4080-B39A-92F86982298C}"/>
              </a:ext>
            </a:extLst>
          </p:cNvPr>
          <p:cNvSpPr>
            <a:spLocks noGrp="1"/>
          </p:cNvSpPr>
          <p:nvPr>
            <p:ph type="sldNum" sz="quarter" idx="12"/>
          </p:nvPr>
        </p:nvSpPr>
        <p:spPr/>
        <p:txBody>
          <a:bodyPr/>
          <a:lstStyle/>
          <a:p>
            <a:fld id="{5D28FFE6-A2F1-4243-9DB1-DFB06715F2C6}" type="slidenum">
              <a:rPr lang="en-US" smtClean="0"/>
              <a:pPr/>
              <a:t>7</a:t>
            </a:fld>
            <a:endParaRPr lang="en-US" dirty="0"/>
          </a:p>
        </p:txBody>
      </p:sp>
      <p:sp>
        <p:nvSpPr>
          <p:cNvPr id="5" name="Footer Placeholder 4">
            <a:extLst>
              <a:ext uri="{FF2B5EF4-FFF2-40B4-BE49-F238E27FC236}">
                <a16:creationId xmlns:a16="http://schemas.microsoft.com/office/drawing/2014/main" id="{484772EF-EC62-4B70-A902-D970F87C06C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938464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D0F10218-E045-4F61-A84E-429D70E7D2C7}"/>
              </a:ext>
            </a:extLst>
          </p:cNvPr>
          <p:cNvSpPr>
            <a:spLocks noGrp="1"/>
          </p:cNvSpPr>
          <p:nvPr>
            <p:ph type="title"/>
          </p:nvPr>
        </p:nvSpPr>
        <p:spPr/>
        <p:txBody>
          <a:bodyPr/>
          <a:lstStyle/>
          <a:p>
            <a:r>
              <a:rPr lang="en-US">
                <a:solidFill>
                  <a:srgbClr val="00B050"/>
                </a:solidFill>
              </a:rPr>
              <a:t>Công thức tính</a:t>
            </a:r>
            <a:endParaRPr lang="en-US"/>
          </a:p>
        </p:txBody>
      </p:sp>
      <p:graphicFrame>
        <p:nvGraphicFramePr>
          <p:cNvPr id="17" name="Object 2">
            <a:extLst>
              <a:ext uri="{FF2B5EF4-FFF2-40B4-BE49-F238E27FC236}">
                <a16:creationId xmlns:a16="http://schemas.microsoft.com/office/drawing/2014/main" id="{8441AD77-08D9-4E92-A99A-4067B95F8D03}"/>
              </a:ext>
            </a:extLst>
          </p:cNvPr>
          <p:cNvGraphicFramePr>
            <a:graphicFrameLocks noChangeAspect="1"/>
          </p:cNvGraphicFramePr>
          <p:nvPr>
            <p:extLst>
              <p:ext uri="{D42A27DB-BD31-4B8C-83A1-F6EECF244321}">
                <p14:modId xmlns:p14="http://schemas.microsoft.com/office/powerpoint/2010/main" val="1504797959"/>
              </p:ext>
            </p:extLst>
          </p:nvPr>
        </p:nvGraphicFramePr>
        <p:xfrm>
          <a:off x="615950" y="1321526"/>
          <a:ext cx="241300" cy="292100"/>
        </p:xfrm>
        <a:graphic>
          <a:graphicData uri="http://schemas.openxmlformats.org/presentationml/2006/ole">
            <mc:AlternateContent xmlns:mc="http://schemas.openxmlformats.org/markup-compatibility/2006">
              <mc:Choice xmlns:v="urn:schemas-microsoft-com:vml" Requires="v">
                <p:oleObj spid="_x0000_s2750" name="Equation" r:id="rId3" imgW="241195" imgH="291973" progId="Equation.DSMT4">
                  <p:embed/>
                </p:oleObj>
              </mc:Choice>
              <mc:Fallback>
                <p:oleObj name="Equation" r:id="rId3" imgW="241195" imgH="291973" progId="Equation.DSMT4">
                  <p:embed/>
                  <p:pic>
                    <p:nvPicPr>
                      <p:cNvPr id="31746" name="Object 2">
                        <a:extLst>
                          <a:ext uri="{FF2B5EF4-FFF2-40B4-BE49-F238E27FC236}">
                            <a16:creationId xmlns:a16="http://schemas.microsoft.com/office/drawing/2014/main" id="{1D6FE5C7-6050-4803-9156-17AB179DEE05}"/>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 y="1321526"/>
                        <a:ext cx="2413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3">
            <a:extLst>
              <a:ext uri="{FF2B5EF4-FFF2-40B4-BE49-F238E27FC236}">
                <a16:creationId xmlns:a16="http://schemas.microsoft.com/office/drawing/2014/main" id="{72BCF615-C803-43C3-91D4-78496066FE10}"/>
              </a:ext>
            </a:extLst>
          </p:cNvPr>
          <p:cNvGraphicFramePr>
            <a:graphicFrameLocks noChangeAspect="1"/>
          </p:cNvGraphicFramePr>
          <p:nvPr>
            <p:extLst>
              <p:ext uri="{D42A27DB-BD31-4B8C-83A1-F6EECF244321}">
                <p14:modId xmlns:p14="http://schemas.microsoft.com/office/powerpoint/2010/main" val="1709580757"/>
              </p:ext>
            </p:extLst>
          </p:nvPr>
        </p:nvGraphicFramePr>
        <p:xfrm>
          <a:off x="609600" y="3517900"/>
          <a:ext cx="279400" cy="292100"/>
        </p:xfrm>
        <a:graphic>
          <a:graphicData uri="http://schemas.openxmlformats.org/presentationml/2006/ole">
            <mc:AlternateContent xmlns:mc="http://schemas.openxmlformats.org/markup-compatibility/2006">
              <mc:Choice xmlns:v="urn:schemas-microsoft-com:vml" Requires="v">
                <p:oleObj spid="_x0000_s2751" name="Equation" r:id="rId5" imgW="279279" imgH="291973" progId="Equation.DSMT4">
                  <p:embed/>
                </p:oleObj>
              </mc:Choice>
              <mc:Fallback>
                <p:oleObj name="Equation" r:id="rId5" imgW="279279" imgH="291973" progId="Equation.DSMT4">
                  <p:embed/>
                  <p:pic>
                    <p:nvPicPr>
                      <p:cNvPr id="31747" name="Object 3">
                        <a:extLst>
                          <a:ext uri="{FF2B5EF4-FFF2-40B4-BE49-F238E27FC236}">
                            <a16:creationId xmlns:a16="http://schemas.microsoft.com/office/drawing/2014/main" id="{E2D3159D-7D20-4D26-9486-36D7DB2C53BE}"/>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517900"/>
                        <a:ext cx="2794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4">
            <a:extLst>
              <a:ext uri="{FF2B5EF4-FFF2-40B4-BE49-F238E27FC236}">
                <a16:creationId xmlns:a16="http://schemas.microsoft.com/office/drawing/2014/main" id="{7EF533CC-9E64-4BCB-8588-3A46C8BCDADF}"/>
              </a:ext>
            </a:extLst>
          </p:cNvPr>
          <p:cNvGraphicFramePr>
            <a:graphicFrameLocks noChangeAspect="1"/>
          </p:cNvGraphicFramePr>
          <p:nvPr/>
        </p:nvGraphicFramePr>
        <p:xfrm>
          <a:off x="3627438" y="4306888"/>
          <a:ext cx="1536700" cy="1209675"/>
        </p:xfrm>
        <a:graphic>
          <a:graphicData uri="http://schemas.openxmlformats.org/presentationml/2006/ole">
            <mc:AlternateContent xmlns:mc="http://schemas.openxmlformats.org/markup-compatibility/2006">
              <mc:Choice xmlns:v="urn:schemas-microsoft-com:vml" Requires="v">
                <p:oleObj spid="_x0000_s2752" name="Equation" r:id="rId7" imgW="1066800" imgH="838200" progId="Equation.DSMT4">
                  <p:embed/>
                </p:oleObj>
              </mc:Choice>
              <mc:Fallback>
                <p:oleObj name="Equation" r:id="rId7" imgW="1066800" imgH="838200" progId="Equation.DSMT4">
                  <p:embed/>
                  <p:pic>
                    <p:nvPicPr>
                      <p:cNvPr id="31748" name="Object 4">
                        <a:extLst>
                          <a:ext uri="{FF2B5EF4-FFF2-40B4-BE49-F238E27FC236}">
                            <a16:creationId xmlns:a16="http://schemas.microsoft.com/office/drawing/2014/main" id="{B7CF1B28-1EFF-4453-A13F-BCC4EDF858AE}"/>
                          </a:ext>
                        </a:extLst>
                      </p:cNvPr>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7438" y="4306888"/>
                        <a:ext cx="153670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5">
            <a:extLst>
              <a:ext uri="{FF2B5EF4-FFF2-40B4-BE49-F238E27FC236}">
                <a16:creationId xmlns:a16="http://schemas.microsoft.com/office/drawing/2014/main" id="{CF72212B-B2E8-46B1-830C-6B771083DB49}"/>
              </a:ext>
            </a:extLst>
          </p:cNvPr>
          <p:cNvGraphicFramePr>
            <a:graphicFrameLocks noChangeAspect="1"/>
          </p:cNvGraphicFramePr>
          <p:nvPr/>
        </p:nvGraphicFramePr>
        <p:xfrm>
          <a:off x="3571875" y="1990725"/>
          <a:ext cx="1485900" cy="1196975"/>
        </p:xfrm>
        <a:graphic>
          <a:graphicData uri="http://schemas.openxmlformats.org/presentationml/2006/ole">
            <mc:AlternateContent xmlns:mc="http://schemas.openxmlformats.org/markup-compatibility/2006">
              <mc:Choice xmlns:v="urn:schemas-microsoft-com:vml" Requires="v">
                <p:oleObj spid="_x0000_s2753" name="Equation" r:id="rId9" imgW="1041400" imgH="838200" progId="Equation.DSMT4">
                  <p:embed/>
                </p:oleObj>
              </mc:Choice>
              <mc:Fallback>
                <p:oleObj name="Equation" r:id="rId9" imgW="1041400" imgH="838200" progId="Equation.DSMT4">
                  <p:embed/>
                  <p:pic>
                    <p:nvPicPr>
                      <p:cNvPr id="31749" name="Object 5">
                        <a:extLst>
                          <a:ext uri="{FF2B5EF4-FFF2-40B4-BE49-F238E27FC236}">
                            <a16:creationId xmlns:a16="http://schemas.microsoft.com/office/drawing/2014/main" id="{9E5AE508-203C-49B9-80DB-E8D67A665CA5}"/>
                          </a:ext>
                        </a:extLst>
                      </p:cNvPr>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1875" y="1990725"/>
                        <a:ext cx="1485900"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Rectangle 32">
            <a:extLst>
              <a:ext uri="{FF2B5EF4-FFF2-40B4-BE49-F238E27FC236}">
                <a16:creationId xmlns:a16="http://schemas.microsoft.com/office/drawing/2014/main" id="{CAD9576C-2892-4C75-B8C5-F35CDBD03B00}"/>
              </a:ext>
            </a:extLst>
          </p:cNvPr>
          <p:cNvSpPr>
            <a:spLocks noChangeArrowheads="1"/>
          </p:cNvSpPr>
          <p:nvPr/>
        </p:nvSpPr>
        <p:spPr bwMode="auto">
          <a:xfrm>
            <a:off x="762000" y="3424238"/>
            <a:ext cx="756285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defTabSz="406400">
              <a:defRPr sz="2000" b="1">
                <a:solidFill>
                  <a:schemeClr val="tx1"/>
                </a:solidFill>
                <a:latin typeface="Arial" panose="020B0604020202020204" pitchFamily="34" charset="0"/>
              </a:defRPr>
            </a:lvl1pPr>
            <a:lvl2pPr marL="742950" indent="-285750" defTabSz="406400">
              <a:defRPr sz="2000" b="1">
                <a:solidFill>
                  <a:schemeClr val="tx1"/>
                </a:solidFill>
                <a:latin typeface="Arial" panose="020B0604020202020204" pitchFamily="34" charset="0"/>
              </a:defRPr>
            </a:lvl2pPr>
            <a:lvl3pPr marL="1143000" indent="-228600" defTabSz="406400">
              <a:defRPr sz="2000" b="1">
                <a:solidFill>
                  <a:schemeClr val="tx1"/>
                </a:solidFill>
                <a:latin typeface="Arial" panose="020B0604020202020204" pitchFamily="34" charset="0"/>
              </a:defRPr>
            </a:lvl3pPr>
            <a:lvl4pPr marL="1600200" indent="-228600" defTabSz="406400">
              <a:defRPr sz="2000" b="1">
                <a:solidFill>
                  <a:schemeClr val="tx1"/>
                </a:solidFill>
                <a:latin typeface="Arial" panose="020B0604020202020204" pitchFamily="34" charset="0"/>
              </a:defRPr>
            </a:lvl4pPr>
            <a:lvl5pPr marL="2057400" indent="-228600" defTabSz="406400">
              <a:defRPr sz="2000" b="1">
                <a:solidFill>
                  <a:schemeClr val="tx1"/>
                </a:solidFill>
                <a:latin typeface="Arial" panose="020B0604020202020204" pitchFamily="34" charset="0"/>
              </a:defRPr>
            </a:lvl5pPr>
            <a:lvl6pPr marL="2514600" indent="-228600" defTabSz="40640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40640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40640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4064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5000"/>
              </a:lnSpc>
              <a:spcBef>
                <a:spcPct val="45000"/>
              </a:spcBef>
              <a:spcAft>
                <a:spcPct val="45000"/>
              </a:spcAft>
              <a:buSzPct val="100000"/>
            </a:pPr>
            <a:r>
              <a:rPr lang="en-US" altLang="en-US" b="0">
                <a:solidFill>
                  <a:srgbClr val="000000"/>
                </a:solidFill>
              </a:rPr>
              <a:t>    : giá trị trung bình của tất cả các giá trị của quần thể</a:t>
            </a:r>
          </a:p>
        </p:txBody>
      </p:sp>
      <p:sp>
        <p:nvSpPr>
          <p:cNvPr id="22" name="Rectangle 33">
            <a:extLst>
              <a:ext uri="{FF2B5EF4-FFF2-40B4-BE49-F238E27FC236}">
                <a16:creationId xmlns:a16="http://schemas.microsoft.com/office/drawing/2014/main" id="{2C0ABAEA-B099-4A6A-8B45-E1EC26C331A2}"/>
              </a:ext>
            </a:extLst>
          </p:cNvPr>
          <p:cNvSpPr>
            <a:spLocks noChangeArrowheads="1"/>
          </p:cNvSpPr>
          <p:nvPr/>
        </p:nvSpPr>
        <p:spPr bwMode="auto">
          <a:xfrm>
            <a:off x="890588" y="1293813"/>
            <a:ext cx="80295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5000"/>
              </a:lnSpc>
              <a:spcAft>
                <a:spcPct val="45000"/>
              </a:spcAft>
            </a:pPr>
            <a:r>
              <a:rPr lang="en-US" altLang="en-US" b="0">
                <a:solidFill>
                  <a:srgbClr val="000000"/>
                </a:solidFill>
              </a:rPr>
              <a:t>: giá trị trung bình của tập mẫu</a:t>
            </a:r>
          </a:p>
        </p:txBody>
      </p:sp>
    </p:spTree>
    <p:extLst>
      <p:ext uri="{BB962C8B-B14F-4D97-AF65-F5344CB8AC3E}">
        <p14:creationId xmlns:p14="http://schemas.microsoft.com/office/powerpoint/2010/main" val="52497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4062-C933-4CF8-9C07-994925172345}"/>
              </a:ext>
            </a:extLst>
          </p:cNvPr>
          <p:cNvSpPr>
            <a:spLocks noGrp="1"/>
          </p:cNvSpPr>
          <p:nvPr>
            <p:ph type="title"/>
          </p:nvPr>
        </p:nvSpPr>
        <p:spPr/>
        <p:txBody>
          <a:bodyPr/>
          <a:lstStyle/>
          <a:p>
            <a:r>
              <a:rPr lang="en-US">
                <a:solidFill>
                  <a:srgbClr val="00B050"/>
                </a:solidFill>
              </a:rPr>
              <a:t>Trung bình (mean)</a:t>
            </a:r>
            <a:endParaRPr lang="en-US"/>
          </a:p>
        </p:txBody>
      </p:sp>
      <p:sp>
        <p:nvSpPr>
          <p:cNvPr id="5" name="Content Placeholder 4">
            <a:extLst>
              <a:ext uri="{FF2B5EF4-FFF2-40B4-BE49-F238E27FC236}">
                <a16:creationId xmlns:a16="http://schemas.microsoft.com/office/drawing/2014/main" id="{23ACBBEF-5E3D-4892-8D3A-344A62CDEAB6}"/>
              </a:ext>
            </a:extLst>
          </p:cNvPr>
          <p:cNvSpPr>
            <a:spLocks noGrp="1"/>
          </p:cNvSpPr>
          <p:nvPr>
            <p:ph idx="1"/>
          </p:nvPr>
        </p:nvSpPr>
        <p:spPr/>
        <p:txBody>
          <a:bodyPr/>
          <a:lstStyle/>
          <a:p>
            <a:r>
              <a:rPr lang="en-US"/>
              <a:t>Ưu điểm:</a:t>
            </a:r>
          </a:p>
          <a:p>
            <a:pPr lvl="1"/>
            <a:r>
              <a:rPr lang="en-US"/>
              <a:t>Tất cả các giá trị của dữ liệu điều đ</a:t>
            </a:r>
            <a:r>
              <a:rPr lang="vi-VN"/>
              <a:t>ư</a:t>
            </a:r>
            <a:r>
              <a:rPr lang="en-US"/>
              <a:t>ợc dùng để tính trung bình.</a:t>
            </a:r>
          </a:p>
          <a:p>
            <a:pPr lvl="1"/>
            <a:r>
              <a:rPr lang="en-US"/>
              <a:t>Trung bình mẫu có xu h</a:t>
            </a:r>
            <a:r>
              <a:rPr lang="vi-VN"/>
              <a:t>ư</a:t>
            </a:r>
            <a:r>
              <a:rPr lang="en-US"/>
              <a:t>ớng chênh lệch không nhiều so với trung bình của quần thể.</a:t>
            </a:r>
          </a:p>
          <a:p>
            <a:r>
              <a:rPr lang="en-US"/>
              <a:t>Khuyết điểm:</a:t>
            </a:r>
          </a:p>
          <a:p>
            <a:pPr lvl="1"/>
            <a:r>
              <a:rPr lang="en-US"/>
              <a:t>Nhạy cảm với các giá trị ngoại lệ (outliers)</a:t>
            </a:r>
          </a:p>
        </p:txBody>
      </p:sp>
      <p:sp>
        <p:nvSpPr>
          <p:cNvPr id="3" name="Slide Number Placeholder 2">
            <a:extLst>
              <a:ext uri="{FF2B5EF4-FFF2-40B4-BE49-F238E27FC236}">
                <a16:creationId xmlns:a16="http://schemas.microsoft.com/office/drawing/2014/main" id="{2D2F261C-8572-4C74-819D-42AEE005BFDB}"/>
              </a:ext>
            </a:extLst>
          </p:cNvPr>
          <p:cNvSpPr>
            <a:spLocks noGrp="1"/>
          </p:cNvSpPr>
          <p:nvPr>
            <p:ph type="sldNum" sz="quarter" idx="12"/>
          </p:nvPr>
        </p:nvSpPr>
        <p:spPr/>
        <p:txBody>
          <a:bodyPr/>
          <a:lstStyle/>
          <a:p>
            <a:fld id="{DF28FB93-0A08-4E7D-8E63-9EFA29F1E093}" type="slidenum">
              <a:rPr lang="en-US" smtClean="0"/>
              <a:pPr/>
              <a:t>9</a:t>
            </a:fld>
            <a:endParaRPr lang="en-US" dirty="0"/>
          </a:p>
        </p:txBody>
      </p:sp>
      <p:sp>
        <p:nvSpPr>
          <p:cNvPr id="4" name="Footer Placeholder 3">
            <a:extLst>
              <a:ext uri="{FF2B5EF4-FFF2-40B4-BE49-F238E27FC236}">
                <a16:creationId xmlns:a16="http://schemas.microsoft.com/office/drawing/2014/main" id="{0B735D2F-91E4-4744-AC87-896EE926F7BC}"/>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5367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vinhlinh's font">
      <a:majorFont>
        <a:latin typeface="Cambri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lgn="l">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1461</TotalTime>
  <Words>2776</Words>
  <Application>Microsoft Office PowerPoint</Application>
  <PresentationFormat>On-screen Show (4:3)</PresentationFormat>
  <Paragraphs>291</Paragraphs>
  <Slides>56</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9" baseType="lpstr">
      <vt:lpstr>Arial</vt:lpstr>
      <vt:lpstr>Calibri</vt:lpstr>
      <vt:lpstr>Cambria</vt:lpstr>
      <vt:lpstr>Cambria Math</vt:lpstr>
      <vt:lpstr>Courier New</vt:lpstr>
      <vt:lpstr>Georgia</vt:lpstr>
      <vt:lpstr>Old English Text MT</vt:lpstr>
      <vt:lpstr>Symbol</vt:lpstr>
      <vt:lpstr>Times New Roman</vt:lpstr>
      <vt:lpstr>Verdana</vt:lpstr>
      <vt:lpstr>Wingdings</vt:lpstr>
      <vt:lpstr>Project planning overview presentation</vt:lpstr>
      <vt:lpstr>Equation</vt:lpstr>
      <vt:lpstr>MÔ TẢ, KHÁM PHÁ &amp; SO SÁNH DỮ LIỆU</vt:lpstr>
      <vt:lpstr>NỘI DUNG</vt:lpstr>
      <vt:lpstr>NHẮC LẠI KIẾN THỨC</vt:lpstr>
      <vt:lpstr>MỤC TIÊU</vt:lpstr>
      <vt:lpstr>NỘI DUNG</vt:lpstr>
      <vt:lpstr>PowerPoint Presentation</vt:lpstr>
      <vt:lpstr>Trung bình (mean)</vt:lpstr>
      <vt:lpstr>Công thức tính</vt:lpstr>
      <vt:lpstr>Trung bình (mean)</vt:lpstr>
      <vt:lpstr>Ví dụ</vt:lpstr>
      <vt:lpstr>Ví dụ: tính trung bình từ bảng phân phối tần số</vt:lpstr>
      <vt:lpstr>Trung bình trọng số</vt:lpstr>
      <vt:lpstr>Ví dụ</vt:lpstr>
      <vt:lpstr>Ví dụ</vt:lpstr>
      <vt:lpstr>Trung vị (median)</vt:lpstr>
      <vt:lpstr>Trung vị (median)</vt:lpstr>
      <vt:lpstr>Ví dụ</vt:lpstr>
      <vt:lpstr>Ví dụ</vt:lpstr>
      <vt:lpstr>Yếu vị (mode)</vt:lpstr>
      <vt:lpstr>Ví dụ</vt:lpstr>
      <vt:lpstr>NỘI DUNG</vt:lpstr>
      <vt:lpstr>Miền giá trị (range)</vt:lpstr>
      <vt:lpstr>Độ lệch chuẩn (standard deviation) của mẫu</vt:lpstr>
      <vt:lpstr>Độ lệch chuẩn (standard deviation) của mẫu</vt:lpstr>
      <vt:lpstr>Một vài lưu ý</vt:lpstr>
      <vt:lpstr>Ví dụ</vt:lpstr>
      <vt:lpstr>Độ lệch chuẩn(standard deviation) của quần thể</vt:lpstr>
      <vt:lpstr>Phương sai</vt:lpstr>
      <vt:lpstr>Ký hiệu</vt:lpstr>
      <vt:lpstr>Quy tắc thực nghiệm (The Empirical Rule)</vt:lpstr>
      <vt:lpstr>Quy tắc thực nghiệm (The Empirical Rule)</vt:lpstr>
      <vt:lpstr>Định lý Chebyshev</vt:lpstr>
      <vt:lpstr>Hệ số biến thiên (Coefficient of Variation)</vt:lpstr>
      <vt:lpstr>Ví dụ</vt:lpstr>
      <vt:lpstr>NỘI DUNG</vt:lpstr>
      <vt:lpstr>PowerPoint Presentation</vt:lpstr>
      <vt:lpstr>Trị thống kê z (z score)</vt:lpstr>
      <vt:lpstr>Trị thống kê z (z score)</vt:lpstr>
      <vt:lpstr>Ví dụ</vt:lpstr>
      <vt:lpstr>Ví dụ</vt:lpstr>
      <vt:lpstr>Phân vị (percentiles)</vt:lpstr>
      <vt:lpstr>Ví dụ</vt:lpstr>
      <vt:lpstr>Ví dụ</vt:lpstr>
      <vt:lpstr>Tứ phân vị (quartiles)</vt:lpstr>
      <vt:lpstr>Tứ phân vị (quartiles)</vt:lpstr>
      <vt:lpstr>Nhược điểm của tứ phân vị</vt:lpstr>
      <vt:lpstr>Miền phân vị (Interquartile Range – IQR)</vt:lpstr>
      <vt:lpstr>Đồ thị hộp (box-plot)</vt:lpstr>
      <vt:lpstr>Đồ thị hộp (box-plot) – Cách vẽ</vt:lpstr>
      <vt:lpstr>Đồ thị hộp (box-plot) của phân phối chuẩn</vt:lpstr>
      <vt:lpstr>Đồ thị hộp (box-plot) của phân phối bị lệch</vt:lpstr>
      <vt:lpstr>Ngoại lệ (outlier)</vt:lpstr>
      <vt:lpstr>Ngoại lệ (outlier)</vt:lpstr>
      <vt:lpstr>Đồ thị hộp hiệu chỉnh – Cách xây dựng</vt:lpstr>
      <vt:lpstr>Đồ thị hộp hiệu chỉnh – Cách xây dựng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Trương Vĩnh Linh</dc:creator>
  <cp:lastModifiedBy>Trương Vĩnh Linh</cp:lastModifiedBy>
  <cp:revision>251</cp:revision>
  <dcterms:created xsi:type="dcterms:W3CDTF">2018-12-19T13:58:48Z</dcterms:created>
  <dcterms:modified xsi:type="dcterms:W3CDTF">2020-09-08T01:16:02Z</dcterms:modified>
</cp:coreProperties>
</file>