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71"/>
  </p:notesMasterIdLst>
  <p:handoutMasterIdLst>
    <p:handoutMasterId r:id="rId72"/>
  </p:handoutMasterIdLst>
  <p:sldIdLst>
    <p:sldId id="256" r:id="rId2"/>
    <p:sldId id="537" r:id="rId3"/>
    <p:sldId id="413" r:id="rId4"/>
    <p:sldId id="414" r:id="rId5"/>
    <p:sldId id="430" r:id="rId6"/>
    <p:sldId id="431" r:id="rId7"/>
    <p:sldId id="558" r:id="rId8"/>
    <p:sldId id="401" r:id="rId9"/>
    <p:sldId id="402" r:id="rId10"/>
    <p:sldId id="425" r:id="rId11"/>
    <p:sldId id="433" r:id="rId12"/>
    <p:sldId id="427" r:id="rId13"/>
    <p:sldId id="434" r:id="rId14"/>
    <p:sldId id="435" r:id="rId15"/>
    <p:sldId id="436" r:id="rId16"/>
    <p:sldId id="437" r:id="rId17"/>
    <p:sldId id="438" r:id="rId18"/>
    <p:sldId id="506" r:id="rId19"/>
    <p:sldId id="375" r:id="rId20"/>
    <p:sldId id="440" r:id="rId21"/>
    <p:sldId id="538" r:id="rId22"/>
    <p:sldId id="539" r:id="rId23"/>
    <p:sldId id="540" r:id="rId24"/>
    <p:sldId id="542" r:id="rId25"/>
    <p:sldId id="543" r:id="rId26"/>
    <p:sldId id="541" r:id="rId27"/>
    <p:sldId id="379" r:id="rId28"/>
    <p:sldId id="559" r:id="rId29"/>
    <p:sldId id="261" r:id="rId30"/>
    <p:sldId id="544" r:id="rId31"/>
    <p:sldId id="530" r:id="rId32"/>
    <p:sldId id="453" r:id="rId33"/>
    <p:sldId id="515" r:id="rId34"/>
    <p:sldId id="452" r:id="rId35"/>
    <p:sldId id="451" r:id="rId36"/>
    <p:sldId id="545" r:id="rId37"/>
    <p:sldId id="516" r:id="rId38"/>
    <p:sldId id="518" r:id="rId39"/>
    <p:sldId id="517" r:id="rId40"/>
    <p:sldId id="546" r:id="rId41"/>
    <p:sldId id="547" r:id="rId42"/>
    <p:sldId id="548" r:id="rId43"/>
    <p:sldId id="549" r:id="rId44"/>
    <p:sldId id="550" r:id="rId45"/>
    <p:sldId id="465" r:id="rId46"/>
    <p:sldId id="551" r:id="rId47"/>
    <p:sldId id="552" r:id="rId48"/>
    <p:sldId id="554" r:id="rId49"/>
    <p:sldId id="461" r:id="rId50"/>
    <p:sldId id="561" r:id="rId51"/>
    <p:sldId id="318" r:id="rId52"/>
    <p:sldId id="468" r:id="rId53"/>
    <p:sldId id="562" r:id="rId54"/>
    <p:sldId id="528" r:id="rId55"/>
    <p:sldId id="348" r:id="rId56"/>
    <p:sldId id="474" r:id="rId57"/>
    <p:sldId id="470" r:id="rId58"/>
    <p:sldId id="563" r:id="rId59"/>
    <p:sldId id="478" r:id="rId60"/>
    <p:sldId id="479" r:id="rId61"/>
    <p:sldId id="532" r:id="rId62"/>
    <p:sldId id="484" r:id="rId63"/>
    <p:sldId id="481" r:id="rId64"/>
    <p:sldId id="482" r:id="rId65"/>
    <p:sldId id="560" r:id="rId66"/>
    <p:sldId id="392" r:id="rId67"/>
    <p:sldId id="409" r:id="rId68"/>
    <p:sldId id="501" r:id="rId69"/>
    <p:sldId id="50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9842" autoAdjust="0"/>
  </p:normalViewPr>
  <p:slideViewPr>
    <p:cSldViewPr>
      <p:cViewPr varScale="1">
        <p:scale>
          <a:sx n="104" d="100"/>
          <a:sy n="104" d="100"/>
        </p:scale>
        <p:origin x="1722" y="114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Bc</a:t>
            </a:r>
            <a:r>
              <a:rPr lang="en-US" baseline="0"/>
              <a:t> sơ cấp ~ có thể hiểu là bc đơn vị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/>
              <a:t>NOTE: </a:t>
            </a:r>
            <a:r>
              <a:rPr lang="en-US" baseline="0" err="1"/>
              <a:t>Ví</a:t>
            </a:r>
            <a:r>
              <a:rPr lang="en-US" baseline="0"/>
              <a:t> </a:t>
            </a:r>
            <a:r>
              <a:rPr lang="en-US" baseline="0" err="1"/>
              <a:t>dụ</a:t>
            </a:r>
            <a:r>
              <a:rPr lang="en-US" baseline="0"/>
              <a:t> </a:t>
            </a:r>
            <a:r>
              <a:rPr lang="en-US" baseline="0" err="1"/>
              <a:t>này</a:t>
            </a:r>
            <a:r>
              <a:rPr lang="en-US" baseline="0"/>
              <a:t> </a:t>
            </a:r>
            <a:r>
              <a:rPr lang="en-US" baseline="0" err="1"/>
              <a:t>dùng</a:t>
            </a:r>
            <a:r>
              <a:rPr lang="en-US" baseline="0"/>
              <a:t> </a:t>
            </a:r>
            <a:r>
              <a:rPr lang="en-US" baseline="0" err="1"/>
              <a:t>để</a:t>
            </a:r>
            <a:r>
              <a:rPr lang="en-US" baseline="0"/>
              <a:t> </a:t>
            </a:r>
            <a:r>
              <a:rPr lang="en-US" baseline="0" err="1"/>
              <a:t>mồi</a:t>
            </a:r>
            <a:r>
              <a:rPr lang="en-US" baseline="0"/>
              <a:t> </a:t>
            </a:r>
            <a:r>
              <a:rPr lang="en-US" baseline="0" err="1"/>
              <a:t>cho</a:t>
            </a:r>
            <a:r>
              <a:rPr lang="en-US" baseline="0"/>
              <a:t> </a:t>
            </a:r>
            <a:r>
              <a:rPr lang="en-US" baseline="0" err="1"/>
              <a:t>việc</a:t>
            </a:r>
            <a:r>
              <a:rPr lang="en-US" baseline="0"/>
              <a:t> </a:t>
            </a:r>
            <a:r>
              <a:rPr lang="en-US" baseline="0" err="1"/>
              <a:t>tính</a:t>
            </a:r>
            <a:r>
              <a:rPr lang="en-US" baseline="0"/>
              <a:t> </a:t>
            </a:r>
            <a:r>
              <a:rPr lang="en-US" baseline="0" err="1"/>
              <a:t>xác</a:t>
            </a:r>
            <a:r>
              <a:rPr lang="en-US" baseline="0"/>
              <a:t> </a:t>
            </a:r>
            <a:r>
              <a:rPr lang="en-US" baseline="0" err="1"/>
              <a:t>suất</a:t>
            </a:r>
            <a:r>
              <a:rPr lang="en-US" baseline="0"/>
              <a:t>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điều</a:t>
            </a:r>
            <a:r>
              <a:rPr lang="en-US" baseline="0"/>
              <a:t> </a:t>
            </a:r>
            <a:r>
              <a:rPr lang="en-US" baseline="0" err="1"/>
              <a:t>kiện</a:t>
            </a:r>
            <a:r>
              <a:rPr lang="en-US" baseline="0"/>
              <a:t> </a:t>
            </a:r>
            <a:r>
              <a:rPr lang="en-US" baseline="0" err="1"/>
              <a:t>ở</a:t>
            </a:r>
            <a:r>
              <a:rPr lang="en-US" baseline="0"/>
              <a:t> slide </a:t>
            </a:r>
            <a:r>
              <a:rPr lang="en-US" baseline="0" err="1"/>
              <a:t>sau</a:t>
            </a:r>
            <a:endParaRPr lang="en-US" baseline="0"/>
          </a:p>
          <a:p>
            <a:pPr marL="228600" indent="-228600">
              <a:buAutoNum type="alphaLcParenR"/>
            </a:pPr>
            <a:endParaRPr lang="en-US" baseline="0"/>
          </a:p>
          <a:p>
            <a:pPr marL="228600" indent="-228600">
              <a:buAutoNum type="alphaLcParenR"/>
            </a:pPr>
            <a:r>
              <a:rPr lang="en-US" baseline="0"/>
              <a:t>P(A)=4/52, P(B)=13/52, P(A+B)=16/52, P(AB)=1/52</a:t>
            </a:r>
          </a:p>
          <a:p>
            <a:pPr marL="228600" indent="-228600">
              <a:buAutoNum type="alphaLcParenR"/>
            </a:pPr>
            <a:r>
              <a:rPr lang="en-US" baseline="0"/>
              <a:t>P(A|B) &lt;&gt; P(AB); P(A|B)=1/4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P(B|A) = P(AB) / P(A)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a/</a:t>
            </a:r>
            <a:r>
              <a:rPr lang="en-US" baseline="0"/>
              <a:t> P(D</a:t>
            </a:r>
            <a:r>
              <a:rPr lang="en-US" baseline="-25000"/>
              <a:t>1</a:t>
            </a:r>
            <a:r>
              <a:rPr lang="en-US" baseline="0"/>
              <a:t>T</a:t>
            </a:r>
            <a:r>
              <a:rPr lang="en-US" baseline="-25000"/>
              <a:t>2</a:t>
            </a:r>
            <a:r>
              <a:rPr lang="en-US" baseline="0"/>
              <a:t>) = P(D</a:t>
            </a:r>
            <a:r>
              <a:rPr lang="en-US" baseline="-25000"/>
              <a:t>1</a:t>
            </a:r>
            <a:r>
              <a:rPr lang="en-US" baseline="0"/>
              <a:t>) * P(T</a:t>
            </a:r>
            <a:r>
              <a:rPr lang="en-US" baseline="-25000"/>
              <a:t>2</a:t>
            </a:r>
            <a:r>
              <a:rPr lang="en-US" baseline="0"/>
              <a:t>|D</a:t>
            </a:r>
            <a:r>
              <a:rPr lang="en-US" baseline="-25000"/>
              <a:t>1</a:t>
            </a:r>
            <a:r>
              <a:rPr lang="en-US" baseline="0"/>
              <a:t>) = 4/10 * 6/9 = 24/90</a:t>
            </a:r>
          </a:p>
          <a:p>
            <a:endParaRPr lang="en-US" baseline="0"/>
          </a:p>
          <a:p>
            <a:r>
              <a:rPr lang="en-US" baseline="0"/>
              <a:t>b/ P(D</a:t>
            </a:r>
            <a:r>
              <a:rPr lang="en-US" baseline="-25000"/>
              <a:t>1</a:t>
            </a:r>
            <a:r>
              <a:rPr lang="en-US" baseline="0"/>
              <a:t>D</a:t>
            </a:r>
            <a:r>
              <a:rPr lang="en-US" baseline="-25000"/>
              <a:t>2</a:t>
            </a:r>
            <a:r>
              <a:rPr lang="en-US" baseline="0"/>
              <a:t>) = P(D</a:t>
            </a:r>
            <a:r>
              <a:rPr lang="en-US" baseline="-25000"/>
              <a:t>1</a:t>
            </a:r>
            <a:r>
              <a:rPr lang="en-US" baseline="0"/>
              <a:t>) * P(D</a:t>
            </a:r>
            <a:r>
              <a:rPr lang="en-US" baseline="-25000"/>
              <a:t>2</a:t>
            </a:r>
            <a:r>
              <a:rPr lang="en-US" baseline="0"/>
              <a:t>|D</a:t>
            </a:r>
            <a:r>
              <a:rPr lang="en-US" baseline="-25000"/>
              <a:t>1</a:t>
            </a:r>
            <a:r>
              <a:rPr lang="en-US" baseline="0"/>
              <a:t>) = 4/10 * 3/9 = 12/90. (</a:t>
            </a:r>
            <a:r>
              <a:rPr lang="en-US" baseline="0" err="1"/>
              <a:t>Câu</a:t>
            </a:r>
            <a:r>
              <a:rPr lang="en-US" baseline="0"/>
              <a:t> </a:t>
            </a:r>
            <a:r>
              <a:rPr lang="en-US" baseline="0" err="1"/>
              <a:t>hỏi</a:t>
            </a:r>
            <a:r>
              <a:rPr lang="en-US" baseline="0"/>
              <a:t>: </a:t>
            </a:r>
            <a:r>
              <a:rPr lang="en-US" baseline="0" err="1"/>
              <a:t>nếu</a:t>
            </a:r>
            <a:r>
              <a:rPr lang="en-US" baseline="0"/>
              <a:t> </a:t>
            </a:r>
            <a:r>
              <a:rPr lang="en-US" baseline="0" err="1"/>
              <a:t>lấy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</a:t>
            </a:r>
            <a:r>
              <a:rPr lang="en-US" baseline="0" err="1"/>
              <a:t>lúc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cả</a:t>
            </a:r>
            <a:r>
              <a:rPr lang="en-US" baseline="0"/>
              <a:t> </a:t>
            </a:r>
            <a:r>
              <a:rPr lang="en-US" baseline="0" err="1"/>
              <a:t>hai</a:t>
            </a:r>
            <a:r>
              <a:rPr lang="en-US" baseline="0"/>
              <a:t> </a:t>
            </a:r>
            <a:r>
              <a:rPr lang="en-US" baseline="0" err="1"/>
              <a:t>quả</a:t>
            </a:r>
            <a:r>
              <a:rPr lang="en-US" baseline="0"/>
              <a:t> </a:t>
            </a:r>
            <a:r>
              <a:rPr lang="en-US" baseline="0" err="1"/>
              <a:t>đều</a:t>
            </a:r>
            <a:r>
              <a:rPr lang="en-US" baseline="0"/>
              <a:t> </a:t>
            </a:r>
            <a:r>
              <a:rPr lang="en-US" baseline="0" err="1"/>
              <a:t>màu</a:t>
            </a:r>
            <a:r>
              <a:rPr lang="en-US" baseline="0"/>
              <a:t> </a:t>
            </a:r>
            <a:r>
              <a:rPr lang="en-US" baseline="0" err="1"/>
              <a:t>đỏ</a:t>
            </a:r>
            <a:r>
              <a:rPr lang="en-US" baseline="0"/>
              <a:t> </a:t>
            </a:r>
            <a:r>
              <a:rPr lang="en-US" baseline="0" err="1"/>
              <a:t>thì</a:t>
            </a:r>
            <a:r>
              <a:rPr lang="en-US" baseline="0"/>
              <a:t> </a:t>
            </a:r>
            <a:r>
              <a:rPr lang="en-US" baseline="0" err="1"/>
              <a:t>xác</a:t>
            </a:r>
            <a:r>
              <a:rPr lang="en-US" baseline="0"/>
              <a:t> </a:t>
            </a:r>
            <a:r>
              <a:rPr lang="en-US" baseline="0" err="1"/>
              <a:t>suất</a:t>
            </a:r>
            <a:r>
              <a:rPr lang="en-US" baseline="0"/>
              <a:t>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khác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2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P(T</a:t>
            </a:r>
            <a:r>
              <a:rPr lang="en-US" baseline="-25000"/>
              <a:t>1</a:t>
            </a:r>
            <a:r>
              <a:rPr lang="en-US" baseline="0"/>
              <a:t>D</a:t>
            </a:r>
            <a:r>
              <a:rPr lang="en-US" baseline="-25000"/>
              <a:t>2</a:t>
            </a:r>
            <a:r>
              <a:rPr lang="en-US" baseline="0"/>
              <a:t> + </a:t>
            </a:r>
            <a:r>
              <a:rPr lang="en-US"/>
              <a:t>D</a:t>
            </a:r>
            <a:r>
              <a:rPr lang="en-US" baseline="-25000"/>
              <a:t>1</a:t>
            </a:r>
            <a:r>
              <a:rPr lang="en-US" baseline="0"/>
              <a:t>D</a:t>
            </a:r>
            <a:r>
              <a:rPr lang="en-US" baseline="-25000"/>
              <a:t>2</a:t>
            </a:r>
            <a:r>
              <a:rPr lang="en-US" baseline="0"/>
              <a:t>) = </a:t>
            </a:r>
            <a:r>
              <a:rPr lang="en-US"/>
              <a:t>P(T</a:t>
            </a:r>
            <a:r>
              <a:rPr lang="en-US" baseline="-25000"/>
              <a:t>1</a:t>
            </a:r>
            <a:r>
              <a:rPr lang="en-US" baseline="0"/>
              <a:t>D</a:t>
            </a:r>
            <a:r>
              <a:rPr lang="en-US" baseline="-25000"/>
              <a:t>2</a:t>
            </a:r>
            <a:r>
              <a:rPr lang="en-US" baseline="0"/>
              <a:t>) + </a:t>
            </a:r>
            <a:r>
              <a:rPr lang="en-US"/>
              <a:t>P(D</a:t>
            </a:r>
            <a:r>
              <a:rPr lang="en-US" baseline="-25000"/>
              <a:t>1</a:t>
            </a:r>
            <a:r>
              <a:rPr lang="en-US" baseline="0"/>
              <a:t>D</a:t>
            </a:r>
            <a:r>
              <a:rPr lang="en-US" baseline="-25000"/>
              <a:t>2</a:t>
            </a:r>
            <a:r>
              <a:rPr lang="en-US" baseline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4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P(AKQ)</a:t>
            </a:r>
            <a:r>
              <a:rPr lang="en-US" baseline="0"/>
              <a:t> = P(A) . P(K|A) . P(Q|AK)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sâu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a/ AB</a:t>
            </a:r>
          </a:p>
          <a:p>
            <a:r>
              <a:rPr lang="en-US"/>
              <a:t>b/ A + B</a:t>
            </a:r>
          </a:p>
          <a:p>
            <a:r>
              <a:rPr lang="en-US"/>
              <a:t>c/ A~B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7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/>
              <a:t>M: chọn nam. F: chọn nữ. S: chọn ng</a:t>
            </a:r>
            <a:r>
              <a:rPr lang="vi-VN"/>
              <a:t>ư</a:t>
            </a:r>
            <a:r>
              <a:rPr lang="en-US"/>
              <a:t>ời hút thuốc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P(S|F) = 20/100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P(M|S) = 100/120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P(S) = P(MS) + P(FS)  </a:t>
            </a:r>
            <a:r>
              <a:rPr lang="en-US">
                <a:sym typeface="Wingdings" panose="05000000000000000000" pitchFamily="2" charset="2"/>
              </a:rPr>
              <a:t> Mồi qua công thức xác suất đầy đủ</a:t>
            </a:r>
          </a:p>
          <a:p>
            <a:pPr marL="228600" indent="-228600">
              <a:buFont typeface="+mj-lt"/>
              <a:buAutoNum type="alphaLcParenR"/>
            </a:pPr>
            <a:r>
              <a:rPr lang="en-US">
                <a:sym typeface="Wingdings" panose="05000000000000000000" pitchFamily="2" charset="2"/>
              </a:rPr>
              <a:t>So sánh P(M|S) và P(F|S)  Mồi qua Bayes</a:t>
            </a:r>
            <a:endParaRPr lang="en-US"/>
          </a:p>
          <a:p>
            <a:pPr marL="228600" indent="-228600">
              <a:buFont typeface="+mj-lt"/>
              <a:buAutoNum type="alphaLcParenR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9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/>
              <a:t>M: chọn nam. F: chọn nữ. S: chọn ng</a:t>
            </a:r>
            <a:r>
              <a:rPr lang="vi-VN"/>
              <a:t>ư</a:t>
            </a:r>
            <a:r>
              <a:rPr lang="en-US"/>
              <a:t>ời hút thuốc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P(S|F) = 20/100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P(M|S) = 100/120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P(S) = P(MS) + P(FS)  </a:t>
            </a:r>
            <a:r>
              <a:rPr lang="en-US">
                <a:sym typeface="Wingdings" panose="05000000000000000000" pitchFamily="2" charset="2"/>
              </a:rPr>
              <a:t> Mồi qua công thức xác suất đầy đủ</a:t>
            </a:r>
          </a:p>
          <a:p>
            <a:pPr marL="228600" indent="-228600">
              <a:buFont typeface="+mj-lt"/>
              <a:buAutoNum type="alphaLcParenR"/>
            </a:pPr>
            <a:r>
              <a:rPr lang="en-US">
                <a:sym typeface="Wingdings" panose="05000000000000000000" pitchFamily="2" charset="2"/>
              </a:rPr>
              <a:t>So sánh P(M|S) và P(F|S)  Mồi qua Bayes</a:t>
            </a:r>
            <a:endParaRPr lang="en-US"/>
          </a:p>
          <a:p>
            <a:pPr marL="228600" indent="-228600">
              <a:buFont typeface="+mj-lt"/>
              <a:buAutoNum type="alphaLcParenR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a/ P(B</a:t>
            </a:r>
            <a:r>
              <a:rPr lang="en-US" baseline="-25000"/>
              <a:t>1</a:t>
            </a:r>
            <a:r>
              <a:rPr lang="en-US" baseline="0"/>
              <a:t>) , </a:t>
            </a:r>
            <a:r>
              <a:rPr lang="en-US"/>
              <a:t>P(B</a:t>
            </a:r>
            <a:r>
              <a:rPr lang="en-US" baseline="-25000"/>
              <a:t>2</a:t>
            </a:r>
            <a:r>
              <a:rPr lang="en-US" baseline="0"/>
              <a:t>) , </a:t>
            </a:r>
            <a:r>
              <a:rPr lang="en-US"/>
              <a:t>P(B</a:t>
            </a:r>
            <a:r>
              <a:rPr lang="en-US" baseline="-25000"/>
              <a:t>3</a:t>
            </a:r>
            <a:r>
              <a:rPr lang="en-US" baseline="0"/>
              <a:t>) tương ứng: 0.3  0.45  0.25.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Gọi X: bc kém chất lượng </a:t>
            </a:r>
            <a:r>
              <a:rPr lang="en-US" baseline="0">
                <a:sym typeface="Wingdings" panose="05000000000000000000" pitchFamily="2" charset="2"/>
              </a:rPr>
              <a:t> Tính P(X) theo công thức XS đầy đủ</a:t>
            </a:r>
          </a:p>
          <a:p>
            <a:pPr marL="171450" indent="-171450">
              <a:buFontTx/>
              <a:buChar char="-"/>
            </a:pPr>
            <a:endParaRPr lang="en-US" baseline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/>
              <a:t>b/ So sánh</a:t>
            </a:r>
            <a:r>
              <a:rPr lang="en-US" baseline="0"/>
              <a:t> 3 trường hợp: mồi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A+B+C</a:t>
            </a:r>
          </a:p>
          <a:p>
            <a:pPr marL="228600" indent="-228600">
              <a:buAutoNum type="alphaLcParenR"/>
            </a:pPr>
            <a:r>
              <a:rPr lang="en-US"/>
              <a:t>!A</a:t>
            </a:r>
            <a:r>
              <a:rPr lang="en-US" baseline="0"/>
              <a:t> + !B  + !C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đầy</a:t>
            </a:r>
            <a:r>
              <a:rPr lang="en-US" baseline="0"/>
              <a:t> </a:t>
            </a:r>
            <a:r>
              <a:rPr lang="en-US" baseline="0" err="1"/>
              <a:t>đủ</a:t>
            </a:r>
            <a:r>
              <a:rPr lang="en-US" baseline="0"/>
              <a:t>: 2 case (</a:t>
            </a:r>
            <a:r>
              <a:rPr lang="en-US" baseline="0" err="1"/>
              <a:t>loại</a:t>
            </a:r>
            <a:r>
              <a:rPr lang="en-US" baseline="0"/>
              <a:t> 1, </a:t>
            </a:r>
            <a:r>
              <a:rPr lang="en-US" baseline="0" err="1"/>
              <a:t>loại</a:t>
            </a:r>
            <a:r>
              <a:rPr lang="en-US" baseline="0"/>
              <a:t> 2). </a:t>
            </a:r>
            <a:r>
              <a:rPr lang="en-US" baseline="0" err="1"/>
              <a:t>Tính</a:t>
            </a:r>
            <a:r>
              <a:rPr lang="en-US" baseline="0"/>
              <a:t> </a:t>
            </a:r>
            <a:r>
              <a:rPr lang="en-US" baseline="0" err="1"/>
              <a:t>xác</a:t>
            </a:r>
            <a:r>
              <a:rPr lang="en-US" baseline="0"/>
              <a:t> </a:t>
            </a:r>
            <a:r>
              <a:rPr lang="en-US" baseline="0" err="1"/>
              <a:t>suất</a:t>
            </a:r>
            <a:r>
              <a:rPr lang="en-US" baseline="0"/>
              <a:t> </a:t>
            </a:r>
            <a:r>
              <a:rPr lang="en-US" baseline="0" err="1"/>
              <a:t>của</a:t>
            </a:r>
            <a:r>
              <a:rPr lang="en-US" baseline="0"/>
              <a:t> </a:t>
            </a:r>
            <a:r>
              <a:rPr lang="en-US" baseline="0" err="1"/>
              <a:t>biến</a:t>
            </a:r>
            <a:r>
              <a:rPr lang="en-US" baseline="0"/>
              <a:t> </a:t>
            </a:r>
            <a:r>
              <a:rPr lang="en-US" baseline="0" err="1"/>
              <a:t>cố</a:t>
            </a:r>
            <a:r>
              <a:rPr lang="en-US" baseline="0"/>
              <a:t> </a:t>
            </a:r>
            <a:r>
              <a:rPr lang="en-US" baseline="0" err="1"/>
              <a:t>viên</a:t>
            </a:r>
            <a:r>
              <a:rPr lang="en-US" baseline="0"/>
              <a:t> </a:t>
            </a:r>
            <a:r>
              <a:rPr lang="en-US" baseline="0" err="1"/>
              <a:t>đạn</a:t>
            </a:r>
            <a:r>
              <a:rPr lang="en-US" baseline="0"/>
              <a:t> </a:t>
            </a:r>
            <a:r>
              <a:rPr lang="en-US" baseline="0" err="1"/>
              <a:t>trúng</a:t>
            </a:r>
            <a:r>
              <a:rPr lang="en-US" baseline="0"/>
              <a:t> </a:t>
            </a:r>
            <a:r>
              <a:rPr lang="en-US" baseline="0" err="1"/>
              <a:t>đích</a:t>
            </a:r>
            <a:endParaRPr lang="en-US" baseline="0"/>
          </a:p>
          <a:p>
            <a:pPr marL="228600" indent="-228600">
              <a:buAutoNum type="alphaLcParenR"/>
            </a:pPr>
            <a:endParaRPr lang="en-US" baseline="0"/>
          </a:p>
          <a:p>
            <a:pPr marL="228600" indent="-228600">
              <a:buAutoNum type="alphaLcParenR"/>
            </a:pP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đầy</a:t>
            </a:r>
            <a:r>
              <a:rPr lang="en-US" baseline="0"/>
              <a:t> </a:t>
            </a:r>
            <a:r>
              <a:rPr lang="en-US" baseline="0" err="1"/>
              <a:t>đủ</a:t>
            </a:r>
            <a:r>
              <a:rPr lang="en-US" baseline="0"/>
              <a:t>: 3 case (</a:t>
            </a:r>
            <a:r>
              <a:rPr lang="en-US" baseline="0" err="1"/>
              <a:t>hai</a:t>
            </a:r>
            <a:r>
              <a:rPr lang="en-US" baseline="0"/>
              <a:t> </a:t>
            </a:r>
            <a:r>
              <a:rPr lang="en-US" baseline="0" err="1"/>
              <a:t>loại</a:t>
            </a:r>
            <a:r>
              <a:rPr lang="en-US" baseline="0"/>
              <a:t> 1, </a:t>
            </a:r>
            <a:r>
              <a:rPr lang="en-US" baseline="0" err="1"/>
              <a:t>hai</a:t>
            </a:r>
            <a:r>
              <a:rPr lang="en-US" baseline="0"/>
              <a:t> </a:t>
            </a:r>
            <a:r>
              <a:rPr lang="en-US" baseline="0" err="1"/>
              <a:t>loại</a:t>
            </a:r>
            <a:r>
              <a:rPr lang="en-US" baseline="0"/>
              <a:t> 2,  </a:t>
            </a:r>
            <a:r>
              <a:rPr lang="en-US" baseline="0" err="1"/>
              <a:t>mỗi</a:t>
            </a:r>
            <a:r>
              <a:rPr lang="en-US" baseline="0"/>
              <a:t> </a:t>
            </a:r>
            <a:r>
              <a:rPr lang="en-US" baseline="0" err="1"/>
              <a:t>thứ</a:t>
            </a:r>
            <a:r>
              <a:rPr lang="en-US" baseline="0"/>
              <a:t> </a:t>
            </a:r>
            <a:r>
              <a:rPr lang="en-US" baseline="0" err="1"/>
              <a:t>một</a:t>
            </a:r>
            <a:r>
              <a:rPr lang="en-US" baseline="0"/>
              <a:t> </a:t>
            </a:r>
            <a:r>
              <a:rPr lang="en-US" baseline="0" err="1"/>
              <a:t>người</a:t>
            </a:r>
            <a:r>
              <a:rPr lang="en-US" baseline="0"/>
              <a:t>). </a:t>
            </a:r>
            <a:r>
              <a:rPr lang="en-US" baseline="0" err="1"/>
              <a:t>Tính</a:t>
            </a:r>
            <a:r>
              <a:rPr lang="en-US" baseline="0"/>
              <a:t> </a:t>
            </a:r>
            <a:r>
              <a:rPr lang="en-US" baseline="0" err="1"/>
              <a:t>xác</a:t>
            </a:r>
            <a:r>
              <a:rPr lang="en-US" baseline="0"/>
              <a:t> </a:t>
            </a:r>
            <a:r>
              <a:rPr lang="en-US" baseline="0" err="1"/>
              <a:t>suất</a:t>
            </a:r>
            <a:r>
              <a:rPr lang="en-US" baseline="0"/>
              <a:t> </a:t>
            </a:r>
            <a:r>
              <a:rPr lang="en-US" baseline="0" err="1"/>
              <a:t>của</a:t>
            </a:r>
            <a:r>
              <a:rPr lang="en-US" baseline="0"/>
              <a:t> </a:t>
            </a:r>
            <a:r>
              <a:rPr lang="en-US" baseline="0" err="1"/>
              <a:t>biến</a:t>
            </a:r>
            <a:r>
              <a:rPr lang="en-US" baseline="0"/>
              <a:t> </a:t>
            </a:r>
            <a:r>
              <a:rPr lang="en-US" baseline="0" err="1"/>
              <a:t>cố</a:t>
            </a:r>
            <a:r>
              <a:rPr lang="en-US" baseline="0"/>
              <a:t> </a:t>
            </a:r>
            <a:r>
              <a:rPr lang="en-US" baseline="0" err="1"/>
              <a:t>hai</a:t>
            </a:r>
            <a:r>
              <a:rPr lang="en-US" baseline="0"/>
              <a:t> </a:t>
            </a:r>
            <a:r>
              <a:rPr lang="en-US" baseline="0" err="1"/>
              <a:t>viên</a:t>
            </a:r>
            <a:r>
              <a:rPr lang="en-US" baseline="0"/>
              <a:t> </a:t>
            </a:r>
            <a:r>
              <a:rPr lang="en-US" baseline="0" err="1"/>
              <a:t>đạn</a:t>
            </a:r>
            <a:r>
              <a:rPr lang="en-US" baseline="0"/>
              <a:t> </a:t>
            </a:r>
            <a:r>
              <a:rPr lang="en-US" baseline="0" err="1"/>
              <a:t>trúng</a:t>
            </a:r>
            <a:r>
              <a:rPr lang="en-US" baseline="0"/>
              <a:t> </a:t>
            </a:r>
            <a:r>
              <a:rPr lang="en-US" baseline="0" err="1"/>
              <a:t>đích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2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: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3 </a:t>
            </a:r>
            <a:r>
              <a:rPr lang="en-US" err="1"/>
              <a:t>hộp</a:t>
            </a:r>
            <a:r>
              <a:rPr lang="en-US"/>
              <a:t>.</a:t>
            </a:r>
          </a:p>
          <a:p>
            <a:pPr marL="171450" indent="-171450">
              <a:buFontTx/>
              <a:buChar char="-"/>
            </a:pP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: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2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1 </a:t>
            </a:r>
            <a:r>
              <a:rPr lang="en-US" err="1"/>
              <a:t>phế</a:t>
            </a:r>
            <a:r>
              <a:rPr lang="en-US"/>
              <a:t> </a:t>
            </a:r>
            <a:r>
              <a:rPr lang="en-US" err="1"/>
              <a:t>phẩm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H1: 1/3</a:t>
            </a:r>
            <a:r>
              <a:rPr lang="en-US" baseline="0"/>
              <a:t> x C(2,6) x C(1,4)</a:t>
            </a:r>
          </a:p>
          <a:p>
            <a:pPr marL="171450" indent="-171450">
              <a:buFontTx/>
              <a:buChar char="-"/>
            </a:pPr>
            <a:r>
              <a:rPr lang="en-US"/>
              <a:t>H2: 1/3</a:t>
            </a:r>
            <a:r>
              <a:rPr lang="en-US" baseline="0"/>
              <a:t> x C(2,10) x C(1,5)</a:t>
            </a:r>
          </a:p>
          <a:p>
            <a:pPr marL="171450" indent="-171450">
              <a:buFontTx/>
              <a:buChar char="-"/>
            </a:pPr>
            <a:r>
              <a:rPr lang="en-US"/>
              <a:t>H3: 1/3</a:t>
            </a:r>
            <a:r>
              <a:rPr lang="en-US" baseline="0"/>
              <a:t> x C(2,15) x C(1,5)</a:t>
            </a:r>
          </a:p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r>
              <a:rPr lang="en-US" baseline="0">
                <a:sym typeface="Wingdings" panose="05000000000000000000" pitchFamily="2" charset="2"/>
              </a:rPr>
              <a:t> </a:t>
            </a:r>
            <a:r>
              <a:rPr lang="en-US" baseline="0" err="1">
                <a:sym typeface="Wingdings" panose="05000000000000000000" pitchFamily="2" charset="2"/>
              </a:rPr>
              <a:t>Đáp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số</a:t>
            </a:r>
            <a:r>
              <a:rPr lang="en-US" baseline="0">
                <a:sym typeface="Wingdings" panose="05000000000000000000" pitchFamily="2" charset="2"/>
              </a:rPr>
              <a:t>: </a:t>
            </a:r>
            <a:r>
              <a:rPr lang="en-US" b="1" baseline="0">
                <a:sym typeface="Wingdings" panose="05000000000000000000" pitchFamily="2" charset="2"/>
              </a:rPr>
              <a:t>0.485</a:t>
            </a:r>
            <a:endParaRPr lang="en-US" b="1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0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/>
              <a:t>M: chọn nam. F: chọn nữ. S: chọn ng</a:t>
            </a:r>
            <a:r>
              <a:rPr lang="vi-VN"/>
              <a:t>ư</a:t>
            </a:r>
            <a:r>
              <a:rPr lang="en-US"/>
              <a:t>ời hút thuốc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P(S|F) = 20/100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P(M|S) = 100/120</a:t>
            </a:r>
          </a:p>
          <a:p>
            <a:pPr marL="228600" indent="-228600">
              <a:buFont typeface="+mj-lt"/>
              <a:buAutoNum type="alphaLcParenR"/>
            </a:pPr>
            <a:r>
              <a:rPr lang="en-US"/>
              <a:t>P(S) = P(MS) + P(FS)  </a:t>
            </a:r>
            <a:r>
              <a:rPr lang="en-US">
                <a:sym typeface="Wingdings" panose="05000000000000000000" pitchFamily="2" charset="2"/>
              </a:rPr>
              <a:t> Mồi qua công thức xác suất đầy đủ</a:t>
            </a:r>
          </a:p>
          <a:p>
            <a:pPr marL="228600" indent="-228600">
              <a:buFont typeface="+mj-lt"/>
              <a:buAutoNum type="alphaLcParenR"/>
            </a:pPr>
            <a:r>
              <a:rPr lang="en-US">
                <a:sym typeface="Wingdings" panose="05000000000000000000" pitchFamily="2" charset="2"/>
              </a:rPr>
              <a:t>So sánh P(M|S) và P(F|S)  Mồi qua Bayes</a:t>
            </a:r>
            <a:endParaRPr lang="en-US"/>
          </a:p>
          <a:p>
            <a:pPr marL="228600" indent="-228600">
              <a:buFont typeface="+mj-lt"/>
              <a:buAutoNum type="alphaLcParenR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5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A:</a:t>
            </a:r>
            <a:r>
              <a:rPr lang="en-US" baseline="0"/>
              <a:t> </a:t>
            </a:r>
            <a:r>
              <a:rPr lang="en-US" baseline="0" err="1"/>
              <a:t>bc</a:t>
            </a:r>
            <a:r>
              <a:rPr lang="en-US" baseline="0"/>
              <a:t> </a:t>
            </a:r>
            <a:r>
              <a:rPr lang="en-US" baseline="0" err="1"/>
              <a:t>người</a:t>
            </a:r>
            <a:r>
              <a:rPr lang="en-US" baseline="0"/>
              <a:t> </a:t>
            </a:r>
            <a:r>
              <a:rPr lang="en-US" baseline="0" err="1"/>
              <a:t>phỏng</a:t>
            </a:r>
            <a:r>
              <a:rPr lang="en-US" baseline="0"/>
              <a:t> </a:t>
            </a:r>
            <a:r>
              <a:rPr lang="en-US" baseline="0" err="1"/>
              <a:t>vấn</a:t>
            </a:r>
            <a:r>
              <a:rPr lang="en-US" baseline="0"/>
              <a:t> </a:t>
            </a:r>
            <a:r>
              <a:rPr lang="en-US" baseline="0" err="1"/>
              <a:t>sẽ</a:t>
            </a:r>
            <a:r>
              <a:rPr lang="en-US" baseline="0"/>
              <a:t> </a:t>
            </a:r>
            <a:r>
              <a:rPr lang="en-US" baseline="0" err="1"/>
              <a:t>mua</a:t>
            </a:r>
            <a:endParaRPr lang="en-US" baseline="0"/>
          </a:p>
          <a:p>
            <a:endParaRPr lang="en-US" baseline="0"/>
          </a:p>
          <a:p>
            <a:pPr marL="228600" indent="-228600">
              <a:buAutoNum type="alphaLcParenR"/>
            </a:pPr>
            <a:r>
              <a:rPr lang="en-US" baseline="0" err="1"/>
              <a:t>Tính</a:t>
            </a:r>
            <a:r>
              <a:rPr lang="en-US" baseline="0"/>
              <a:t> P(A)</a:t>
            </a:r>
          </a:p>
          <a:p>
            <a:pPr marL="228600" indent="-228600">
              <a:buAutoNum type="alphaLcParenR"/>
            </a:pPr>
            <a:r>
              <a:rPr lang="en-US" err="1"/>
              <a:t>Tính</a:t>
            </a:r>
            <a:r>
              <a:rPr lang="en-US" baseline="0"/>
              <a:t> P(H</a:t>
            </a:r>
            <a:r>
              <a:rPr lang="en-US" baseline="-25000"/>
              <a:t>1</a:t>
            </a:r>
            <a:r>
              <a:rPr lang="en-US" baseline="0"/>
              <a:t>|A)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Công</a:t>
            </a:r>
            <a:r>
              <a:rPr lang="en-US" baseline="0"/>
              <a:t> thức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5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Công thức XS đầy đủ cho  4 nhóm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2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Tín</a:t>
            </a:r>
            <a:r>
              <a:rPr lang="en-US" baseline="0"/>
              <a:t>h ngược: tổng sản phẩm trong 2 lần lấy là 4 và 5.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4sp: (lần 1: 2, lần 2: 2); (lần 1:1, lần 2:3)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5sp: (lần 1:2, lần 2: 3)</a:t>
            </a:r>
          </a:p>
          <a:p>
            <a:pPr marL="457200" lvl="1" indent="0">
              <a:buFontTx/>
              <a:buNone/>
            </a:pPr>
            <a:endParaRPr lang="en-US" baseline="0"/>
          </a:p>
          <a:p>
            <a:pPr marL="228600" indent="-228600">
              <a:buAutoNum type="alphaLcParenR"/>
            </a:pPr>
            <a:r>
              <a:rPr lang="en-US" baseline="0"/>
              <a:t>Xác suất đầy đủ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6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XS</a:t>
            </a:r>
            <a:r>
              <a:rPr lang="en-US" baseline="0"/>
              <a:t> đầy đủ</a:t>
            </a:r>
          </a:p>
          <a:p>
            <a:pPr marL="228600" indent="-228600">
              <a:buAutoNum type="alphaLcParenR"/>
            </a:pPr>
            <a:r>
              <a:rPr lang="en-US" baseline="0"/>
              <a:t>Tổng các công thức nhân.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0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Hên</a:t>
            </a:r>
            <a:r>
              <a:rPr lang="en-US" baseline="0"/>
              <a:t> xui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Nói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luật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lớn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P(A) = (4 + 4 + 4) / (13*4) = 12/52 = 3/13</a:t>
            </a:r>
          </a:p>
          <a:p>
            <a:pPr marL="228600" indent="-228600">
              <a:buAutoNum type="alphaLcParenR"/>
            </a:pPr>
            <a:r>
              <a:rPr lang="en-US"/>
              <a:t>P(B) = 4/52 = 1/13</a:t>
            </a:r>
          </a:p>
          <a:p>
            <a:pPr marL="228600" indent="-228600">
              <a:buAutoNum type="alphaLcParenR"/>
            </a:pPr>
            <a:r>
              <a:rPr lang="en-US"/>
              <a:t>P(A + B) = (12 + 2) / 52 = 14/52</a:t>
            </a:r>
          </a:p>
          <a:p>
            <a:pPr marL="228600" indent="-228600">
              <a:buAutoNum type="alphaLcParenR"/>
            </a:pPr>
            <a:r>
              <a:rPr lang="en-US"/>
              <a:t>P(A.B) = P(A) + P(B) - (A+B)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P(A) = (4 + 4 + 4) / (13*4) = 12/52 = 3/13</a:t>
            </a:r>
          </a:p>
          <a:p>
            <a:pPr marL="228600" indent="-228600">
              <a:buAutoNum type="alphaLcParenR"/>
            </a:pPr>
            <a:r>
              <a:rPr lang="en-US"/>
              <a:t>P(B) = 4/52 = 1/13</a:t>
            </a:r>
          </a:p>
          <a:p>
            <a:pPr marL="228600" indent="-228600">
              <a:buAutoNum type="alphaLcParenR"/>
            </a:pPr>
            <a:r>
              <a:rPr lang="en-US"/>
              <a:t>P(A + B) = (12 + </a:t>
            </a:r>
            <a:r>
              <a:rPr lang="en-US" smtClean="0"/>
              <a:t>4) </a:t>
            </a:r>
            <a:r>
              <a:rPr lang="en-US"/>
              <a:t>/ 52 = </a:t>
            </a:r>
            <a:r>
              <a:rPr lang="en-US" smtClean="0"/>
              <a:t>16/52 = 4/13</a:t>
            </a:r>
            <a:endParaRPr lang="en-US"/>
          </a:p>
          <a:p>
            <a:pPr marL="228600" indent="-228600">
              <a:buAutoNum type="alphaLcParenR"/>
            </a:pPr>
            <a:r>
              <a:rPr lang="en-US"/>
              <a:t>P(A.B) = P(A) + P(B) - (A+B)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3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: </a:t>
            </a:r>
            <a:r>
              <a:rPr lang="en-US" err="1"/>
              <a:t>thừa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10, </a:t>
            </a:r>
            <a:r>
              <a:rPr lang="en-US" err="1"/>
              <a:t>điểm</a:t>
            </a:r>
            <a:r>
              <a:rPr lang="en-US"/>
              <a:t> 9… (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sắn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>
                <a:cs typeface="Arabic Typesetting" panose="03020402040406030203" pitchFamily="66" charset="-78"/>
              </a:rPr>
              <a:t>ư</a:t>
            </a:r>
            <a:r>
              <a:rPr lang="en-US" sz="2400" i="1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bg1"/>
                </a:solidFill>
              </a:rPr>
              <a:t>Thống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kê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máy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tính</a:t>
            </a:r>
            <a:r>
              <a:rPr lang="en-US" sz="900">
                <a:solidFill>
                  <a:schemeClr val="bg1"/>
                </a:solidFill>
              </a:rPr>
              <a:t> &amp; </a:t>
            </a:r>
            <a:r>
              <a:rPr lang="en-US" sz="900" err="1">
                <a:solidFill>
                  <a:schemeClr val="bg1"/>
                </a:solidFill>
              </a:rPr>
              <a:t>ứng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dụng</a:t>
            </a:r>
            <a:r>
              <a:rPr lang="en-US" sz="900">
                <a:solidFill>
                  <a:schemeClr val="bg1"/>
                </a:solidFill>
              </a:rPr>
              <a:t>   </a:t>
            </a:r>
            <a:r>
              <a:rPr lang="en-US" sz="900" b="0">
                <a:solidFill>
                  <a:schemeClr val="bg1"/>
                </a:solidFill>
              </a:rPr>
              <a:t>-</a:t>
            </a:r>
            <a:r>
              <a:rPr lang="en-US" sz="9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2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7.png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latin typeface="Old English Text MT" panose="03040902040508030806" pitchFamily="66" charset="0"/>
              </a:rPr>
              <a:t>04</a:t>
            </a:r>
            <a:endParaRPr lang="en-US" sz="2400" b="1" i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đương</a:t>
            </a:r>
            <a:r>
              <a:rPr lang="en-US"/>
              <a:t> (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đgl</a:t>
            </a:r>
            <a:r>
              <a:rPr lang="en-US"/>
              <a:t> </a:t>
            </a:r>
            <a:r>
              <a:rPr lang="en-US" err="1">
                <a:solidFill>
                  <a:srgbClr val="0070C0"/>
                </a:solidFill>
              </a:rPr>
              <a:t>tương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đương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B </a:t>
            </a:r>
            <a:r>
              <a:rPr lang="en-US" err="1"/>
              <a:t>nếu</a:t>
            </a:r>
            <a:r>
              <a:rPr lang="en-US"/>
              <a:t> A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B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ngược</a:t>
            </a:r>
            <a:r>
              <a:rPr lang="en-US"/>
              <a:t> </a:t>
            </a:r>
            <a:r>
              <a:rPr lang="en-US" err="1"/>
              <a:t>lại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A=B</a:t>
            </a:r>
          </a:p>
          <a:p>
            <a:pPr>
              <a:buFont typeface="Wingdings" pitchFamily="2" charset="2"/>
              <a:buChar char="Ø"/>
            </a:pPr>
            <a:endParaRPr lang="en-US"/>
          </a:p>
          <a:p>
            <a:pPr>
              <a:buFont typeface="Wingdings" pitchFamily="2" charset="2"/>
              <a:buChar char="Ø"/>
            </a:pPr>
            <a:endParaRPr lang="en-US"/>
          </a:p>
          <a:p>
            <a:pPr>
              <a:buFont typeface="Wingdings" pitchFamily="2" charset="2"/>
              <a:buChar char="Ø"/>
            </a:pP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Ta </a:t>
            </a:r>
            <a:r>
              <a:rPr lang="en-US" err="1"/>
              <a:t>có</a:t>
            </a:r>
            <a:r>
              <a:rPr lang="en-US"/>
              <a:t>: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2514600" y="3048000"/>
          <a:ext cx="3543300" cy="145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1790640" imgH="736560" progId="Equation.DSMT4">
                  <p:embed/>
                </p:oleObj>
              </mc:Choice>
              <mc:Fallback>
                <p:oleObj name="Equation" r:id="rId3" imgW="1790640" imgH="736560" progId="Equation.DSMT4">
                  <p:embed/>
                  <p:pic>
                    <p:nvPicPr>
                      <p:cNvPr id="365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3543300" cy="145752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3521075" y="5202238"/>
          <a:ext cx="18335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5" imgW="927000" imgH="330120" progId="Equation.DSMT4">
                  <p:embed/>
                </p:oleObj>
              </mc:Choice>
              <mc:Fallback>
                <p:oleObj name="Equation" r:id="rId5" imgW="927000" imgH="330120" progId="Equation.DSMT4">
                  <p:embed/>
                  <p:pic>
                    <p:nvPicPr>
                      <p:cNvPr id="36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202238"/>
                        <a:ext cx="1833563" cy="652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A,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	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A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Ta </a:t>
            </a:r>
            <a:r>
              <a:rPr lang="en-US" err="1"/>
              <a:t>có</a:t>
            </a:r>
            <a:r>
              <a:rPr lang="en-US"/>
              <a:t>:  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gieo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con </a:t>
            </a:r>
            <a:r>
              <a:rPr lang="en-US" err="1"/>
              <a:t>xúc</a:t>
            </a:r>
            <a:r>
              <a:rPr lang="en-US"/>
              <a:t> </a:t>
            </a:r>
            <a:r>
              <a:rPr lang="en-US" err="1"/>
              <a:t>sắc</a:t>
            </a:r>
            <a:endParaRPr lang="en-US"/>
          </a:p>
          <a:p>
            <a:r>
              <a:rPr lang="en-US"/>
              <a:t>A: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chấm</a:t>
            </a:r>
            <a:r>
              <a:rPr lang="en-US"/>
              <a:t> </a:t>
            </a:r>
            <a:r>
              <a:rPr lang="en-US" err="1"/>
              <a:t>chẵn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    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chấm</a:t>
            </a:r>
            <a:r>
              <a:rPr lang="en-US"/>
              <a:t> </a:t>
            </a:r>
            <a:r>
              <a:rPr lang="en-US" err="1"/>
              <a:t>lẻ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87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34500"/>
              </p:ext>
            </p:extLst>
          </p:nvPr>
        </p:nvGraphicFramePr>
        <p:xfrm>
          <a:off x="5676106" y="1600200"/>
          <a:ext cx="343694" cy="46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3" imgW="215640" imgH="291960" progId="Equation.DSMT4">
                  <p:embed/>
                </p:oleObj>
              </mc:Choice>
              <mc:Fallback>
                <p:oleObj name="Equation" r:id="rId3" imgW="215640" imgH="291960" progId="Equation.DSMT4">
                  <p:embed/>
                  <p:pic>
                    <p:nvPicPr>
                      <p:cNvPr id="387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106" y="1600200"/>
                        <a:ext cx="343694" cy="46507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6" name="Object 4"/>
          <p:cNvGraphicFramePr>
            <a:graphicFrameLocks noChangeAspect="1"/>
          </p:cNvGraphicFramePr>
          <p:nvPr/>
        </p:nvGraphicFramePr>
        <p:xfrm>
          <a:off x="3276600" y="2895600"/>
          <a:ext cx="25368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5" imgW="1282680" imgH="355320" progId="Equation.DSMT4">
                  <p:embed/>
                </p:oleObj>
              </mc:Choice>
              <mc:Fallback>
                <p:oleObj name="Equation" r:id="rId5" imgW="1282680" imgH="355320" progId="Equation.DSMT4">
                  <p:embed/>
                  <p:pic>
                    <p:nvPicPr>
                      <p:cNvPr id="387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2536825" cy="703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087621"/>
              </p:ext>
            </p:extLst>
          </p:nvPr>
        </p:nvGraphicFramePr>
        <p:xfrm>
          <a:off x="4200398" y="4203582"/>
          <a:ext cx="39418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7" imgW="215640" imgH="291960" progId="Equation.DSMT4">
                  <p:embed/>
                </p:oleObj>
              </mc:Choice>
              <mc:Fallback>
                <p:oleObj name="Equation" r:id="rId7" imgW="215640" imgH="291960" progId="Equation.DSMT4">
                  <p:embed/>
                  <p:pic>
                    <p:nvPicPr>
                      <p:cNvPr id="387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398" y="4203582"/>
                        <a:ext cx="394189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/>
        </p:nvGraphicFramePr>
        <p:xfrm>
          <a:off x="1219200" y="4876800"/>
          <a:ext cx="7072313" cy="140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9" imgW="4076640" imgH="812520" progId="Equation.DSMT4">
                  <p:embed/>
                </p:oleObj>
              </mc:Choice>
              <mc:Fallback>
                <p:oleObj name="Equation" r:id="rId9" imgW="4076640" imgH="812520" progId="Equation.DSMT4">
                  <p:embed/>
                  <p:pic>
                    <p:nvPicPr>
                      <p:cNvPr id="387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76800"/>
                        <a:ext cx="7072313" cy="14091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Tổng</a:t>
            </a:r>
            <a:r>
              <a:rPr lang="en-US"/>
              <a:t> (</a:t>
            </a:r>
            <a:r>
              <a:rPr lang="en-US" err="1"/>
              <a:t>hợp</a:t>
            </a:r>
            <a:r>
              <a:rPr lang="en-US"/>
              <a:t>)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A, 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T.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tổng</a:t>
            </a:r>
            <a:r>
              <a:rPr lang="en-US"/>
              <a:t> (</a:t>
            </a:r>
            <a:r>
              <a:rPr lang="en-US" err="1"/>
              <a:t>hợp</a:t>
            </a:r>
            <a:r>
              <a:rPr lang="en-US"/>
              <a:t>) </a:t>
            </a:r>
            <a:r>
              <a:rPr lang="en-US" err="1"/>
              <a:t>của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,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A</a:t>
            </a:r>
            <a:r>
              <a:rPr lang="en-US">
                <a:ea typeface="SimSun"/>
              </a:rPr>
              <a:t>∪B hay A+B</a:t>
            </a:r>
            <a:endParaRPr lang="en-US"/>
          </a:p>
          <a:p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A, B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581400" y="3962400"/>
            <a:ext cx="2743200" cy="1905000"/>
            <a:chOff x="8838" y="3147"/>
            <a:chExt cx="2399" cy="1741"/>
          </a:xfrm>
        </p:grpSpPr>
        <p:sp>
          <p:nvSpPr>
            <p:cNvPr id="7" name="Rectangle 112"/>
            <p:cNvSpPr>
              <a:spLocks noChangeArrowheads="1"/>
            </p:cNvSpPr>
            <p:nvPr/>
          </p:nvSpPr>
          <p:spPr bwMode="auto">
            <a:xfrm>
              <a:off x="8838" y="3147"/>
              <a:ext cx="2399" cy="17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113"/>
            <p:cNvGrpSpPr>
              <a:grpSpLocks/>
            </p:cNvGrpSpPr>
            <p:nvPr/>
          </p:nvGrpSpPr>
          <p:grpSpPr bwMode="auto">
            <a:xfrm>
              <a:off x="9140" y="3616"/>
              <a:ext cx="1744" cy="872"/>
              <a:chOff x="9140" y="3616"/>
              <a:chExt cx="1744" cy="872"/>
            </a:xfrm>
          </p:grpSpPr>
          <p:grpSp>
            <p:nvGrpSpPr>
              <p:cNvPr id="9" name="Group 114"/>
              <p:cNvGrpSpPr>
                <a:grpSpLocks/>
              </p:cNvGrpSpPr>
              <p:nvPr/>
            </p:nvGrpSpPr>
            <p:grpSpPr bwMode="auto">
              <a:xfrm>
                <a:off x="9140" y="3616"/>
                <a:ext cx="1744" cy="872"/>
                <a:chOff x="9140" y="3616"/>
                <a:chExt cx="1744" cy="872"/>
              </a:xfrm>
            </p:grpSpPr>
            <p:sp>
              <p:nvSpPr>
                <p:cNvPr id="11" name="Oval 115" descr="5%"/>
                <p:cNvSpPr>
                  <a:spLocks noChangeArrowheads="1"/>
                </p:cNvSpPr>
                <p:nvPr/>
              </p:nvSpPr>
              <p:spPr bwMode="auto">
                <a:xfrm>
                  <a:off x="9528" y="3616"/>
                  <a:ext cx="1356" cy="838"/>
                </a:xfrm>
                <a:prstGeom prst="ellipse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Oval 116" descr="5%"/>
                <p:cNvSpPr>
                  <a:spLocks noChangeArrowheads="1"/>
                </p:cNvSpPr>
                <p:nvPr/>
              </p:nvSpPr>
              <p:spPr bwMode="auto">
                <a:xfrm>
                  <a:off x="9140" y="3616"/>
                  <a:ext cx="920" cy="872"/>
                </a:xfrm>
                <a:prstGeom prst="ellipse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Oval 117"/>
              <p:cNvSpPr>
                <a:spLocks noChangeArrowheads="1"/>
              </p:cNvSpPr>
              <p:nvPr/>
            </p:nvSpPr>
            <p:spPr bwMode="auto">
              <a:xfrm>
                <a:off x="9524" y="3616"/>
                <a:ext cx="1355" cy="83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13" name="Object 146"/>
          <p:cNvGraphicFramePr>
            <a:graphicFrameLocks noChangeAspect="1"/>
          </p:cNvGraphicFramePr>
          <p:nvPr/>
        </p:nvGraphicFramePr>
        <p:xfrm>
          <a:off x="4572000" y="59436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3" imgW="634680" imgH="279360" progId="Equation.DSMT4">
                  <p:embed/>
                </p:oleObj>
              </mc:Choice>
              <mc:Fallback>
                <p:oleObj name="Equation" r:id="rId3" imgW="634680" imgH="279360" progId="Equation.DSMT4">
                  <p:embed/>
                  <p:pic>
                    <p:nvPicPr>
                      <p:cNvPr id="13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43600"/>
                        <a:ext cx="635000" cy="27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49530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366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3962400" y="4876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366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Tổng</a:t>
            </a:r>
            <a:r>
              <a:rPr lang="en-US"/>
              <a:t> (</a:t>
            </a:r>
            <a:r>
              <a:rPr lang="en-US" err="1"/>
              <a:t>hợp</a:t>
            </a:r>
            <a:r>
              <a:rPr lang="en-US"/>
              <a:t>)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T.</a:t>
            </a:r>
          </a:p>
          <a:p>
            <a:r>
              <a:rPr lang="en-US" err="1"/>
              <a:t>Tổng</a:t>
            </a:r>
            <a:r>
              <a:rPr lang="en-US"/>
              <a:t> (</a:t>
            </a:r>
            <a:r>
              <a:rPr lang="en-US" err="1"/>
              <a:t>hợp</a:t>
            </a:r>
            <a:r>
              <a:rPr lang="en-US"/>
              <a:t>)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endParaRPr lang="en-US"/>
          </a:p>
          <a:p>
            <a:r>
              <a:rPr lang="en-US"/>
              <a:t>Ta </a:t>
            </a:r>
            <a:r>
              <a:rPr lang="en-US" err="1"/>
              <a:t>có</a:t>
            </a:r>
            <a:r>
              <a:rPr lang="en-US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66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53633"/>
              </p:ext>
            </p:extLst>
          </p:nvPr>
        </p:nvGraphicFramePr>
        <p:xfrm>
          <a:off x="1164793" y="2844089"/>
          <a:ext cx="6859588" cy="57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3" imgW="3962160" imgH="330120" progId="Equation.DSMT4">
                  <p:embed/>
                </p:oleObj>
              </mc:Choice>
              <mc:Fallback>
                <p:oleObj name="Equation" r:id="rId3" imgW="3962160" imgH="330120" progId="Equation.DSMT4">
                  <p:embed/>
                  <p:pic>
                    <p:nvPicPr>
                      <p:cNvPr id="366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93" y="2844089"/>
                        <a:ext cx="6859588" cy="57221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71722"/>
              </p:ext>
            </p:extLst>
          </p:nvPr>
        </p:nvGraphicFramePr>
        <p:xfrm>
          <a:off x="1648187" y="4953000"/>
          <a:ext cx="5892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5" imgW="3403440" imgH="368280" progId="Equation.DSMT4">
                  <p:embed/>
                </p:oleObj>
              </mc:Choice>
              <mc:Fallback>
                <p:oleObj name="Equation" r:id="rId5" imgW="3403440" imgH="368280" progId="Equation.DSMT4">
                  <p:embed/>
                  <p:pic>
                    <p:nvPicPr>
                      <p:cNvPr id="3881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187" y="4953000"/>
                        <a:ext cx="5892800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Tích</a:t>
            </a:r>
            <a:r>
              <a:rPr lang="en-US"/>
              <a:t> (</a:t>
            </a:r>
            <a:r>
              <a:rPr lang="en-US" err="1"/>
              <a:t>giao</a:t>
            </a:r>
            <a:r>
              <a:rPr lang="en-US"/>
              <a:t>)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A, 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T.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tích</a:t>
            </a:r>
            <a:r>
              <a:rPr lang="en-US"/>
              <a:t> (</a:t>
            </a:r>
            <a:r>
              <a:rPr lang="en-US" err="1"/>
              <a:t>giao</a:t>
            </a:r>
            <a:r>
              <a:rPr lang="en-US"/>
              <a:t>) </a:t>
            </a:r>
            <a:r>
              <a:rPr lang="en-US" err="1"/>
              <a:t>của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,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>
                <a:latin typeface="+mj-lt"/>
              </a:rPr>
              <a:t>A</a:t>
            </a:r>
            <a:r>
              <a:rPr lang="en-US">
                <a:latin typeface="+mj-lt"/>
                <a:ea typeface="SimSun"/>
              </a:rPr>
              <a:t>∩B </a:t>
            </a:r>
            <a:r>
              <a:rPr lang="en-US">
                <a:ea typeface="SimSun"/>
              </a:rPr>
              <a:t>hay A.B</a:t>
            </a:r>
            <a:endParaRPr lang="en-US"/>
          </a:p>
          <a:p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A, B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3124200" y="3505200"/>
            <a:ext cx="3124200" cy="2209800"/>
            <a:chOff x="7472" y="9082"/>
            <a:chExt cx="3447" cy="2446"/>
          </a:xfrm>
        </p:grpSpPr>
        <p:sp>
          <p:nvSpPr>
            <p:cNvPr id="16" name="Rectangle 127"/>
            <p:cNvSpPr>
              <a:spLocks noChangeArrowheads="1"/>
            </p:cNvSpPr>
            <p:nvPr/>
          </p:nvSpPr>
          <p:spPr bwMode="auto">
            <a:xfrm>
              <a:off x="7472" y="9082"/>
              <a:ext cx="3447" cy="2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128"/>
            <p:cNvGrpSpPr>
              <a:grpSpLocks/>
            </p:cNvGrpSpPr>
            <p:nvPr/>
          </p:nvGrpSpPr>
          <p:grpSpPr bwMode="auto">
            <a:xfrm>
              <a:off x="7702" y="9878"/>
              <a:ext cx="2966" cy="1442"/>
              <a:chOff x="7702" y="9878"/>
              <a:chExt cx="2966" cy="1442"/>
            </a:xfrm>
          </p:grpSpPr>
          <p:sp>
            <p:nvSpPr>
              <p:cNvPr id="18" name="Oval 129"/>
              <p:cNvSpPr>
                <a:spLocks noChangeArrowheads="1"/>
              </p:cNvSpPr>
              <p:nvPr/>
            </p:nvSpPr>
            <p:spPr bwMode="auto">
              <a:xfrm>
                <a:off x="7702" y="9878"/>
                <a:ext cx="1512" cy="144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30"/>
              <p:cNvSpPr>
                <a:spLocks noChangeArrowheads="1"/>
              </p:cNvSpPr>
              <p:nvPr/>
            </p:nvSpPr>
            <p:spPr bwMode="auto">
              <a:xfrm>
                <a:off x="8705" y="10054"/>
                <a:ext cx="1963" cy="116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" name="AutoShape 131"/>
              <p:cNvCxnSpPr>
                <a:cxnSpLocks noChangeShapeType="1"/>
              </p:cNvCxnSpPr>
              <p:nvPr/>
            </p:nvCxnSpPr>
            <p:spPr bwMode="auto">
              <a:xfrm>
                <a:off x="9146" y="10286"/>
                <a:ext cx="2" cy="58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1" name="AutoShape 132"/>
              <p:cNvCxnSpPr>
                <a:cxnSpLocks noChangeShapeType="1"/>
              </p:cNvCxnSpPr>
              <p:nvPr/>
            </p:nvCxnSpPr>
            <p:spPr bwMode="auto">
              <a:xfrm>
                <a:off x="8824" y="10369"/>
                <a:ext cx="0" cy="53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" name="AutoShape 133"/>
              <p:cNvCxnSpPr>
                <a:cxnSpLocks noChangeShapeType="1"/>
              </p:cNvCxnSpPr>
              <p:nvPr/>
            </p:nvCxnSpPr>
            <p:spPr bwMode="auto">
              <a:xfrm>
                <a:off x="8943" y="10267"/>
                <a:ext cx="0" cy="75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3" name="AutoShape 134"/>
              <p:cNvCxnSpPr>
                <a:cxnSpLocks noChangeShapeType="1"/>
              </p:cNvCxnSpPr>
              <p:nvPr/>
            </p:nvCxnSpPr>
            <p:spPr bwMode="auto">
              <a:xfrm>
                <a:off x="9044" y="10233"/>
                <a:ext cx="0" cy="83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4" name="AutoShape 135"/>
              <p:cNvCxnSpPr>
                <a:cxnSpLocks noChangeShapeType="1"/>
              </p:cNvCxnSpPr>
              <p:nvPr/>
            </p:nvCxnSpPr>
            <p:spPr bwMode="auto">
              <a:xfrm>
                <a:off x="8772" y="10409"/>
                <a:ext cx="0" cy="43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5" name="AutoShape 136"/>
              <p:cNvCxnSpPr>
                <a:cxnSpLocks noChangeShapeType="1"/>
              </p:cNvCxnSpPr>
              <p:nvPr/>
            </p:nvCxnSpPr>
            <p:spPr bwMode="auto">
              <a:xfrm>
                <a:off x="8884" y="10297"/>
                <a:ext cx="0" cy="67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6" name="AutoShape 137"/>
              <p:cNvCxnSpPr>
                <a:cxnSpLocks noChangeShapeType="1"/>
              </p:cNvCxnSpPr>
              <p:nvPr/>
            </p:nvCxnSpPr>
            <p:spPr bwMode="auto">
              <a:xfrm>
                <a:off x="8996" y="10225"/>
                <a:ext cx="0" cy="83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7" name="AutoShape 138"/>
              <p:cNvCxnSpPr>
                <a:cxnSpLocks noChangeShapeType="1"/>
              </p:cNvCxnSpPr>
              <p:nvPr/>
            </p:nvCxnSpPr>
            <p:spPr bwMode="auto">
              <a:xfrm>
                <a:off x="9100" y="10233"/>
                <a:ext cx="0" cy="73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8" name="AutoShape 139"/>
              <p:cNvCxnSpPr>
                <a:cxnSpLocks noChangeShapeType="1"/>
              </p:cNvCxnSpPr>
              <p:nvPr/>
            </p:nvCxnSpPr>
            <p:spPr bwMode="auto">
              <a:xfrm>
                <a:off x="9188" y="10409"/>
                <a:ext cx="0" cy="37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</p:grpSp>
      </p:grpSp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4190999" y="5791200"/>
          <a:ext cx="103909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3" imgW="634680" imgH="279360" progId="Equation.DSMT4">
                  <p:embed/>
                </p:oleObj>
              </mc:Choice>
              <mc:Fallback>
                <p:oleObj name="Equation" r:id="rId3" imgW="634680" imgH="279360" progId="Equation.DSMT4">
                  <p:embed/>
                  <p:pic>
                    <p:nvPicPr>
                      <p:cNvPr id="389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999" y="5791200"/>
                        <a:ext cx="1039091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/>
          <p:cNvGraphicFramePr>
            <a:graphicFrameLocks noChangeAspect="1"/>
          </p:cNvGraphicFramePr>
          <p:nvPr/>
        </p:nvGraphicFramePr>
        <p:xfrm>
          <a:off x="4953000" y="4876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389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7" name="Object 7"/>
          <p:cNvGraphicFramePr>
            <a:graphicFrameLocks noChangeAspect="1"/>
          </p:cNvGraphicFramePr>
          <p:nvPr/>
        </p:nvGraphicFramePr>
        <p:xfrm>
          <a:off x="3429000" y="4648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389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Tích</a:t>
            </a:r>
            <a:r>
              <a:rPr lang="en-US"/>
              <a:t> (</a:t>
            </a:r>
            <a:r>
              <a:rPr lang="en-US" err="1"/>
              <a:t>giao</a:t>
            </a:r>
            <a:r>
              <a:rPr lang="en-US"/>
              <a:t>)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T.</a:t>
            </a:r>
          </a:p>
          <a:p>
            <a:r>
              <a:rPr lang="en-US" err="1"/>
              <a:t>Tích</a:t>
            </a:r>
            <a:r>
              <a:rPr lang="en-US"/>
              <a:t> (</a:t>
            </a:r>
            <a:r>
              <a:rPr lang="en-US" err="1"/>
              <a:t>giao</a:t>
            </a:r>
            <a:r>
              <a:rPr lang="en-US"/>
              <a:t>)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endParaRPr lang="en-US"/>
          </a:p>
          <a:p>
            <a:r>
              <a:rPr lang="en-US"/>
              <a:t>Ta </a:t>
            </a:r>
            <a:r>
              <a:rPr lang="en-US" err="1"/>
              <a:t>có</a:t>
            </a:r>
            <a:r>
              <a:rPr lang="en-US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66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140908"/>
              </p:ext>
            </p:extLst>
          </p:nvPr>
        </p:nvGraphicFramePr>
        <p:xfrm>
          <a:off x="1746250" y="2691481"/>
          <a:ext cx="565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3" imgW="3263760" imgH="330120" progId="Equation.DSMT4">
                  <p:embed/>
                </p:oleObj>
              </mc:Choice>
              <mc:Fallback>
                <p:oleObj name="Equation" r:id="rId3" imgW="3263760" imgH="330120" progId="Equation.DSMT4">
                  <p:embed/>
                  <p:pic>
                    <p:nvPicPr>
                      <p:cNvPr id="366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691481"/>
                        <a:ext cx="5651500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45514"/>
              </p:ext>
            </p:extLst>
          </p:nvPr>
        </p:nvGraphicFramePr>
        <p:xfrm>
          <a:off x="1989137" y="4856414"/>
          <a:ext cx="54086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5" imgW="3124080" imgH="368280" progId="Equation.DSMT4">
                  <p:embed/>
                </p:oleObj>
              </mc:Choice>
              <mc:Fallback>
                <p:oleObj name="Equation" r:id="rId5" imgW="3124080" imgH="368280" progId="Equation.DSMT4">
                  <p:embed/>
                  <p:pic>
                    <p:nvPicPr>
                      <p:cNvPr id="3881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7" y="4856414"/>
                        <a:ext cx="5408613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xung</a:t>
            </a:r>
            <a:r>
              <a:rPr lang="en-US"/>
              <a:t> </a:t>
            </a:r>
            <a:r>
              <a:rPr lang="en-US" err="1"/>
              <a:t>khắc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A, B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xung</a:t>
            </a:r>
            <a:r>
              <a:rPr lang="en-US"/>
              <a:t> </a:t>
            </a:r>
            <a:r>
              <a:rPr lang="en-US" err="1"/>
              <a:t>khắc</a:t>
            </a:r>
            <a:r>
              <a:rPr lang="en-US"/>
              <a:t> </a:t>
            </a:r>
            <a:r>
              <a:rPr lang="en-US" err="1"/>
              <a:t>nếu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91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74276"/>
              </p:ext>
            </p:extLst>
          </p:nvPr>
        </p:nvGraphicFramePr>
        <p:xfrm>
          <a:off x="3429000" y="2295955"/>
          <a:ext cx="1676400" cy="48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391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95955"/>
                        <a:ext cx="1676400" cy="48237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2667000" y="3200400"/>
            <a:ext cx="3581400" cy="1828800"/>
            <a:chOff x="1611" y="7635"/>
            <a:chExt cx="3178" cy="2373"/>
          </a:xfrm>
        </p:grpSpPr>
        <p:sp>
          <p:nvSpPr>
            <p:cNvPr id="7" name="Rectangle 119"/>
            <p:cNvSpPr>
              <a:spLocks noChangeArrowheads="1"/>
            </p:cNvSpPr>
            <p:nvPr/>
          </p:nvSpPr>
          <p:spPr bwMode="auto">
            <a:xfrm>
              <a:off x="1611" y="7635"/>
              <a:ext cx="3178" cy="2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20"/>
            <p:cNvSpPr>
              <a:spLocks noChangeArrowheads="1"/>
            </p:cNvSpPr>
            <p:nvPr/>
          </p:nvSpPr>
          <p:spPr bwMode="auto">
            <a:xfrm>
              <a:off x="1947" y="7797"/>
              <a:ext cx="920" cy="8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21"/>
            <p:cNvSpPr>
              <a:spLocks noChangeArrowheads="1"/>
            </p:cNvSpPr>
            <p:nvPr/>
          </p:nvSpPr>
          <p:spPr bwMode="auto">
            <a:xfrm>
              <a:off x="2918" y="8841"/>
              <a:ext cx="1603" cy="8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" name="Object 153"/>
          <p:cNvGraphicFramePr>
            <a:graphicFrameLocks noChangeAspect="1"/>
          </p:cNvGraphicFramePr>
          <p:nvPr/>
        </p:nvGraphicFramePr>
        <p:xfrm>
          <a:off x="3200400" y="3581400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1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0478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6"/>
          <p:cNvGraphicFramePr>
            <a:graphicFrameLocks noChangeAspect="1"/>
          </p:cNvGraphicFramePr>
          <p:nvPr/>
        </p:nvGraphicFramePr>
        <p:xfrm>
          <a:off x="4495800" y="4343400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11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20478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9"/>
          <p:cNvGraphicFramePr>
            <a:graphicFrameLocks noChangeAspect="1"/>
          </p:cNvGraphicFramePr>
          <p:nvPr/>
        </p:nvGraphicFramePr>
        <p:xfrm>
          <a:off x="5562600" y="342900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12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71800" y="5496580"/>
            <a:ext cx="3124200" cy="5232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khắc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762000" y="1091333"/>
          <a:ext cx="7772400" cy="500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3" imgW="5206680" imgH="3352680" progId="Equation.DSMT4">
                  <p:embed/>
                </p:oleObj>
              </mc:Choice>
              <mc:Fallback>
                <p:oleObj name="Equation" r:id="rId3" imgW="5206680" imgH="3352680" progId="Equation.DSMT4">
                  <p:embed/>
                  <p:pic>
                    <p:nvPicPr>
                      <p:cNvPr id="271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91333"/>
                        <a:ext cx="7772400" cy="5004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r>
              <a:rPr lang="en-US" err="1"/>
              <a:t>Có</a:t>
            </a:r>
            <a:r>
              <a:rPr lang="en-US"/>
              <a:t> 3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  <a:p>
            <a:r>
              <a:rPr lang="en-US"/>
              <a:t>A, B, C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1,2,3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trúng</a:t>
            </a:r>
            <a:endParaRPr lang="en-US"/>
          </a:p>
          <a:p>
            <a:pPr>
              <a:buNone/>
            </a:pP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A, B, C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.</a:t>
            </a:r>
          </a:p>
          <a:p>
            <a:pPr marL="514350" indent="-514350">
              <a:buAutoNum type="alphaLcParenR"/>
            </a:pP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trúng</a:t>
            </a:r>
            <a:endParaRPr lang="en-US"/>
          </a:p>
          <a:p>
            <a:pPr marL="514350" indent="-514350">
              <a:buAutoNum type="alphaLcParenR"/>
            </a:pP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trúng</a:t>
            </a:r>
            <a:endParaRPr lang="en-US"/>
          </a:p>
          <a:p>
            <a:pPr marL="514350" indent="-514350">
              <a:buAutoNum type="alphaLcParenR"/>
            </a:pP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trúng</a:t>
            </a: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4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b="1"/>
              <a:t> </a:t>
            </a:r>
            <a:r>
              <a:rPr lang="en-US" err="1"/>
              <a:t>A</a:t>
            </a:r>
            <a:r>
              <a:rPr lang="en-US" baseline="-25000" err="1"/>
              <a:t>k</a:t>
            </a:r>
            <a:r>
              <a:rPr lang="en-US" b="1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k </a:t>
            </a:r>
            <a:r>
              <a:rPr lang="en-US" err="1"/>
              <a:t>tốt</a:t>
            </a:r>
            <a:r>
              <a:rPr lang="en-US"/>
              <a:t>.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A</a:t>
            </a:r>
            <a:r>
              <a:rPr lang="en-US" baseline="-25000" err="1"/>
              <a:t>k</a:t>
            </a:r>
            <a:r>
              <a:rPr lang="en-US" b="1"/>
              <a:t>.</a:t>
            </a:r>
          </a:p>
          <a:p>
            <a:r>
              <a:rPr lang="en-US"/>
              <a:t>A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4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endParaRPr lang="en-US"/>
          </a:p>
          <a:p>
            <a:r>
              <a:rPr lang="en-US"/>
              <a:t>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endParaRPr lang="en-US"/>
          </a:p>
          <a:p>
            <a:r>
              <a:rPr lang="en-US"/>
              <a:t>C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xấu</a:t>
            </a:r>
            <a:endParaRPr lang="en-US"/>
          </a:p>
          <a:p>
            <a:r>
              <a:rPr lang="en-US"/>
              <a:t>D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1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endParaRPr lang="en-US"/>
          </a:p>
          <a:p>
            <a:r>
              <a:rPr lang="en-US"/>
              <a:t>E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1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xấu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ý </a:t>
            </a:r>
            <a:r>
              <a:rPr lang="en-US" err="1"/>
              <a:t>nghĩa</a:t>
            </a:r>
            <a:endParaRPr lang="en-US"/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phức</a:t>
            </a:r>
            <a:r>
              <a:rPr lang="en-US"/>
              <a:t> </a:t>
            </a:r>
            <a:r>
              <a:rPr lang="en-US" err="1"/>
              <a:t>tạp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SUẤT CỦA 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6800"/>
          </a:xfrm>
        </p:spPr>
        <p:txBody>
          <a:bodyPr/>
          <a:lstStyle/>
          <a:p>
            <a:r>
              <a:rPr lang="en-US"/>
              <a:t>Con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đặc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trưng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khả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năng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xuất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hiện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A: </a:t>
            </a:r>
            <a:r>
              <a:rPr lang="en-US">
                <a:solidFill>
                  <a:srgbClr val="FF0000"/>
                </a:solidFill>
              </a:rPr>
              <a:t>P(A)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vị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Theo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endParaRPr lang="en-US"/>
          </a:p>
          <a:p>
            <a:r>
              <a:rPr lang="en-US"/>
              <a:t>Theo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  <a:p>
            <a:r>
              <a:rPr lang="en-US"/>
              <a:t>Theo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cổ</a:t>
            </a:r>
            <a:r>
              <a:rPr lang="en-US"/>
              <a:t> </a:t>
            </a:r>
            <a:r>
              <a:rPr lang="en-US" err="1"/>
              <a:t>điển</a:t>
            </a:r>
            <a:endParaRPr lang="en-US"/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Dễ</a:t>
            </a:r>
            <a:r>
              <a:rPr lang="en-US"/>
              <a:t> </a:t>
            </a:r>
            <a:r>
              <a:rPr lang="en-US" err="1"/>
              <a:t>dàng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, </a:t>
            </a:r>
            <a:r>
              <a:rPr lang="en-US" err="1"/>
              <a:t>độ</a:t>
            </a:r>
            <a:r>
              <a:rPr lang="en-US"/>
              <a:t> tin </a:t>
            </a:r>
            <a:r>
              <a:rPr lang="en-US" err="1"/>
              <a:t>cậy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endParaRPr lang="en-US"/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endParaRPr lang="en-US"/>
          </a:p>
          <a:p>
            <a:pPr lvl="1"/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chết</a:t>
            </a:r>
            <a:r>
              <a:rPr lang="en-US"/>
              <a:t>?</a:t>
            </a:r>
          </a:p>
          <a:p>
            <a:pPr lvl="1"/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bơi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quanh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 </a:t>
            </a:r>
            <a:r>
              <a:rPr lang="en-US" err="1"/>
              <a:t>đất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30h?</a:t>
            </a:r>
          </a:p>
          <a:p>
            <a:pPr lvl="1"/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vé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?</a:t>
            </a:r>
          </a:p>
          <a:p>
            <a:pPr lvl="1"/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A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?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3 </a:t>
            </a:r>
            <a:r>
              <a:rPr lang="en-US" err="1"/>
              <a:t>bước</a:t>
            </a:r>
            <a:r>
              <a:rPr lang="en-US"/>
              <a:t>: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n, </a:t>
            </a: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lớn</a:t>
            </a:r>
            <a:endParaRPr lang="en-US"/>
          </a:p>
          <a:p>
            <a:pPr marL="811212" lvl="1" indent="-514350">
              <a:buFont typeface="+mj-lt"/>
              <a:buAutoNum type="arabicPeriod"/>
            </a:pPr>
            <a:r>
              <a:rPr lang="en-US" err="1"/>
              <a:t>Đếm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, </a:t>
            </a:r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n(A)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A </a:t>
            </a:r>
            <a:r>
              <a:rPr lang="en-US" err="1"/>
              <a:t>là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37954" name="Object 2"/>
          <p:cNvGraphicFramePr>
            <a:graphicFrameLocks noChangeAspect="1"/>
          </p:cNvGraphicFramePr>
          <p:nvPr/>
        </p:nvGraphicFramePr>
        <p:xfrm>
          <a:off x="3073400" y="3886200"/>
          <a:ext cx="25717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1282680" imgH="609480" progId="Equation.DSMT4">
                  <p:embed/>
                </p:oleObj>
              </mc:Choice>
              <mc:Fallback>
                <p:oleObj name="Equation" r:id="rId3" imgW="1282680" imgH="609480" progId="Equation.DSMT4">
                  <p:embed/>
                  <p:pic>
                    <p:nvPicPr>
                      <p:cNvPr id="637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886200"/>
                        <a:ext cx="2571750" cy="1176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514600"/>
          <a:ext cx="5832178" cy="2453640"/>
        </p:xfrm>
        <a:graphic>
          <a:graphicData uri="http://schemas.openxmlformats.org/drawingml/2006/table">
            <a:tbl>
              <a:tblPr/>
              <a:tblGrid>
                <a:gridCol w="176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Người</a:t>
                      </a: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tung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lần</a:t>
                      </a: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tung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lần</a:t>
                      </a: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err="1">
                          <a:latin typeface="+mn-lt"/>
                          <a:ea typeface="Times New Roman"/>
                          <a:cs typeface="Times New Roman"/>
                        </a:rPr>
                        <a:t>sấp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Tần suất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Buyffon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4040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0,5069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Pearson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12000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6019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0,5016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Pearson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24000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12012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0,5005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Nghiên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cứu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khả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xuất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mặt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sấp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khi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gieo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đồng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cân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đối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đồng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chất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err="1"/>
              <a:t>Tần</a:t>
            </a:r>
            <a:r>
              <a:rPr lang="en-US" sz="3200"/>
              <a:t> </a:t>
            </a:r>
            <a:r>
              <a:rPr lang="en-US" sz="3200" err="1"/>
              <a:t>suất</a:t>
            </a:r>
            <a:r>
              <a:rPr lang="en-US" sz="3200"/>
              <a:t> </a:t>
            </a:r>
            <a:r>
              <a:rPr lang="en-US" sz="3200" err="1"/>
              <a:t>dần</a:t>
            </a:r>
            <a:r>
              <a:rPr lang="en-US" sz="3200"/>
              <a:t> </a:t>
            </a:r>
            <a:r>
              <a:rPr lang="en-US" sz="3200" err="1"/>
              <a:t>tới</a:t>
            </a:r>
            <a:r>
              <a:rPr lang="en-US" sz="3200"/>
              <a:t> 0.5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/>
          <a:lstStyle/>
          <a:p>
            <a:endParaRPr lang="en-US"/>
          </a:p>
          <a:p>
            <a:r>
              <a:rPr lang="en-US" err="1"/>
              <a:t>Vậy</a:t>
            </a:r>
            <a:r>
              <a:rPr lang="en-US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094EB6-1771-4824-8C12-54A54E18B6A4}"/>
                  </a:ext>
                </a:extLst>
              </p:cNvPr>
              <p:cNvSpPr/>
              <p:nvPr/>
            </p:nvSpPr>
            <p:spPr>
              <a:xfrm>
                <a:off x="2362200" y="1314450"/>
                <a:ext cx="3726085" cy="1167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094EB6-1771-4824-8C12-54A54E18B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314450"/>
                <a:ext cx="3726085" cy="1167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cổ</a:t>
            </a:r>
            <a:r>
              <a:rPr lang="en-US"/>
              <a:t> </a:t>
            </a:r>
            <a:r>
              <a:rPr lang="en-US" err="1"/>
              <a:t>điển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(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thuyết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)</a:t>
            </a:r>
          </a:p>
          <a:p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bcsc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bcsc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hữu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1219200" y="3048000"/>
          <a:ext cx="698023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Document" r:id="rId3" imgW="7167257" imgH="1402047" progId="Word.Document.12">
                  <p:embed/>
                </p:oleObj>
              </mc:Choice>
              <mc:Fallback>
                <p:oleObj name="Document" r:id="rId3" imgW="7167257" imgH="1402047" progId="Word.Document.12">
                  <p:embed/>
                  <p:pic>
                    <p:nvPicPr>
                      <p:cNvPr id="63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980238" cy="1363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/>
              <a:t>1.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bộ</a:t>
            </a:r>
            <a:r>
              <a:rPr lang="en-US" sz="2800"/>
              <a:t> </a:t>
            </a:r>
            <a:r>
              <a:rPr lang="en-US" sz="2800" err="1"/>
              <a:t>bài</a:t>
            </a:r>
            <a:r>
              <a:rPr lang="en-US" sz="2800"/>
              <a:t> </a:t>
            </a:r>
            <a:r>
              <a:rPr lang="en-US" sz="2800" err="1"/>
              <a:t>tây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52 </a:t>
            </a:r>
            <a:r>
              <a:rPr lang="en-US" sz="2800" err="1"/>
              <a:t>lá</a:t>
            </a:r>
            <a:r>
              <a:rPr lang="en-US" sz="2800"/>
              <a:t>.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ngẫu</a:t>
            </a:r>
            <a:r>
              <a:rPr lang="en-US" sz="2800"/>
              <a:t> </a:t>
            </a:r>
            <a:r>
              <a:rPr lang="en-US" sz="2800" err="1"/>
              <a:t>nhiên</a:t>
            </a:r>
            <a:r>
              <a:rPr lang="en-US" sz="2800"/>
              <a:t> </a:t>
            </a:r>
            <a:r>
              <a:rPr lang="en-US" sz="2800" err="1"/>
              <a:t>ra</a:t>
            </a:r>
            <a:r>
              <a:rPr lang="en-US" sz="2800"/>
              <a:t> 1 </a:t>
            </a:r>
            <a:r>
              <a:rPr lang="en-US" sz="2800" err="1"/>
              <a:t>lá</a:t>
            </a:r>
            <a:r>
              <a:rPr lang="en-US" sz="2800"/>
              <a:t>.</a:t>
            </a:r>
          </a:p>
          <a:p>
            <a:pPr>
              <a:buNone/>
            </a:pPr>
            <a:r>
              <a:rPr lang="en-US" sz="2800" err="1"/>
              <a:t>Gọi</a:t>
            </a:r>
            <a:r>
              <a:rPr lang="en-US" sz="2800"/>
              <a:t>: </a:t>
            </a:r>
          </a:p>
          <a:p>
            <a:pPr>
              <a:buNone/>
            </a:pPr>
            <a:r>
              <a:rPr lang="en-US" sz="2800"/>
              <a:t>A: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2,3 </a:t>
            </a:r>
            <a:r>
              <a:rPr lang="en-US" sz="2800" err="1"/>
              <a:t>hoặc</a:t>
            </a:r>
            <a:r>
              <a:rPr lang="en-US" sz="2800"/>
              <a:t> 7</a:t>
            </a:r>
          </a:p>
          <a:p>
            <a:pPr>
              <a:buNone/>
            </a:pPr>
            <a:r>
              <a:rPr lang="en-US" sz="2800"/>
              <a:t>B: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2 </a:t>
            </a:r>
            <a:r>
              <a:rPr lang="en-US" sz="2800" err="1"/>
              <a:t>cơ</a:t>
            </a:r>
            <a:r>
              <a:rPr lang="en-US" sz="2800"/>
              <a:t>, 3 </a:t>
            </a:r>
            <a:r>
              <a:rPr lang="en-US" sz="2800" err="1"/>
              <a:t>rô</a:t>
            </a:r>
            <a:r>
              <a:rPr lang="en-US" sz="2800"/>
              <a:t>, 8 </a:t>
            </a:r>
            <a:r>
              <a:rPr lang="en-US" sz="2800" err="1"/>
              <a:t>bích</a:t>
            </a:r>
            <a:r>
              <a:rPr lang="en-US" sz="2800"/>
              <a:t> </a:t>
            </a:r>
            <a:r>
              <a:rPr lang="en-US" sz="2800" err="1"/>
              <a:t>hoặc</a:t>
            </a:r>
            <a:r>
              <a:rPr lang="en-US" sz="2800"/>
              <a:t> K </a:t>
            </a:r>
            <a:r>
              <a:rPr lang="en-US" sz="2800" err="1"/>
              <a:t>chuồn</a:t>
            </a:r>
            <a:r>
              <a:rPr lang="en-US" sz="2800"/>
              <a:t>.</a:t>
            </a:r>
          </a:p>
          <a:p>
            <a:pPr>
              <a:buNone/>
            </a:pPr>
            <a:r>
              <a:rPr lang="en-US" sz="2800" err="1"/>
              <a:t>Tính</a:t>
            </a:r>
            <a:r>
              <a:rPr lang="en-US" sz="2800"/>
              <a:t> </a:t>
            </a:r>
            <a:r>
              <a:rPr lang="en-US" sz="2800" err="1"/>
              <a:t>xác</a:t>
            </a:r>
            <a:r>
              <a:rPr lang="en-US" sz="2800"/>
              <a:t> </a:t>
            </a:r>
            <a:r>
              <a:rPr lang="en-US" sz="2800" err="1"/>
              <a:t>suất</a:t>
            </a:r>
            <a:r>
              <a:rPr lang="en-US" sz="2800"/>
              <a:t>:</a:t>
            </a:r>
          </a:p>
          <a:p>
            <a:pPr>
              <a:buNone/>
            </a:pPr>
            <a:r>
              <a:rPr lang="en-US" sz="2800"/>
              <a:t>A)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</a:t>
            </a:r>
            <a:r>
              <a:rPr lang="en-US" sz="2800" err="1"/>
              <a:t>số</a:t>
            </a:r>
            <a:r>
              <a:rPr lang="en-US" sz="2800"/>
              <a:t> 2, 3 </a:t>
            </a:r>
            <a:r>
              <a:rPr lang="en-US" sz="2800" err="1"/>
              <a:t>hoặc</a:t>
            </a:r>
            <a:r>
              <a:rPr lang="en-US" sz="2800"/>
              <a:t> 7.</a:t>
            </a:r>
          </a:p>
          <a:p>
            <a:pPr>
              <a:buNone/>
            </a:pPr>
            <a:r>
              <a:rPr lang="en-US" sz="2800"/>
              <a:t>B)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 2 </a:t>
            </a:r>
            <a:r>
              <a:rPr lang="en-US" sz="2800" err="1"/>
              <a:t>cơ</a:t>
            </a:r>
            <a:r>
              <a:rPr lang="en-US" sz="2800"/>
              <a:t>, 3 </a:t>
            </a:r>
            <a:r>
              <a:rPr lang="en-US" sz="2800" err="1"/>
              <a:t>rô</a:t>
            </a:r>
            <a:r>
              <a:rPr lang="en-US" sz="2800"/>
              <a:t>, 8 </a:t>
            </a:r>
            <a:r>
              <a:rPr lang="en-US" sz="2800" err="1"/>
              <a:t>bích</a:t>
            </a:r>
            <a:r>
              <a:rPr lang="en-US" sz="2800"/>
              <a:t> </a:t>
            </a:r>
            <a:r>
              <a:rPr lang="en-US" sz="2800" err="1"/>
              <a:t>hoặc</a:t>
            </a:r>
            <a:r>
              <a:rPr lang="en-US" sz="2800"/>
              <a:t> K </a:t>
            </a:r>
            <a:r>
              <a:rPr lang="en-US" sz="2800" err="1"/>
              <a:t>chuồn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/>
              <a:t>1.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bộ</a:t>
            </a:r>
            <a:r>
              <a:rPr lang="en-US" sz="2800"/>
              <a:t> </a:t>
            </a:r>
            <a:r>
              <a:rPr lang="en-US" sz="2800" err="1"/>
              <a:t>bài</a:t>
            </a:r>
            <a:r>
              <a:rPr lang="en-US" sz="2800"/>
              <a:t> </a:t>
            </a:r>
            <a:r>
              <a:rPr lang="en-US" sz="2800" err="1"/>
              <a:t>tây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52 </a:t>
            </a:r>
            <a:r>
              <a:rPr lang="en-US" sz="2800" err="1"/>
              <a:t>lá</a:t>
            </a:r>
            <a:r>
              <a:rPr lang="en-US" sz="2800"/>
              <a:t>.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ngẫu</a:t>
            </a:r>
            <a:r>
              <a:rPr lang="en-US" sz="2800"/>
              <a:t> </a:t>
            </a:r>
            <a:r>
              <a:rPr lang="en-US" sz="2800" err="1"/>
              <a:t>nhiên</a:t>
            </a:r>
            <a:r>
              <a:rPr lang="en-US" sz="2800"/>
              <a:t> </a:t>
            </a:r>
            <a:r>
              <a:rPr lang="en-US" sz="2800" err="1"/>
              <a:t>ra</a:t>
            </a:r>
            <a:r>
              <a:rPr lang="en-US" sz="2800"/>
              <a:t> 1 </a:t>
            </a:r>
            <a:r>
              <a:rPr lang="en-US" sz="2800" err="1"/>
              <a:t>lá</a:t>
            </a:r>
            <a:r>
              <a:rPr lang="en-US" sz="2800"/>
              <a:t>.</a:t>
            </a:r>
          </a:p>
          <a:p>
            <a:pPr>
              <a:buNone/>
            </a:pPr>
            <a:r>
              <a:rPr lang="en-US" sz="2800" err="1"/>
              <a:t>Gọi</a:t>
            </a:r>
            <a:r>
              <a:rPr lang="en-US" sz="2800"/>
              <a:t>: </a:t>
            </a:r>
          </a:p>
          <a:p>
            <a:pPr>
              <a:buNone/>
            </a:pPr>
            <a:r>
              <a:rPr lang="en-US" sz="2800"/>
              <a:t>A: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2,3 </a:t>
            </a:r>
            <a:r>
              <a:rPr lang="en-US" sz="2800" err="1"/>
              <a:t>hoặc</a:t>
            </a:r>
            <a:r>
              <a:rPr lang="en-US" sz="2800"/>
              <a:t> 7</a:t>
            </a:r>
          </a:p>
          <a:p>
            <a:pPr>
              <a:buNone/>
            </a:pPr>
            <a:r>
              <a:rPr lang="en-US" sz="2800"/>
              <a:t>B: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2 </a:t>
            </a:r>
            <a:r>
              <a:rPr lang="en-US" sz="2800" err="1"/>
              <a:t>cơ</a:t>
            </a:r>
            <a:r>
              <a:rPr lang="en-US" sz="2800"/>
              <a:t>, 3 </a:t>
            </a:r>
            <a:r>
              <a:rPr lang="en-US" sz="2800" err="1"/>
              <a:t>rô</a:t>
            </a:r>
            <a:r>
              <a:rPr lang="en-US" sz="2800"/>
              <a:t>, 8 </a:t>
            </a:r>
            <a:r>
              <a:rPr lang="en-US" sz="2800" err="1"/>
              <a:t>bích</a:t>
            </a:r>
            <a:r>
              <a:rPr lang="en-US" sz="2800"/>
              <a:t> </a:t>
            </a:r>
            <a:r>
              <a:rPr lang="en-US" sz="2800" err="1"/>
              <a:t>hoặc</a:t>
            </a:r>
            <a:r>
              <a:rPr lang="en-US" sz="2800"/>
              <a:t> K </a:t>
            </a:r>
            <a:r>
              <a:rPr lang="en-US" sz="2800" err="1"/>
              <a:t>chuồn</a:t>
            </a:r>
            <a:r>
              <a:rPr lang="en-US" sz="2800"/>
              <a:t>.</a:t>
            </a:r>
          </a:p>
          <a:p>
            <a:pPr>
              <a:buNone/>
            </a:pPr>
            <a:r>
              <a:rPr lang="en-US" sz="2800" err="1"/>
              <a:t>Tính</a:t>
            </a:r>
            <a:r>
              <a:rPr lang="en-US" sz="2800"/>
              <a:t> </a:t>
            </a:r>
            <a:r>
              <a:rPr lang="en-US" sz="2800" err="1"/>
              <a:t>xác</a:t>
            </a:r>
            <a:r>
              <a:rPr lang="en-US" sz="2800"/>
              <a:t> </a:t>
            </a:r>
            <a:r>
              <a:rPr lang="en-US" sz="2800" err="1"/>
              <a:t>suất</a:t>
            </a:r>
            <a:r>
              <a:rPr lang="en-US" sz="2800"/>
              <a:t>:</a:t>
            </a:r>
          </a:p>
          <a:p>
            <a:pPr>
              <a:buNone/>
            </a:pPr>
            <a:r>
              <a:rPr lang="en-US" sz="2800"/>
              <a:t>A)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</a:t>
            </a:r>
            <a:r>
              <a:rPr lang="en-US" sz="2800" err="1"/>
              <a:t>số</a:t>
            </a:r>
            <a:r>
              <a:rPr lang="en-US" sz="2800"/>
              <a:t> 2, 3 </a:t>
            </a:r>
            <a:r>
              <a:rPr lang="en-US" sz="2800" err="1"/>
              <a:t>hoặc</a:t>
            </a:r>
            <a:r>
              <a:rPr lang="en-US" sz="2800"/>
              <a:t> 7.</a:t>
            </a:r>
          </a:p>
          <a:p>
            <a:pPr>
              <a:buNone/>
            </a:pPr>
            <a:r>
              <a:rPr lang="en-US" sz="2800"/>
              <a:t>B)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 2 </a:t>
            </a:r>
            <a:r>
              <a:rPr lang="en-US" sz="2800" err="1"/>
              <a:t>cơ</a:t>
            </a:r>
            <a:r>
              <a:rPr lang="en-US" sz="2800"/>
              <a:t>, 3 </a:t>
            </a:r>
            <a:r>
              <a:rPr lang="en-US" sz="2800" err="1"/>
              <a:t>rô</a:t>
            </a:r>
            <a:r>
              <a:rPr lang="en-US" sz="2800"/>
              <a:t>, 8 </a:t>
            </a:r>
            <a:r>
              <a:rPr lang="en-US" sz="2800" err="1"/>
              <a:t>bích</a:t>
            </a:r>
            <a:r>
              <a:rPr lang="en-US" sz="2800"/>
              <a:t> </a:t>
            </a:r>
            <a:r>
              <a:rPr lang="en-US" sz="2800" err="1"/>
              <a:t>hoặc</a:t>
            </a:r>
            <a:r>
              <a:rPr lang="en-US" sz="2800"/>
              <a:t> K </a:t>
            </a:r>
            <a:r>
              <a:rPr lang="en-US" sz="2800" err="1"/>
              <a:t>chuồn</a:t>
            </a:r>
            <a:endParaRPr lang="en-US" sz="2800"/>
          </a:p>
          <a:p>
            <a:pPr>
              <a:buNone/>
            </a:pPr>
            <a:r>
              <a:rPr lang="en-US" sz="2800"/>
              <a:t>C) </a:t>
            </a:r>
            <a:r>
              <a:rPr lang="en-US" sz="2800" err="1"/>
              <a:t>Rút</a:t>
            </a:r>
            <a:r>
              <a:rPr lang="en-US" sz="2800"/>
              <a:t>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</a:t>
            </a:r>
            <a:r>
              <a:rPr lang="en-US" sz="2800" err="1"/>
              <a:t>số</a:t>
            </a:r>
            <a:r>
              <a:rPr lang="en-US" sz="2800"/>
              <a:t> 2, 3 </a:t>
            </a:r>
            <a:r>
              <a:rPr lang="en-US" sz="2800" err="1"/>
              <a:t>hoặc</a:t>
            </a:r>
            <a:r>
              <a:rPr lang="en-US" sz="2800"/>
              <a:t> 7 </a:t>
            </a:r>
            <a:r>
              <a:rPr lang="en-US" sz="2800" err="1"/>
              <a:t>hoặc</a:t>
            </a:r>
            <a:r>
              <a:rPr lang="en-US" sz="2800"/>
              <a:t> </a:t>
            </a:r>
            <a:r>
              <a:rPr lang="en-US" sz="2800" err="1"/>
              <a:t>lá</a:t>
            </a:r>
            <a:r>
              <a:rPr lang="en-US" sz="2800"/>
              <a:t> 2 </a:t>
            </a:r>
            <a:r>
              <a:rPr lang="en-US" sz="2800" err="1"/>
              <a:t>cơ</a:t>
            </a:r>
            <a:r>
              <a:rPr lang="en-US" sz="2800"/>
              <a:t>, 3 </a:t>
            </a:r>
            <a:r>
              <a:rPr lang="en-US" sz="2800" err="1"/>
              <a:t>rô</a:t>
            </a:r>
            <a:r>
              <a:rPr lang="en-US" sz="2800"/>
              <a:t>, 8 </a:t>
            </a:r>
            <a:r>
              <a:rPr lang="en-US" sz="2800" err="1"/>
              <a:t>bích</a:t>
            </a:r>
            <a:r>
              <a:rPr lang="en-US" sz="2800"/>
              <a:t> </a:t>
            </a:r>
            <a:r>
              <a:rPr lang="en-US" sz="2800" err="1"/>
              <a:t>hoặc</a:t>
            </a:r>
            <a:r>
              <a:rPr lang="en-US" sz="2800"/>
              <a:t> K </a:t>
            </a:r>
            <a:r>
              <a:rPr lang="en-US" sz="2800" err="1"/>
              <a:t>chuồn</a:t>
            </a:r>
            <a:endParaRPr lang="en-US" sz="2800"/>
          </a:p>
          <a:p>
            <a:pPr>
              <a:buNone/>
            </a:pPr>
            <a:r>
              <a:rPr lang="en-US" sz="2800"/>
              <a:t>D) </a:t>
            </a:r>
            <a:r>
              <a:rPr lang="en-US" sz="2800" err="1"/>
              <a:t>Tính</a:t>
            </a:r>
            <a:r>
              <a:rPr lang="en-US" sz="2800"/>
              <a:t> </a:t>
            </a:r>
            <a:r>
              <a:rPr lang="en-US" sz="2800" err="1"/>
              <a:t>xác</a:t>
            </a:r>
            <a:r>
              <a:rPr lang="en-US" sz="2800"/>
              <a:t> </a:t>
            </a:r>
            <a:r>
              <a:rPr lang="en-US" sz="2800" err="1"/>
              <a:t>suất</a:t>
            </a:r>
            <a:r>
              <a:rPr lang="en-US" sz="2800"/>
              <a:t> P(A.B)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C64030-A80F-4676-B1B6-C7E26C96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1" y="2059781"/>
            <a:ext cx="7917998" cy="2738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>
            <a:normAutofit/>
          </a:bodyPr>
          <a:lstStyle/>
          <a:p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thí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nghiệm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err="1">
                <a:solidFill>
                  <a:srgbClr val="FF0000"/>
                </a:solidFill>
              </a:rPr>
              <a:t>quan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sát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kết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thể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báo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trước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.</a:t>
            </a:r>
          </a:p>
          <a:p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T.</a:t>
            </a:r>
          </a:p>
          <a:p>
            <a:r>
              <a:rPr lang="en-US"/>
              <a:t>Ta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liệt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kê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hoặc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biểu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diễn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.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vài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cộng</a:t>
            </a:r>
            <a:endParaRPr lang="en-US"/>
          </a:p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endParaRPr lang="en-US"/>
          </a:p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/>
          </a:bodyPr>
          <a:lstStyle/>
          <a:p>
            <a:r>
              <a:rPr lang="en-US"/>
              <a:t>Cho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A, B. Ta </a:t>
            </a:r>
            <a:r>
              <a:rPr lang="en-US" err="1"/>
              <a:t>có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Nếu</a:t>
            </a:r>
            <a:r>
              <a:rPr lang="en-US"/>
              <a:t> A, B </a:t>
            </a:r>
            <a:r>
              <a:rPr lang="en-US" err="1"/>
              <a:t>xung</a:t>
            </a:r>
            <a:r>
              <a:rPr lang="en-US"/>
              <a:t> </a:t>
            </a:r>
            <a:r>
              <a:rPr lang="en-US" err="1"/>
              <a:t>khắc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:</a:t>
            </a:r>
          </a:p>
          <a:p>
            <a:endParaRPr lang="en-US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28600" y="419100"/>
            <a:ext cx="8229600" cy="844548"/>
          </a:xfrm>
        </p:spPr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cộng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447800" y="2209800"/>
          <a:ext cx="67548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Equation" r:id="rId3" imgW="4991040" imgH="482400" progId="Equation.DSMT4">
                  <p:embed/>
                </p:oleObj>
              </mc:Choice>
              <mc:Fallback>
                <p:oleObj name="Equation" r:id="rId3" imgW="4991040" imgH="482400" progId="Equation.DSMT4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6754813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514600" y="3810000"/>
          <a:ext cx="438598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5" imgW="3111480" imgH="431640" progId="Equation.DSMT4">
                  <p:embed/>
                </p:oleObj>
              </mc:Choice>
              <mc:Fallback>
                <p:oleObj name="Equation" r:id="rId5" imgW="3111480" imgH="431640" progId="Equation.DSMT4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4385982" cy="6096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505200" y="5257800"/>
          <a:ext cx="2743200" cy="72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7" imgW="2057400" imgH="545760" progId="Equation.DSMT4">
                  <p:embed/>
                </p:oleObj>
              </mc:Choice>
              <mc:Fallback>
                <p:oleObj name="Equation" r:id="rId7" imgW="2057400" imgH="545760" progId="Equation.DSMT4">
                  <p:embed/>
                  <p:pic>
                    <p:nvPicPr>
                      <p:cNvPr id="645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2743200" cy="728133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bia</a:t>
            </a:r>
            <a:r>
              <a:rPr lang="en-US"/>
              <a:t> 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10 </a:t>
            </a:r>
            <a:r>
              <a:rPr lang="en-US" err="1"/>
              <a:t>là</a:t>
            </a:r>
            <a:r>
              <a:rPr lang="en-US"/>
              <a:t> 0,1; 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9 </a:t>
            </a:r>
            <a:r>
              <a:rPr lang="en-US" err="1"/>
              <a:t>là</a:t>
            </a:r>
            <a:r>
              <a:rPr lang="en-US"/>
              <a:t> 0,2; 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8 </a:t>
            </a:r>
            <a:r>
              <a:rPr lang="en-US" err="1"/>
              <a:t>là</a:t>
            </a:r>
            <a:r>
              <a:rPr lang="en-US"/>
              <a:t> 0,25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8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0,45.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9 </a:t>
            </a:r>
            <a:r>
              <a:rPr lang="en-US" err="1"/>
              <a:t>điểm</a:t>
            </a:r>
            <a:r>
              <a:rPr lang="en-US"/>
              <a:t>.</a:t>
            </a:r>
          </a:p>
          <a:p>
            <a:r>
              <a:rPr lang="en-US"/>
              <a:t>A1: “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10”	A2: “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9”</a:t>
            </a:r>
          </a:p>
          <a:p>
            <a:r>
              <a:rPr lang="en-US"/>
              <a:t>A: “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9 </a:t>
            </a:r>
            <a:r>
              <a:rPr lang="en-US" err="1"/>
              <a:t>điểm</a:t>
            </a:r>
            <a:r>
              <a:rPr lang="en-US"/>
              <a:t>”         </a:t>
            </a:r>
          </a:p>
          <a:p>
            <a:r>
              <a:rPr lang="en-US"/>
              <a:t>Ta </a:t>
            </a:r>
            <a:r>
              <a:rPr lang="en-US" err="1"/>
              <a:t>có</a:t>
            </a:r>
            <a:r>
              <a:rPr lang="en-US"/>
              <a:t>: </a:t>
            </a:r>
            <a:r>
              <a:rPr lang="en-US">
                <a:solidFill>
                  <a:srgbClr val="C00000"/>
                </a:solidFill>
              </a:rPr>
              <a:t>A=A1+A2</a:t>
            </a:r>
            <a:r>
              <a:rPr lang="en-US"/>
              <a:t>       </a:t>
            </a:r>
            <a:r>
              <a:rPr lang="en-US" err="1"/>
              <a:t>và</a:t>
            </a:r>
            <a:r>
              <a:rPr lang="en-US"/>
              <a:t>       </a:t>
            </a:r>
            <a:r>
              <a:rPr lang="en-US" cap="all">
                <a:solidFill>
                  <a:srgbClr val="FF0000"/>
                </a:solidFill>
              </a:rPr>
              <a:t>A1, A2 </a:t>
            </a:r>
            <a:r>
              <a:rPr lang="en-US" cap="all" err="1">
                <a:solidFill>
                  <a:srgbClr val="FF0000"/>
                </a:solidFill>
              </a:rPr>
              <a:t>xung</a:t>
            </a:r>
            <a:r>
              <a:rPr lang="en-US" cap="all">
                <a:solidFill>
                  <a:srgbClr val="FF0000"/>
                </a:solidFill>
              </a:rPr>
              <a:t> </a:t>
            </a:r>
            <a:r>
              <a:rPr lang="en-US" cap="all" err="1">
                <a:solidFill>
                  <a:srgbClr val="FF0000"/>
                </a:solidFill>
              </a:rPr>
              <a:t>khắc</a:t>
            </a:r>
            <a:endParaRPr lang="en-US" cap="all">
              <a:solidFill>
                <a:srgbClr val="FF0000"/>
              </a:solidFill>
            </a:endParaRPr>
          </a:p>
          <a:p>
            <a:r>
              <a:rPr lang="en-US" err="1"/>
              <a:t>Vậy</a:t>
            </a:r>
            <a:r>
              <a:rPr lang="en-US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430082" name="Object 2"/>
          <p:cNvGraphicFramePr>
            <a:graphicFrameLocks noChangeAspect="1"/>
          </p:cNvGraphicFramePr>
          <p:nvPr/>
        </p:nvGraphicFramePr>
        <p:xfrm>
          <a:off x="2117725" y="5105400"/>
          <a:ext cx="59594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4" imgW="4572000" imgH="939600" progId="Equation.DSMT4">
                  <p:embed/>
                </p:oleObj>
              </mc:Choice>
              <mc:Fallback>
                <p:oleObj name="Equation" r:id="rId4" imgW="4572000" imgH="939600" progId="Equation.DSMT4">
                  <p:embed/>
                  <p:pic>
                    <p:nvPicPr>
                      <p:cNvPr id="430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5105400"/>
                        <a:ext cx="5959475" cy="1227138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A </a:t>
            </a:r>
            <a:r>
              <a:rPr lang="en-US" err="1"/>
              <a:t>sắp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nghiệp</a:t>
            </a:r>
            <a:r>
              <a:rPr lang="en-US"/>
              <a:t>.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gia</a:t>
            </a:r>
            <a:r>
              <a:rPr lang="en-US"/>
              <a:t> </a:t>
            </a:r>
            <a:r>
              <a:rPr lang="en-US" err="1"/>
              <a:t>hội</a:t>
            </a:r>
            <a:r>
              <a:rPr lang="en-US"/>
              <a:t> </a:t>
            </a:r>
            <a:r>
              <a:rPr lang="en-US" err="1"/>
              <a:t>chợ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, </a:t>
            </a:r>
            <a:r>
              <a:rPr lang="en-US" err="1"/>
              <a:t>được</a:t>
            </a:r>
            <a:r>
              <a:rPr lang="en-US"/>
              <a:t> 2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ty</a:t>
            </a:r>
            <a:r>
              <a:rPr lang="en-US"/>
              <a:t> </a:t>
            </a:r>
            <a:r>
              <a:rPr lang="en-US" err="1"/>
              <a:t>phỏng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anh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:</a:t>
            </a:r>
          </a:p>
          <a:p>
            <a:r>
              <a:rPr lang="en-US"/>
              <a:t>Xs </a:t>
            </a:r>
            <a:r>
              <a:rPr lang="en-US" err="1"/>
              <a:t>anh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ty</a:t>
            </a:r>
            <a:r>
              <a:rPr lang="en-US"/>
              <a:t> A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0,8.</a:t>
            </a:r>
          </a:p>
          <a:p>
            <a:r>
              <a:rPr lang="en-US"/>
              <a:t>Xs </a:t>
            </a:r>
            <a:r>
              <a:rPr lang="en-US" err="1"/>
              <a:t>anh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ty</a:t>
            </a:r>
            <a:r>
              <a:rPr lang="en-US"/>
              <a:t> B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0,6.</a:t>
            </a:r>
          </a:p>
          <a:p>
            <a:r>
              <a:rPr lang="en-US"/>
              <a:t>Xs </a:t>
            </a:r>
            <a:r>
              <a:rPr lang="en-US" err="1"/>
              <a:t>anh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2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ty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0,5.</a:t>
            </a:r>
          </a:p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anh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1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ty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/>
              <a:t>Cho 3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Cho 4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: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cộng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174750" y="1752600"/>
          <a:ext cx="74771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3" imgW="6565680" imgH="939600" progId="Equation.DSMT4">
                  <p:embed/>
                </p:oleObj>
              </mc:Choice>
              <mc:Fallback>
                <p:oleObj name="Equation" r:id="rId3" imgW="6565680" imgH="939600" progId="Equation.DSMT4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752600"/>
                        <a:ext cx="7477125" cy="1073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59" name="Object 8"/>
          <p:cNvGraphicFramePr>
            <a:graphicFrameLocks noChangeAspect="1"/>
          </p:cNvGraphicFramePr>
          <p:nvPr/>
        </p:nvGraphicFramePr>
        <p:xfrm>
          <a:off x="354013" y="3429000"/>
          <a:ext cx="8593137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5" imgW="7823160" imgH="2463480" progId="Equation.DSMT4">
                  <p:embed/>
                </p:oleObj>
              </mc:Choice>
              <mc:Fallback>
                <p:oleObj name="Equation" r:id="rId5" imgW="7823160" imgH="2463480" progId="Equation.DSMT4">
                  <p:embed/>
                  <p:pic>
                    <p:nvPicPr>
                      <p:cNvPr id="4290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429000"/>
                        <a:ext cx="8593137" cy="2714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/>
          </a:bodyPr>
          <a:lstStyle/>
          <a:p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A1, A2, …, An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T </a:t>
            </a:r>
            <a:r>
              <a:rPr lang="en-US" err="1"/>
              <a:t>thì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chẵn</a:t>
            </a:r>
            <a:r>
              <a:rPr lang="en-US"/>
              <a:t>: –</a:t>
            </a:r>
          </a:p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lẻ</a:t>
            </a:r>
            <a:r>
              <a:rPr lang="en-US"/>
              <a:t>: +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cộng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22163"/>
              </p:ext>
            </p:extLst>
          </p:nvPr>
        </p:nvGraphicFramePr>
        <p:xfrm>
          <a:off x="1009846" y="2349500"/>
          <a:ext cx="720313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6324480" imgH="1625400" progId="Equation.DSMT4">
                  <p:embed/>
                </p:oleObj>
              </mc:Choice>
              <mc:Fallback>
                <p:oleObj name="Equation" r:id="rId3" imgW="6324480" imgH="1625400" progId="Equation.DSMT4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846" y="2349500"/>
                        <a:ext cx="7203132" cy="1854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tây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52 </a:t>
            </a:r>
            <a:r>
              <a:rPr lang="en-US" err="1"/>
              <a:t>lá</a:t>
            </a:r>
            <a:r>
              <a:rPr lang="en-US"/>
              <a:t>. </a:t>
            </a:r>
            <a:r>
              <a:rPr lang="en-US" err="1"/>
              <a:t>Rút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1 </a:t>
            </a:r>
            <a:r>
              <a:rPr lang="en-US" err="1"/>
              <a:t>lá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.</a:t>
            </a:r>
          </a:p>
          <a:p>
            <a:r>
              <a:rPr lang="en-US"/>
              <a:t>A: </a:t>
            </a:r>
            <a:r>
              <a:rPr lang="en-US" err="1"/>
              <a:t>rút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lá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2</a:t>
            </a:r>
          </a:p>
          <a:p>
            <a:r>
              <a:rPr lang="en-US"/>
              <a:t>B: </a:t>
            </a:r>
            <a:r>
              <a:rPr lang="en-US" err="1"/>
              <a:t>rút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lá</a:t>
            </a:r>
            <a:r>
              <a:rPr lang="en-US"/>
              <a:t> </a:t>
            </a:r>
            <a:r>
              <a:rPr lang="en-US" err="1"/>
              <a:t>bích</a:t>
            </a:r>
            <a:endParaRPr lang="en-US"/>
          </a:p>
          <a:p>
            <a:pPr>
              <a:buNone/>
            </a:pPr>
            <a:endParaRPr lang="en-US"/>
          </a:p>
          <a:p>
            <a:pPr marL="514350" indent="-514350">
              <a:buAutoNum type="alphaLcParenR"/>
            </a:pPr>
            <a:r>
              <a:rPr lang="en-US" err="1"/>
              <a:t>Tính</a:t>
            </a:r>
            <a:r>
              <a:rPr lang="en-US"/>
              <a:t> P(A), P(B), P(A+B), P(AB)</a:t>
            </a:r>
          </a:p>
          <a:p>
            <a:pPr marL="514350" indent="-514350">
              <a:buAutoNum type="alphaLcParenR"/>
            </a:pP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A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bao</a:t>
            </a:r>
            <a:r>
              <a:rPr lang="en-US"/>
              <a:t> </a:t>
            </a:r>
            <a:r>
              <a:rPr lang="en-US" err="1"/>
              <a:t>nhiêu</a:t>
            </a:r>
            <a:r>
              <a:rPr lang="en-US"/>
              <a:t>?</a:t>
            </a:r>
          </a:p>
          <a:p>
            <a:pPr marL="514350" indent="-514350">
              <a:buAutoNum type="alphaLcParenR"/>
            </a:pP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B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bao</a:t>
            </a:r>
            <a:r>
              <a:rPr lang="en-US"/>
              <a:t> </a:t>
            </a:r>
            <a:r>
              <a:rPr lang="en-US" err="1"/>
              <a:t>nhiêu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505" y="457200"/>
            <a:ext cx="8229600" cy="914400"/>
          </a:xfrm>
        </p:spPr>
        <p:txBody>
          <a:bodyPr/>
          <a:lstStyle/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US" b="1" err="1"/>
              <a:t>Định</a:t>
            </a:r>
            <a:r>
              <a:rPr lang="en-US" b="1"/>
              <a:t> </a:t>
            </a:r>
            <a:r>
              <a:rPr lang="en-US" b="1" err="1"/>
              <a:t>nghĩa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xảy</a:t>
            </a:r>
            <a:r>
              <a:rPr lang="en-US"/>
              <a:t> ra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B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ra tr</a:t>
            </a:r>
            <a:r>
              <a:rPr lang="vi-VN"/>
              <a:t>ư</a:t>
            </a:r>
            <a:r>
              <a:rPr lang="en-US" err="1"/>
              <a:t>ớc</a:t>
            </a:r>
            <a:r>
              <a:rPr lang="en-US"/>
              <a:t>.</a:t>
            </a:r>
          </a:p>
          <a:p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P(A|B)</a:t>
            </a:r>
          </a:p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Nếu</a:t>
            </a:r>
            <a:r>
              <a:rPr lang="en-US"/>
              <a:t> P(B)=0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.</a:t>
            </a:r>
          </a:p>
          <a:p>
            <a:endParaRPr lang="en-US"/>
          </a:p>
        </p:txBody>
      </p:sp>
      <p:graphicFrame>
        <p:nvGraphicFramePr>
          <p:cNvPr id="4331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05339"/>
              </p:ext>
            </p:extLst>
          </p:nvPr>
        </p:nvGraphicFramePr>
        <p:xfrm>
          <a:off x="1716881" y="3733800"/>
          <a:ext cx="57102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3" imgW="1981080" imgH="469800" progId="Equation.DSMT4">
                  <p:embed/>
                </p:oleObj>
              </mc:Choice>
              <mc:Fallback>
                <p:oleObj name="Equation" r:id="rId3" imgW="1981080" imgH="469800" progId="Equation.DSMT4">
                  <p:embed/>
                  <p:pic>
                    <p:nvPicPr>
                      <p:cNvPr id="4331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881" y="3733800"/>
                        <a:ext cx="5710237" cy="1343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chuyến</a:t>
            </a:r>
            <a:r>
              <a:rPr lang="en-US"/>
              <a:t> bay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0,83</a:t>
            </a:r>
          </a:p>
          <a:p>
            <a:pPr marL="0" indent="0">
              <a:buNone/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chuyến</a:t>
            </a:r>
            <a:r>
              <a:rPr lang="en-US"/>
              <a:t> bay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0,82</a:t>
            </a:r>
          </a:p>
          <a:p>
            <a:pPr marL="0" indent="0">
              <a:buNone/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chuyến</a:t>
            </a:r>
            <a:r>
              <a:rPr lang="en-US"/>
              <a:t> bay </a:t>
            </a:r>
            <a:r>
              <a:rPr lang="en-US" err="1"/>
              <a:t>vừa</a:t>
            </a:r>
            <a:r>
              <a:rPr lang="en-US"/>
              <a:t>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vừa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0,78</a:t>
            </a:r>
          </a:p>
          <a:p>
            <a:r>
              <a:rPr lang="en-US" err="1"/>
              <a:t>Tính</a:t>
            </a:r>
            <a:r>
              <a:rPr lang="en-US"/>
              <a:t>: XS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chuyến</a:t>
            </a:r>
            <a:r>
              <a:rPr lang="en-US"/>
              <a:t> bay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giờ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562600"/>
          </a:xfrm>
        </p:spPr>
        <p:txBody>
          <a:bodyPr>
            <a:normAutofit/>
          </a:bodyPr>
          <a:lstStyle/>
          <a:p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A </a:t>
            </a:r>
            <a:r>
              <a:rPr lang="en-US" err="1"/>
              <a:t>với</a:t>
            </a:r>
            <a:r>
              <a:rPr lang="en-US"/>
              <a:t> P(A)&gt;0. Ta </a:t>
            </a:r>
            <a:r>
              <a:rPr lang="en-US" err="1"/>
              <a:t>có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38200" y="2057400"/>
          <a:ext cx="7853243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" imgW="5435280" imgH="2222280" progId="Equation.DSMT4">
                  <p:embed/>
                </p:oleObj>
              </mc:Choice>
              <mc:Fallback>
                <p:oleObj name="Equation" r:id="rId3" imgW="5435280" imgH="22222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853243" cy="3211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–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mẫu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biến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cố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sơ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cấp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lang="en-US" err="1">
                <a:solidFill>
                  <a:srgbClr val="FF0000"/>
                </a:solidFill>
              </a:rPr>
              <a:t>bcsc</a:t>
            </a:r>
            <a:r>
              <a:rPr lang="en-US">
                <a:solidFill>
                  <a:srgbClr val="FF0000"/>
                </a:solidFill>
              </a:rPr>
              <a:t>).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</a:t>
            </a:r>
            <a:r>
              <a:rPr lang="en-US" i="1" err="1"/>
              <a:t>w</a:t>
            </a:r>
            <a:r>
              <a:rPr lang="en-US" i="1" baseline="-25000" err="1"/>
              <a:t>i</a:t>
            </a:r>
            <a:endParaRPr lang="en-US"/>
          </a:p>
          <a:p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gian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mẫu</a:t>
            </a:r>
            <a:r>
              <a:rPr lang="en-US"/>
              <a:t>: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.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</a:t>
            </a:r>
            <a:r>
              <a:rPr lang="el-GR">
                <a:cs typeface="Times New Roman"/>
              </a:rPr>
              <a:t>Ω</a:t>
            </a:r>
            <a:endParaRPr lang="en-US">
              <a:cs typeface="Times New Roman"/>
            </a:endParaRPr>
          </a:p>
          <a:p>
            <a:r>
              <a:rPr lang="en-US" err="1">
                <a:cs typeface="Times New Roman"/>
              </a:rPr>
              <a:t>Ví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dụ</a:t>
            </a:r>
            <a:r>
              <a:rPr lang="en-US">
                <a:cs typeface="Times New Roman"/>
              </a:rPr>
              <a:t>: T : </a:t>
            </a:r>
            <a:r>
              <a:rPr lang="en-US" err="1">
                <a:cs typeface="Times New Roman"/>
              </a:rPr>
              <a:t>gieo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một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đồng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xu</a:t>
            </a:r>
            <a:r>
              <a:rPr lang="en-US">
                <a:cs typeface="Times New Roman"/>
              </a:rPr>
              <a:t> </a:t>
            </a:r>
          </a:p>
          <a:p>
            <a:r>
              <a:rPr lang="en-US" err="1">
                <a:cs typeface="Times New Roman"/>
              </a:rPr>
              <a:t>Không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gian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mẫu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là</a:t>
            </a:r>
            <a:r>
              <a:rPr lang="en-US">
                <a:cs typeface="Times New Roman"/>
              </a:rPr>
              <a:t>:</a:t>
            </a:r>
          </a:p>
          <a:p>
            <a:pPr>
              <a:buNone/>
            </a:pPr>
            <a:r>
              <a:rPr lang="en-US">
                <a:cs typeface="Times New Roman"/>
              </a:rPr>
              <a:t>				   </a:t>
            </a:r>
            <a:r>
              <a:rPr lang="el-GR">
                <a:cs typeface="Times New Roman"/>
              </a:rPr>
              <a:t>Ω</a:t>
            </a:r>
            <a:r>
              <a:rPr lang="en-US">
                <a:cs typeface="Times New Roman"/>
              </a:rPr>
              <a:t>={S, N}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 6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trắng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4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đỏ</a:t>
            </a:r>
            <a:r>
              <a:rPr lang="en-US"/>
              <a:t>. Ta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l</a:t>
            </a:r>
            <a:r>
              <a:rPr lang="vi-VN"/>
              <a:t>ư</a:t>
            </a:r>
            <a:r>
              <a:rPr lang="en-US" err="1"/>
              <a:t>ợt</a:t>
            </a:r>
            <a:r>
              <a:rPr lang="en-US"/>
              <a:t> ra 2 </a:t>
            </a:r>
            <a:r>
              <a:rPr lang="en-US" err="1"/>
              <a:t>bóng</a:t>
            </a:r>
            <a:r>
              <a:rPr lang="en-US"/>
              <a:t> (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).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:</a:t>
            </a:r>
          </a:p>
          <a:p>
            <a:r>
              <a:rPr lang="en-US"/>
              <a:t>A)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2 </a:t>
            </a:r>
            <a:r>
              <a:rPr lang="en-US" err="1"/>
              <a:t>trắng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đỏ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?</a:t>
            </a:r>
          </a:p>
          <a:p>
            <a:r>
              <a:rPr lang="en-US"/>
              <a:t>B) </a:t>
            </a:r>
            <a:r>
              <a:rPr lang="en-US" err="1"/>
              <a:t>Cả</a:t>
            </a:r>
            <a:r>
              <a:rPr lang="en-US"/>
              <a:t> 2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đỏ</a:t>
            </a:r>
            <a:r>
              <a:rPr lang="en-US"/>
              <a:t>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nhân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2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Hoặc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41026" name="Object 2"/>
          <p:cNvGraphicFramePr>
            <a:graphicFrameLocks noChangeAspect="1"/>
          </p:cNvGraphicFramePr>
          <p:nvPr/>
        </p:nvGraphicFramePr>
        <p:xfrm>
          <a:off x="2286000" y="2209800"/>
          <a:ext cx="4354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3" imgW="1511280" imgH="304560" progId="Equation.DSMT4">
                  <p:embed/>
                </p:oleObj>
              </mc:Choice>
              <mc:Fallback>
                <p:oleObj name="Equation" r:id="rId3" imgW="1511280" imgH="304560" progId="Equation.DSMT4">
                  <p:embed/>
                  <p:pic>
                    <p:nvPicPr>
                      <p:cNvPr id="64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4354513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27" name="Object 3"/>
          <p:cNvGraphicFramePr>
            <a:graphicFrameLocks noChangeAspect="1"/>
          </p:cNvGraphicFramePr>
          <p:nvPr/>
        </p:nvGraphicFramePr>
        <p:xfrm>
          <a:off x="2286000" y="4419600"/>
          <a:ext cx="4354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5" imgW="1511280" imgH="304560" progId="Equation.DSMT4">
                  <p:embed/>
                </p:oleObj>
              </mc:Choice>
              <mc:Fallback>
                <p:oleObj name="Equation" r:id="rId5" imgW="1511280" imgH="304560" progId="Equation.DSMT4">
                  <p:embed/>
                  <p:pic>
                    <p:nvPicPr>
                      <p:cNvPr id="64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4354513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6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trắng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4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đỏ</a:t>
            </a:r>
            <a:r>
              <a:rPr lang="en-US"/>
              <a:t>.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lượt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2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bóng</a:t>
            </a:r>
            <a:r>
              <a:rPr lang="en-US"/>
              <a:t> (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).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2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đỏ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3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A, B, C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Chứng</a:t>
            </a:r>
            <a:r>
              <a:rPr lang="en-US"/>
              <a:t> minh: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42050" name="Object 2"/>
          <p:cNvGraphicFramePr>
            <a:graphicFrameLocks noChangeAspect="1"/>
          </p:cNvGraphicFramePr>
          <p:nvPr/>
        </p:nvGraphicFramePr>
        <p:xfrm>
          <a:off x="1079500" y="2209800"/>
          <a:ext cx="6769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3" imgW="2349360" imgH="304560" progId="Equation.DSMT4">
                  <p:embed/>
                </p:oleObj>
              </mc:Choice>
              <mc:Fallback>
                <p:oleObj name="Equation" r:id="rId3" imgW="2349360" imgH="304560" progId="Equation.DSMT4">
                  <p:embed/>
                  <p:pic>
                    <p:nvPicPr>
                      <p:cNvPr id="64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209800"/>
                        <a:ext cx="6769100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1" name="Object 3"/>
          <p:cNvGraphicFramePr>
            <a:graphicFrameLocks noChangeAspect="1"/>
          </p:cNvGraphicFramePr>
          <p:nvPr/>
        </p:nvGraphicFramePr>
        <p:xfrm>
          <a:off x="1371600" y="4419600"/>
          <a:ext cx="67325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5" imgW="2336760" imgH="609480" progId="Equation.DSMT4">
                  <p:embed/>
                </p:oleObj>
              </mc:Choice>
              <mc:Fallback>
                <p:oleObj name="Equation" r:id="rId5" imgW="2336760" imgH="609480" progId="Equation.DSMT4">
                  <p:embed/>
                  <p:pic>
                    <p:nvPicPr>
                      <p:cNvPr id="64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6732587" cy="173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Ba</a:t>
            </a:r>
            <a:r>
              <a:rPr lang="en-US"/>
              <a:t> </a:t>
            </a:r>
            <a:r>
              <a:rPr lang="en-US" err="1"/>
              <a:t>lá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chia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tây</a:t>
            </a:r>
            <a:r>
              <a:rPr lang="en-US"/>
              <a:t> 52 </a:t>
            </a:r>
            <a:r>
              <a:rPr lang="en-US" err="1"/>
              <a:t>lá</a:t>
            </a:r>
            <a:r>
              <a:rPr lang="en-US"/>
              <a:t>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(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)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Át</a:t>
            </a:r>
            <a:r>
              <a:rPr lang="en-US"/>
              <a:t>, </a:t>
            </a:r>
            <a:r>
              <a:rPr lang="en-US" err="1"/>
              <a:t>lá</a:t>
            </a:r>
            <a:r>
              <a:rPr lang="en-US"/>
              <a:t> K, </a:t>
            </a:r>
            <a:r>
              <a:rPr lang="en-US" err="1"/>
              <a:t>lá</a:t>
            </a:r>
            <a:r>
              <a:rPr lang="en-US"/>
              <a:t> 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Cho A1, A2,…,An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T.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en-US"/>
              <a:t> minh </a:t>
            </a:r>
            <a:r>
              <a:rPr lang="en-US" err="1"/>
              <a:t>bằng</a:t>
            </a:r>
            <a:r>
              <a:rPr lang="en-US"/>
              <a:t> qui </a:t>
            </a:r>
            <a:r>
              <a:rPr lang="en-US" err="1"/>
              <a:t>nạp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304800" y="2514600"/>
          <a:ext cx="872139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Equation" r:id="rId3" imgW="3200400" imgH="279360" progId="Equation.DSMT4">
                  <p:embed/>
                </p:oleObj>
              </mc:Choice>
              <mc:Fallback>
                <p:oleObj name="Equation" r:id="rId3" imgW="3200400" imgH="279360" progId="Equation.DSMT4">
                  <p:embed/>
                  <p:pic>
                    <p:nvPicPr>
                      <p:cNvPr id="251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721390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2514600" y="4267200"/>
          <a:ext cx="397256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43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3972560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lập_1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 </a:t>
            </a:r>
            <a:r>
              <a:rPr lang="en-US" err="1">
                <a:solidFill>
                  <a:srgbClr val="FF0000"/>
                </a:solidFill>
              </a:rPr>
              <a:t>xảy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hay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ảnh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hưởng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ngược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.</a:t>
            </a:r>
          </a:p>
          <a:p>
            <a:r>
              <a:rPr lang="en-US" err="1"/>
              <a:t>Vậy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nếu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Hoặc</a:t>
            </a:r>
            <a:r>
              <a:rPr lang="en-US"/>
              <a:t>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45122" name="Object 2"/>
          <p:cNvGraphicFramePr>
            <a:graphicFrameLocks noChangeAspect="1"/>
          </p:cNvGraphicFramePr>
          <p:nvPr/>
        </p:nvGraphicFramePr>
        <p:xfrm>
          <a:off x="2743200" y="3581400"/>
          <a:ext cx="3048000" cy="83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3" imgW="1803240" imgH="495000" progId="Equation.DSMT4">
                  <p:embed/>
                </p:oleObj>
              </mc:Choice>
              <mc:Fallback>
                <p:oleObj name="Equation" r:id="rId3" imgW="1803240" imgH="495000" progId="Equation.DSMT4">
                  <p:embed/>
                  <p:pic>
                    <p:nvPicPr>
                      <p:cNvPr id="64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3048000" cy="8355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3" name="Object 3"/>
          <p:cNvGraphicFramePr>
            <a:graphicFrameLocks noChangeAspect="1"/>
          </p:cNvGraphicFramePr>
          <p:nvPr/>
        </p:nvGraphicFramePr>
        <p:xfrm>
          <a:off x="2743200" y="5105400"/>
          <a:ext cx="305190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5" imgW="1803240" imgH="495000" progId="Equation.DSMT4">
                  <p:embed/>
                </p:oleObj>
              </mc:Choice>
              <mc:Fallback>
                <p:oleObj name="Equation" r:id="rId5" imgW="1803240" imgH="495000" progId="Equation.DSMT4">
                  <p:embed/>
                  <p:pic>
                    <p:nvPicPr>
                      <p:cNvPr id="64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3051907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lập_2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/>
          <a:lstStyle/>
          <a:p>
            <a:r>
              <a:rPr lang="en-US" sz="3600" err="1"/>
              <a:t>Hai</a:t>
            </a:r>
            <a:r>
              <a:rPr lang="en-US" sz="3600"/>
              <a:t> </a:t>
            </a:r>
            <a:r>
              <a:rPr lang="en-US" sz="3600" err="1"/>
              <a:t>biến</a:t>
            </a:r>
            <a:r>
              <a:rPr lang="en-US" sz="3600"/>
              <a:t> </a:t>
            </a:r>
            <a:r>
              <a:rPr lang="en-US" sz="3600" err="1"/>
              <a:t>cố</a:t>
            </a:r>
            <a:r>
              <a:rPr lang="en-US" sz="3600"/>
              <a:t> A, B </a:t>
            </a:r>
            <a:r>
              <a:rPr lang="en-US" sz="3600" err="1"/>
              <a:t>gọi</a:t>
            </a:r>
            <a:r>
              <a:rPr lang="en-US" sz="3600"/>
              <a:t> </a:t>
            </a:r>
            <a:r>
              <a:rPr lang="en-US" sz="3600" err="1"/>
              <a:t>là</a:t>
            </a:r>
            <a:r>
              <a:rPr lang="en-US" sz="3600"/>
              <a:t> </a:t>
            </a:r>
            <a:r>
              <a:rPr lang="en-US" sz="3600" err="1"/>
              <a:t>độc</a:t>
            </a:r>
            <a:r>
              <a:rPr lang="en-US" sz="3600"/>
              <a:t> </a:t>
            </a:r>
            <a:r>
              <a:rPr lang="en-US" sz="3600" err="1"/>
              <a:t>lập</a:t>
            </a:r>
            <a:r>
              <a:rPr lang="en-US" sz="3600"/>
              <a:t> </a:t>
            </a:r>
            <a:r>
              <a:rPr lang="en-US" sz="3600" err="1"/>
              <a:t>nếu</a:t>
            </a:r>
            <a:r>
              <a:rPr lang="en-US" sz="3600"/>
              <a:t>:</a:t>
            </a:r>
          </a:p>
          <a:p>
            <a:endParaRPr lang="en-US" sz="3600"/>
          </a:p>
          <a:p>
            <a:endParaRPr lang="en-US" sz="3600"/>
          </a:p>
          <a:p>
            <a:endParaRPr lang="en-US" sz="3600"/>
          </a:p>
          <a:p>
            <a:r>
              <a:rPr lang="en-US" sz="3600"/>
              <a:t>Hai </a:t>
            </a:r>
            <a:r>
              <a:rPr lang="en-US" sz="3600" err="1"/>
              <a:t>biến</a:t>
            </a:r>
            <a:r>
              <a:rPr lang="en-US" sz="3600"/>
              <a:t> </a:t>
            </a:r>
            <a:r>
              <a:rPr lang="en-US" sz="3600" err="1"/>
              <a:t>cố</a:t>
            </a:r>
            <a:r>
              <a:rPr lang="en-US" sz="3600"/>
              <a:t> </a:t>
            </a:r>
            <a:r>
              <a:rPr lang="en-US" sz="3600" err="1"/>
              <a:t>không</a:t>
            </a:r>
            <a:r>
              <a:rPr lang="en-US" sz="3600"/>
              <a:t> </a:t>
            </a:r>
            <a:r>
              <a:rPr lang="en-US" sz="3600" err="1"/>
              <a:t>độc</a:t>
            </a:r>
            <a:r>
              <a:rPr lang="en-US" sz="3600"/>
              <a:t> </a:t>
            </a:r>
            <a:r>
              <a:rPr lang="en-US" sz="3600" err="1"/>
              <a:t>lập</a:t>
            </a:r>
            <a:r>
              <a:rPr lang="en-US" sz="3600"/>
              <a:t> </a:t>
            </a:r>
            <a:r>
              <a:rPr lang="en-US" sz="3600" err="1"/>
              <a:t>gọi</a:t>
            </a:r>
            <a:r>
              <a:rPr lang="en-US" sz="3600"/>
              <a:t> </a:t>
            </a:r>
            <a:r>
              <a:rPr lang="en-US" sz="3600" err="1"/>
              <a:t>là</a:t>
            </a:r>
            <a:r>
              <a:rPr lang="en-US" sz="3600"/>
              <a:t> 2 </a:t>
            </a:r>
            <a:r>
              <a:rPr lang="en-US" sz="3600" err="1"/>
              <a:t>biến</a:t>
            </a:r>
            <a:r>
              <a:rPr lang="en-US" sz="3600"/>
              <a:t> </a:t>
            </a:r>
            <a:r>
              <a:rPr lang="en-US" sz="3600" err="1"/>
              <a:t>cố</a:t>
            </a:r>
            <a:r>
              <a:rPr lang="en-US" sz="3600"/>
              <a:t> </a:t>
            </a:r>
            <a:r>
              <a:rPr lang="en-US" sz="3600" err="1"/>
              <a:t>phụ</a:t>
            </a:r>
            <a:r>
              <a:rPr lang="en-US" sz="3600"/>
              <a:t> </a:t>
            </a:r>
            <a:r>
              <a:rPr lang="en-US" sz="3600" err="1"/>
              <a:t>thuộc</a:t>
            </a:r>
            <a:r>
              <a:rPr lang="en-US" sz="360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606210" name="Object 2"/>
          <p:cNvGraphicFramePr>
            <a:graphicFrameLocks noChangeAspect="1"/>
          </p:cNvGraphicFramePr>
          <p:nvPr/>
        </p:nvGraphicFramePr>
        <p:xfrm>
          <a:off x="1981200" y="2514600"/>
          <a:ext cx="4860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3" imgW="2489040" imgH="444240" progId="Equation.DSMT4">
                  <p:embed/>
                </p:oleObj>
              </mc:Choice>
              <mc:Fallback>
                <p:oleObj name="Equation" r:id="rId3" imgW="2489040" imgH="444240" progId="Equation.DSMT4">
                  <p:embed/>
                  <p:pic>
                    <p:nvPicPr>
                      <p:cNvPr id="606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4860925" cy="866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Chú</a:t>
            </a:r>
            <a:r>
              <a:rPr lang="en-US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A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.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cặp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en-US"/>
              <a:t> minh.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436227" name="Object 8"/>
          <p:cNvGraphicFramePr>
            <a:graphicFrameLocks noChangeAspect="1"/>
          </p:cNvGraphicFramePr>
          <p:nvPr/>
        </p:nvGraphicFramePr>
        <p:xfrm>
          <a:off x="3744912" y="2590800"/>
          <a:ext cx="12080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4362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2" y="2590800"/>
                        <a:ext cx="1208088" cy="65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8" name="Object 8"/>
          <p:cNvGraphicFramePr>
            <a:graphicFrameLocks noChangeAspect="1"/>
          </p:cNvGraphicFramePr>
          <p:nvPr/>
        </p:nvGraphicFramePr>
        <p:xfrm>
          <a:off x="1447800" y="2590800"/>
          <a:ext cx="12080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4362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1208088" cy="65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6038850" y="2514600"/>
          <a:ext cx="1276350" cy="69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436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514600"/>
                        <a:ext cx="1276350" cy="69619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dụ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vô</a:t>
            </a:r>
            <a:r>
              <a:rPr lang="en-US"/>
              <a:t> </a:t>
            </a:r>
            <a:r>
              <a:rPr lang="en-US" err="1"/>
              <a:t>địch</a:t>
            </a:r>
            <a:r>
              <a:rPr lang="en-US"/>
              <a:t> Taekwondo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, </a:t>
            </a:r>
            <a:r>
              <a:rPr lang="en-US" err="1"/>
              <a:t>Việt</a:t>
            </a:r>
            <a:r>
              <a:rPr lang="en-US"/>
              <a:t> Nam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vận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A, B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gia</a:t>
            </a:r>
            <a:r>
              <a:rPr lang="en-US"/>
              <a:t>.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lọt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A, B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lượt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0,9 </a:t>
            </a:r>
            <a:r>
              <a:rPr lang="en-US" err="1"/>
              <a:t>và</a:t>
            </a:r>
            <a:r>
              <a:rPr lang="en-US"/>
              <a:t> 0,7. </a:t>
            </a:r>
            <a:r>
              <a:rPr lang="en-US" err="1"/>
              <a:t>Biết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đấu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: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/>
              <a:t>Cả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lọt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.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/>
              <a:t>Ít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lọt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.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/>
              <a:t>Chỉ </a:t>
            </a:r>
            <a:r>
              <a:rPr lang="en-US" err="1"/>
              <a:t>có</a:t>
            </a:r>
            <a:r>
              <a:rPr lang="en-US"/>
              <a:t> A </a:t>
            </a:r>
            <a:r>
              <a:rPr lang="en-US" err="1"/>
              <a:t>lọt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(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biến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cố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lang="en-US" err="1">
                <a:solidFill>
                  <a:srgbClr val="FF0000"/>
                </a:solidFill>
              </a:rPr>
              <a:t>bc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T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con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l-GR">
                <a:cs typeface="Times New Roman"/>
              </a:rPr>
              <a:t>Ω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cái</a:t>
            </a:r>
            <a:r>
              <a:rPr lang="en-US"/>
              <a:t> in </a:t>
            </a:r>
            <a:r>
              <a:rPr lang="en-US" err="1"/>
              <a:t>hoa</a:t>
            </a:r>
            <a:r>
              <a:rPr lang="en-US"/>
              <a:t> A, B, C,…, A</a:t>
            </a:r>
            <a:r>
              <a:rPr lang="en-US" sz="2800" baseline="-25000"/>
              <a:t>1</a:t>
            </a:r>
            <a:r>
              <a:rPr lang="en-US"/>
              <a:t>, A</a:t>
            </a:r>
            <a:r>
              <a:rPr lang="en-US" sz="2800" baseline="-25000"/>
              <a:t>2</a:t>
            </a:r>
            <a:r>
              <a:rPr lang="en-US"/>
              <a:t>,…</a:t>
            </a:r>
          </a:p>
          <a:p>
            <a:endParaRPr lang="en-US"/>
          </a:p>
          <a:p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thuận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: </a:t>
            </a:r>
            <a:r>
              <a:rPr lang="el-GR">
                <a:latin typeface="Times New Roman"/>
                <a:cs typeface="Times New Roman"/>
              </a:rPr>
              <a:t>Ω</a:t>
            </a:r>
            <a:r>
              <a:rPr lang="en-US" baseline="-25000">
                <a:latin typeface="Times New Roman"/>
                <a:cs typeface="Times New Roman"/>
              </a:rPr>
              <a:t>A 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hay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tập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bcsc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chứa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 baseline="-2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/>
              <a:t>2. Một nhóm có 300 ng</a:t>
            </a:r>
            <a:r>
              <a:rPr lang="vi-VN"/>
              <a:t>ư</a:t>
            </a:r>
            <a:r>
              <a:rPr lang="en-US"/>
              <a:t>ời (200 nam, 100 nữ). Trong đó, có 100 nam hút thuốc và có 20 nữ hút thuốc. Chọn ngẫu nhiên một ng</a:t>
            </a:r>
            <a:r>
              <a:rPr lang="vi-VN"/>
              <a:t>ư</a:t>
            </a:r>
            <a:r>
              <a:rPr lang="en-US"/>
              <a:t>ời.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Biết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là nữ. Tính xác suất ng</a:t>
            </a:r>
            <a:r>
              <a:rPr lang="vi-VN"/>
              <a:t>ư</a:t>
            </a:r>
            <a:r>
              <a:rPr lang="en-US"/>
              <a:t>ời đó hút thuốc?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Biết đã chọn ng</a:t>
            </a:r>
            <a:r>
              <a:rPr lang="vi-VN"/>
              <a:t>ư</a:t>
            </a:r>
            <a:r>
              <a:rPr lang="en-US"/>
              <a:t>ời hút thuốc. Tính xác suất ng</a:t>
            </a:r>
            <a:r>
              <a:rPr lang="vi-VN"/>
              <a:t>ư</a:t>
            </a:r>
            <a:r>
              <a:rPr lang="en-US"/>
              <a:t>ời đó là nam?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Tính xác suất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hút thuốc?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Nếu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có hút thuốc, thì ng</a:t>
            </a:r>
            <a:r>
              <a:rPr lang="vi-VN"/>
              <a:t>ư</a:t>
            </a:r>
            <a:r>
              <a:rPr lang="en-US"/>
              <a:t>ời đó là nam hay nữ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5715000"/>
            <a:ext cx="359425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err="1">
                <a:latin typeface="Palatino Linotype" pitchFamily="18" charset="0"/>
              </a:rPr>
              <a:t>Hệ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gồm</a:t>
            </a:r>
            <a:r>
              <a:rPr lang="en-US" sz="2400">
                <a:latin typeface="Palatino Linotype" pitchFamily="18" charset="0"/>
              </a:rPr>
              <a:t> 5 </a:t>
            </a:r>
            <a:r>
              <a:rPr lang="en-US" sz="2400" err="1">
                <a:latin typeface="Palatino Linotype" pitchFamily="18" charset="0"/>
              </a:rPr>
              <a:t>biến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cố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đầy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đủ</a:t>
            </a:r>
            <a:endParaRPr lang="en-US" sz="2400">
              <a:latin typeface="Palatino Linotyp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715000"/>
            <a:ext cx="367119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err="1">
                <a:latin typeface="Palatino Linotype" pitchFamily="18" charset="0"/>
              </a:rPr>
              <a:t>Hệ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gồm</a:t>
            </a:r>
            <a:r>
              <a:rPr lang="en-US" sz="2400">
                <a:latin typeface="Palatino Linotype" pitchFamily="18" charset="0"/>
              </a:rPr>
              <a:t> 2 </a:t>
            </a:r>
            <a:r>
              <a:rPr lang="en-US" sz="2400" err="1">
                <a:latin typeface="Palatino Linotype" pitchFamily="18" charset="0"/>
              </a:rPr>
              <a:t>biến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cố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đầy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err="1">
                <a:latin typeface="Palatino Linotype" pitchFamily="18" charset="0"/>
              </a:rPr>
              <a:t>đủ</a:t>
            </a:r>
            <a:r>
              <a:rPr lang="en-US" sz="2400">
                <a:latin typeface="Palatino Linotype" pitchFamily="18" charset="0"/>
              </a:rPr>
              <a:t> </a:t>
            </a:r>
          </a:p>
        </p:txBody>
      </p:sp>
      <p:pic>
        <p:nvPicPr>
          <p:cNvPr id="105489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429000"/>
            <a:ext cx="3209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90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331555"/>
            <a:ext cx="3429000" cy="230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559050" y="1524000"/>
          <a:ext cx="39179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5" imgW="2260440" imgH="672840" progId="Equation.DSMT4">
                  <p:embed/>
                </p:oleObj>
              </mc:Choice>
              <mc:Fallback>
                <p:oleObj name="Equation" r:id="rId5" imgW="2260440" imgH="672840" progId="Equation.DSMT4">
                  <p:embed/>
                  <p:pic>
                    <p:nvPicPr>
                      <p:cNvPr id="105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524000"/>
                        <a:ext cx="3917950" cy="13811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H</a:t>
            </a:r>
            <a:r>
              <a:rPr lang="en-US" baseline="-25000"/>
              <a:t>1</a:t>
            </a:r>
            <a:r>
              <a:rPr lang="en-US"/>
              <a:t>, H</a:t>
            </a:r>
            <a:r>
              <a:rPr lang="en-US" baseline="-25000"/>
              <a:t>2</a:t>
            </a:r>
            <a:r>
              <a:rPr lang="en-US"/>
              <a:t>,…,</a:t>
            </a:r>
            <a:r>
              <a:rPr lang="en-US" err="1"/>
              <a:t>H</a:t>
            </a:r>
            <a:r>
              <a:rPr lang="en-US" baseline="-25000" err="1"/>
              <a:t>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.</a:t>
            </a:r>
          </a:p>
          <a:p>
            <a:r>
              <a:rPr lang="en-US"/>
              <a:t>A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endParaRPr lang="en-US"/>
          </a:p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  <a:p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1981200" y="3810000"/>
          <a:ext cx="512219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3" imgW="2476440" imgH="622080" progId="Equation.DSMT4">
                  <p:embed/>
                </p:oleObj>
              </mc:Choice>
              <mc:Fallback>
                <p:oleObj name="Equation" r:id="rId3" imgW="2476440" imgH="62208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5122198" cy="152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Xem lại ví dụ tr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/>
              <a:t>2. Một nhóm có 300 ng</a:t>
            </a:r>
            <a:r>
              <a:rPr lang="vi-VN"/>
              <a:t>ư</a:t>
            </a:r>
            <a:r>
              <a:rPr lang="en-US"/>
              <a:t>ời (200 nam, 100 nữ). Trong đó, có 100 nam hút thuốc và có 20 nữ hút thuốc. Chọn ngẫu nhiên một ng</a:t>
            </a:r>
            <a:r>
              <a:rPr lang="vi-VN"/>
              <a:t>ư</a:t>
            </a:r>
            <a:r>
              <a:rPr lang="en-US"/>
              <a:t>ời.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Biết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là nữ. Tính xác suất ng</a:t>
            </a:r>
            <a:r>
              <a:rPr lang="vi-VN"/>
              <a:t>ư</a:t>
            </a:r>
            <a:r>
              <a:rPr lang="en-US"/>
              <a:t>ời đó hút thuốc?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Biết đã chọn ng</a:t>
            </a:r>
            <a:r>
              <a:rPr lang="vi-VN"/>
              <a:t>ư</a:t>
            </a:r>
            <a:r>
              <a:rPr lang="en-US"/>
              <a:t>ời hút thuốc. Tính xác suất ng</a:t>
            </a:r>
            <a:r>
              <a:rPr lang="vi-VN"/>
              <a:t>ư</a:t>
            </a:r>
            <a:r>
              <a:rPr lang="en-US"/>
              <a:t>ời đó là nam?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Tính xác suất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hút thuốc?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Nếu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có hút thuốc, thì ng</a:t>
            </a:r>
            <a:r>
              <a:rPr lang="vi-VN"/>
              <a:t>ư</a:t>
            </a:r>
            <a:r>
              <a:rPr lang="en-US"/>
              <a:t>ời đó là nam hay nữ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3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B1, B2, B3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30%; 45% </a:t>
            </a:r>
            <a:r>
              <a:rPr lang="en-US" err="1"/>
              <a:t>và</a:t>
            </a:r>
            <a:r>
              <a:rPr lang="en-US"/>
              <a:t> 25%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ty</a:t>
            </a:r>
            <a:r>
              <a:rPr lang="en-US"/>
              <a:t>. Theo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2%; 3% </a:t>
            </a:r>
            <a:r>
              <a:rPr lang="en-US" err="1"/>
              <a:t>và</a:t>
            </a:r>
            <a:r>
              <a:rPr lang="en-US"/>
              <a:t> 1%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.</a:t>
            </a:r>
          </a:p>
          <a:p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1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bao</a:t>
            </a:r>
            <a:r>
              <a:rPr lang="en-US"/>
              <a:t> </a:t>
            </a:r>
            <a:r>
              <a:rPr lang="en-US" err="1"/>
              <a:t>nhiêu</a:t>
            </a:r>
            <a:r>
              <a:rPr lang="en-US"/>
              <a:t>?</a:t>
            </a:r>
          </a:p>
          <a:p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sp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sp kém.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cao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sp </a:t>
            </a:r>
            <a:r>
              <a:rPr lang="en-US" err="1"/>
              <a:t>này</a:t>
            </a:r>
            <a:r>
              <a:rPr lang="en-US"/>
              <a:t> do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sx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419599"/>
          </a:xfrm>
        </p:spPr>
        <p:txBody>
          <a:bodyPr>
            <a:noAutofit/>
          </a:bodyPr>
          <a:lstStyle/>
          <a:p>
            <a:pPr marL="274320" lvl="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None/>
              <a:defRPr/>
            </a:pPr>
            <a:r>
              <a:rPr lang="en-US" b="1">
                <a:latin typeface="+mj-lt"/>
                <a:cs typeface="Times New Roman" pitchFamily="18" charset="0"/>
              </a:rPr>
              <a:t>	</a:t>
            </a:r>
            <a:r>
              <a:rPr lang="en-US" err="1">
                <a:latin typeface="+mj-lt"/>
                <a:cs typeface="Times New Roman" pitchFamily="18" charset="0"/>
              </a:rPr>
              <a:t>Có</a:t>
            </a:r>
            <a:r>
              <a:rPr lang="en-US">
                <a:latin typeface="+mj-lt"/>
                <a:cs typeface="Times New Roman" pitchFamily="18" charset="0"/>
              </a:rPr>
              <a:t> 2 </a:t>
            </a:r>
            <a:r>
              <a:rPr lang="en-US" err="1">
                <a:latin typeface="+mj-lt"/>
                <a:cs typeface="Times New Roman" pitchFamily="18" charset="0"/>
              </a:rPr>
              <a:t>xạ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thủ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loại</a:t>
            </a:r>
            <a:r>
              <a:rPr lang="en-US">
                <a:latin typeface="+mj-lt"/>
                <a:cs typeface="Times New Roman" pitchFamily="18" charset="0"/>
              </a:rPr>
              <a:t> I </a:t>
            </a:r>
            <a:r>
              <a:rPr lang="en-US" err="1">
                <a:latin typeface="+mj-lt"/>
                <a:cs typeface="Times New Roman" pitchFamily="18" charset="0"/>
              </a:rPr>
              <a:t>và</a:t>
            </a:r>
            <a:r>
              <a:rPr lang="en-US">
                <a:latin typeface="+mj-lt"/>
                <a:cs typeface="Times New Roman" pitchFamily="18" charset="0"/>
              </a:rPr>
              <a:t> 8 </a:t>
            </a:r>
            <a:r>
              <a:rPr lang="en-US" err="1">
                <a:latin typeface="+mj-lt"/>
                <a:cs typeface="Times New Roman" pitchFamily="18" charset="0"/>
              </a:rPr>
              <a:t>xạ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thủ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loại</a:t>
            </a:r>
            <a:r>
              <a:rPr lang="en-US">
                <a:latin typeface="+mj-lt"/>
                <a:cs typeface="Times New Roman" pitchFamily="18" charset="0"/>
              </a:rPr>
              <a:t> II. </a:t>
            </a:r>
            <a:r>
              <a:rPr lang="en-US" err="1">
                <a:latin typeface="+mj-lt"/>
                <a:cs typeface="Times New Roman" pitchFamily="18" charset="0"/>
              </a:rPr>
              <a:t>Xác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suất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bắn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trúng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đích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của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xạ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thủ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loại</a:t>
            </a:r>
            <a:r>
              <a:rPr lang="en-US">
                <a:latin typeface="+mj-lt"/>
                <a:cs typeface="Times New Roman" pitchFamily="18" charset="0"/>
              </a:rPr>
              <a:t> I </a:t>
            </a:r>
            <a:r>
              <a:rPr lang="en-US" err="1">
                <a:latin typeface="+mj-lt"/>
                <a:cs typeface="Times New Roman" pitchFamily="18" charset="0"/>
              </a:rPr>
              <a:t>là</a:t>
            </a:r>
            <a:r>
              <a:rPr lang="en-US">
                <a:latin typeface="+mj-lt"/>
                <a:cs typeface="Times New Roman" pitchFamily="18" charset="0"/>
              </a:rPr>
              <a:t> 90% </a:t>
            </a:r>
            <a:r>
              <a:rPr lang="en-US" err="1">
                <a:latin typeface="+mj-lt"/>
                <a:cs typeface="Times New Roman" pitchFamily="18" charset="0"/>
              </a:rPr>
              <a:t>và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của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xạ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thủ</a:t>
            </a:r>
            <a:r>
              <a:rPr lang="en-US">
                <a:latin typeface="+mj-lt"/>
                <a:cs typeface="Times New Roman" pitchFamily="18" charset="0"/>
              </a:rPr>
              <a:t> </a:t>
            </a:r>
            <a:r>
              <a:rPr lang="en-US" err="1">
                <a:latin typeface="+mj-lt"/>
                <a:cs typeface="Times New Roman" pitchFamily="18" charset="0"/>
              </a:rPr>
              <a:t>loại</a:t>
            </a:r>
            <a:r>
              <a:rPr lang="en-US">
                <a:latin typeface="+mj-lt"/>
                <a:cs typeface="Times New Roman" pitchFamily="18" charset="0"/>
              </a:rPr>
              <a:t> II </a:t>
            </a:r>
            <a:r>
              <a:rPr lang="en-US" err="1">
                <a:latin typeface="+mj-lt"/>
                <a:cs typeface="Times New Roman" pitchFamily="18" charset="0"/>
              </a:rPr>
              <a:t>là</a:t>
            </a:r>
            <a:r>
              <a:rPr lang="en-US">
                <a:latin typeface="+mj-lt"/>
                <a:cs typeface="Times New Roman" pitchFamily="18" charset="0"/>
              </a:rPr>
              <a:t> 80%.</a:t>
            </a:r>
          </a:p>
          <a:p>
            <a:pPr marL="457200" lvl="0" indent="-4572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lphaLcParenR"/>
              <a:defRPr/>
            </a:pPr>
            <a:r>
              <a:rPr lang="en-US" err="1">
                <a:latin typeface="+mj-lt"/>
              </a:rPr>
              <a:t>Lấy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ngẫu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nhiên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một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xạ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thủ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và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xạ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thủ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đó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bắn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một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viên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đạn</a:t>
            </a:r>
            <a:r>
              <a:rPr lang="en-US">
                <a:latin typeface="+mj-lt"/>
              </a:rPr>
              <a:t>. </a:t>
            </a:r>
            <a:r>
              <a:rPr lang="en-US" err="1">
                <a:latin typeface="+mj-lt"/>
              </a:rPr>
              <a:t>Tính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xác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suất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viên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đạn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trúng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đích</a:t>
            </a:r>
            <a:r>
              <a:rPr lang="en-US">
                <a:latin typeface="+mj-lt"/>
              </a:rPr>
              <a:t>.</a:t>
            </a:r>
          </a:p>
          <a:p>
            <a:pPr marL="457200" lvl="0" indent="-4572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lphaLcParenR"/>
              <a:defRPr/>
            </a:pPr>
            <a:r>
              <a:rPr lang="en-US" err="1">
                <a:latin typeface="+mj-lt"/>
              </a:rPr>
              <a:t>Lấy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ngẫu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nhiên</a:t>
            </a:r>
            <a:r>
              <a:rPr lang="en-US">
                <a:latin typeface="+mj-lt"/>
              </a:rPr>
              <a:t> 2 </a:t>
            </a:r>
            <a:r>
              <a:rPr lang="en-US" err="1">
                <a:latin typeface="+mj-lt"/>
              </a:rPr>
              <a:t>xạ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thủ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và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mỗi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xạ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thủ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bắn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một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viên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đạn</a:t>
            </a:r>
            <a:r>
              <a:rPr lang="en-US">
                <a:latin typeface="+mj-lt"/>
              </a:rPr>
              <a:t>. </a:t>
            </a:r>
            <a:r>
              <a:rPr lang="en-US" err="1">
                <a:latin typeface="+mj-lt"/>
              </a:rPr>
              <a:t>Xác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suất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cả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hai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viên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đều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trúng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là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bao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nhiêu</a:t>
            </a:r>
            <a:r>
              <a:rPr lang="en-US">
                <a:latin typeface="+mj-lt"/>
              </a:rPr>
              <a:t>?</a:t>
            </a:r>
          </a:p>
          <a:p>
            <a:pPr>
              <a:buNone/>
            </a:pPr>
            <a:endParaRPr lang="en-US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Chú</a:t>
            </a:r>
            <a:r>
              <a:rPr lang="en-US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/>
          </a:bodyPr>
          <a:lstStyle/>
          <a:p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2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r>
              <a:rPr lang="en-US"/>
              <a:t>.</a:t>
            </a:r>
          </a:p>
          <a:p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bày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:</a:t>
            </a:r>
          </a:p>
          <a:p>
            <a:pPr lvl="1"/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rõ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.</a:t>
            </a:r>
          </a:p>
          <a:p>
            <a:pPr lvl="1"/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đủ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.</a:t>
            </a:r>
          </a:p>
          <a:p>
            <a:pPr lvl="1"/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: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.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458200" cy="1752600"/>
          </a:xfrm>
        </p:spPr>
        <p:txBody>
          <a:bodyPr/>
          <a:lstStyle/>
          <a:p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ba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2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1 </a:t>
            </a:r>
            <a:r>
              <a:rPr lang="en-US" err="1"/>
              <a:t>phế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/>
              <a:t>6 </a:t>
            </a:r>
            <a:r>
              <a:rPr lang="en-US" sz="3200" err="1"/>
              <a:t>chính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  <a:p>
            <a:r>
              <a:rPr lang="en-US" sz="3200"/>
              <a:t>4 </a:t>
            </a:r>
            <a:r>
              <a:rPr lang="en-US" sz="3200" err="1"/>
              <a:t>phế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/>
              <a:t>15 </a:t>
            </a:r>
            <a:r>
              <a:rPr lang="en-US" sz="3200" err="1"/>
              <a:t>chính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  <a:p>
            <a:r>
              <a:rPr lang="en-US" sz="3200"/>
              <a:t>5 </a:t>
            </a:r>
            <a:r>
              <a:rPr lang="en-US" sz="3200" err="1"/>
              <a:t>phế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6248400" y="1818382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/>
              <a:t>10 </a:t>
            </a:r>
            <a:r>
              <a:rPr lang="en-US" sz="3200" err="1"/>
              <a:t>chính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  <a:p>
            <a:r>
              <a:rPr lang="en-US" sz="3200"/>
              <a:t>5 </a:t>
            </a:r>
            <a:r>
              <a:rPr lang="en-US" sz="3200" err="1"/>
              <a:t>phế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838200" y="11430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1971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Xem lại ví dụ tr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/>
              <a:t>2. Một nhóm có 300 ng</a:t>
            </a:r>
            <a:r>
              <a:rPr lang="vi-VN"/>
              <a:t>ư</a:t>
            </a:r>
            <a:r>
              <a:rPr lang="en-US"/>
              <a:t>ời (200 nam, 100 nữ). Trong đó, có 100 nam hút thuốc và có 20 nữ hút thuốc. Chọn ngẫu nhiên một ng</a:t>
            </a:r>
            <a:r>
              <a:rPr lang="vi-VN"/>
              <a:t>ư</a:t>
            </a:r>
            <a:r>
              <a:rPr lang="en-US"/>
              <a:t>ời.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Biết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là nữ. Tính xác suất ng</a:t>
            </a:r>
            <a:r>
              <a:rPr lang="vi-VN"/>
              <a:t>ư</a:t>
            </a:r>
            <a:r>
              <a:rPr lang="en-US"/>
              <a:t>ời đó hút thuốc?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Biết đã chọn ng</a:t>
            </a:r>
            <a:r>
              <a:rPr lang="vi-VN"/>
              <a:t>ư</a:t>
            </a:r>
            <a:r>
              <a:rPr lang="en-US"/>
              <a:t>ời hút thuốc. Tính xác suất ng</a:t>
            </a:r>
            <a:r>
              <a:rPr lang="vi-VN"/>
              <a:t>ư</a:t>
            </a:r>
            <a:r>
              <a:rPr lang="en-US"/>
              <a:t>ời đó là nam?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Tính xác suất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hút thuốc?</a:t>
            </a:r>
          </a:p>
          <a:p>
            <a:pPr marL="747712" lvl="1" indent="-514350" algn="just">
              <a:buFont typeface="+mj-lt"/>
              <a:buAutoNum type="alphaLcParenR"/>
            </a:pPr>
            <a:r>
              <a:rPr lang="en-US"/>
              <a:t>Nếu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chọn có hút thuốc, thì ng</a:t>
            </a:r>
            <a:r>
              <a:rPr lang="vi-VN"/>
              <a:t>ư</a:t>
            </a:r>
            <a:r>
              <a:rPr lang="en-US"/>
              <a:t>ời đó là nam hay nữ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H</a:t>
            </a:r>
            <a:r>
              <a:rPr lang="en-US" baseline="-25000"/>
              <a:t>1</a:t>
            </a:r>
            <a:r>
              <a:rPr lang="en-US"/>
              <a:t>, H</a:t>
            </a:r>
            <a:r>
              <a:rPr lang="en-US" baseline="-25000"/>
              <a:t>2</a:t>
            </a:r>
            <a:r>
              <a:rPr lang="en-US"/>
              <a:t>,…,</a:t>
            </a:r>
            <a:r>
              <a:rPr lang="en-US" err="1"/>
              <a:t>H</a:t>
            </a:r>
            <a:r>
              <a:rPr lang="en-US" baseline="-25000" err="1"/>
              <a:t>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.</a:t>
            </a:r>
          </a:p>
          <a:p>
            <a:r>
              <a:rPr lang="en-US"/>
              <a:t>A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thử</a:t>
            </a:r>
            <a:endParaRPr lang="en-US"/>
          </a:p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endParaRPr lang="en-US"/>
          </a:p>
          <a:p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: P(A)&gt;0.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2560637" y="3352800"/>
          <a:ext cx="4830763" cy="195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3" imgW="2857320" imgH="977760" progId="Equation.DSMT4">
                  <p:embed/>
                </p:oleObj>
              </mc:Choice>
              <mc:Fallback>
                <p:oleObj name="Equation" r:id="rId3" imgW="2857320" imgH="97776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7" y="3352800"/>
                        <a:ext cx="4830763" cy="195799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(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T: </a:t>
            </a:r>
            <a:r>
              <a:rPr lang="en-US" err="1"/>
              <a:t>tung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cục</a:t>
            </a:r>
            <a:r>
              <a:rPr lang="en-US"/>
              <a:t> </a:t>
            </a:r>
            <a:r>
              <a:rPr lang="en-US" err="1"/>
              <a:t>xúc</a:t>
            </a:r>
            <a:r>
              <a:rPr lang="en-US"/>
              <a:t> </a:t>
            </a:r>
            <a:r>
              <a:rPr lang="en-US" err="1"/>
              <a:t>sắc</a:t>
            </a:r>
            <a:endParaRPr lang="en-US" baseline="-25000"/>
          </a:p>
          <a:p>
            <a:r>
              <a:rPr lang="en-US"/>
              <a:t>B: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chấm</a:t>
            </a:r>
            <a:r>
              <a:rPr lang="en-US"/>
              <a:t> </a:t>
            </a:r>
            <a:r>
              <a:rPr lang="en-US" err="1"/>
              <a:t>chẵn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: </a:t>
            </a:r>
            <a:r>
              <a:rPr lang="el-GR">
                <a:cs typeface="Times New Roman"/>
              </a:rPr>
              <a:t>Ω</a:t>
            </a:r>
            <a:r>
              <a:rPr lang="en-US" baseline="-25000">
                <a:cs typeface="Times New Roman"/>
              </a:rPr>
              <a:t>B</a:t>
            </a:r>
            <a:r>
              <a:rPr lang="en-US">
                <a:cs typeface="Times New Roman"/>
              </a:rPr>
              <a:t>={2, 4, 6}</a:t>
            </a:r>
          </a:p>
          <a:p>
            <a:pPr>
              <a:buNone/>
            </a:pPr>
            <a:endParaRPr lang="en-US"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2971800" y="3352800"/>
          <a:ext cx="507601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3" imgW="2857320" imgH="977760" progId="Equation.DSMT4">
                  <p:embed/>
                </p:oleObj>
              </mc:Choice>
              <mc:Fallback>
                <p:oleObj name="Equation" r:id="rId3" imgW="2857320" imgH="97776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2800"/>
                        <a:ext cx="5076010" cy="205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143000"/>
            <a:ext cx="2590800" cy="3159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4724400" y="2971800"/>
            <a:ext cx="33528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191000"/>
            <a:ext cx="3429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1827" name="Object 2"/>
          <p:cNvGraphicFramePr>
            <a:graphicFrameLocks noChangeAspect="1"/>
          </p:cNvGraphicFramePr>
          <p:nvPr/>
        </p:nvGraphicFramePr>
        <p:xfrm>
          <a:off x="7434263" y="1295400"/>
          <a:ext cx="15557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6" imgW="876240" imgH="342720" progId="Equation.DSMT4">
                  <p:embed/>
                </p:oleObj>
              </mc:Choice>
              <mc:Fallback>
                <p:oleObj name="Equation" r:id="rId6" imgW="876240" imgH="342720" progId="Equation.DSMT4">
                  <p:embed/>
                  <p:pic>
                    <p:nvPicPr>
                      <p:cNvPr id="461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1295400"/>
                        <a:ext cx="1555750" cy="7223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2"/>
          <p:cNvGraphicFramePr>
            <a:graphicFrameLocks noChangeAspect="1"/>
          </p:cNvGraphicFramePr>
          <p:nvPr/>
        </p:nvGraphicFramePr>
        <p:xfrm>
          <a:off x="2620963" y="5562600"/>
          <a:ext cx="9715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8" imgW="545760" imgH="342720" progId="Equation.DSMT4">
                  <p:embed/>
                </p:oleObj>
              </mc:Choice>
              <mc:Fallback>
                <p:oleObj name="Equation" r:id="rId8" imgW="545760" imgH="342720" progId="Equation.DSMT4">
                  <p:embed/>
                  <p:pic>
                    <p:nvPicPr>
                      <p:cNvPr id="4618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562600"/>
                        <a:ext cx="971550" cy="722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 rot="18904164">
            <a:off x="6579920" y="2375507"/>
            <a:ext cx="1415933" cy="20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661161">
            <a:off x="3555220" y="5601261"/>
            <a:ext cx="1662982" cy="11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2590800" cy="3159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6600" y="1447800"/>
            <a:ext cx="5105400" cy="1905000"/>
          </a:xfrm>
        </p:spPr>
        <p:txBody>
          <a:bodyPr>
            <a:normAutofit/>
          </a:bodyPr>
          <a:lstStyle/>
          <a:p>
            <a:r>
              <a:rPr lang="en-US" sz="4000"/>
              <a:t>Ý </a:t>
            </a:r>
            <a:r>
              <a:rPr lang="en-US" sz="4000" err="1"/>
              <a:t>nghĩa</a:t>
            </a:r>
            <a:r>
              <a:rPr lang="en-US" sz="4000"/>
              <a:t>???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4658810"/>
          </a:xfrm>
        </p:spPr>
        <p:txBody>
          <a:bodyPr/>
          <a:lstStyle/>
          <a:p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phỏng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200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đưa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:</a:t>
            </a:r>
          </a:p>
          <a:p>
            <a:pPr lvl="1"/>
            <a:r>
              <a:rPr lang="en-US"/>
              <a:t>34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: “</a:t>
            </a:r>
            <a:r>
              <a:rPr lang="en-US" err="1">
                <a:solidFill>
                  <a:srgbClr val="FF0000"/>
                </a:solidFill>
              </a:rPr>
              <a:t>sẽ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mua</a:t>
            </a:r>
            <a:r>
              <a:rPr lang="en-US"/>
              <a:t>”</a:t>
            </a:r>
          </a:p>
          <a:p>
            <a:pPr lvl="1"/>
            <a:r>
              <a:rPr lang="en-US"/>
              <a:t>96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: “</a:t>
            </a:r>
            <a:r>
              <a:rPr lang="en-US" err="1">
                <a:solidFill>
                  <a:srgbClr val="FF0000"/>
                </a:solidFill>
              </a:rPr>
              <a:t>có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thể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sẽ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mua</a:t>
            </a:r>
            <a:r>
              <a:rPr lang="en-US"/>
              <a:t>”</a:t>
            </a:r>
          </a:p>
          <a:p>
            <a:pPr lvl="1"/>
            <a:r>
              <a:rPr lang="en-US"/>
              <a:t>70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: “</a:t>
            </a:r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mua</a:t>
            </a:r>
            <a:r>
              <a:rPr lang="en-US"/>
              <a:t>”</a:t>
            </a:r>
          </a:p>
          <a:p>
            <a:pPr lvl="1">
              <a:buNone/>
            </a:pP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tỉ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: 40%; 20% </a:t>
            </a:r>
            <a:r>
              <a:rPr lang="en-US" err="1"/>
              <a:t>và</a:t>
            </a:r>
            <a:r>
              <a:rPr lang="en-US"/>
              <a:t> 1%.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(</a:t>
            </a:r>
            <a:r>
              <a:rPr lang="en-US" err="1"/>
              <a:t>tỷ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)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, </a:t>
            </a:r>
            <a:r>
              <a:rPr lang="en-US" err="1"/>
              <a:t>có</a:t>
            </a:r>
            <a:r>
              <a:rPr lang="en-US"/>
              <a:t> bao </a:t>
            </a:r>
            <a:r>
              <a:rPr lang="en-US" err="1"/>
              <a:t>nhiêu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“</a:t>
            </a:r>
            <a:r>
              <a:rPr lang="en-US" err="1">
                <a:solidFill>
                  <a:srgbClr val="FF0000"/>
                </a:solidFill>
              </a:rPr>
              <a:t>sẽ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mua</a:t>
            </a:r>
            <a:r>
              <a:rPr lang="en-US"/>
              <a:t>”</a:t>
            </a:r>
          </a:p>
          <a:p>
            <a:pPr marL="811212" lvl="1" indent="-514350">
              <a:buFont typeface="+mj-lt"/>
              <a:buAutoNum type="alphaLcParenR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458200" cy="1905000"/>
          </a:xfrm>
        </p:spPr>
        <p:txBody>
          <a:bodyPr>
            <a:normAutofit/>
          </a:bodyPr>
          <a:lstStyle/>
          <a:p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2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1 </a:t>
            </a:r>
            <a:r>
              <a:rPr lang="en-US" err="1"/>
              <a:t>phế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sp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/>
              <a:t>6 </a:t>
            </a:r>
            <a:r>
              <a:rPr lang="en-US" sz="3200" err="1"/>
              <a:t>chính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  <a:p>
            <a:r>
              <a:rPr lang="en-US" sz="3200"/>
              <a:t>4 </a:t>
            </a:r>
            <a:r>
              <a:rPr lang="en-US" sz="3200" err="1"/>
              <a:t>phế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/>
              <a:t>15 </a:t>
            </a:r>
            <a:r>
              <a:rPr lang="en-US" sz="3200" err="1"/>
              <a:t>chính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  <a:p>
            <a:r>
              <a:rPr lang="en-US" sz="3200"/>
              <a:t>5 </a:t>
            </a:r>
            <a:r>
              <a:rPr lang="en-US" sz="3200" err="1"/>
              <a:t>phế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6248400" y="1818382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/>
              <a:t>10 </a:t>
            </a:r>
            <a:r>
              <a:rPr lang="en-US" sz="3200" err="1"/>
              <a:t>chính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  <a:p>
            <a:r>
              <a:rPr lang="en-US" sz="3200"/>
              <a:t>5 </a:t>
            </a:r>
            <a:r>
              <a:rPr lang="en-US" sz="3200" err="1"/>
              <a:t>phế</a:t>
            </a:r>
            <a:r>
              <a:rPr lang="en-US" sz="3200"/>
              <a:t> </a:t>
            </a:r>
            <a:r>
              <a:rPr lang="en-US" sz="3200" err="1"/>
              <a:t>phẩm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838200" y="11430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1971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Bayes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đủ</a:t>
            </a:r>
            <a:r>
              <a:rPr lang="en-US"/>
              <a:t>.</a:t>
            </a:r>
          </a:p>
          <a:p>
            <a:r>
              <a:rPr lang="en-US" err="1"/>
              <a:t>Giúp</a:t>
            </a:r>
            <a:r>
              <a:rPr lang="en-US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463874" name="Object 2"/>
          <p:cNvGraphicFramePr>
            <a:graphicFrameLocks noChangeAspect="1"/>
          </p:cNvGraphicFramePr>
          <p:nvPr/>
        </p:nvGraphicFramePr>
        <p:xfrm>
          <a:off x="1600200" y="1447800"/>
          <a:ext cx="61817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3" imgW="3479760" imgH="711000" progId="Equation.DSMT4">
                  <p:embed/>
                </p:oleObj>
              </mc:Choice>
              <mc:Fallback>
                <p:oleObj name="Equation" r:id="rId3" imgW="3479760" imgH="711000" progId="Equation.DSMT4">
                  <p:embed/>
                  <p:pic>
                    <p:nvPicPr>
                      <p:cNvPr id="463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6181725" cy="1495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32C3-4E74-A544-9305-139C7893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TỔNG HỢP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301D-C456-8A4E-ABA2-9833898F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6088-C270-7044-B367-E9CD6DE6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4057-CD94-9844-93CF-E6262AE3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9" y="609600"/>
            <a:ext cx="8229600" cy="1143000"/>
          </a:xfrm>
        </p:spPr>
        <p:txBody>
          <a:bodyPr/>
          <a:lstStyle/>
          <a:p>
            <a:r>
              <a:rPr lang="en-US" err="1"/>
              <a:t>Bài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624078" indent="-514350" algn="just">
              <a:buNone/>
            </a:pPr>
            <a:r>
              <a:rPr lang="en-US" err="1"/>
              <a:t>Có</a:t>
            </a:r>
            <a:r>
              <a:rPr lang="en-US"/>
              <a:t> 4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.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5 </a:t>
            </a:r>
            <a:r>
              <a:rPr lang="en-US" err="1"/>
              <a:t>người</a:t>
            </a:r>
            <a:r>
              <a:rPr lang="en-US"/>
              <a:t>;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7 </a:t>
            </a:r>
            <a:r>
              <a:rPr lang="en-US" err="1"/>
              <a:t>người</a:t>
            </a:r>
            <a:r>
              <a:rPr lang="en-US"/>
              <a:t>;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ba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4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người</a:t>
            </a:r>
            <a:r>
              <a:rPr lang="en-US"/>
              <a:t>.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trúng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, </a:t>
            </a:r>
            <a:r>
              <a:rPr lang="en-US" err="1"/>
              <a:t>hai</a:t>
            </a:r>
            <a:r>
              <a:rPr lang="en-US"/>
              <a:t>, </a:t>
            </a:r>
            <a:r>
              <a:rPr lang="en-US" err="1"/>
              <a:t>ba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lượt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: 0,8; 0,7; 0,6 </a:t>
            </a:r>
            <a:r>
              <a:rPr lang="en-US" err="1"/>
              <a:t>và</a:t>
            </a:r>
            <a:r>
              <a:rPr lang="en-US"/>
              <a:t> 0,5.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rằng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bắn</a:t>
            </a:r>
            <a:r>
              <a:rPr lang="en-US"/>
              <a:t> </a:t>
            </a:r>
            <a:r>
              <a:rPr lang="en-US" err="1"/>
              <a:t>trượt</a:t>
            </a:r>
            <a:r>
              <a:rPr lang="en-US"/>
              <a:t>. </a:t>
            </a:r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xem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ở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1, 2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20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12 </a:t>
            </a:r>
            <a:r>
              <a:rPr lang="en-US" err="1"/>
              <a:t>và</a:t>
            </a:r>
            <a:r>
              <a:rPr lang="en-US"/>
              <a:t> 8.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1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2.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2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:</a:t>
            </a:r>
          </a:p>
          <a:p>
            <a:pPr lvl="0">
              <a:buNone/>
            </a:pPr>
            <a:r>
              <a:rPr lang="en-US"/>
              <a:t>a)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2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4.</a:t>
            </a:r>
          </a:p>
          <a:p>
            <a:pPr>
              <a:buNone/>
            </a:pPr>
            <a:r>
              <a:rPr lang="en-US"/>
              <a:t>b) </a:t>
            </a:r>
            <a:r>
              <a:rPr lang="en-US" err="1"/>
              <a:t>Cả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2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err="1"/>
              <a:t>Có</a:t>
            </a:r>
            <a:r>
              <a:rPr lang="en-US"/>
              <a:t> 3 </a:t>
            </a:r>
            <a:r>
              <a:rPr lang="en-US" err="1"/>
              <a:t>máy</a:t>
            </a:r>
            <a:r>
              <a:rPr lang="en-US"/>
              <a:t> 1,2,3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p</a:t>
            </a:r>
          </a:p>
          <a:p>
            <a:pPr>
              <a:buNone/>
            </a:pPr>
            <a:r>
              <a:rPr lang="en-US" err="1"/>
              <a:t>Cửa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1 </a:t>
            </a:r>
            <a:r>
              <a:rPr lang="en-US" err="1"/>
              <a:t>có</a:t>
            </a:r>
            <a:r>
              <a:rPr lang="en-US"/>
              <a:t> : 30 </a:t>
            </a:r>
            <a:r>
              <a:rPr lang="en-US" err="1"/>
              <a:t>loại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70 </a:t>
            </a:r>
            <a:r>
              <a:rPr lang="en-US" err="1"/>
              <a:t>loại</a:t>
            </a:r>
            <a:r>
              <a:rPr lang="en-US"/>
              <a:t> B.</a:t>
            </a:r>
          </a:p>
          <a:p>
            <a:pPr>
              <a:buNone/>
            </a:pPr>
            <a:r>
              <a:rPr lang="en-US" err="1"/>
              <a:t>Cửa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2 </a:t>
            </a:r>
            <a:r>
              <a:rPr lang="en-US" err="1"/>
              <a:t>có</a:t>
            </a:r>
            <a:r>
              <a:rPr lang="en-US"/>
              <a:t> : 70 </a:t>
            </a:r>
            <a:r>
              <a:rPr lang="en-US" err="1"/>
              <a:t>loại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50 </a:t>
            </a:r>
            <a:r>
              <a:rPr lang="en-US" err="1"/>
              <a:t>loại</a:t>
            </a:r>
            <a:r>
              <a:rPr lang="en-US"/>
              <a:t> B.</a:t>
            </a:r>
          </a:p>
          <a:p>
            <a:pPr>
              <a:buNone/>
            </a:pPr>
            <a:r>
              <a:rPr lang="en-US" err="1"/>
              <a:t>Cửa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3 </a:t>
            </a:r>
            <a:r>
              <a:rPr lang="en-US" err="1"/>
              <a:t>có</a:t>
            </a:r>
            <a:r>
              <a:rPr lang="en-US"/>
              <a:t> : 90 </a:t>
            </a:r>
            <a:r>
              <a:rPr lang="en-US" err="1"/>
              <a:t>loại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60 </a:t>
            </a:r>
            <a:r>
              <a:rPr lang="en-US" err="1"/>
              <a:t>loại</a:t>
            </a:r>
            <a:r>
              <a:rPr lang="en-US"/>
              <a:t> B.</a:t>
            </a:r>
          </a:p>
          <a:p>
            <a:pPr>
              <a:buNone/>
            </a:pP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cửa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</a:t>
            </a:r>
          </a:p>
          <a:p>
            <a:pPr lvl="0">
              <a:buNone/>
            </a:pPr>
            <a:r>
              <a:rPr lang="en-US"/>
              <a:t>a)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A?</a:t>
            </a:r>
          </a:p>
          <a:p>
            <a:pPr lvl="0">
              <a:buNone/>
            </a:pPr>
            <a:r>
              <a:rPr lang="en-US"/>
              <a:t>b) </a:t>
            </a:r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A.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mua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nữa</a:t>
            </a:r>
            <a:r>
              <a:rPr lang="en-US"/>
              <a:t>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1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lô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20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phế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lượt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(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).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:</a:t>
            </a:r>
          </a:p>
          <a:p>
            <a:pPr lvl="1"/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phế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</a:t>
            </a:r>
          </a:p>
          <a:p>
            <a:pPr lvl="1"/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1 </a:t>
            </a:r>
            <a:r>
              <a:rPr lang="en-US" err="1"/>
              <a:t>tốt</a:t>
            </a:r>
            <a:r>
              <a:rPr lang="en-US"/>
              <a:t>.</a:t>
            </a:r>
          </a:p>
          <a:p>
            <a:pPr lvl="1"/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2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(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(event),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hoa</a:t>
            </a:r>
            <a:r>
              <a:rPr lang="en-US"/>
              <a:t> A, B, C …,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con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l-GR">
                <a:cs typeface="Times New Roman"/>
              </a:rPr>
              <a:t>Ω</a:t>
            </a:r>
            <a:r>
              <a:rPr lang="en-US">
                <a:cs typeface="Times New Roman"/>
              </a:rPr>
              <a:t>.</a:t>
            </a:r>
          </a:p>
          <a:p>
            <a:endParaRPr lang="en-US">
              <a:cs typeface="Times New Roman"/>
            </a:endParaRPr>
          </a:p>
          <a:p>
            <a:pPr>
              <a:buNone/>
            </a:pPr>
            <a:r>
              <a:rPr lang="en-US" err="1">
                <a:solidFill>
                  <a:srgbClr val="FF0000"/>
                </a:solidFill>
                <a:cs typeface="Times New Roman"/>
              </a:rPr>
              <a:t>Chú</a:t>
            </a:r>
            <a:r>
              <a:rPr lang="en-US">
                <a:solidFill>
                  <a:srgbClr val="FF0000"/>
                </a:solidFill>
                <a:cs typeface="Times New Roman"/>
              </a:rPr>
              <a:t> ý:</a:t>
            </a:r>
            <a:r>
              <a:rPr lang="en-US">
                <a:cs typeface="Times New Roman"/>
              </a:rPr>
              <a:t> </a:t>
            </a:r>
          </a:p>
          <a:p>
            <a:r>
              <a:rPr lang="en-US" err="1">
                <a:cs typeface="Times New Roman"/>
              </a:rPr>
              <a:t>Mỗi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bc</a:t>
            </a:r>
            <a:r>
              <a:rPr lang="en-US">
                <a:cs typeface="Times New Roman"/>
              </a:rPr>
              <a:t> A </a:t>
            </a:r>
            <a:r>
              <a:rPr lang="en-US" err="1">
                <a:cs typeface="Times New Roman"/>
              </a:rPr>
              <a:t>tương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ứng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với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một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và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chỉ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một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tập</a:t>
            </a:r>
            <a:r>
              <a:rPr lang="en-US">
                <a:cs typeface="Times New Roman"/>
              </a:rPr>
              <a:t> con </a:t>
            </a:r>
            <a:r>
              <a:rPr lang="el-GR">
                <a:cs typeface="Times New Roman"/>
              </a:rPr>
              <a:t>Ω</a:t>
            </a:r>
            <a:r>
              <a:rPr lang="en-US" baseline="-25000">
                <a:cs typeface="Times New Roman"/>
              </a:rPr>
              <a:t>A </a:t>
            </a:r>
            <a:r>
              <a:rPr lang="en-US">
                <a:cs typeface="Times New Roman"/>
              </a:rPr>
              <a:t> </a:t>
            </a:r>
            <a:r>
              <a:rPr lang="en-US">
                <a:cs typeface="Times New Roman"/>
                <a:sym typeface="Symbol"/>
              </a:rPr>
              <a:t> </a:t>
            </a:r>
            <a:r>
              <a:rPr lang="el-GR">
                <a:cs typeface="Times New Roman"/>
                <a:sym typeface="Symbol"/>
              </a:rPr>
              <a:t>Ω</a:t>
            </a:r>
            <a:r>
              <a:rPr lang="en-US">
                <a:cs typeface="Times New Roman"/>
                <a:sym typeface="Symbol"/>
              </a:rPr>
              <a:t>.</a:t>
            </a:r>
          </a:p>
          <a:p>
            <a:r>
              <a:rPr lang="en-US" err="1">
                <a:cs typeface="Times New Roman"/>
                <a:sym typeface="Symbol"/>
              </a:rPr>
              <a:t>Mỗi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biến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cố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sơ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cấp</a:t>
            </a:r>
            <a:r>
              <a:rPr lang="en-US">
                <a:cs typeface="Times New Roman"/>
                <a:sym typeface="Symbol"/>
              </a:rPr>
              <a:t> w </a:t>
            </a:r>
            <a:r>
              <a:rPr lang="en-US" err="1">
                <a:cs typeface="Times New Roman"/>
                <a:sym typeface="Symbol"/>
              </a:rPr>
              <a:t>cũng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là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một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biến</a:t>
            </a:r>
            <a:r>
              <a:rPr lang="en-US">
                <a:cs typeface="Times New Roman"/>
                <a:sym typeface="Symbol"/>
              </a:rPr>
              <a:t> </a:t>
            </a:r>
            <a:r>
              <a:rPr lang="en-US" err="1">
                <a:cs typeface="Times New Roman"/>
                <a:sym typeface="Symbol"/>
              </a:rPr>
              <a:t>cố</a:t>
            </a:r>
            <a:r>
              <a:rPr lang="en-US">
                <a:cs typeface="Times New Roman"/>
                <a:sym typeface="Symbol"/>
              </a:rPr>
              <a:t>.</a:t>
            </a:r>
            <a:endParaRPr lang="en-US">
              <a:cs typeface="Times New Roman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biệt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Bc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thể</a:t>
            </a:r>
            <a:r>
              <a:rPr lang="en-US"/>
              <a:t>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bao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T.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bcsc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.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</a:t>
            </a:r>
            <a:r>
              <a:rPr lang="el-GR">
                <a:latin typeface="Times New Roman"/>
                <a:cs typeface="Times New Roman"/>
              </a:rPr>
              <a:t>ϕ</a:t>
            </a:r>
            <a:endParaRPr lang="en-US"/>
          </a:p>
          <a:p>
            <a:r>
              <a:rPr lang="en-US" err="1">
                <a:solidFill>
                  <a:srgbClr val="FF0000"/>
                </a:solidFill>
              </a:rPr>
              <a:t>Bc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chắc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chắn</a:t>
            </a:r>
            <a:r>
              <a:rPr lang="en-US"/>
              <a:t>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bc</a:t>
            </a:r>
            <a:r>
              <a:rPr lang="en-US"/>
              <a:t> </a:t>
            </a:r>
            <a:r>
              <a:rPr lang="en-US" err="1"/>
              <a:t>luôn</a:t>
            </a:r>
            <a:r>
              <a:rPr lang="en-US"/>
              <a:t> </a:t>
            </a:r>
            <a:r>
              <a:rPr lang="en-US" err="1"/>
              <a:t>luôn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T.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bcsc</a:t>
            </a:r>
            <a:r>
              <a:rPr lang="en-US"/>
              <a:t>. </a:t>
            </a:r>
            <a:r>
              <a:rPr lang="en-US" err="1"/>
              <a:t>Kí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 </a:t>
            </a:r>
            <a:r>
              <a:rPr lang="el-GR">
                <a:latin typeface="Times New Roman"/>
                <a:cs typeface="Times New Roman"/>
              </a:rPr>
              <a:t>Ω</a:t>
            </a:r>
            <a:endParaRPr lang="en-US">
              <a:latin typeface="Times New Roman"/>
              <a:cs typeface="Times New Roman"/>
            </a:endParaRPr>
          </a:p>
          <a:p>
            <a:endParaRPr lang="en-US"/>
          </a:p>
          <a:p>
            <a:pPr>
              <a:buFont typeface="Wingdings" pitchFamily="2" charset="2"/>
              <a:buChar char="Ø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theo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A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>
                <a:solidFill>
                  <a:srgbClr val="0070C0"/>
                </a:solidFill>
              </a:rPr>
              <a:t>kéo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theo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B,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A</a:t>
            </a:r>
            <a:r>
              <a:rPr lang="en-US">
                <a:sym typeface="Symbol"/>
              </a:rPr>
              <a:t>B, </a:t>
            </a:r>
            <a:r>
              <a:rPr lang="en-US"/>
              <a:t> </a:t>
            </a:r>
            <a:r>
              <a:rPr lang="en-US" err="1"/>
              <a:t>nếu</a:t>
            </a:r>
            <a:r>
              <a:rPr lang="en-US"/>
              <a:t> A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B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Ta </a:t>
            </a:r>
            <a:r>
              <a:rPr lang="en-US" err="1"/>
              <a:t>có</a:t>
            </a:r>
            <a:r>
              <a:rPr lang="en-US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46113" name="Object 1"/>
          <p:cNvGraphicFramePr>
            <a:graphicFrameLocks noChangeAspect="1"/>
          </p:cNvGraphicFramePr>
          <p:nvPr/>
        </p:nvGraphicFramePr>
        <p:xfrm>
          <a:off x="3276600" y="2667000"/>
          <a:ext cx="24501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3" imgW="965160" imgH="330120" progId="Equation.DSMT4">
                  <p:embed/>
                </p:oleObj>
              </mc:Choice>
              <mc:Fallback>
                <p:oleObj name="Equation" r:id="rId3" imgW="965160" imgH="330120" progId="Equation.DSMT4">
                  <p:embed/>
                  <p:pic>
                    <p:nvPicPr>
                      <p:cNvPr id="3461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450123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971800" y="3886200"/>
            <a:ext cx="3124200" cy="2057400"/>
            <a:chOff x="2971800" y="3886200"/>
            <a:chExt cx="3124200" cy="2057400"/>
          </a:xfrm>
        </p:grpSpPr>
        <p:grpSp>
          <p:nvGrpSpPr>
            <p:cNvPr id="6" name="Group 122"/>
            <p:cNvGrpSpPr>
              <a:grpSpLocks/>
            </p:cNvGrpSpPr>
            <p:nvPr/>
          </p:nvGrpSpPr>
          <p:grpSpPr bwMode="auto">
            <a:xfrm>
              <a:off x="2971800" y="3886200"/>
              <a:ext cx="3124200" cy="2057400"/>
              <a:chOff x="4789" y="5074"/>
              <a:chExt cx="2947" cy="2076"/>
            </a:xfrm>
          </p:grpSpPr>
          <p:sp>
            <p:nvSpPr>
              <p:cNvPr id="7" name="Rectangle 123"/>
              <p:cNvSpPr>
                <a:spLocks noChangeArrowheads="1"/>
              </p:cNvSpPr>
              <p:nvPr/>
            </p:nvSpPr>
            <p:spPr bwMode="auto">
              <a:xfrm>
                <a:off x="4789" y="5074"/>
                <a:ext cx="2947" cy="20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124"/>
              <p:cNvSpPr>
                <a:spLocks noChangeArrowheads="1"/>
              </p:cNvSpPr>
              <p:nvPr/>
            </p:nvSpPr>
            <p:spPr bwMode="auto">
              <a:xfrm>
                <a:off x="5007" y="5431"/>
                <a:ext cx="2055" cy="13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125"/>
              <p:cNvSpPr>
                <a:spLocks noChangeArrowheads="1"/>
              </p:cNvSpPr>
              <p:nvPr/>
            </p:nvSpPr>
            <p:spPr bwMode="auto">
              <a:xfrm>
                <a:off x="5443" y="5744"/>
                <a:ext cx="920" cy="87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346114" name="Object 2"/>
            <p:cNvGraphicFramePr>
              <a:graphicFrameLocks noChangeAspect="1"/>
            </p:cNvGraphicFramePr>
            <p:nvPr/>
          </p:nvGraphicFramePr>
          <p:xfrm>
            <a:off x="5486400" y="4038600"/>
            <a:ext cx="228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Equation" r:id="rId5" imgW="241200" imgH="228600" progId="Equation.DSMT4">
                    <p:embed/>
                  </p:oleObj>
                </mc:Choice>
                <mc:Fallback>
                  <p:oleObj name="Equation" r:id="rId5" imgW="241200" imgH="228600" progId="Equation.DSMT4">
                    <p:embed/>
                    <p:pic>
                      <p:nvPicPr>
                        <p:cNvPr id="3461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038600"/>
                          <a:ext cx="228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15" name="Object 3"/>
            <p:cNvGraphicFramePr>
              <a:graphicFrameLocks noChangeAspect="1"/>
            </p:cNvGraphicFramePr>
            <p:nvPr/>
          </p:nvGraphicFramePr>
          <p:xfrm>
            <a:off x="5105400" y="4953000"/>
            <a:ext cx="2047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name="Equation" r:id="rId7" imgW="215640" imgH="228600" progId="Equation.DSMT4">
                    <p:embed/>
                  </p:oleObj>
                </mc:Choice>
                <mc:Fallback>
                  <p:oleObj name="Equation" r:id="rId7" imgW="215640" imgH="228600" progId="Equation.DSMT4">
                    <p:embed/>
                    <p:pic>
                      <p:nvPicPr>
                        <p:cNvPr id="3461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4953000"/>
                          <a:ext cx="204787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16" name="Object 4"/>
            <p:cNvGraphicFramePr>
              <a:graphicFrameLocks noChangeAspect="1"/>
            </p:cNvGraphicFramePr>
            <p:nvPr/>
          </p:nvGraphicFramePr>
          <p:xfrm>
            <a:off x="3886200" y="4876800"/>
            <a:ext cx="20478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Equation" r:id="rId9" imgW="215640" imgH="228600" progId="Equation.DSMT4">
                    <p:embed/>
                  </p:oleObj>
                </mc:Choice>
                <mc:Fallback>
                  <p:oleObj name="Equation" r:id="rId9" imgW="215640" imgH="228600" progId="Equation.DSMT4">
                    <p:embed/>
                    <p:pic>
                      <p:nvPicPr>
                        <p:cNvPr id="3461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4876800"/>
                          <a:ext cx="204788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574</TotalTime>
  <Words>4454</Words>
  <Application>Microsoft Office PowerPoint</Application>
  <PresentationFormat>On-screen Show (4:3)</PresentationFormat>
  <Paragraphs>551</Paragraphs>
  <Slides>69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6" baseType="lpstr">
      <vt:lpstr>SimSun</vt:lpstr>
      <vt:lpstr>Arabic Typesetting</vt:lpstr>
      <vt:lpstr>Arial</vt:lpstr>
      <vt:lpstr>Calibri</vt:lpstr>
      <vt:lpstr>Cambria</vt:lpstr>
      <vt:lpstr>Cambria Math</vt:lpstr>
      <vt:lpstr>Courier New</vt:lpstr>
      <vt:lpstr>Georgia</vt:lpstr>
      <vt:lpstr>Old English Text MT</vt:lpstr>
      <vt:lpstr>Palatino Linotype</vt:lpstr>
      <vt:lpstr>Symbol</vt:lpstr>
      <vt:lpstr>Times New Roman</vt:lpstr>
      <vt:lpstr>Verdana</vt:lpstr>
      <vt:lpstr>Wingdings</vt:lpstr>
      <vt:lpstr>Project planning overview presentation</vt:lpstr>
      <vt:lpstr>Equation</vt:lpstr>
      <vt:lpstr>Document</vt:lpstr>
      <vt:lpstr>Xác Suất</vt:lpstr>
      <vt:lpstr>Nội dung chính</vt:lpstr>
      <vt:lpstr>Phép thử ngẫu nhiên</vt:lpstr>
      <vt:lpstr>Biến cố sơ cấp – Không gian mẫu</vt:lpstr>
      <vt:lpstr>Biến cố (sự kiện)</vt:lpstr>
      <vt:lpstr>Biến cố (sự kiện)</vt:lpstr>
      <vt:lpstr>Biến cố (sự kiện)</vt:lpstr>
      <vt:lpstr>Biến cố đặc biệt</vt:lpstr>
      <vt:lpstr>Kéo theo</vt:lpstr>
      <vt:lpstr>Tương đương (bằng nhau)</vt:lpstr>
      <vt:lpstr>Biến cố đối</vt:lpstr>
      <vt:lpstr>Tổng (hợp) hai biến cố</vt:lpstr>
      <vt:lpstr>Tổng (hợp) các biến cố</vt:lpstr>
      <vt:lpstr>Tích (giao) hai biến cố</vt:lpstr>
      <vt:lpstr>Tích (giao) các biến cố</vt:lpstr>
      <vt:lpstr>Hai biến cố xung khắc</vt:lpstr>
      <vt:lpstr>Một số tính chất</vt:lpstr>
      <vt:lpstr>Ví dụ</vt:lpstr>
      <vt:lpstr>Ví dụ</vt:lpstr>
      <vt:lpstr>XÁC SUẤT CỦA BC</vt:lpstr>
      <vt:lpstr>Các cách tính xác suất </vt:lpstr>
      <vt:lpstr>Quan điểm cá nhân</vt:lpstr>
      <vt:lpstr>Quan điểm tần suất</vt:lpstr>
      <vt:lpstr>Ví dụ</vt:lpstr>
      <vt:lpstr>Quan điểm tần suất</vt:lpstr>
      <vt:lpstr>Quan điểm cổ điển</vt:lpstr>
      <vt:lpstr>Ví dụ</vt:lpstr>
      <vt:lpstr>Ví dụ</vt:lpstr>
      <vt:lpstr>Tính chất xác suất</vt:lpstr>
      <vt:lpstr>Một vài công thức tính Xác Suất</vt:lpstr>
      <vt:lpstr>Công thức cộng</vt:lpstr>
      <vt:lpstr>Ví dụ 1</vt:lpstr>
      <vt:lpstr>Ví dụ 2</vt:lpstr>
      <vt:lpstr>Công thức cộng mở rộng</vt:lpstr>
      <vt:lpstr>Công thức cộng tổng quát</vt:lpstr>
      <vt:lpstr>Xác suất điều kiện</vt:lpstr>
      <vt:lpstr>Xác suất điều kiện</vt:lpstr>
      <vt:lpstr>Ví dụ</vt:lpstr>
      <vt:lpstr>Tính chất</vt:lpstr>
      <vt:lpstr>Ví dụ</vt:lpstr>
      <vt:lpstr>Công thức nhân</vt:lpstr>
      <vt:lpstr>Ví dụ</vt:lpstr>
      <vt:lpstr>Công thức nhân mở rộng</vt:lpstr>
      <vt:lpstr>Ví dụ</vt:lpstr>
      <vt:lpstr>Công thức nhân tổng quát</vt:lpstr>
      <vt:lpstr>Hai biến cố độc lập_1</vt:lpstr>
      <vt:lpstr>Hai biến cố độc lập_2</vt:lpstr>
      <vt:lpstr>Chú ý</vt:lpstr>
      <vt:lpstr>Ví dụ 1</vt:lpstr>
      <vt:lpstr>Ví dụ 2</vt:lpstr>
      <vt:lpstr>Hệ biến cố đầy đủ</vt:lpstr>
      <vt:lpstr>Công thức xác suất đầy đủ</vt:lpstr>
      <vt:lpstr>Xem lại ví dụ trước</vt:lpstr>
      <vt:lpstr>Ví dụ 1</vt:lpstr>
      <vt:lpstr>Ví dụ 2</vt:lpstr>
      <vt:lpstr>Chú ý</vt:lpstr>
      <vt:lpstr>Ví dụ 3</vt:lpstr>
      <vt:lpstr>Xem lại ví dụ trước</vt:lpstr>
      <vt:lpstr>Công thức Bayes</vt:lpstr>
      <vt:lpstr>Công thức Bayes</vt:lpstr>
      <vt:lpstr>Công thức Bayes</vt:lpstr>
      <vt:lpstr>Ví dụ 1</vt:lpstr>
      <vt:lpstr>Ví dụ 2</vt:lpstr>
      <vt:lpstr>Ví dụ 2</vt:lpstr>
      <vt:lpstr>BÀI TẬP TỔNG HỢP</vt:lpstr>
      <vt:lpstr>Bài 1</vt:lpstr>
      <vt:lpstr>Bài 2</vt:lpstr>
      <vt:lpstr>Bài 3</vt:lpstr>
      <vt:lpstr>Bài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BeekaiPC</cp:lastModifiedBy>
  <cp:revision>130</cp:revision>
  <dcterms:created xsi:type="dcterms:W3CDTF">2018-12-19T13:58:48Z</dcterms:created>
  <dcterms:modified xsi:type="dcterms:W3CDTF">2023-01-14T06:58:46Z</dcterms:modified>
</cp:coreProperties>
</file>