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24" r:id="rId1"/>
  </p:sldMasterIdLst>
  <p:notesMasterIdLst>
    <p:notesMasterId r:id="rId47"/>
  </p:notesMasterIdLst>
  <p:handoutMasterIdLst>
    <p:handoutMasterId r:id="rId48"/>
  </p:handoutMasterIdLst>
  <p:sldIdLst>
    <p:sldId id="256" r:id="rId2"/>
    <p:sldId id="258" r:id="rId3"/>
    <p:sldId id="259" r:id="rId4"/>
    <p:sldId id="257" r:id="rId5"/>
    <p:sldId id="260" r:id="rId6"/>
    <p:sldId id="265" r:id="rId7"/>
    <p:sldId id="269" r:id="rId8"/>
    <p:sldId id="272" r:id="rId9"/>
    <p:sldId id="270" r:id="rId10"/>
    <p:sldId id="273" r:id="rId11"/>
    <p:sldId id="274" r:id="rId12"/>
    <p:sldId id="279" r:id="rId13"/>
    <p:sldId id="275" r:id="rId14"/>
    <p:sldId id="280" r:id="rId15"/>
    <p:sldId id="271" r:id="rId16"/>
    <p:sldId id="277" r:id="rId17"/>
    <p:sldId id="282" r:id="rId18"/>
    <p:sldId id="287" r:id="rId19"/>
    <p:sldId id="276" r:id="rId20"/>
    <p:sldId id="261" r:id="rId21"/>
    <p:sldId id="266" r:id="rId22"/>
    <p:sldId id="285" r:id="rId23"/>
    <p:sldId id="283" r:id="rId24"/>
    <p:sldId id="284" r:id="rId25"/>
    <p:sldId id="286" r:id="rId26"/>
    <p:sldId id="262" r:id="rId27"/>
    <p:sldId id="263" r:id="rId28"/>
    <p:sldId id="267" r:id="rId29"/>
    <p:sldId id="289" r:id="rId30"/>
    <p:sldId id="292" r:id="rId31"/>
    <p:sldId id="288" r:id="rId32"/>
    <p:sldId id="293" r:id="rId33"/>
    <p:sldId id="290" r:id="rId34"/>
    <p:sldId id="291" r:id="rId35"/>
    <p:sldId id="264" r:id="rId36"/>
    <p:sldId id="295" r:id="rId37"/>
    <p:sldId id="302" r:id="rId38"/>
    <p:sldId id="298" r:id="rId39"/>
    <p:sldId id="299" r:id="rId40"/>
    <p:sldId id="300" r:id="rId41"/>
    <p:sldId id="301" r:id="rId42"/>
    <p:sldId id="303" r:id="rId43"/>
    <p:sldId id="305" r:id="rId44"/>
    <p:sldId id="304" r:id="rId45"/>
    <p:sldId id="294"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384" userDrawn="1">
          <p15:clr>
            <a:srgbClr val="A4A3A4"/>
          </p15:clr>
        </p15:guide>
        <p15:guide id="3" orient="horz" pos="3792" userDrawn="1">
          <p15:clr>
            <a:srgbClr val="A4A3A4"/>
          </p15:clr>
        </p15:guide>
        <p15:guide id="4" pos="719" userDrawn="1">
          <p15:clr>
            <a:srgbClr val="A4A3A4"/>
          </p15:clr>
        </p15:guide>
        <p15:guide id="5" pos="50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2A4B"/>
    <a:srgbClr val="072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85911"/>
  </p:normalViewPr>
  <p:slideViewPr>
    <p:cSldViewPr>
      <p:cViewPr varScale="1">
        <p:scale>
          <a:sx n="58" d="100"/>
          <a:sy n="58" d="100"/>
        </p:scale>
        <p:origin x="786" y="72"/>
      </p:cViewPr>
      <p:guideLst>
        <p:guide orient="horz" pos="2160"/>
        <p:guide orient="horz" pos="384"/>
        <p:guide orient="horz" pos="3792"/>
        <p:guide pos="719"/>
        <p:guide pos="5041"/>
      </p:guideLst>
    </p:cSldViewPr>
  </p:slideViewPr>
  <p:notesTextViewPr>
    <p:cViewPr>
      <p:scale>
        <a:sx n="100" d="100"/>
        <a:sy n="100" d="100"/>
      </p:scale>
      <p:origin x="0" y="0"/>
    </p:cViewPr>
  </p:notesTextViewPr>
  <p:notesViewPr>
    <p:cSldViewPr showGuides="1">
      <p:cViewPr varScale="1">
        <p:scale>
          <a:sx n="55" d="100"/>
          <a:sy n="55" d="100"/>
        </p:scale>
        <p:origin x="253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2021-03-24</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2021-03-24</a:t>
            </a:fld>
            <a:endParaRPr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Biến ngẫu nhiên là biến: nghĩa là giá trị của nó có thể thay đổi</a:t>
            </a:r>
          </a:p>
        </p:txBody>
      </p:sp>
      <p:sp>
        <p:nvSpPr>
          <p:cNvPr id="4" name="Slide Number Placeholder 3"/>
          <p:cNvSpPr>
            <a:spLocks noGrp="1"/>
          </p:cNvSpPr>
          <p:nvPr>
            <p:ph type="sldNum" sz="quarter" idx="5"/>
          </p:nvPr>
        </p:nvSpPr>
        <p:spPr/>
        <p:txBody>
          <a:bodyPr/>
          <a:lstStyle/>
          <a:p>
            <a:fld id="{BF105DB2-FD3E-441D-8B7E-7AE83ECE27B3}" type="slidenum">
              <a:rPr lang="en-US"/>
              <a:t>6</a:t>
            </a:fld>
            <a:endParaRPr lang="en-US" dirty="0"/>
          </a:p>
        </p:txBody>
      </p:sp>
    </p:spTree>
    <p:extLst>
      <p:ext uri="{BB962C8B-B14F-4D97-AF65-F5344CB8AC3E}">
        <p14:creationId xmlns:p14="http://schemas.microsoft.com/office/powerpoint/2010/main" val="4140854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228600" indent="-228600">
                  <a:buFont typeface="+mj-lt"/>
                  <a:buAutoNum type="alphaLcParenR"/>
                </a:pPr>
                <a:r>
                  <a:rPr lang="en-US"/>
                  <a:t>Tìm </a:t>
                </a:r>
                <a14:m>
                  <m:oMath xmlns:m="http://schemas.openxmlformats.org/officeDocument/2006/math">
                    <m:r>
                      <a:rPr lang="en-US" sz="1200" i="1" smtClean="0">
                        <a:latin typeface="Cambria Math" panose="02040503050406030204" pitchFamily="18" charset="0"/>
                      </a:rPr>
                      <m:t>𝜇</m:t>
                    </m:r>
                  </m:oMath>
                </a14:m>
                <a:r>
                  <a:rPr lang="en-US"/>
                  <a:t> =  </a:t>
                </a:r>
                <a14:m>
                  <m:oMath xmlns:m="http://schemas.openxmlformats.org/officeDocument/2006/math">
                    <m:r>
                      <a:rPr lang="en-US" sz="1200" i="1" smtClean="0">
                        <a:latin typeface="Cambria Math" panose="02040503050406030204" pitchFamily="18" charset="0"/>
                      </a:rPr>
                      <m:t>𝜆</m:t>
                    </m:r>
                  </m:oMath>
                </a14:m>
                <a:r>
                  <a:rPr lang="en-US"/>
                  <a:t> = 530/100 = 5.3</a:t>
                </a:r>
              </a:p>
              <a:p>
                <a:pPr marL="228600" indent="-228600">
                  <a:buFont typeface="+mj-lt"/>
                  <a:buAutoNum type="alphaLcParenR"/>
                </a:pPr>
                <a:r>
                  <a:rPr lang="en-US"/>
                  <a:t>Tìm P(X = 2) với X ~ P(5.3)</a:t>
                </a:r>
              </a:p>
            </p:txBody>
          </p:sp>
        </mc:Choice>
        <mc:Fallback xmlns="">
          <p:sp>
            <p:nvSpPr>
              <p:cNvPr id="3" name="Notes Placeholder 2"/>
              <p:cNvSpPr>
                <a:spLocks noGrp="1"/>
              </p:cNvSpPr>
              <p:nvPr>
                <p:ph type="body" idx="1"/>
              </p:nvPr>
            </p:nvSpPr>
            <p:spPr/>
            <p:txBody>
              <a:bodyPr/>
              <a:lstStyle/>
              <a:p>
                <a:pPr marL="228600" indent="-228600">
                  <a:buFont typeface="+mj-lt"/>
                  <a:buAutoNum type="alphaLcParenR"/>
                </a:pPr>
                <a:r>
                  <a:rPr lang="en-US"/>
                  <a:t>Tìm </a:t>
                </a:r>
                <a:r>
                  <a:rPr lang="en-US" sz="1200" i="0">
                    <a:latin typeface="Cambria Math" panose="02040503050406030204" pitchFamily="18" charset="0"/>
                  </a:rPr>
                  <a:t>𝜇</a:t>
                </a:r>
                <a:r>
                  <a:rPr lang="en-US"/>
                  <a:t> =  </a:t>
                </a:r>
                <a:r>
                  <a:rPr lang="en-US" sz="1200" i="0">
                    <a:latin typeface="Cambria Math" panose="02040503050406030204" pitchFamily="18" charset="0"/>
                  </a:rPr>
                  <a:t>𝜆</a:t>
                </a:r>
                <a:r>
                  <a:rPr lang="en-US"/>
                  <a:t> = 530/100 = 5.3</a:t>
                </a:r>
              </a:p>
              <a:p>
                <a:pPr marL="228600" indent="-228600">
                  <a:buFont typeface="+mj-lt"/>
                  <a:buAutoNum type="alphaLcParenR"/>
                </a:pPr>
                <a:r>
                  <a:rPr lang="en-US"/>
                  <a:t>Tìm P(X = 2) với X ~ P(5.3)</a:t>
                </a:r>
              </a:p>
            </p:txBody>
          </p:sp>
        </mc:Fallback>
      </mc:AlternateContent>
      <p:sp>
        <p:nvSpPr>
          <p:cNvPr id="4" name="Slide Number Placeholder 3"/>
          <p:cNvSpPr>
            <a:spLocks noGrp="1"/>
          </p:cNvSpPr>
          <p:nvPr>
            <p:ph type="sldNum" sz="quarter" idx="5"/>
          </p:nvPr>
        </p:nvSpPr>
        <p:spPr/>
        <p:txBody>
          <a:bodyPr/>
          <a:lstStyle/>
          <a:p>
            <a:fld id="{BF105DB2-FD3E-441D-8B7E-7AE83ECE27B3}" type="slidenum">
              <a:rPr lang="en-US" smtClean="0"/>
              <a:t>41</a:t>
            </a:fld>
            <a:endParaRPr lang="en-US" dirty="0"/>
          </a:p>
        </p:txBody>
      </p:sp>
    </p:spTree>
    <p:extLst>
      <p:ext uri="{BB962C8B-B14F-4D97-AF65-F5344CB8AC3E}">
        <p14:creationId xmlns:p14="http://schemas.microsoft.com/office/powerpoint/2010/main" val="3171933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Dẫn nhập: ta sẽ tìm hiểu phân phối xác suất thông qua các khái niệm: hàm xác xuất, hàm phân phối xác suất, hàm phân phối tích lũy và bảng phân phối xác suất rời rạc</a:t>
            </a:r>
          </a:p>
          <a:p>
            <a:r>
              <a:rPr lang="en-US"/>
              <a:t>Phân biệt X và x</a:t>
            </a:r>
          </a:p>
        </p:txBody>
      </p:sp>
      <p:sp>
        <p:nvSpPr>
          <p:cNvPr id="4" name="Slide Number Placeholder 3"/>
          <p:cNvSpPr>
            <a:spLocks noGrp="1"/>
          </p:cNvSpPr>
          <p:nvPr>
            <p:ph type="sldNum" sz="quarter" idx="5"/>
          </p:nvPr>
        </p:nvSpPr>
        <p:spPr/>
        <p:txBody>
          <a:bodyPr/>
          <a:lstStyle/>
          <a:p>
            <a:fld id="{BF105DB2-FD3E-441D-8B7E-7AE83ECE27B3}" type="slidenum">
              <a:rPr lang="en-US"/>
              <a:t>11</a:t>
            </a:fld>
            <a:endParaRPr lang="en-US" dirty="0"/>
          </a:p>
        </p:txBody>
      </p:sp>
    </p:spTree>
    <p:extLst>
      <p:ext uri="{BB962C8B-B14F-4D97-AF65-F5344CB8AC3E}">
        <p14:creationId xmlns:p14="http://schemas.microsoft.com/office/powerpoint/2010/main" val="1517762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khảo sát hàm mật độ ở chương sau thông qua phân phối chuẩn</a:t>
            </a:r>
          </a:p>
        </p:txBody>
      </p:sp>
      <p:sp>
        <p:nvSpPr>
          <p:cNvPr id="4" name="Slide Number Placeholder 3"/>
          <p:cNvSpPr>
            <a:spLocks noGrp="1"/>
          </p:cNvSpPr>
          <p:nvPr>
            <p:ph type="sldNum" sz="quarter" idx="5"/>
          </p:nvPr>
        </p:nvSpPr>
        <p:spPr/>
        <p:txBody>
          <a:bodyPr/>
          <a:lstStyle/>
          <a:p>
            <a:fld id="{BF105DB2-FD3E-441D-8B7E-7AE83ECE27B3}" type="slidenum">
              <a:rPr lang="en-US"/>
              <a:t>13</a:t>
            </a:fld>
            <a:endParaRPr lang="en-US" dirty="0"/>
          </a:p>
        </p:txBody>
      </p:sp>
    </p:spTree>
    <p:extLst>
      <p:ext uri="{BB962C8B-B14F-4D97-AF65-F5344CB8AC3E}">
        <p14:creationId xmlns:p14="http://schemas.microsoft.com/office/powerpoint/2010/main" val="3918874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F105DB2-FD3E-441D-8B7E-7AE83ECE27B3}" type="slidenum">
              <a:rPr lang="en-US" smtClean="0"/>
              <a:t>14</a:t>
            </a:fld>
            <a:endParaRPr lang="en-US" dirty="0"/>
          </a:p>
        </p:txBody>
      </p:sp>
    </p:spTree>
    <p:extLst>
      <p:ext uri="{BB962C8B-B14F-4D97-AF65-F5344CB8AC3E}">
        <p14:creationId xmlns:p14="http://schemas.microsoft.com/office/powerpoint/2010/main" val="86131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i="1"/>
              <a:t>μ</a:t>
            </a:r>
            <a:r>
              <a:rPr lang="en-US" i="1"/>
              <a:t>= ∑xf(x)=1×1/6 + 3×2/6 + 6×3/6 = 25/6</a:t>
            </a:r>
            <a:endParaRPr lang="en-US"/>
          </a:p>
        </p:txBody>
      </p:sp>
      <p:sp>
        <p:nvSpPr>
          <p:cNvPr id="4" name="Slide Number Placeholder 3"/>
          <p:cNvSpPr>
            <a:spLocks noGrp="1"/>
          </p:cNvSpPr>
          <p:nvPr>
            <p:ph type="sldNum" sz="quarter" idx="5"/>
          </p:nvPr>
        </p:nvSpPr>
        <p:spPr/>
        <p:txBody>
          <a:bodyPr/>
          <a:lstStyle/>
          <a:p>
            <a:fld id="{BF105DB2-FD3E-441D-8B7E-7AE83ECE27B3}" type="slidenum">
              <a:rPr lang="en-US" smtClean="0"/>
              <a:t>22</a:t>
            </a:fld>
            <a:endParaRPr lang="en-US" dirty="0"/>
          </a:p>
        </p:txBody>
      </p:sp>
    </p:spTree>
    <p:extLst>
      <p:ext uri="{BB962C8B-B14F-4D97-AF65-F5344CB8AC3E}">
        <p14:creationId xmlns:p14="http://schemas.microsoft.com/office/powerpoint/2010/main" val="517893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Kỳ vọng của X: </a:t>
            </a:r>
            <a:r>
              <a:rPr lang="el-GR" i="1"/>
              <a:t>μ</a:t>
            </a:r>
            <a:r>
              <a:rPr lang="en-US" i="1"/>
              <a:t>= 10/6</a:t>
            </a:r>
          </a:p>
          <a:p>
            <a:r>
              <a:rPr lang="en-US"/>
              <a:t>Phương sai của X</a:t>
            </a:r>
            <a:r>
              <a:rPr lang="en-US" i="1"/>
              <a:t>: </a:t>
            </a:r>
            <a:r>
              <a:rPr lang="el-GR" i="1"/>
              <a:t>σ</a:t>
            </a:r>
            <a:r>
              <a:rPr lang="en-US" i="1" baseline="30000"/>
              <a:t>2</a:t>
            </a:r>
            <a:r>
              <a:rPr lang="en-US" i="1"/>
              <a:t>=E(X</a:t>
            </a:r>
            <a:r>
              <a:rPr lang="en-US" i="1" baseline="30000"/>
              <a:t>2</a:t>
            </a:r>
            <a:r>
              <a:rPr lang="en-US" i="1"/>
              <a:t>)-</a:t>
            </a:r>
            <a:r>
              <a:rPr lang="el-GR" i="1"/>
              <a:t> μ</a:t>
            </a:r>
            <a:r>
              <a:rPr lang="en-US" i="1"/>
              <a:t>= ∑x</a:t>
            </a:r>
            <a:r>
              <a:rPr lang="en-US" i="1" baseline="30000"/>
              <a:t>2</a:t>
            </a:r>
            <a:r>
              <a:rPr lang="en-US" i="1"/>
              <a:t>f(x)-</a:t>
            </a:r>
            <a:r>
              <a:rPr lang="el-GR" i="1"/>
              <a:t> μ</a:t>
            </a:r>
            <a:r>
              <a:rPr lang="en-US" i="1"/>
              <a:t>=1</a:t>
            </a:r>
            <a:r>
              <a:rPr lang="en-US" i="1" baseline="30000"/>
              <a:t>2</a:t>
            </a:r>
            <a:r>
              <a:rPr lang="en-US" i="1"/>
              <a:t>×1/6+3</a:t>
            </a:r>
            <a:r>
              <a:rPr lang="en-US" i="1" baseline="30000"/>
              <a:t>2</a:t>
            </a:r>
            <a:r>
              <a:rPr lang="en-US" i="1"/>
              <a:t>×2/6+6</a:t>
            </a:r>
            <a:r>
              <a:rPr lang="en-US" i="1" baseline="30000"/>
              <a:t>2</a:t>
            </a:r>
            <a:r>
              <a:rPr lang="en-US" i="1"/>
              <a:t>×3/6-(25/6)</a:t>
            </a:r>
            <a:r>
              <a:rPr lang="en-US" i="1" baseline="30000"/>
              <a:t>2</a:t>
            </a:r>
            <a:r>
              <a:rPr lang="en-US" i="1"/>
              <a:t>=137/36</a:t>
            </a:r>
          </a:p>
          <a:p>
            <a:r>
              <a:rPr lang="en-US"/>
              <a:t>Độ lệch chuẩn của X: </a:t>
            </a:r>
            <a:r>
              <a:rPr lang="el-GR" i="1"/>
              <a:t>σ</a:t>
            </a:r>
            <a:r>
              <a:rPr lang="en-US" i="1"/>
              <a:t>=sqrt(137/36)</a:t>
            </a:r>
            <a:endParaRPr lang="en-US"/>
          </a:p>
        </p:txBody>
      </p:sp>
      <p:sp>
        <p:nvSpPr>
          <p:cNvPr id="4" name="Slide Number Placeholder 3"/>
          <p:cNvSpPr>
            <a:spLocks noGrp="1"/>
          </p:cNvSpPr>
          <p:nvPr>
            <p:ph type="sldNum" sz="quarter" idx="5"/>
          </p:nvPr>
        </p:nvSpPr>
        <p:spPr/>
        <p:txBody>
          <a:bodyPr/>
          <a:lstStyle/>
          <a:p>
            <a:fld id="{BF105DB2-FD3E-441D-8B7E-7AE83ECE27B3}" type="slidenum">
              <a:rPr lang="en-US" smtClean="0"/>
              <a:t>25</a:t>
            </a:fld>
            <a:endParaRPr lang="en-US" dirty="0"/>
          </a:p>
        </p:txBody>
      </p:sp>
    </p:spTree>
    <p:extLst>
      <p:ext uri="{BB962C8B-B14F-4D97-AF65-F5344CB8AC3E}">
        <p14:creationId xmlns:p14="http://schemas.microsoft.com/office/powerpoint/2010/main" val="3283771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Phải</a:t>
            </a:r>
          </a:p>
          <a:p>
            <a:pPr marL="171450" indent="-171450">
              <a:buFontTx/>
              <a:buChar char="-"/>
            </a:pPr>
            <a:r>
              <a:rPr lang="en-US"/>
              <a:t>Tính P(X = 3)</a:t>
            </a:r>
          </a:p>
        </p:txBody>
      </p:sp>
      <p:sp>
        <p:nvSpPr>
          <p:cNvPr id="4" name="Slide Number Placeholder 3"/>
          <p:cNvSpPr>
            <a:spLocks noGrp="1"/>
          </p:cNvSpPr>
          <p:nvPr>
            <p:ph type="sldNum" sz="quarter" idx="5"/>
          </p:nvPr>
        </p:nvSpPr>
        <p:spPr/>
        <p:txBody>
          <a:bodyPr/>
          <a:lstStyle/>
          <a:p>
            <a:fld id="{BF105DB2-FD3E-441D-8B7E-7AE83ECE27B3}" type="slidenum">
              <a:rPr lang="en-US" smtClean="0"/>
              <a:t>32</a:t>
            </a:fld>
            <a:endParaRPr lang="en-US" dirty="0"/>
          </a:p>
        </p:txBody>
      </p:sp>
    </p:spTree>
    <p:extLst>
      <p:ext uri="{BB962C8B-B14F-4D97-AF65-F5344CB8AC3E}">
        <p14:creationId xmlns:p14="http://schemas.microsoft.com/office/powerpoint/2010/main" val="393119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Tính P(X = 3)</a:t>
            </a:r>
          </a:p>
        </p:txBody>
      </p:sp>
      <p:sp>
        <p:nvSpPr>
          <p:cNvPr id="4" name="Slide Number Placeholder 3"/>
          <p:cNvSpPr>
            <a:spLocks noGrp="1"/>
          </p:cNvSpPr>
          <p:nvPr>
            <p:ph type="sldNum" sz="quarter" idx="5"/>
          </p:nvPr>
        </p:nvSpPr>
        <p:spPr/>
        <p:txBody>
          <a:bodyPr/>
          <a:lstStyle/>
          <a:p>
            <a:fld id="{BF105DB2-FD3E-441D-8B7E-7AE83ECE27B3}" type="slidenum">
              <a:rPr lang="en-US" smtClean="0"/>
              <a:t>39</a:t>
            </a:fld>
            <a:endParaRPr lang="en-US" dirty="0"/>
          </a:p>
        </p:txBody>
      </p:sp>
    </p:spTree>
    <p:extLst>
      <p:ext uri="{BB962C8B-B14F-4D97-AF65-F5344CB8AC3E}">
        <p14:creationId xmlns:p14="http://schemas.microsoft.com/office/powerpoint/2010/main" val="1739932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F105DB2-FD3E-441D-8B7E-7AE83ECE27B3}" type="slidenum">
              <a:rPr lang="en-US" smtClean="0"/>
              <a:t>40</a:t>
            </a:fld>
            <a:endParaRPr lang="en-US" dirty="0"/>
          </a:p>
        </p:txBody>
      </p:sp>
    </p:spTree>
    <p:extLst>
      <p:ext uri="{BB962C8B-B14F-4D97-AF65-F5344CB8AC3E}">
        <p14:creationId xmlns:p14="http://schemas.microsoft.com/office/powerpoint/2010/main" val="3555993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856283" y="1600200"/>
            <a:ext cx="8287717"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grpSp>
        <p:nvGrpSpPr>
          <p:cNvPr id="7" name="top graphic"/>
          <p:cNvGrpSpPr/>
          <p:nvPr/>
        </p:nvGrpSpPr>
        <p:grpSpPr>
          <a:xfrm>
            <a:off x="960" y="0"/>
            <a:ext cx="9144095"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grpSp>
      <p:grpSp>
        <p:nvGrpSpPr>
          <p:cNvPr id="23" name="bottom graphic"/>
          <p:cNvGrpSpPr/>
          <p:nvPr userDrawn="1"/>
        </p:nvGrpSpPr>
        <p:grpSpPr>
          <a:xfrm>
            <a:off x="-1055" y="6427000"/>
            <a:ext cx="9145055" cy="430982"/>
            <a:chOff x="0" y="6080760"/>
            <a:chExt cx="12190231" cy="777239"/>
          </a:xfrm>
        </p:grpSpPr>
        <p:sp>
          <p:nvSpPr>
            <p:cNvPr id="13" name="Rectangle 12"/>
            <p:cNvSpPr/>
            <p:nvPr userDrawn="1"/>
          </p:nvSpPr>
          <p:spPr>
            <a:xfrm>
              <a:off x="0" y="6217919"/>
              <a:ext cx="12188825" cy="640080"/>
            </a:xfrm>
            <a:prstGeom prst="rect">
              <a:avLst/>
            </a:prstGeom>
            <a:solidFill>
              <a:srgbClr val="052A4B"/>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sz="1350"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grpSp>
      <p:sp>
        <p:nvSpPr>
          <p:cNvPr id="2" name="Title 1"/>
          <p:cNvSpPr>
            <a:spLocks noGrp="1"/>
          </p:cNvSpPr>
          <p:nvPr>
            <p:ph type="ctrTitle"/>
          </p:nvPr>
        </p:nvSpPr>
        <p:spPr bwMode="invGray">
          <a:xfrm>
            <a:off x="2590800" y="1905000"/>
            <a:ext cx="6248400" cy="2667000"/>
          </a:xfrm>
        </p:spPr>
        <p:txBody>
          <a:bodyPr anchor="ctr" anchorCtr="0">
            <a:normAutofit/>
          </a:bodyPr>
          <a:lstStyle>
            <a:lvl1pPr>
              <a:lnSpc>
                <a:spcPct val="80000"/>
              </a:lnSpc>
              <a:defRPr sz="4951">
                <a:solidFill>
                  <a:schemeClr val="bg1"/>
                </a:solidFill>
                <a:effectLst>
                  <a:outerShdw blurRad="88900" algn="ctr" rotWithShape="0">
                    <a:prstClr val="black">
                      <a:alpha val="35000"/>
                    </a:prstClr>
                  </a:outerShdw>
                </a:effectLst>
              </a:defRPr>
            </a:lvl1pPr>
          </a:lstStyle>
          <a:p>
            <a:r>
              <a:rPr lang="en-US" dirty="0"/>
              <a:t>Click to edit Master title style</a:t>
            </a:r>
            <a:endParaRPr dirty="0"/>
          </a:p>
        </p:txBody>
      </p:sp>
      <p:sp>
        <p:nvSpPr>
          <p:cNvPr id="3" name="Subtitle 2"/>
          <p:cNvSpPr>
            <a:spLocks noGrp="1"/>
          </p:cNvSpPr>
          <p:nvPr>
            <p:ph type="subTitle" idx="1"/>
          </p:nvPr>
        </p:nvSpPr>
        <p:spPr>
          <a:xfrm>
            <a:off x="1142107" y="5029200"/>
            <a:ext cx="6173806" cy="838200"/>
          </a:xfrm>
        </p:spPr>
        <p:txBody>
          <a:bodyPr/>
          <a:lstStyle>
            <a:lvl1pPr marL="0" indent="0" algn="l">
              <a:lnSpc>
                <a:spcPct val="90000"/>
              </a:lnSpc>
              <a:spcBef>
                <a:spcPts val="0"/>
              </a:spcBef>
              <a:buNone/>
              <a:defRPr>
                <a:solidFill>
                  <a:schemeClr val="tx1"/>
                </a:solidFill>
              </a:defRPr>
            </a:lvl1pPr>
            <a:lvl2pPr marL="342991" indent="0" algn="ctr">
              <a:buNone/>
              <a:defRPr>
                <a:solidFill>
                  <a:schemeClr val="tx1">
                    <a:tint val="75000"/>
                  </a:schemeClr>
                </a:solidFill>
              </a:defRPr>
            </a:lvl2pPr>
            <a:lvl3pPr marL="685983" indent="0" algn="ctr">
              <a:buNone/>
              <a:defRPr>
                <a:solidFill>
                  <a:schemeClr val="tx1">
                    <a:tint val="75000"/>
                  </a:schemeClr>
                </a:solidFill>
              </a:defRPr>
            </a:lvl3pPr>
            <a:lvl4pPr marL="1028974" indent="0" algn="ctr">
              <a:buNone/>
              <a:defRPr>
                <a:solidFill>
                  <a:schemeClr val="tx1">
                    <a:tint val="75000"/>
                  </a:schemeClr>
                </a:solidFill>
              </a:defRPr>
            </a:lvl4pPr>
            <a:lvl5pPr marL="1371966" indent="0" algn="ctr">
              <a:buNone/>
              <a:defRPr>
                <a:solidFill>
                  <a:schemeClr val="tx1">
                    <a:tint val="75000"/>
                  </a:schemeClr>
                </a:solidFill>
              </a:defRPr>
            </a:lvl5pPr>
            <a:lvl6pPr marL="1714957" indent="0" algn="ctr">
              <a:buNone/>
              <a:defRPr>
                <a:solidFill>
                  <a:schemeClr val="tx1">
                    <a:tint val="75000"/>
                  </a:schemeClr>
                </a:solidFill>
              </a:defRPr>
            </a:lvl6pPr>
            <a:lvl7pPr marL="2057949" indent="0" algn="ctr">
              <a:buNone/>
              <a:defRPr>
                <a:solidFill>
                  <a:schemeClr val="tx1">
                    <a:tint val="75000"/>
                  </a:schemeClr>
                </a:solidFill>
              </a:defRPr>
            </a:lvl7pPr>
            <a:lvl8pPr marL="2400940" indent="0" algn="ctr">
              <a:buNone/>
              <a:defRPr>
                <a:solidFill>
                  <a:schemeClr val="tx1">
                    <a:tint val="75000"/>
                  </a:schemeClr>
                </a:solidFill>
              </a:defRPr>
            </a:lvl8pPr>
            <a:lvl9pPr marL="2743932" indent="0" algn="ctr">
              <a:buNone/>
              <a:defRPr>
                <a:solidFill>
                  <a:schemeClr val="tx1">
                    <a:tint val="75000"/>
                  </a:schemeClr>
                </a:solidFill>
              </a:defRPr>
            </a:lvl9pPr>
          </a:lstStyle>
          <a:p>
            <a:r>
              <a:rPr lang="en-US" dirty="0"/>
              <a:t>Click to edit Master subtitle style</a:t>
            </a:r>
            <a:endParaRPr dirty="0"/>
          </a:p>
        </p:txBody>
      </p:sp>
      <p:sp>
        <p:nvSpPr>
          <p:cNvPr id="17" name="Title 1">
            <a:extLst>
              <a:ext uri="{FF2B5EF4-FFF2-40B4-BE49-F238E27FC236}">
                <a16:creationId xmlns:a16="http://schemas.microsoft.com/office/drawing/2014/main" id="{55353F5F-1174-4E41-84A9-6B2FF1533ED4}"/>
              </a:ext>
            </a:extLst>
          </p:cNvPr>
          <p:cNvSpPr txBox="1">
            <a:spLocks/>
          </p:cNvSpPr>
          <p:nvPr userDrawn="1"/>
        </p:nvSpPr>
        <p:spPr bwMode="invGray">
          <a:xfrm>
            <a:off x="1143000" y="2286000"/>
            <a:ext cx="1259505" cy="439052"/>
          </a:xfrm>
          <a:prstGeom prst="rect">
            <a:avLst/>
          </a:prstGeom>
        </p:spPr>
        <p:txBody>
          <a:bodyPr vert="horz" lIns="91440" tIns="45720" rIns="91440" bIns="45720" rtlCol="0" anchor="t" anchorCtr="0">
            <a:normAutofit fontScale="92500"/>
          </a:bodyPr>
          <a:lstStyle>
            <a:lvl1pPr algn="l" defTabSz="685983" rtl="0" eaLnBrk="1" latinLnBrk="0" hangingPunct="1">
              <a:lnSpc>
                <a:spcPct val="80000"/>
              </a:lnSpc>
              <a:spcBef>
                <a:spcPct val="0"/>
              </a:spcBef>
              <a:buNone/>
              <a:defRPr sz="4951" kern="1200">
                <a:solidFill>
                  <a:schemeClr val="bg1"/>
                </a:solidFill>
                <a:effectLst>
                  <a:outerShdw blurRad="88900" algn="ctr" rotWithShape="0">
                    <a:prstClr val="black">
                      <a:alpha val="35000"/>
                    </a:prstClr>
                  </a:outerShdw>
                </a:effectLst>
                <a:latin typeface="+mj-lt"/>
                <a:ea typeface="+mj-ea"/>
                <a:cs typeface="+mj-cs"/>
              </a:defRPr>
            </a:lvl1pPr>
          </a:lstStyle>
          <a:p>
            <a:r>
              <a:rPr lang="en-US" sz="2400" i="1" dirty="0">
                <a:latin typeface="Georgia" panose="02040502050405020303" pitchFamily="18" charset="0"/>
                <a:cs typeface="Arabic Typesetting" panose="03020402040406030203" pitchFamily="66" charset="-78"/>
              </a:rPr>
              <a:t>Ch</a:t>
            </a:r>
            <a:r>
              <a:rPr lang="vi-VN" sz="2400" i="1" dirty="0">
                <a:cs typeface="Arabic Typesetting" panose="03020402040406030203" pitchFamily="66" charset="-78"/>
              </a:rPr>
              <a:t>ư</a:t>
            </a:r>
            <a:r>
              <a:rPr lang="en-US" sz="2400" i="1" dirty="0" err="1">
                <a:latin typeface="Georgia" panose="02040502050405020303" pitchFamily="18" charset="0"/>
                <a:cs typeface="Arabic Typesetting" panose="03020402040406030203" pitchFamily="66" charset="-78"/>
              </a:rPr>
              <a:t>ơng</a:t>
            </a:r>
            <a:endParaRPr lang="en-US" sz="2400" i="1" dirty="0">
              <a:latin typeface="Georgia" panose="02040502050405020303" pitchFamily="18" charset="0"/>
              <a:cs typeface="Arabic Typesetting" panose="03020402040406030203" pitchFamily="66" charset="-78"/>
            </a:endParaRPr>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74774" cy="933080"/>
          </a:xfrm>
        </p:spPr>
        <p:txBody>
          <a:bodyPr>
            <a:normAutofit/>
          </a:bodyPr>
          <a:lstStyle>
            <a:lvl1pPr algn="l">
              <a:defRPr sz="3200"/>
            </a:lvl1pPr>
          </a:lstStyle>
          <a:p>
            <a:r>
              <a:rPr lang="en-US" dirty="0"/>
              <a:t>Click to edit Master title style</a:t>
            </a:r>
            <a:endParaRPr dirty="0"/>
          </a:p>
        </p:txBody>
      </p:sp>
      <p:sp>
        <p:nvSpPr>
          <p:cNvPr id="3" name="Content Placeholder 2"/>
          <p:cNvSpPr>
            <a:spLocks noGrp="1"/>
          </p:cNvSpPr>
          <p:nvPr>
            <p:ph idx="1"/>
          </p:nvPr>
        </p:nvSpPr>
        <p:spPr>
          <a:xfrm>
            <a:off x="457200" y="1682498"/>
            <a:ext cx="8274774" cy="465881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Slide Number Placeholder 5"/>
          <p:cNvSpPr>
            <a:spLocks noGrp="1"/>
          </p:cNvSpPr>
          <p:nvPr>
            <p:ph type="sldNum" sz="quarter" idx="12"/>
          </p:nvPr>
        </p:nvSpPr>
        <p:spPr/>
        <p:txBody>
          <a:bodyPr/>
          <a:lstStyle>
            <a:lvl1pPr>
              <a:defRPr/>
            </a:lvl1pPr>
          </a:lstStyle>
          <a:p>
            <a:fld id="{5D28FFE6-A2F1-4243-9DB1-DFB06715F2C6}" type="slidenum">
              <a:rPr lang="en-US" smtClean="0"/>
              <a:pPr/>
              <a:t>‹#›</a:t>
            </a:fld>
            <a:endParaRPr lang="en-US" dirty="0"/>
          </a:p>
        </p:txBody>
      </p:sp>
      <p:sp>
        <p:nvSpPr>
          <p:cNvPr id="7" name="Footer Placeholder 5">
            <a:extLst>
              <a:ext uri="{FF2B5EF4-FFF2-40B4-BE49-F238E27FC236}">
                <a16:creationId xmlns:a16="http://schemas.microsoft.com/office/drawing/2014/main" id="{850FA44F-F595-4732-8079-733B4BD46621}"/>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Content Placeholder 2"/>
          <p:cNvSpPr>
            <a:spLocks noGrp="1"/>
          </p:cNvSpPr>
          <p:nvPr>
            <p:ph sz="half" idx="1"/>
          </p:nvPr>
        </p:nvSpPr>
        <p:spPr>
          <a:xfrm>
            <a:off x="1142107" y="1904999"/>
            <a:ext cx="3327540" cy="4088921"/>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674354" y="1904999"/>
            <a:ext cx="3327540" cy="4088921"/>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baseline="0"/>
            </a:lvl8pPr>
            <a:lvl9pPr>
              <a:defRPr sz="12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
        <p:nvSpPr>
          <p:cNvPr id="8" name="Footer Placeholder 5">
            <a:extLst>
              <a:ext uri="{FF2B5EF4-FFF2-40B4-BE49-F238E27FC236}">
                <a16:creationId xmlns:a16="http://schemas.microsoft.com/office/drawing/2014/main" id="{CE9CE070-CE8F-434E-9998-3B620C053B44}"/>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endParaRPr dirty="0"/>
          </a:p>
        </p:txBody>
      </p:sp>
      <p:sp>
        <p:nvSpPr>
          <p:cNvPr id="3" name="Text Placeholder 2"/>
          <p:cNvSpPr>
            <a:spLocks noGrp="1"/>
          </p:cNvSpPr>
          <p:nvPr>
            <p:ph type="body" idx="1"/>
          </p:nvPr>
        </p:nvSpPr>
        <p:spPr>
          <a:xfrm>
            <a:off x="1142107" y="1828801"/>
            <a:ext cx="3315563" cy="685801"/>
          </a:xfrm>
        </p:spPr>
        <p:txBody>
          <a:bodyPr anchor="ctr">
            <a:normAutofit/>
          </a:bodyPr>
          <a:lstStyle>
            <a:lvl1pPr marL="0" indent="0">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dirty="0"/>
              <a:t>Edit Master text styles</a:t>
            </a:r>
          </a:p>
        </p:txBody>
      </p:sp>
      <p:sp>
        <p:nvSpPr>
          <p:cNvPr id="4" name="Content Placeholder 3"/>
          <p:cNvSpPr>
            <a:spLocks noGrp="1"/>
          </p:cNvSpPr>
          <p:nvPr>
            <p:ph sz="half" idx="2"/>
          </p:nvPr>
        </p:nvSpPr>
        <p:spPr>
          <a:xfrm>
            <a:off x="1142107" y="2590801"/>
            <a:ext cx="3315563" cy="342900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ext Placeholder 4"/>
          <p:cNvSpPr>
            <a:spLocks noGrp="1"/>
          </p:cNvSpPr>
          <p:nvPr>
            <p:ph type="body" sz="quarter" idx="3"/>
          </p:nvPr>
        </p:nvSpPr>
        <p:spPr>
          <a:xfrm>
            <a:off x="4686331" y="1828801"/>
            <a:ext cx="3315563" cy="685801"/>
          </a:xfrm>
        </p:spPr>
        <p:txBody>
          <a:bodyPr anchor="ctr">
            <a:normAutofit/>
          </a:bodyPr>
          <a:lstStyle>
            <a:lvl1pPr marL="0" indent="0">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Edit Master text styles</a:t>
            </a:r>
          </a:p>
        </p:txBody>
      </p:sp>
      <p:sp>
        <p:nvSpPr>
          <p:cNvPr id="6" name="Content Placeholder 5"/>
          <p:cNvSpPr>
            <a:spLocks noGrp="1"/>
          </p:cNvSpPr>
          <p:nvPr>
            <p:ph sz="quarter" idx="4"/>
          </p:nvPr>
        </p:nvSpPr>
        <p:spPr>
          <a:xfrm>
            <a:off x="4686331" y="2590801"/>
            <a:ext cx="3315563" cy="342900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
        <p:nvSpPr>
          <p:cNvPr id="11" name="Footer Placeholder 5">
            <a:extLst>
              <a:ext uri="{FF2B5EF4-FFF2-40B4-BE49-F238E27FC236}">
                <a16:creationId xmlns:a16="http://schemas.microsoft.com/office/drawing/2014/main" id="{D389AAF3-73EF-4589-924D-56ADC8CF70E5}"/>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
        <p:nvSpPr>
          <p:cNvPr id="7" name="Footer Placeholder 5">
            <a:extLst>
              <a:ext uri="{FF2B5EF4-FFF2-40B4-BE49-F238E27FC236}">
                <a16:creationId xmlns:a16="http://schemas.microsoft.com/office/drawing/2014/main" id="{1390A3F0-6539-4EB2-84D7-6539A5F87CAA}"/>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913445" y="1019175"/>
            <a:ext cx="4596057"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sp>
        <p:nvSpPr>
          <p:cNvPr id="2" name="Title 1"/>
          <p:cNvSpPr>
            <a:spLocks noGrp="1"/>
          </p:cNvSpPr>
          <p:nvPr>
            <p:ph type="title"/>
          </p:nvPr>
        </p:nvSpPr>
        <p:spPr>
          <a:xfrm>
            <a:off x="5943959" y="1371600"/>
            <a:ext cx="2343760" cy="2057400"/>
          </a:xfrm>
        </p:spPr>
        <p:txBody>
          <a:bodyPr anchor="b">
            <a:normAutofit/>
          </a:bodyPr>
          <a:lstStyle>
            <a:lvl1pPr algn="l">
              <a:defRPr sz="2401" b="1"/>
            </a:lvl1pPr>
          </a:lstStyle>
          <a:p>
            <a:r>
              <a:rPr lang="en-US"/>
              <a:t>Click to edit Master title style</a:t>
            </a:r>
            <a:endParaRPr/>
          </a:p>
        </p:txBody>
      </p:sp>
      <p:sp>
        <p:nvSpPr>
          <p:cNvPr id="3" name="Content Placeholder 2"/>
          <p:cNvSpPr>
            <a:spLocks noGrp="1"/>
          </p:cNvSpPr>
          <p:nvPr>
            <p:ph idx="1"/>
          </p:nvPr>
        </p:nvSpPr>
        <p:spPr>
          <a:xfrm>
            <a:off x="1119239" y="1293495"/>
            <a:ext cx="4184470" cy="402336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943959" y="3536830"/>
            <a:ext cx="2343760" cy="1797169"/>
          </a:xfrm>
        </p:spPr>
        <p:txBody>
          <a:bodyPr>
            <a:normAutofit/>
          </a:bodyPr>
          <a:lstStyle>
            <a:lvl1pPr marL="0" indent="0">
              <a:spcBef>
                <a:spcPts val="600"/>
              </a:spcBef>
              <a:buNone/>
              <a:defRPr sz="12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
        <p:nvSpPr>
          <p:cNvPr id="10" name="Footer Placeholder 5">
            <a:extLst>
              <a:ext uri="{FF2B5EF4-FFF2-40B4-BE49-F238E27FC236}">
                <a16:creationId xmlns:a16="http://schemas.microsoft.com/office/drawing/2014/main" id="{CC4C5DB9-35BB-474C-B048-3EF469856B90}"/>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913445" y="1019175"/>
            <a:ext cx="4596057"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sp>
        <p:nvSpPr>
          <p:cNvPr id="2" name="Title 1"/>
          <p:cNvSpPr>
            <a:spLocks noGrp="1"/>
          </p:cNvSpPr>
          <p:nvPr>
            <p:ph type="title"/>
          </p:nvPr>
        </p:nvSpPr>
        <p:spPr>
          <a:xfrm>
            <a:off x="5943959" y="1371600"/>
            <a:ext cx="2343760" cy="2057400"/>
          </a:xfrm>
        </p:spPr>
        <p:txBody>
          <a:bodyPr anchor="b">
            <a:normAutofit/>
          </a:bodyPr>
          <a:lstStyle>
            <a:lvl1pPr algn="l">
              <a:defRPr sz="2401"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050641" y="1202055"/>
            <a:ext cx="4321665" cy="4206240"/>
          </a:xfrm>
          <a:solidFill>
            <a:schemeClr val="bg1">
              <a:lumMod val="95000"/>
            </a:schemeClr>
          </a:solidFill>
        </p:spPr>
        <p:txBody>
          <a:bodyPr tIns="914400">
            <a:normAutofit/>
          </a:bodyPr>
          <a:lstStyle>
            <a:lvl1pPr marL="0" indent="0" algn="ctr">
              <a:spcBef>
                <a:spcPts val="0"/>
              </a:spcBef>
              <a:buNone/>
              <a:defRPr sz="1800"/>
            </a:lvl1pPr>
            <a:lvl2pPr marL="342991" indent="0">
              <a:buNone/>
              <a:defRPr sz="2101"/>
            </a:lvl2pPr>
            <a:lvl3pPr marL="685983" indent="0">
              <a:buNone/>
              <a:defRPr sz="1800"/>
            </a:lvl3pPr>
            <a:lvl4pPr marL="1028974" indent="0">
              <a:buNone/>
              <a:defRPr sz="1500"/>
            </a:lvl4pPr>
            <a:lvl5pPr marL="1371966" indent="0">
              <a:buNone/>
              <a:defRPr sz="1500"/>
            </a:lvl5pPr>
            <a:lvl6pPr marL="1714957" indent="0">
              <a:buNone/>
              <a:defRPr sz="1500"/>
            </a:lvl6pPr>
            <a:lvl7pPr marL="2057949" indent="0">
              <a:buNone/>
              <a:defRPr sz="1500"/>
            </a:lvl7pPr>
            <a:lvl8pPr marL="2400940" indent="0">
              <a:buNone/>
              <a:defRPr sz="1500"/>
            </a:lvl8pPr>
            <a:lvl9pPr marL="2743932" indent="0">
              <a:buNone/>
              <a:defRPr sz="1500"/>
            </a:lvl9pPr>
          </a:lstStyle>
          <a:p>
            <a:r>
              <a:rPr lang="en-US"/>
              <a:t>Click icon to add picture</a:t>
            </a:r>
            <a:endParaRPr dirty="0"/>
          </a:p>
        </p:txBody>
      </p:sp>
      <p:sp>
        <p:nvSpPr>
          <p:cNvPr id="4" name="Text Placeholder 3"/>
          <p:cNvSpPr>
            <a:spLocks noGrp="1"/>
          </p:cNvSpPr>
          <p:nvPr>
            <p:ph type="body" sz="half" idx="2"/>
          </p:nvPr>
        </p:nvSpPr>
        <p:spPr>
          <a:xfrm>
            <a:off x="5943959" y="3536830"/>
            <a:ext cx="2343760" cy="1797171"/>
          </a:xfrm>
        </p:spPr>
        <p:txBody>
          <a:bodyPr>
            <a:normAutofit/>
          </a:bodyPr>
          <a:lstStyle>
            <a:lvl1pPr marL="0" indent="0">
              <a:spcBef>
                <a:spcPts val="600"/>
              </a:spcBef>
              <a:buNone/>
              <a:defRPr sz="12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
        <p:nvSpPr>
          <p:cNvPr id="10" name="Footer Placeholder 5">
            <a:extLst>
              <a:ext uri="{FF2B5EF4-FFF2-40B4-BE49-F238E27FC236}">
                <a16:creationId xmlns:a16="http://schemas.microsoft.com/office/drawing/2014/main" id="{56899097-932D-4BC4-B576-0B6598C0CCF3}"/>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
        <p:nvSpPr>
          <p:cNvPr id="8" name="Footer Placeholder 5">
            <a:extLst>
              <a:ext uri="{FF2B5EF4-FFF2-40B4-BE49-F238E27FC236}">
                <a16:creationId xmlns:a16="http://schemas.microsoft.com/office/drawing/2014/main" id="{4EBA5797-CE60-4B19-B7A3-F6DEC8F03360}"/>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2736" y="609600"/>
            <a:ext cx="857474" cy="5410200"/>
          </a:xfrm>
        </p:spPr>
        <p:txBody>
          <a:bodyPr vert="eaVert"/>
          <a:lstStyle/>
          <a:p>
            <a:r>
              <a:rPr lang="en-US" dirty="0"/>
              <a:t>Click to edit Master title style</a:t>
            </a:r>
            <a:endParaRPr dirty="0"/>
          </a:p>
        </p:txBody>
      </p:sp>
      <p:sp>
        <p:nvSpPr>
          <p:cNvPr id="3" name="Vertical Text Placeholder 2"/>
          <p:cNvSpPr>
            <a:spLocks noGrp="1"/>
          </p:cNvSpPr>
          <p:nvPr>
            <p:ph type="body" orient="vert" idx="1"/>
          </p:nvPr>
        </p:nvSpPr>
        <p:spPr>
          <a:xfrm>
            <a:off x="1142107" y="609600"/>
            <a:ext cx="5773652" cy="54102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
        <p:nvSpPr>
          <p:cNvPr id="8" name="Footer Placeholder 5">
            <a:extLst>
              <a:ext uri="{FF2B5EF4-FFF2-40B4-BE49-F238E27FC236}">
                <a16:creationId xmlns:a16="http://schemas.microsoft.com/office/drawing/2014/main" id="{D523DA7C-8A5D-4F5F-9D8A-55530C0383FC}"/>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227E689-3065-40EF-822D-B10E40B13E5D}"/>
              </a:ext>
            </a:extLst>
          </p:cNvPr>
          <p:cNvGrpSpPr/>
          <p:nvPr userDrawn="1"/>
        </p:nvGrpSpPr>
        <p:grpSpPr>
          <a:xfrm>
            <a:off x="0" y="6439716"/>
            <a:ext cx="9144095" cy="430984"/>
            <a:chOff x="-95" y="6427014"/>
            <a:chExt cx="9144095" cy="430984"/>
          </a:xfrm>
        </p:grpSpPr>
        <p:sp>
          <p:nvSpPr>
            <p:cNvPr id="8" name="Rectangle 7"/>
            <p:cNvSpPr/>
            <p:nvPr userDrawn="1"/>
          </p:nvSpPr>
          <p:spPr>
            <a:xfrm>
              <a:off x="-95" y="6427014"/>
              <a:ext cx="9144095" cy="430984"/>
            </a:xfrm>
            <a:prstGeom prst="rect">
              <a:avLst/>
            </a:prstGeom>
            <a:solidFill>
              <a:srgbClr val="052A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sp>
          <p:nvSpPr>
            <p:cNvPr id="9" name="Rectangle 8"/>
            <p:cNvSpPr/>
            <p:nvPr/>
          </p:nvSpPr>
          <p:spPr>
            <a:xfrm rot="2175211">
              <a:off x="6873094" y="6606959"/>
              <a:ext cx="761955" cy="43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grpSp>
      <p:sp>
        <p:nvSpPr>
          <p:cNvPr id="2" name="Title Placeholder 1"/>
          <p:cNvSpPr>
            <a:spLocks noGrp="1"/>
          </p:cNvSpPr>
          <p:nvPr>
            <p:ph type="title"/>
          </p:nvPr>
        </p:nvSpPr>
        <p:spPr>
          <a:xfrm>
            <a:off x="381000" y="609600"/>
            <a:ext cx="8350974" cy="933080"/>
          </a:xfrm>
          <a:prstGeom prst="rect">
            <a:avLst/>
          </a:prstGeom>
        </p:spPr>
        <p:txBody>
          <a:bodyPr vert="horz" lIns="91440" tIns="45720" rIns="91440" bIns="45720" rtlCol="0" anchor="t"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381000" y="1682498"/>
            <a:ext cx="8350974" cy="46588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Slide Number Placeholder 5"/>
          <p:cNvSpPr>
            <a:spLocks noGrp="1"/>
          </p:cNvSpPr>
          <p:nvPr>
            <p:ph type="sldNum" sz="quarter" idx="4"/>
          </p:nvPr>
        </p:nvSpPr>
        <p:spPr bwMode="auto">
          <a:xfrm>
            <a:off x="8212978" y="6553200"/>
            <a:ext cx="702422" cy="228600"/>
          </a:xfrm>
          <a:prstGeom prst="rect">
            <a:avLst/>
          </a:prstGeom>
        </p:spPr>
        <p:txBody>
          <a:bodyPr vert="horz" lIns="91440" tIns="45720" rIns="91440" bIns="45720" rtlCol="0" anchor="ctr"/>
          <a:lstStyle>
            <a:lvl1pPr algn="r">
              <a:defRPr sz="1200" b="1">
                <a:solidFill>
                  <a:schemeClr val="bg1"/>
                </a:solidFill>
              </a:defRPr>
            </a:lvl1pPr>
          </a:lstStyle>
          <a:p>
            <a:fld id="{DF28FB93-0A08-4E7D-8E63-9EFA29F1E093}" type="slidenum">
              <a:rPr lang="en-US" smtClean="0"/>
              <a:pPr/>
              <a:t>‹#›</a:t>
            </a:fld>
            <a:endParaRPr lang="en-US" dirty="0"/>
          </a:p>
        </p:txBody>
      </p:sp>
      <p:sp>
        <p:nvSpPr>
          <p:cNvPr id="15" name="Footer Placeholder 4">
            <a:extLst>
              <a:ext uri="{FF2B5EF4-FFF2-40B4-BE49-F238E27FC236}">
                <a16:creationId xmlns:a16="http://schemas.microsoft.com/office/drawing/2014/main" id="{FA0FCEF1-B3E1-4178-BE9F-E7C40B949EC2}"/>
              </a:ext>
            </a:extLst>
          </p:cNvPr>
          <p:cNvSpPr txBox="1">
            <a:spLocks/>
          </p:cNvSpPr>
          <p:nvPr/>
        </p:nvSpPr>
        <p:spPr bwMode="auto">
          <a:xfrm>
            <a:off x="152400" y="6553200"/>
            <a:ext cx="2362200" cy="185124"/>
          </a:xfrm>
          <a:prstGeom prst="rect">
            <a:avLst/>
          </a:prstGeom>
        </p:spPr>
        <p:txBody>
          <a:bodyPr vert="horz" lIns="91440" tIns="45720" rIns="91440" bIns="45720" rtlCol="0" anchor="ctr"/>
          <a:lstStyle>
            <a:defPPr>
              <a:defRPr lang="en-US"/>
            </a:defPPr>
            <a:lvl1pPr marL="0" algn="l" defTabSz="914400" rtl="0" eaLnBrk="1" latinLnBrk="0" hangingPunct="1">
              <a:defRPr sz="825" b="1" kern="1200" cap="all" baseline="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err="1">
                <a:solidFill>
                  <a:schemeClr val="bg1"/>
                </a:solidFill>
              </a:rPr>
              <a:t>Thống</a:t>
            </a:r>
            <a:r>
              <a:rPr lang="en-US" sz="900" dirty="0">
                <a:solidFill>
                  <a:schemeClr val="bg1"/>
                </a:solidFill>
              </a:rPr>
              <a:t> </a:t>
            </a:r>
            <a:r>
              <a:rPr lang="en-US" sz="900" dirty="0" err="1">
                <a:solidFill>
                  <a:schemeClr val="bg1"/>
                </a:solidFill>
              </a:rPr>
              <a:t>kê</a:t>
            </a:r>
            <a:r>
              <a:rPr lang="en-US" sz="900" dirty="0">
                <a:solidFill>
                  <a:schemeClr val="bg1"/>
                </a:solidFill>
              </a:rPr>
              <a:t> </a:t>
            </a:r>
            <a:r>
              <a:rPr lang="en-US" sz="900" dirty="0" err="1">
                <a:solidFill>
                  <a:schemeClr val="bg1"/>
                </a:solidFill>
              </a:rPr>
              <a:t>máy</a:t>
            </a:r>
            <a:r>
              <a:rPr lang="en-US" sz="900" dirty="0">
                <a:solidFill>
                  <a:schemeClr val="bg1"/>
                </a:solidFill>
              </a:rPr>
              <a:t> </a:t>
            </a:r>
            <a:r>
              <a:rPr lang="en-US" sz="900" dirty="0" err="1">
                <a:solidFill>
                  <a:schemeClr val="bg1"/>
                </a:solidFill>
              </a:rPr>
              <a:t>tính</a:t>
            </a:r>
            <a:r>
              <a:rPr lang="en-US" sz="900" dirty="0">
                <a:solidFill>
                  <a:schemeClr val="bg1"/>
                </a:solidFill>
              </a:rPr>
              <a:t> &amp; </a:t>
            </a:r>
            <a:r>
              <a:rPr lang="en-US" sz="900" dirty="0" err="1">
                <a:solidFill>
                  <a:schemeClr val="bg1"/>
                </a:solidFill>
              </a:rPr>
              <a:t>ứng</a:t>
            </a:r>
            <a:r>
              <a:rPr lang="en-US" sz="900" dirty="0">
                <a:solidFill>
                  <a:schemeClr val="bg1"/>
                </a:solidFill>
              </a:rPr>
              <a:t> </a:t>
            </a:r>
            <a:r>
              <a:rPr lang="en-US" sz="900" dirty="0" err="1">
                <a:solidFill>
                  <a:schemeClr val="bg1"/>
                </a:solidFill>
              </a:rPr>
              <a:t>dụng</a:t>
            </a:r>
            <a:r>
              <a:rPr lang="en-US" sz="900" dirty="0">
                <a:solidFill>
                  <a:schemeClr val="bg1"/>
                </a:solidFill>
              </a:rPr>
              <a:t>   </a:t>
            </a:r>
            <a:r>
              <a:rPr lang="en-US" sz="900" b="0" dirty="0">
                <a:solidFill>
                  <a:schemeClr val="bg1"/>
                </a:solidFill>
              </a:rPr>
              <a:t>-</a:t>
            </a:r>
            <a:r>
              <a:rPr lang="en-US" sz="900" dirty="0">
                <a:solidFill>
                  <a:schemeClr val="bg1"/>
                </a:solidFill>
              </a:rPr>
              <a:t> </a:t>
            </a:r>
          </a:p>
        </p:txBody>
      </p:sp>
      <p:grpSp>
        <p:nvGrpSpPr>
          <p:cNvPr id="14" name="top graphic">
            <a:extLst>
              <a:ext uri="{FF2B5EF4-FFF2-40B4-BE49-F238E27FC236}">
                <a16:creationId xmlns:a16="http://schemas.microsoft.com/office/drawing/2014/main" id="{E020C274-4D59-49F7-903C-547458DCA2DF}"/>
              </a:ext>
            </a:extLst>
          </p:cNvPr>
          <p:cNvGrpSpPr/>
          <p:nvPr userDrawn="1"/>
        </p:nvGrpSpPr>
        <p:grpSpPr>
          <a:xfrm>
            <a:off x="960" y="0"/>
            <a:ext cx="9144095" cy="429768"/>
            <a:chOff x="1279" y="0"/>
            <a:chExt cx="12188952" cy="429768"/>
          </a:xfrm>
        </p:grpSpPr>
        <p:sp>
          <p:nvSpPr>
            <p:cNvPr id="16" name="Rectangle 15">
              <a:extLst>
                <a:ext uri="{FF2B5EF4-FFF2-40B4-BE49-F238E27FC236}">
                  <a16:creationId xmlns:a16="http://schemas.microsoft.com/office/drawing/2014/main" id="{B231B5D9-5A75-4E0C-BF89-DE7172127B84}"/>
                </a:ext>
              </a:extLst>
            </p:cNvPr>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sp>
          <p:nvSpPr>
            <p:cNvPr id="17" name="Rectangle 16">
              <a:extLst>
                <a:ext uri="{FF2B5EF4-FFF2-40B4-BE49-F238E27FC236}">
                  <a16:creationId xmlns:a16="http://schemas.microsoft.com/office/drawing/2014/main" id="{A74F05EF-65F3-47E3-80C5-C5B574476B34}"/>
                </a:ext>
              </a:extLst>
            </p:cNvPr>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sp>
          <p:nvSpPr>
            <p:cNvPr id="18" name="Rectangle 17">
              <a:extLst>
                <a:ext uri="{FF2B5EF4-FFF2-40B4-BE49-F238E27FC236}">
                  <a16:creationId xmlns:a16="http://schemas.microsoft.com/office/drawing/2014/main" id="{DD04F5AD-0F7C-4098-9D2E-BCC7FCB5AE1A}"/>
                </a:ext>
              </a:extLst>
            </p:cNvPr>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gr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8" r:id="rId3"/>
    <p:sldLayoutId id="2147483929" r:id="rId4"/>
    <p:sldLayoutId id="2147483930" r:id="rId5"/>
    <p:sldLayoutId id="2147483932" r:id="rId6"/>
    <p:sldLayoutId id="2147483933" r:id="rId7"/>
    <p:sldLayoutId id="2147483934" r:id="rId8"/>
    <p:sldLayoutId id="2147483935"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85983"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87338" indent="-287338" algn="l" defTabSz="685983" rtl="0" eaLnBrk="1" latinLnBrk="0" hangingPunct="1">
        <a:lnSpc>
          <a:spcPct val="90000"/>
        </a:lnSpc>
        <a:spcBef>
          <a:spcPts val="1350"/>
        </a:spcBef>
        <a:buClr>
          <a:schemeClr val="tx1"/>
        </a:buClr>
        <a:buSzPct val="80000"/>
        <a:buFont typeface="Wingdings" panose="05000000000000000000" pitchFamily="2" charset="2"/>
        <a:buChar char="Ø"/>
        <a:defRPr sz="2800" kern="1200">
          <a:solidFill>
            <a:schemeClr val="tx1"/>
          </a:solidFill>
          <a:latin typeface="+mn-lt"/>
          <a:ea typeface="+mn-ea"/>
          <a:cs typeface="+mn-cs"/>
        </a:defRPr>
      </a:lvl1pPr>
      <a:lvl2pPr marL="520700" indent="-223838" algn="l" defTabSz="685983" rtl="0" eaLnBrk="1" latinLnBrk="0" hangingPunct="1">
        <a:lnSpc>
          <a:spcPct val="90000"/>
        </a:lnSpc>
        <a:spcBef>
          <a:spcPts val="750"/>
        </a:spcBef>
        <a:buClr>
          <a:schemeClr val="tx1"/>
        </a:buClr>
        <a:buSzPct val="100000"/>
        <a:buFont typeface="Arial" pitchFamily="34" charset="0"/>
        <a:buChar char="–"/>
        <a:defRPr sz="2600" kern="1200">
          <a:solidFill>
            <a:schemeClr val="tx1"/>
          </a:solidFill>
          <a:latin typeface="+mn-lt"/>
          <a:ea typeface="+mn-ea"/>
          <a:cs typeface="+mn-cs"/>
        </a:defRPr>
      </a:lvl2pPr>
      <a:lvl3pPr marL="800100" indent="-171450" algn="l" defTabSz="685983" rtl="0" eaLnBrk="1" latinLnBrk="0" hangingPunct="1">
        <a:lnSpc>
          <a:spcPct val="90000"/>
        </a:lnSpc>
        <a:spcBef>
          <a:spcPts val="600"/>
        </a:spcBef>
        <a:buClr>
          <a:schemeClr val="tx1"/>
        </a:buClr>
        <a:buSzPct val="80000"/>
        <a:buFont typeface="Wingdings" panose="05000000000000000000" pitchFamily="2" charset="2"/>
        <a:buChar char="§"/>
        <a:defRPr sz="2400" kern="1200">
          <a:solidFill>
            <a:schemeClr val="tx1"/>
          </a:solidFill>
          <a:latin typeface="+mn-lt"/>
          <a:ea typeface="+mn-ea"/>
          <a:cs typeface="+mn-cs"/>
        </a:defRPr>
      </a:lvl3pPr>
      <a:lvl4pPr marL="1092200" indent="-234950" algn="l" defTabSz="685983" rtl="0" eaLnBrk="1" latinLnBrk="0" hangingPunct="1">
        <a:lnSpc>
          <a:spcPct val="90000"/>
        </a:lnSpc>
        <a:spcBef>
          <a:spcPts val="600"/>
        </a:spcBef>
        <a:buClr>
          <a:schemeClr val="tx1"/>
        </a:buClr>
        <a:buSzPct val="100000"/>
        <a:buFont typeface="Courier New" panose="02070309020205020404" pitchFamily="49" charset="0"/>
        <a:buChar char="o"/>
        <a:defRPr sz="2200" kern="1200">
          <a:solidFill>
            <a:schemeClr val="tx1"/>
          </a:solidFill>
          <a:latin typeface="+mn-lt"/>
          <a:ea typeface="+mn-ea"/>
          <a:cs typeface="+mn-cs"/>
        </a:defRPr>
      </a:lvl4pPr>
      <a:lvl5pPr marL="1257300" indent="-171450" algn="l" defTabSz="685983" rtl="0" eaLnBrk="1" latinLnBrk="0" hangingPunct="1">
        <a:lnSpc>
          <a:spcPct val="90000"/>
        </a:lnSpc>
        <a:spcBef>
          <a:spcPts val="600"/>
        </a:spcBef>
        <a:buClr>
          <a:schemeClr val="tx1"/>
        </a:buClr>
        <a:buSzPct val="80000"/>
        <a:buFont typeface="Wingdings" pitchFamily="2" charset="2"/>
        <a:buChar char="§"/>
        <a:defRPr sz="2000" kern="1200">
          <a:solidFill>
            <a:schemeClr val="tx1"/>
          </a:solidFill>
          <a:latin typeface="+mn-lt"/>
          <a:ea typeface="+mn-ea"/>
          <a:cs typeface="+mn-cs"/>
        </a:defRPr>
      </a:lvl5pPr>
      <a:lvl6pPr marL="1166171" indent="-171496" algn="l" defTabSz="685983" rtl="0" eaLnBrk="1" latinLnBrk="0" hangingPunct="1">
        <a:lnSpc>
          <a:spcPct val="90000"/>
        </a:lnSpc>
        <a:spcBef>
          <a:spcPts val="600"/>
        </a:spcBef>
        <a:buClr>
          <a:schemeClr val="tx1"/>
        </a:buClr>
        <a:buSzPct val="100000"/>
        <a:buFont typeface="Arial" pitchFamily="34" charset="0"/>
        <a:buChar char="–"/>
        <a:defRPr sz="1200" kern="1200">
          <a:solidFill>
            <a:schemeClr val="tx1"/>
          </a:solidFill>
          <a:latin typeface="+mn-lt"/>
          <a:ea typeface="+mn-ea"/>
          <a:cs typeface="+mn-cs"/>
        </a:defRPr>
      </a:lvl6pPr>
      <a:lvl7pPr marL="1337667" indent="-171496" algn="l" defTabSz="685983" rtl="0" eaLnBrk="1" latinLnBrk="0" hangingPunct="1">
        <a:lnSpc>
          <a:spcPct val="90000"/>
        </a:lnSpc>
        <a:spcBef>
          <a:spcPts val="600"/>
        </a:spcBef>
        <a:buClr>
          <a:schemeClr val="tx1"/>
        </a:buClr>
        <a:buSzPct val="80000"/>
        <a:buFont typeface="Wingdings" pitchFamily="2" charset="2"/>
        <a:buChar char="§"/>
        <a:defRPr sz="1200" kern="1200">
          <a:solidFill>
            <a:schemeClr val="tx1"/>
          </a:solidFill>
          <a:latin typeface="+mn-lt"/>
          <a:ea typeface="+mn-ea"/>
          <a:cs typeface="+mn-cs"/>
        </a:defRPr>
      </a:lvl7pPr>
      <a:lvl8pPr marL="1509162" indent="-171496" algn="l" defTabSz="685983" rtl="0" eaLnBrk="1" latinLnBrk="0" hangingPunct="1">
        <a:lnSpc>
          <a:spcPct val="90000"/>
        </a:lnSpc>
        <a:spcBef>
          <a:spcPts val="600"/>
        </a:spcBef>
        <a:buClr>
          <a:schemeClr val="tx1"/>
        </a:buClr>
        <a:buSzPct val="100000"/>
        <a:buFont typeface="Arial" pitchFamily="34" charset="0"/>
        <a:buChar char="–"/>
        <a:defRPr sz="1200" kern="1200">
          <a:solidFill>
            <a:schemeClr val="tx1"/>
          </a:solidFill>
          <a:latin typeface="+mn-lt"/>
          <a:ea typeface="+mn-ea"/>
          <a:cs typeface="+mn-cs"/>
        </a:defRPr>
      </a:lvl8pPr>
      <a:lvl9pPr marL="1680658" indent="-171496" algn="l" defTabSz="685983" rtl="0" eaLnBrk="1" latinLnBrk="0" hangingPunct="1">
        <a:lnSpc>
          <a:spcPct val="90000"/>
        </a:lnSpc>
        <a:spcBef>
          <a:spcPts val="600"/>
        </a:spcBef>
        <a:buClr>
          <a:schemeClr val="tx1"/>
        </a:buClr>
        <a:buSzPct val="80000"/>
        <a:buFont typeface="Wingdings" pitchFamily="2" charset="2"/>
        <a:buChar char="§"/>
        <a:defRPr sz="1200" kern="1200">
          <a:solidFill>
            <a:schemeClr val="tx1"/>
          </a:solidFill>
          <a:latin typeface="+mn-lt"/>
          <a:ea typeface="+mn-ea"/>
          <a:cs typeface="+mn-cs"/>
        </a:defRPr>
      </a:lvl9pPr>
    </p:bodyStyle>
    <p:otherStyle>
      <a:defPPr>
        <a:defRPr/>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10.wmf"/><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12.wmf"/><Relationship Id="rId7" Type="http://schemas.openxmlformats.org/officeDocument/2006/relationships/image" Target="../media/image14.wmf"/><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5" Type="http://schemas.openxmlformats.org/officeDocument/2006/relationships/image" Target="../media/image13.wmf"/><Relationship Id="rId4" Type="http://schemas.openxmlformats.org/officeDocument/2006/relationships/oleObject" Target="../embeddings/oleObject4.bin"/><Relationship Id="rId9" Type="http://schemas.openxmlformats.org/officeDocument/2006/relationships/image" Target="../media/image15.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19.wmf"/><Relationship Id="rId2"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10.bin"/><Relationship Id="rId5" Type="http://schemas.openxmlformats.org/officeDocument/2006/relationships/image" Target="../media/image18.wmf"/><Relationship Id="rId4" Type="http://schemas.openxmlformats.org/officeDocument/2006/relationships/oleObject" Target="../embeddings/oleObject9.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D4D33-5103-4ED3-A098-64950DE704E5}"/>
              </a:ext>
            </a:extLst>
          </p:cNvPr>
          <p:cNvSpPr>
            <a:spLocks noGrp="1"/>
          </p:cNvSpPr>
          <p:nvPr>
            <p:ph type="ctrTitle"/>
          </p:nvPr>
        </p:nvSpPr>
        <p:spPr/>
        <p:txBody>
          <a:bodyPr/>
          <a:lstStyle/>
          <a:p>
            <a:pPr algn="r"/>
            <a:r>
              <a:rPr lang="en-US" dirty="0"/>
              <a:t>PHÂN PHỐI XÁC SUẤT RỜI RẠC</a:t>
            </a:r>
          </a:p>
        </p:txBody>
      </p:sp>
      <p:sp>
        <p:nvSpPr>
          <p:cNvPr id="3" name="Subtitle 2">
            <a:extLst>
              <a:ext uri="{FF2B5EF4-FFF2-40B4-BE49-F238E27FC236}">
                <a16:creationId xmlns:a16="http://schemas.microsoft.com/office/drawing/2014/main" id="{B97688BE-B451-4E19-BD94-B2BCA31028D6}"/>
              </a:ext>
            </a:extLst>
          </p:cNvPr>
          <p:cNvSpPr>
            <a:spLocks noGrp="1"/>
          </p:cNvSpPr>
          <p:nvPr>
            <p:ph type="subTitle" idx="1"/>
          </p:nvPr>
        </p:nvSpPr>
        <p:spPr/>
        <p:txBody>
          <a:bodyPr/>
          <a:lstStyle/>
          <a:p>
            <a:endParaRPr lang="en-US" dirty="0"/>
          </a:p>
        </p:txBody>
      </p:sp>
      <p:sp>
        <p:nvSpPr>
          <p:cNvPr id="4" name="Title 1">
            <a:extLst>
              <a:ext uri="{FF2B5EF4-FFF2-40B4-BE49-F238E27FC236}">
                <a16:creationId xmlns:a16="http://schemas.microsoft.com/office/drawing/2014/main" id="{BD4ABC65-F1F8-48C5-96FF-41E854A68B7F}"/>
              </a:ext>
            </a:extLst>
          </p:cNvPr>
          <p:cNvSpPr txBox="1">
            <a:spLocks/>
          </p:cNvSpPr>
          <p:nvPr/>
        </p:nvSpPr>
        <p:spPr bwMode="invGray">
          <a:xfrm>
            <a:off x="1026495" y="2837548"/>
            <a:ext cx="1259505" cy="972452"/>
          </a:xfrm>
          <a:prstGeom prst="rect">
            <a:avLst/>
          </a:prstGeom>
        </p:spPr>
        <p:txBody>
          <a:bodyPr vert="horz" lIns="91440" tIns="45720" rIns="91440" bIns="45720" rtlCol="0" anchor="ctr" anchorCtr="0">
            <a:normAutofit/>
          </a:bodyPr>
          <a:lstStyle>
            <a:lvl1pPr algn="l" defTabSz="685983" rtl="0" eaLnBrk="1" latinLnBrk="0" hangingPunct="1">
              <a:lnSpc>
                <a:spcPct val="80000"/>
              </a:lnSpc>
              <a:spcBef>
                <a:spcPct val="0"/>
              </a:spcBef>
              <a:buNone/>
              <a:defRPr sz="4951" kern="1200">
                <a:solidFill>
                  <a:schemeClr val="bg1"/>
                </a:solidFill>
                <a:effectLst>
                  <a:outerShdw blurRad="88900" algn="ctr" rotWithShape="0">
                    <a:prstClr val="black">
                      <a:alpha val="35000"/>
                    </a:prstClr>
                  </a:outerShdw>
                </a:effectLst>
                <a:latin typeface="+mj-lt"/>
                <a:ea typeface="+mj-ea"/>
                <a:cs typeface="+mj-cs"/>
              </a:defRPr>
            </a:lvl1pPr>
          </a:lstStyle>
          <a:p>
            <a:pPr algn="ctr"/>
            <a:r>
              <a:rPr lang="en-US" sz="6600" b="1" i="0" dirty="0">
                <a:solidFill>
                  <a:schemeClr val="bg1"/>
                </a:solidFill>
                <a:latin typeface="Old English Text MT" panose="03040902040508030806" pitchFamily="66" charset="0"/>
              </a:rPr>
              <a:t>05</a:t>
            </a:r>
            <a:endParaRPr lang="en-US" sz="2400" b="1" i="0" dirty="0">
              <a:solidFill>
                <a:schemeClr val="bg1"/>
              </a:solidFill>
              <a:latin typeface="Old English Text MT" panose="03040902040508030806" pitchFamily="66" charset="0"/>
            </a:endParaRPr>
          </a:p>
        </p:txBody>
      </p:sp>
    </p:spTree>
    <p:extLst>
      <p:ext uri="{BB962C8B-B14F-4D97-AF65-F5344CB8AC3E}">
        <p14:creationId xmlns:p14="http://schemas.microsoft.com/office/powerpoint/2010/main" val="2641024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3B5DD-0BC2-494D-8EAA-F4DD7F1BD160}"/>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D1360F93-906F-8D43-A225-FEF3DBAEB61B}"/>
              </a:ext>
            </a:extLst>
          </p:cNvPr>
          <p:cNvSpPr>
            <a:spLocks noGrp="1"/>
          </p:cNvSpPr>
          <p:nvPr>
            <p:ph idx="1"/>
          </p:nvPr>
        </p:nvSpPr>
        <p:spPr/>
        <p:txBody>
          <a:bodyPr/>
          <a:lstStyle/>
          <a:p>
            <a:r>
              <a:rPr lang="en-US"/>
              <a:t>Biến ngẫu nhiên</a:t>
            </a:r>
          </a:p>
          <a:p>
            <a:r>
              <a:rPr lang="en-US" b="1"/>
              <a:t>Phân phối xác suất</a:t>
            </a:r>
          </a:p>
          <a:p>
            <a:r>
              <a:rPr lang="en-US"/>
              <a:t>Đặc trưng của biến ngẫu nhiên</a:t>
            </a:r>
          </a:p>
          <a:p>
            <a:r>
              <a:rPr lang="en-US"/>
              <a:t>Một số phân phối xác xuất rời rạc</a:t>
            </a:r>
          </a:p>
          <a:p>
            <a:pPr lvl="1"/>
            <a:r>
              <a:rPr lang="en-US"/>
              <a:t>Phân phối Nhị thức</a:t>
            </a:r>
          </a:p>
          <a:p>
            <a:pPr lvl="1"/>
            <a:r>
              <a:rPr lang="en-US"/>
              <a:t>Phân phối Poisson</a:t>
            </a:r>
          </a:p>
        </p:txBody>
      </p:sp>
      <p:sp>
        <p:nvSpPr>
          <p:cNvPr id="4" name="Slide Number Placeholder 3">
            <a:extLst>
              <a:ext uri="{FF2B5EF4-FFF2-40B4-BE49-F238E27FC236}">
                <a16:creationId xmlns:a16="http://schemas.microsoft.com/office/drawing/2014/main" id="{EDA1662D-2672-1E4B-833B-8B322C02EFD0}"/>
              </a:ext>
            </a:extLst>
          </p:cNvPr>
          <p:cNvSpPr>
            <a:spLocks noGrp="1"/>
          </p:cNvSpPr>
          <p:nvPr>
            <p:ph type="sldNum" sz="quarter" idx="12"/>
          </p:nvPr>
        </p:nvSpPr>
        <p:spPr/>
        <p:txBody>
          <a:bodyPr/>
          <a:lstStyle/>
          <a:p>
            <a:fld id="{5D28FFE6-A2F1-4243-9DB1-DFB06715F2C6}" type="slidenum">
              <a:rPr lang="en-US" smtClean="0"/>
              <a:pPr/>
              <a:t>10</a:t>
            </a:fld>
            <a:endParaRPr lang="en-US" dirty="0"/>
          </a:p>
        </p:txBody>
      </p:sp>
      <p:sp>
        <p:nvSpPr>
          <p:cNvPr id="5" name="Footer Placeholder 4">
            <a:extLst>
              <a:ext uri="{FF2B5EF4-FFF2-40B4-BE49-F238E27FC236}">
                <a16:creationId xmlns:a16="http://schemas.microsoft.com/office/drawing/2014/main" id="{3F792893-19E6-3240-9319-3FB864D26086}"/>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819294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7A298-C909-0240-A057-BED1341FF2C2}"/>
              </a:ext>
            </a:extLst>
          </p:cNvPr>
          <p:cNvSpPr>
            <a:spLocks noGrp="1"/>
          </p:cNvSpPr>
          <p:nvPr>
            <p:ph type="title"/>
          </p:nvPr>
        </p:nvSpPr>
        <p:spPr/>
        <p:txBody>
          <a:bodyPr>
            <a:normAutofit fontScale="90000"/>
          </a:bodyPr>
          <a:lstStyle/>
          <a:p>
            <a:r>
              <a:rPr lang="en-US"/>
              <a:t>HÀM XÁC SUẤT CỦA BIẾN NGẪU NHIÊN RỜI RẠC</a:t>
            </a:r>
          </a:p>
        </p:txBody>
      </p:sp>
      <p:sp>
        <p:nvSpPr>
          <p:cNvPr id="3" name="Content Placeholder 2">
            <a:extLst>
              <a:ext uri="{FF2B5EF4-FFF2-40B4-BE49-F238E27FC236}">
                <a16:creationId xmlns:a16="http://schemas.microsoft.com/office/drawing/2014/main" id="{EC699514-82CA-6346-9703-D22CB93D5BE4}"/>
              </a:ext>
            </a:extLst>
          </p:cNvPr>
          <p:cNvSpPr>
            <a:spLocks noGrp="1"/>
          </p:cNvSpPr>
          <p:nvPr>
            <p:ph idx="1"/>
          </p:nvPr>
        </p:nvSpPr>
        <p:spPr/>
        <p:txBody>
          <a:bodyPr>
            <a:normAutofit/>
          </a:bodyPr>
          <a:lstStyle/>
          <a:p>
            <a:r>
              <a:rPr lang="en-US"/>
              <a:t>Đối với biến ngẫu nhiên rời rạc: </a:t>
            </a:r>
            <a:r>
              <a:rPr lang="en-US" b="1">
                <a:solidFill>
                  <a:srgbClr val="FF0000"/>
                </a:solidFill>
              </a:rPr>
              <a:t>hàm độ lớn xác suất</a:t>
            </a:r>
            <a:r>
              <a:rPr lang="en-US"/>
              <a:t> (</a:t>
            </a:r>
            <a:r>
              <a:rPr lang="en-US" b="1"/>
              <a:t>pmf</a:t>
            </a:r>
            <a:r>
              <a:rPr lang="en-US"/>
              <a:t> – probability mass function) của một biến ngẫu nhiên rời rạc là hàm thể hiện xác suất của biến ngẫu nhiên đó ứng với một giá trị cụ thể.</a:t>
            </a:r>
          </a:p>
          <a:p>
            <a:pPr marL="0" indent="0">
              <a:buNone/>
            </a:pPr>
            <a:r>
              <a:rPr lang="en-US"/>
              <a:t>Ký hiệu: </a:t>
            </a:r>
            <a:r>
              <a:rPr lang="en-US" b="1"/>
              <a:t>f(x)</a:t>
            </a:r>
            <a:r>
              <a:rPr lang="en-US"/>
              <a:t> hay P(X = x) với X là biến ngẫu nhiên, x các giá trị mà biến X có thể nhận được.</a:t>
            </a:r>
          </a:p>
          <a:p>
            <a:pPr marL="0" indent="0">
              <a:buNone/>
            </a:pPr>
            <a:r>
              <a:rPr lang="en-US" i="1" u="sng"/>
              <a:t>Ví dụ:</a:t>
            </a:r>
            <a:r>
              <a:rPr lang="en-US"/>
              <a:t> </a:t>
            </a:r>
          </a:p>
          <a:p>
            <a:pPr lvl="1">
              <a:buFont typeface="Arial" panose="020B0604020202020204" pitchFamily="34" charset="0"/>
              <a:buChar char="•"/>
            </a:pPr>
            <a:r>
              <a:rPr lang="en-US"/>
              <a:t>P (X = 2) = f(2): xác suất của biến ngẫu nhiên X nhận giá trị 2</a:t>
            </a:r>
          </a:p>
          <a:p>
            <a:pPr marL="296862" lvl="1" indent="0">
              <a:buNone/>
            </a:pPr>
            <a:endParaRPr lang="en-US"/>
          </a:p>
          <a:p>
            <a:pPr marL="0" indent="0">
              <a:buNone/>
            </a:pPr>
            <a:endParaRPr lang="en-US"/>
          </a:p>
        </p:txBody>
      </p:sp>
      <p:sp>
        <p:nvSpPr>
          <p:cNvPr id="4" name="Slide Number Placeholder 3">
            <a:extLst>
              <a:ext uri="{FF2B5EF4-FFF2-40B4-BE49-F238E27FC236}">
                <a16:creationId xmlns:a16="http://schemas.microsoft.com/office/drawing/2014/main" id="{CCB9FEEC-4CD8-864E-944B-C9A4E0868258}"/>
              </a:ext>
            </a:extLst>
          </p:cNvPr>
          <p:cNvSpPr>
            <a:spLocks noGrp="1"/>
          </p:cNvSpPr>
          <p:nvPr>
            <p:ph type="sldNum" sz="quarter" idx="12"/>
          </p:nvPr>
        </p:nvSpPr>
        <p:spPr/>
        <p:txBody>
          <a:bodyPr/>
          <a:lstStyle/>
          <a:p>
            <a:fld id="{5D28FFE6-A2F1-4243-9DB1-DFB06715F2C6}" type="slidenum">
              <a:rPr lang="en-US" smtClean="0"/>
              <a:pPr/>
              <a:t>11</a:t>
            </a:fld>
            <a:endParaRPr lang="en-US" dirty="0"/>
          </a:p>
        </p:txBody>
      </p:sp>
      <p:sp>
        <p:nvSpPr>
          <p:cNvPr id="5" name="Footer Placeholder 4">
            <a:extLst>
              <a:ext uri="{FF2B5EF4-FFF2-40B4-BE49-F238E27FC236}">
                <a16:creationId xmlns:a16="http://schemas.microsoft.com/office/drawing/2014/main" id="{63467E02-DDDC-FC4B-BB60-E72A2CC643AD}"/>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652945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8D944-E8D1-4239-B285-89183F873F84}"/>
              </a:ext>
            </a:extLst>
          </p:cNvPr>
          <p:cNvSpPr>
            <a:spLocks noGrp="1"/>
          </p:cNvSpPr>
          <p:nvPr>
            <p:ph type="title"/>
          </p:nvPr>
        </p:nvSpPr>
        <p:spPr/>
        <p:txBody>
          <a:bodyPr>
            <a:normAutofit fontScale="90000"/>
          </a:bodyPr>
          <a:lstStyle/>
          <a:p>
            <a:r>
              <a:rPr lang="en-US"/>
              <a:t>HÀM XÁC SUẤT CỦA BIẾN NGẪU NHIÊN RỜI RẠC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FCD806-5B74-4AB6-A8F3-702AEFF73BAD}"/>
                  </a:ext>
                </a:extLst>
              </p:cNvPr>
              <p:cNvSpPr>
                <a:spLocks noGrp="1"/>
              </p:cNvSpPr>
              <p:nvPr>
                <p:ph idx="1"/>
              </p:nvPr>
            </p:nvSpPr>
            <p:spPr/>
            <p:txBody>
              <a:bodyPr/>
              <a:lstStyle/>
              <a:p>
                <a:r>
                  <a:rPr lang="en-US"/>
                  <a:t>Tính chất:</a:t>
                </a:r>
              </a:p>
              <a:p>
                <a:pPr lvl="1"/>
                <a:r>
                  <a:rPr lang="en-US">
                    <a:solidFill>
                      <a:srgbClr val="C00000"/>
                    </a:solidFill>
                  </a:rPr>
                  <a:t>0 </a:t>
                </a:r>
                <a:r>
                  <a:rPr lang="en-US" dirty="0">
                    <a:solidFill>
                      <a:srgbClr val="C00000"/>
                    </a:solidFill>
                  </a:rPr>
                  <a:t>≤ f(x) ≤ 1, </a:t>
                </a:r>
                <a:r>
                  <a:rPr lang="en-US" dirty="0">
                    <a:sym typeface="Symbol"/>
                  </a:rPr>
                  <a:t></a:t>
                </a:r>
                <a:r>
                  <a:rPr lang="en-US" dirty="0"/>
                  <a:t>x là giá trị X có thể </a:t>
                </a:r>
                <a:r>
                  <a:rPr lang="en-US"/>
                  <a:t>nhận</a:t>
                </a:r>
                <a:r>
                  <a:rPr lang="en-US">
                    <a:solidFill>
                      <a:srgbClr val="C00000"/>
                    </a:solidFill>
                  </a:rPr>
                  <a:t>.</a:t>
                </a:r>
                <a:endParaRPr lang="en-US" i="1">
                  <a:solidFill>
                    <a:srgbClr val="C00000"/>
                  </a:solidFill>
                  <a:latin typeface="Cambria Math" panose="02040503050406030204" pitchFamily="18" charset="0"/>
                </a:endParaRPr>
              </a:p>
              <a:p>
                <a:pPr lvl="1"/>
                <a14:m>
                  <m:oMath xmlns:m="http://schemas.openxmlformats.org/officeDocument/2006/math">
                    <m:nary>
                      <m:naryPr>
                        <m:chr m:val="∑"/>
                        <m:subHide m:val="on"/>
                        <m:supHide m:val="on"/>
                        <m:ctrlPr>
                          <a:rPr lang="en-US" i="1">
                            <a:solidFill>
                              <a:srgbClr val="C00000"/>
                            </a:solidFill>
                            <a:latin typeface="Cambria Math" panose="02040503050406030204" pitchFamily="18" charset="0"/>
                          </a:rPr>
                        </m:ctrlPr>
                      </m:naryPr>
                      <m:sub/>
                      <m:sup/>
                      <m:e>
                        <m:r>
                          <a:rPr lang="en-US" i="1">
                            <a:solidFill>
                              <a:srgbClr val="C00000"/>
                            </a:solidFill>
                            <a:latin typeface="Cambria Math"/>
                          </a:rPr>
                          <m:t>𝑓</m:t>
                        </m:r>
                        <m:r>
                          <a:rPr lang="en-US" i="1">
                            <a:solidFill>
                              <a:srgbClr val="C00000"/>
                            </a:solidFill>
                            <a:latin typeface="Cambria Math"/>
                          </a:rPr>
                          <m:t>(</m:t>
                        </m:r>
                        <m:r>
                          <a:rPr lang="en-US" i="1">
                            <a:solidFill>
                              <a:srgbClr val="C00000"/>
                            </a:solidFill>
                            <a:latin typeface="Cambria Math"/>
                          </a:rPr>
                          <m:t>𝑥</m:t>
                        </m:r>
                        <m:r>
                          <a:rPr lang="en-US" i="1">
                            <a:solidFill>
                              <a:srgbClr val="C00000"/>
                            </a:solidFill>
                            <a:latin typeface="Cambria Math"/>
                          </a:rPr>
                          <m:t>)</m:t>
                        </m:r>
                      </m:e>
                    </m:nary>
                  </m:oMath>
                </a14:m>
                <a:r>
                  <a:rPr lang="en-US">
                    <a:solidFill>
                      <a:srgbClr val="C00000"/>
                    </a:solidFill>
                  </a:rPr>
                  <a:t>=1 </a:t>
                </a:r>
                <a:r>
                  <a:rPr lang="en-US"/>
                  <a:t>Với f(x)  = P(X = x)</a:t>
                </a:r>
              </a:p>
              <a:p>
                <a:pPr lvl="1"/>
                <a:endParaRPr lang="en-US"/>
              </a:p>
              <a:p>
                <a:r>
                  <a:rPr lang="en-US" b="1" i="1" u="sng"/>
                  <a:t>Ví dụ:</a:t>
                </a:r>
                <a:r>
                  <a:rPr lang="en-US"/>
                  <a:t> gọi X là biến ngẫu nhiên khi tung xúc sắc. Ta có f(1) = f(2) = f(3) = … = f(6) = 1/6</a:t>
                </a:r>
              </a:p>
              <a:p>
                <a:pPr lvl="1"/>
                <a:endParaRPr lang="en-US"/>
              </a:p>
            </p:txBody>
          </p:sp>
        </mc:Choice>
        <mc:Fallback xmlns="">
          <p:sp>
            <p:nvSpPr>
              <p:cNvPr id="3" name="Content Placeholder 2">
                <a:extLst>
                  <a:ext uri="{FF2B5EF4-FFF2-40B4-BE49-F238E27FC236}">
                    <a16:creationId xmlns:a16="http://schemas.microsoft.com/office/drawing/2014/main" id="{15FCD806-5B74-4AB6-A8F3-702AEFF73BAD}"/>
                  </a:ext>
                </a:extLst>
              </p:cNvPr>
              <p:cNvSpPr>
                <a:spLocks noGrp="1" noRot="1" noChangeAspect="1" noMove="1" noResize="1" noEditPoints="1" noAdjustHandles="1" noChangeArrowheads="1" noChangeShapeType="1" noTextEdit="1"/>
              </p:cNvSpPr>
              <p:nvPr>
                <p:ph idx="1"/>
              </p:nvPr>
            </p:nvSpPr>
            <p:spPr>
              <a:blipFill>
                <a:blip r:embed="rId2"/>
                <a:stretch>
                  <a:fillRect l="-811" t="-222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4417F82-92A4-4DBB-BA9E-A1ECA55D5A19}"/>
              </a:ext>
            </a:extLst>
          </p:cNvPr>
          <p:cNvSpPr>
            <a:spLocks noGrp="1"/>
          </p:cNvSpPr>
          <p:nvPr>
            <p:ph type="sldNum" sz="quarter" idx="12"/>
          </p:nvPr>
        </p:nvSpPr>
        <p:spPr/>
        <p:txBody>
          <a:bodyPr/>
          <a:lstStyle/>
          <a:p>
            <a:fld id="{5D28FFE6-A2F1-4243-9DB1-DFB06715F2C6}" type="slidenum">
              <a:rPr lang="en-US" smtClean="0"/>
              <a:pPr/>
              <a:t>12</a:t>
            </a:fld>
            <a:endParaRPr lang="en-US" dirty="0"/>
          </a:p>
        </p:txBody>
      </p:sp>
      <p:sp>
        <p:nvSpPr>
          <p:cNvPr id="5" name="Footer Placeholder 4">
            <a:extLst>
              <a:ext uri="{FF2B5EF4-FFF2-40B4-BE49-F238E27FC236}">
                <a16:creationId xmlns:a16="http://schemas.microsoft.com/office/drawing/2014/main" id="{0ECF41B0-9D1D-44A0-93A2-1ABB16F99696}"/>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412734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7A298-C909-0240-A057-BED1341FF2C2}"/>
              </a:ext>
            </a:extLst>
          </p:cNvPr>
          <p:cNvSpPr>
            <a:spLocks noGrp="1"/>
          </p:cNvSpPr>
          <p:nvPr>
            <p:ph type="title"/>
          </p:nvPr>
        </p:nvSpPr>
        <p:spPr/>
        <p:txBody>
          <a:bodyPr>
            <a:normAutofit fontScale="90000"/>
          </a:bodyPr>
          <a:lstStyle/>
          <a:p>
            <a:r>
              <a:rPr lang="en-US"/>
              <a:t>HÀM XÁC SUẤT CỦA BIẾN NGẪU NHIÊN LIÊN TỤC</a:t>
            </a:r>
          </a:p>
        </p:txBody>
      </p:sp>
      <p:sp>
        <p:nvSpPr>
          <p:cNvPr id="3" name="Content Placeholder 2">
            <a:extLst>
              <a:ext uri="{FF2B5EF4-FFF2-40B4-BE49-F238E27FC236}">
                <a16:creationId xmlns:a16="http://schemas.microsoft.com/office/drawing/2014/main" id="{EC699514-82CA-6346-9703-D22CB93D5BE4}"/>
              </a:ext>
            </a:extLst>
          </p:cNvPr>
          <p:cNvSpPr>
            <a:spLocks noGrp="1"/>
          </p:cNvSpPr>
          <p:nvPr>
            <p:ph idx="1"/>
          </p:nvPr>
        </p:nvSpPr>
        <p:spPr/>
        <p:txBody>
          <a:bodyPr>
            <a:normAutofit/>
          </a:bodyPr>
          <a:lstStyle/>
          <a:p>
            <a:r>
              <a:rPr lang="en-US"/>
              <a:t>Đối với biến ngẫu nhiên liên tục: </a:t>
            </a:r>
            <a:r>
              <a:rPr lang="en-US" b="1">
                <a:solidFill>
                  <a:srgbClr val="FF0000"/>
                </a:solidFill>
              </a:rPr>
              <a:t>hàm mật độ xác suất</a:t>
            </a:r>
            <a:r>
              <a:rPr lang="en-US"/>
              <a:t> (</a:t>
            </a:r>
            <a:r>
              <a:rPr lang="en-US" b="1"/>
              <a:t>pdf</a:t>
            </a:r>
            <a:r>
              <a:rPr lang="en-US"/>
              <a:t> – probability density function) của một biến ngẫu nhiên liên tục là hàm thể hiện xác suất của biến ngẫu nhiên đó ứng với một giá trị cụ thể.</a:t>
            </a:r>
          </a:p>
          <a:p>
            <a:endParaRPr lang="en-US"/>
          </a:p>
          <a:p>
            <a:r>
              <a:rPr lang="en-US"/>
              <a:t>Ký hiệu: f(x) hay P(X = x) với X là biến ngẫu nhiên, x các giá trị mà biến X có thể nhận được.</a:t>
            </a:r>
          </a:p>
          <a:p>
            <a:endParaRPr lang="en-US" dirty="0"/>
          </a:p>
          <a:p>
            <a:endParaRPr lang="en-US"/>
          </a:p>
          <a:p>
            <a:endParaRPr lang="en-US"/>
          </a:p>
        </p:txBody>
      </p:sp>
      <p:sp>
        <p:nvSpPr>
          <p:cNvPr id="4" name="Slide Number Placeholder 3">
            <a:extLst>
              <a:ext uri="{FF2B5EF4-FFF2-40B4-BE49-F238E27FC236}">
                <a16:creationId xmlns:a16="http://schemas.microsoft.com/office/drawing/2014/main" id="{CCB9FEEC-4CD8-864E-944B-C9A4E0868258}"/>
              </a:ext>
            </a:extLst>
          </p:cNvPr>
          <p:cNvSpPr>
            <a:spLocks noGrp="1"/>
          </p:cNvSpPr>
          <p:nvPr>
            <p:ph type="sldNum" sz="quarter" idx="12"/>
          </p:nvPr>
        </p:nvSpPr>
        <p:spPr/>
        <p:txBody>
          <a:bodyPr/>
          <a:lstStyle/>
          <a:p>
            <a:fld id="{5D28FFE6-A2F1-4243-9DB1-DFB06715F2C6}" type="slidenum">
              <a:rPr lang="en-US" smtClean="0"/>
              <a:pPr/>
              <a:t>13</a:t>
            </a:fld>
            <a:endParaRPr lang="en-US" dirty="0"/>
          </a:p>
        </p:txBody>
      </p:sp>
      <p:sp>
        <p:nvSpPr>
          <p:cNvPr id="5" name="Footer Placeholder 4">
            <a:extLst>
              <a:ext uri="{FF2B5EF4-FFF2-40B4-BE49-F238E27FC236}">
                <a16:creationId xmlns:a16="http://schemas.microsoft.com/office/drawing/2014/main" id="{63467E02-DDDC-FC4B-BB60-E72A2CC643AD}"/>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022225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46095-0B86-4E11-A114-3CF104A6AAFD}"/>
              </a:ext>
            </a:extLst>
          </p:cNvPr>
          <p:cNvSpPr>
            <a:spLocks noGrp="1"/>
          </p:cNvSpPr>
          <p:nvPr>
            <p:ph type="title"/>
          </p:nvPr>
        </p:nvSpPr>
        <p:spPr/>
        <p:txBody>
          <a:bodyPr>
            <a:normAutofit fontScale="90000"/>
          </a:bodyPr>
          <a:lstStyle/>
          <a:p>
            <a:r>
              <a:rPr lang="en-US"/>
              <a:t>HÀM XÁC SUẤT CỦA BIẾN NGẪU NHIÊN LIÊN TỤC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DACFA7-0237-4066-A436-AD8265746CDF}"/>
                  </a:ext>
                </a:extLst>
              </p:cNvPr>
              <p:cNvSpPr>
                <a:spLocks noGrp="1"/>
              </p:cNvSpPr>
              <p:nvPr>
                <p:ph idx="1"/>
              </p:nvPr>
            </p:nvSpPr>
            <p:spPr/>
            <p:txBody>
              <a:bodyPr/>
              <a:lstStyle/>
              <a:p>
                <a:r>
                  <a:rPr lang="en-US"/>
                  <a:t>Tính chất:</a:t>
                </a:r>
              </a:p>
              <a:p>
                <a:pPr lvl="1"/>
                <a:r>
                  <a:rPr lang="en-US">
                    <a:solidFill>
                      <a:srgbClr val="C00000"/>
                    </a:solidFill>
                  </a:rPr>
                  <a:t>f</a:t>
                </a:r>
                <a:r>
                  <a:rPr lang="en-US" dirty="0">
                    <a:solidFill>
                      <a:srgbClr val="C00000"/>
                    </a:solidFill>
                  </a:rPr>
                  <a:t>(x) </a:t>
                </a:r>
                <a:r>
                  <a:rPr lang="vi-VN">
                    <a:solidFill>
                      <a:srgbClr val="C00000"/>
                    </a:solidFill>
                  </a:rPr>
                  <a:t>≥</a:t>
                </a:r>
                <a:r>
                  <a:rPr lang="en-US">
                    <a:solidFill>
                      <a:srgbClr val="C00000"/>
                    </a:solidFill>
                  </a:rPr>
                  <a:t> 0</a:t>
                </a:r>
              </a:p>
              <a:p>
                <a:pPr lvl="1"/>
                <a14:m>
                  <m:oMath xmlns:m="http://schemas.openxmlformats.org/officeDocument/2006/math">
                    <m:nary>
                      <m:naryPr>
                        <m:limLoc m:val="undOvr"/>
                        <m:ctrlPr>
                          <a:rPr lang="en-US" i="1">
                            <a:solidFill>
                              <a:srgbClr val="C00000"/>
                            </a:solidFill>
                            <a:latin typeface="Cambria Math" panose="02040503050406030204" pitchFamily="18" charset="0"/>
                          </a:rPr>
                        </m:ctrlPr>
                      </m:naryPr>
                      <m:sub>
                        <m:r>
                          <m:rPr>
                            <m:brk m:alnAt="24"/>
                          </m:rPr>
                          <a:rPr lang="en-US" i="1">
                            <a:solidFill>
                              <a:srgbClr val="C00000"/>
                            </a:solidFill>
                            <a:latin typeface="Cambria Math"/>
                          </a:rPr>
                          <m:t>−</m:t>
                        </m:r>
                        <m:r>
                          <a:rPr lang="en-US" i="1">
                            <a:solidFill>
                              <a:srgbClr val="C00000"/>
                            </a:solidFill>
                            <a:latin typeface="Cambria Math"/>
                            <a:ea typeface="Cambria Math"/>
                          </a:rPr>
                          <m:t>∞</m:t>
                        </m:r>
                      </m:sub>
                      <m:sup>
                        <m:r>
                          <a:rPr lang="en-US" i="1">
                            <a:solidFill>
                              <a:srgbClr val="C00000"/>
                            </a:solidFill>
                            <a:latin typeface="Cambria Math"/>
                            <a:ea typeface="Cambria Math"/>
                          </a:rPr>
                          <m:t>∞</m:t>
                        </m:r>
                      </m:sup>
                      <m:e>
                        <m:r>
                          <a:rPr lang="en-US" i="1">
                            <a:solidFill>
                              <a:srgbClr val="C00000"/>
                            </a:solidFill>
                            <a:latin typeface="Cambria Math"/>
                          </a:rPr>
                          <m:t>𝑓</m:t>
                        </m:r>
                        <m:d>
                          <m:dPr>
                            <m:ctrlPr>
                              <a:rPr lang="en-US" i="1">
                                <a:solidFill>
                                  <a:srgbClr val="C00000"/>
                                </a:solidFill>
                                <a:latin typeface="Cambria Math" panose="02040503050406030204" pitchFamily="18" charset="0"/>
                              </a:rPr>
                            </m:ctrlPr>
                          </m:dPr>
                          <m:e>
                            <m:r>
                              <a:rPr lang="en-US" i="1">
                                <a:solidFill>
                                  <a:srgbClr val="C00000"/>
                                </a:solidFill>
                                <a:latin typeface="Cambria Math"/>
                              </a:rPr>
                              <m:t>𝑥</m:t>
                            </m:r>
                          </m:e>
                        </m:d>
                        <m:r>
                          <a:rPr lang="en-US" i="1">
                            <a:solidFill>
                              <a:srgbClr val="C00000"/>
                            </a:solidFill>
                            <a:latin typeface="Cambria Math"/>
                          </a:rPr>
                          <m:t>𝑑𝑥</m:t>
                        </m:r>
                        <m:r>
                          <a:rPr lang="en-US" i="1">
                            <a:solidFill>
                              <a:srgbClr val="C00000"/>
                            </a:solidFill>
                            <a:latin typeface="Cambria Math"/>
                          </a:rPr>
                          <m:t>=1</m:t>
                        </m:r>
                      </m:e>
                    </m:nary>
                  </m:oMath>
                </a14:m>
                <a:endParaRPr lang="en-US" dirty="0">
                  <a:solidFill>
                    <a:srgbClr val="C00000"/>
                  </a:solidFill>
                </a:endParaRPr>
              </a:p>
              <a:p>
                <a:pPr lvl="1"/>
                <a14:m>
                  <m:oMath xmlns:m="http://schemas.openxmlformats.org/officeDocument/2006/math">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a:rPr>
                          <m:t>P</m:t>
                        </m:r>
                      </m:fName>
                      <m:e>
                        <m:d>
                          <m:dPr>
                            <m:ctrlPr>
                              <a:rPr lang="en-US" i="1">
                                <a:solidFill>
                                  <a:srgbClr val="C00000"/>
                                </a:solidFill>
                                <a:latin typeface="Cambria Math" panose="02040503050406030204" pitchFamily="18" charset="0"/>
                              </a:rPr>
                            </m:ctrlPr>
                          </m:dPr>
                          <m:e>
                            <m:r>
                              <a:rPr lang="en-US" i="1">
                                <a:solidFill>
                                  <a:srgbClr val="C00000"/>
                                </a:solidFill>
                                <a:latin typeface="Cambria Math"/>
                              </a:rPr>
                              <m:t>𝑎</m:t>
                            </m:r>
                            <m:r>
                              <a:rPr lang="en-US" i="1">
                                <a:solidFill>
                                  <a:srgbClr val="C00000"/>
                                </a:solidFill>
                                <a:latin typeface="Cambria Math"/>
                                <a:ea typeface="Cambria Math"/>
                              </a:rPr>
                              <m:t>≤</m:t>
                            </m:r>
                            <m:r>
                              <a:rPr lang="en-US" i="1">
                                <a:solidFill>
                                  <a:srgbClr val="C00000"/>
                                </a:solidFill>
                                <a:latin typeface="Cambria Math"/>
                                <a:ea typeface="Cambria Math"/>
                              </a:rPr>
                              <m:t>𝑋</m:t>
                            </m:r>
                            <m:r>
                              <a:rPr lang="en-US" i="1">
                                <a:solidFill>
                                  <a:srgbClr val="C00000"/>
                                </a:solidFill>
                                <a:latin typeface="Cambria Math"/>
                                <a:ea typeface="Cambria Math"/>
                              </a:rPr>
                              <m:t>≤</m:t>
                            </m:r>
                            <m:r>
                              <a:rPr lang="en-US" i="1">
                                <a:solidFill>
                                  <a:srgbClr val="C00000"/>
                                </a:solidFill>
                                <a:latin typeface="Cambria Math"/>
                                <a:ea typeface="Cambria Math"/>
                              </a:rPr>
                              <m:t>𝑏</m:t>
                            </m:r>
                          </m:e>
                        </m:d>
                      </m:e>
                    </m:func>
                    <m:r>
                      <a:rPr lang="en-US" i="1">
                        <a:solidFill>
                          <a:srgbClr val="C00000"/>
                        </a:solidFill>
                        <a:latin typeface="Cambria Math"/>
                        <a:ea typeface="Cambria Math"/>
                      </a:rPr>
                      <m:t>=</m:t>
                    </m:r>
                    <m:nary>
                      <m:naryPr>
                        <m:limLoc m:val="undOvr"/>
                        <m:ctrlPr>
                          <a:rPr lang="en-US" i="1">
                            <a:solidFill>
                              <a:srgbClr val="C00000"/>
                            </a:solidFill>
                            <a:latin typeface="Cambria Math" panose="02040503050406030204" pitchFamily="18" charset="0"/>
                          </a:rPr>
                        </m:ctrlPr>
                      </m:naryPr>
                      <m:sub>
                        <m:r>
                          <m:rPr>
                            <m:brk/>
                          </m:rPr>
                          <a:rPr lang="en-US" i="1">
                            <a:solidFill>
                              <a:srgbClr val="C00000"/>
                            </a:solidFill>
                            <a:latin typeface="Cambria Math"/>
                          </a:rPr>
                          <m:t>𝑎</m:t>
                        </m:r>
                      </m:sub>
                      <m:sup>
                        <m:r>
                          <a:rPr lang="en-US" i="1">
                            <a:solidFill>
                              <a:srgbClr val="C00000"/>
                            </a:solidFill>
                            <a:latin typeface="Cambria Math"/>
                            <a:ea typeface="Cambria Math"/>
                          </a:rPr>
                          <m:t>𝑏</m:t>
                        </m:r>
                      </m:sup>
                      <m:e>
                        <m:r>
                          <a:rPr lang="en-US" i="1">
                            <a:solidFill>
                              <a:srgbClr val="C00000"/>
                            </a:solidFill>
                            <a:latin typeface="Cambria Math"/>
                          </a:rPr>
                          <m:t>𝑓</m:t>
                        </m:r>
                        <m:d>
                          <m:dPr>
                            <m:ctrlPr>
                              <a:rPr lang="en-US" i="1">
                                <a:solidFill>
                                  <a:srgbClr val="C00000"/>
                                </a:solidFill>
                                <a:latin typeface="Cambria Math" panose="02040503050406030204" pitchFamily="18" charset="0"/>
                              </a:rPr>
                            </m:ctrlPr>
                          </m:dPr>
                          <m:e>
                            <m:r>
                              <a:rPr lang="en-US" i="1">
                                <a:solidFill>
                                  <a:srgbClr val="C00000"/>
                                </a:solidFill>
                                <a:latin typeface="Cambria Math"/>
                              </a:rPr>
                              <m:t>𝑥</m:t>
                            </m:r>
                          </m:e>
                        </m:d>
                        <m:r>
                          <a:rPr lang="en-US" i="1">
                            <a:solidFill>
                              <a:srgbClr val="C00000"/>
                            </a:solidFill>
                            <a:latin typeface="Cambria Math"/>
                          </a:rPr>
                          <m:t>𝑑𝑥</m:t>
                        </m:r>
                      </m:e>
                    </m:nary>
                  </m:oMath>
                </a14:m>
                <a:r>
                  <a:rPr lang="en-US" dirty="0"/>
                  <a:t>: diện tích vùng bên dưới đường cong f(x) với x chạy từ a đến b</a:t>
                </a:r>
              </a:p>
              <a:p>
                <a:r>
                  <a:rPr lang="en-US"/>
                  <a:t>Sử dụng để tính xác suất:</a:t>
                </a:r>
              </a:p>
              <a:p>
                <a:pPr lvl="1"/>
                <a:r>
                  <a:rPr lang="en-US" i="1"/>
                  <a:t>P(X=a) = 0</a:t>
                </a:r>
              </a:p>
              <a:p>
                <a:pPr lvl="1"/>
                <a:r>
                  <a:rPr lang="en-US" i="1"/>
                  <a:t>P(a </a:t>
                </a:r>
                <a:r>
                  <a:rPr lang="vi-VN" i="1"/>
                  <a:t>≤</a:t>
                </a:r>
                <a:r>
                  <a:rPr lang="en-US" i="1"/>
                  <a:t> X  </a:t>
                </a:r>
                <a:r>
                  <a:rPr lang="vi-VN" i="1"/>
                  <a:t>≤</a:t>
                </a:r>
                <a:r>
                  <a:rPr lang="en-US" i="1"/>
                  <a:t>  b) = P(a &lt; X </a:t>
                </a:r>
                <a:r>
                  <a:rPr lang="vi-VN" i="1"/>
                  <a:t>≤</a:t>
                </a:r>
                <a:r>
                  <a:rPr lang="en-US" i="1"/>
                  <a:t> b) = P(a </a:t>
                </a:r>
                <a:r>
                  <a:rPr lang="vi-VN" i="1"/>
                  <a:t>≤</a:t>
                </a:r>
                <a:r>
                  <a:rPr lang="en-US" i="1"/>
                  <a:t> X &lt; b) = P(a &lt; X &lt; b)</a:t>
                </a:r>
                <a:endParaRPr lang="en-US"/>
              </a:p>
            </p:txBody>
          </p:sp>
        </mc:Choice>
        <mc:Fallback xmlns="">
          <p:sp>
            <p:nvSpPr>
              <p:cNvPr id="3" name="Content Placeholder 2">
                <a:extLst>
                  <a:ext uri="{FF2B5EF4-FFF2-40B4-BE49-F238E27FC236}">
                    <a16:creationId xmlns:a16="http://schemas.microsoft.com/office/drawing/2014/main" id="{7ADACFA7-0237-4066-A436-AD8265746CDF}"/>
                  </a:ext>
                </a:extLst>
              </p:cNvPr>
              <p:cNvSpPr>
                <a:spLocks noGrp="1" noRot="1" noChangeAspect="1" noMove="1" noResize="1" noEditPoints="1" noAdjustHandles="1" noChangeArrowheads="1" noChangeShapeType="1" noTextEdit="1"/>
              </p:cNvSpPr>
              <p:nvPr>
                <p:ph idx="1"/>
              </p:nvPr>
            </p:nvSpPr>
            <p:spPr>
              <a:blipFill>
                <a:blip r:embed="rId3"/>
                <a:stretch>
                  <a:fillRect l="-811" t="-2225" r="-36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8CC87A5-2325-49FA-A706-4BCAFCEFC80B}"/>
              </a:ext>
            </a:extLst>
          </p:cNvPr>
          <p:cNvSpPr>
            <a:spLocks noGrp="1"/>
          </p:cNvSpPr>
          <p:nvPr>
            <p:ph type="sldNum" sz="quarter" idx="12"/>
          </p:nvPr>
        </p:nvSpPr>
        <p:spPr/>
        <p:txBody>
          <a:bodyPr/>
          <a:lstStyle/>
          <a:p>
            <a:fld id="{5D28FFE6-A2F1-4243-9DB1-DFB06715F2C6}" type="slidenum">
              <a:rPr lang="en-US" smtClean="0"/>
              <a:pPr/>
              <a:t>14</a:t>
            </a:fld>
            <a:endParaRPr lang="en-US" dirty="0"/>
          </a:p>
        </p:txBody>
      </p:sp>
      <p:sp>
        <p:nvSpPr>
          <p:cNvPr id="5" name="Footer Placeholder 4">
            <a:extLst>
              <a:ext uri="{FF2B5EF4-FFF2-40B4-BE49-F238E27FC236}">
                <a16:creationId xmlns:a16="http://schemas.microsoft.com/office/drawing/2014/main" id="{145148F3-BE25-49FF-A8B0-5581AB11B3B1}"/>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50181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F178D-EAE3-C849-B9D1-BB6D4DF650DE}"/>
              </a:ext>
            </a:extLst>
          </p:cNvPr>
          <p:cNvSpPr>
            <a:spLocks noGrp="1"/>
          </p:cNvSpPr>
          <p:nvPr>
            <p:ph type="title"/>
          </p:nvPr>
        </p:nvSpPr>
        <p:spPr/>
        <p:txBody>
          <a:bodyPr/>
          <a:lstStyle/>
          <a:p>
            <a:r>
              <a:rPr lang="en-US"/>
              <a:t>PHÂN PHỐI XÁC SUẤT CỦA BIẾN NGẪU NHIÊN</a:t>
            </a:r>
          </a:p>
        </p:txBody>
      </p:sp>
      <p:sp>
        <p:nvSpPr>
          <p:cNvPr id="3" name="Content Placeholder 2">
            <a:extLst>
              <a:ext uri="{FF2B5EF4-FFF2-40B4-BE49-F238E27FC236}">
                <a16:creationId xmlns:a16="http://schemas.microsoft.com/office/drawing/2014/main" id="{30D969F7-8F53-2844-9956-2E3C3C781AA5}"/>
              </a:ext>
            </a:extLst>
          </p:cNvPr>
          <p:cNvSpPr>
            <a:spLocks noGrp="1"/>
          </p:cNvSpPr>
          <p:nvPr>
            <p:ph idx="1"/>
          </p:nvPr>
        </p:nvSpPr>
        <p:spPr/>
        <p:txBody>
          <a:bodyPr>
            <a:normAutofit lnSpcReduction="10000"/>
          </a:bodyPr>
          <a:lstStyle/>
          <a:p>
            <a:r>
              <a:rPr lang="en-US" i="1">
                <a:solidFill>
                  <a:srgbClr val="FF0000"/>
                </a:solidFill>
              </a:rPr>
              <a:t>Phân phối xác suất</a:t>
            </a:r>
            <a:r>
              <a:rPr lang="en-US"/>
              <a:t> của biến ngẫu nhiên là một mô tả đầy đủ về giá trị có thể nhận được của biến ngẫu nhiên với xác suất tương ứng với giá trị đó.</a:t>
            </a:r>
          </a:p>
          <a:p>
            <a:endParaRPr lang="en-US"/>
          </a:p>
          <a:p>
            <a:r>
              <a:rPr lang="en-US"/>
              <a:t>Nói cách khác, phân phối xác suất cho biến ngẫu nhiên X là tất cả các giá trị x mà X có thể nhận được và xác suất f(x) hay P(X = x) tương ứng của nó</a:t>
            </a:r>
          </a:p>
          <a:p>
            <a:endParaRPr lang="en-US"/>
          </a:p>
          <a:p>
            <a:r>
              <a:rPr lang="en-US"/>
              <a:t>Phân phối xác suất của biến ngẫu nhiên có thể biểu diễn bằng cách lập bảng, vẽ đồ thị hoặc biểu diễn bằng công thức toán học.</a:t>
            </a:r>
          </a:p>
        </p:txBody>
      </p:sp>
      <p:sp>
        <p:nvSpPr>
          <p:cNvPr id="4" name="Slide Number Placeholder 3">
            <a:extLst>
              <a:ext uri="{FF2B5EF4-FFF2-40B4-BE49-F238E27FC236}">
                <a16:creationId xmlns:a16="http://schemas.microsoft.com/office/drawing/2014/main" id="{6193E493-9267-E644-945F-3807FE3037BA}"/>
              </a:ext>
            </a:extLst>
          </p:cNvPr>
          <p:cNvSpPr>
            <a:spLocks noGrp="1"/>
          </p:cNvSpPr>
          <p:nvPr>
            <p:ph type="sldNum" sz="quarter" idx="12"/>
          </p:nvPr>
        </p:nvSpPr>
        <p:spPr/>
        <p:txBody>
          <a:bodyPr/>
          <a:lstStyle/>
          <a:p>
            <a:fld id="{5D28FFE6-A2F1-4243-9DB1-DFB06715F2C6}" type="slidenum">
              <a:rPr lang="en-US" smtClean="0"/>
              <a:pPr/>
              <a:t>15</a:t>
            </a:fld>
            <a:endParaRPr lang="en-US" dirty="0"/>
          </a:p>
        </p:txBody>
      </p:sp>
      <p:sp>
        <p:nvSpPr>
          <p:cNvPr id="5" name="Footer Placeholder 4">
            <a:extLst>
              <a:ext uri="{FF2B5EF4-FFF2-40B4-BE49-F238E27FC236}">
                <a16:creationId xmlns:a16="http://schemas.microsoft.com/office/drawing/2014/main" id="{13A43C06-0637-F540-A93C-EF2B2283A602}"/>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788456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77DB-C9CF-8043-A16D-CB145A0F2AA3}"/>
              </a:ext>
            </a:extLst>
          </p:cNvPr>
          <p:cNvSpPr>
            <a:spLocks noGrp="1"/>
          </p:cNvSpPr>
          <p:nvPr>
            <p:ph type="title"/>
          </p:nvPr>
        </p:nvSpPr>
        <p:spPr/>
        <p:txBody>
          <a:bodyPr/>
          <a:lstStyle/>
          <a:p>
            <a:r>
              <a:rPr lang="en-US"/>
              <a:t>BẢNG PHÂN PHỐI XÁC SUẤT</a:t>
            </a:r>
          </a:p>
        </p:txBody>
      </p:sp>
      <p:sp>
        <p:nvSpPr>
          <p:cNvPr id="3" name="Content Placeholder 2">
            <a:extLst>
              <a:ext uri="{FF2B5EF4-FFF2-40B4-BE49-F238E27FC236}">
                <a16:creationId xmlns:a16="http://schemas.microsoft.com/office/drawing/2014/main" id="{30511959-6BE7-A64D-92C1-184AE231603A}"/>
              </a:ext>
            </a:extLst>
          </p:cNvPr>
          <p:cNvSpPr>
            <a:spLocks noGrp="1"/>
          </p:cNvSpPr>
          <p:nvPr>
            <p:ph idx="1"/>
          </p:nvPr>
        </p:nvSpPr>
        <p:spPr/>
        <p:txBody>
          <a:bodyPr/>
          <a:lstStyle/>
          <a:p>
            <a:r>
              <a:rPr lang="en-US"/>
              <a:t>Đối với biến ngẫu nhiên rời rạc, ta có thể biểu diễn phân phối xác suất thông qua bảng phân phối xác suất.</a:t>
            </a:r>
          </a:p>
          <a:p>
            <a:r>
              <a:rPr lang="en-US"/>
              <a:t>Bản phân phối xác suất</a:t>
            </a:r>
          </a:p>
          <a:p>
            <a:endParaRPr lang="en-US"/>
          </a:p>
          <a:p>
            <a:endParaRPr lang="en-US"/>
          </a:p>
        </p:txBody>
      </p:sp>
      <p:sp>
        <p:nvSpPr>
          <p:cNvPr id="4" name="Slide Number Placeholder 3">
            <a:extLst>
              <a:ext uri="{FF2B5EF4-FFF2-40B4-BE49-F238E27FC236}">
                <a16:creationId xmlns:a16="http://schemas.microsoft.com/office/drawing/2014/main" id="{6651419B-3C5C-2B4D-9EBE-B0D5ECEBF536}"/>
              </a:ext>
            </a:extLst>
          </p:cNvPr>
          <p:cNvSpPr>
            <a:spLocks noGrp="1"/>
          </p:cNvSpPr>
          <p:nvPr>
            <p:ph type="sldNum" sz="quarter" idx="12"/>
          </p:nvPr>
        </p:nvSpPr>
        <p:spPr/>
        <p:txBody>
          <a:bodyPr/>
          <a:lstStyle/>
          <a:p>
            <a:fld id="{5D28FFE6-A2F1-4243-9DB1-DFB06715F2C6}" type="slidenum">
              <a:rPr lang="en-US" smtClean="0"/>
              <a:pPr/>
              <a:t>16</a:t>
            </a:fld>
            <a:endParaRPr lang="en-US" dirty="0"/>
          </a:p>
        </p:txBody>
      </p:sp>
      <p:sp>
        <p:nvSpPr>
          <p:cNvPr id="5" name="Footer Placeholder 4">
            <a:extLst>
              <a:ext uri="{FF2B5EF4-FFF2-40B4-BE49-F238E27FC236}">
                <a16:creationId xmlns:a16="http://schemas.microsoft.com/office/drawing/2014/main" id="{D0E138E6-7289-4141-9E30-75A764A99489}"/>
              </a:ext>
            </a:extLst>
          </p:cNvPr>
          <p:cNvSpPr>
            <a:spLocks noGrp="1"/>
          </p:cNvSpPr>
          <p:nvPr>
            <p:ph type="ftr" sz="quarter" idx="11"/>
          </p:nvPr>
        </p:nvSpPr>
        <p:spPr/>
        <p:txBody>
          <a:bodyPr/>
          <a:lstStyle/>
          <a:p>
            <a:endParaRPr lang="en-US" dirty="0"/>
          </a:p>
        </p:txBody>
      </p:sp>
      <p:pic>
        <p:nvPicPr>
          <p:cNvPr id="6" name="Picture 5">
            <a:extLst>
              <a:ext uri="{FF2B5EF4-FFF2-40B4-BE49-F238E27FC236}">
                <a16:creationId xmlns:a16="http://schemas.microsoft.com/office/drawing/2014/main" id="{0D735A13-131B-0B48-8608-0E2B4164E637}"/>
              </a:ext>
            </a:extLst>
          </p:cNvPr>
          <p:cNvPicPr>
            <a:picLocks noChangeAspect="1"/>
          </p:cNvPicPr>
          <p:nvPr/>
        </p:nvPicPr>
        <p:blipFill>
          <a:blip r:embed="rId2"/>
          <a:stretch>
            <a:fillRect/>
          </a:stretch>
        </p:blipFill>
        <p:spPr>
          <a:xfrm>
            <a:off x="1479688" y="3140908"/>
            <a:ext cx="6718300" cy="3200400"/>
          </a:xfrm>
          <a:prstGeom prst="rect">
            <a:avLst/>
          </a:prstGeom>
        </p:spPr>
      </p:pic>
    </p:spTree>
    <p:extLst>
      <p:ext uri="{BB962C8B-B14F-4D97-AF65-F5344CB8AC3E}">
        <p14:creationId xmlns:p14="http://schemas.microsoft.com/office/powerpoint/2010/main" val="3370710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32C82-7330-4783-92E8-5C7A6202A429}"/>
              </a:ext>
            </a:extLst>
          </p:cNvPr>
          <p:cNvSpPr>
            <a:spLocks noGrp="1"/>
          </p:cNvSpPr>
          <p:nvPr>
            <p:ph type="title"/>
          </p:nvPr>
        </p:nvSpPr>
        <p:spPr/>
        <p:txBody>
          <a:bodyPr/>
          <a:lstStyle/>
          <a:p>
            <a:r>
              <a:rPr lang="en-US"/>
              <a:t>ĐỒ THỊ PHÂN PHỐI XÁC SUẤT</a:t>
            </a:r>
          </a:p>
        </p:txBody>
      </p:sp>
      <p:sp>
        <p:nvSpPr>
          <p:cNvPr id="3" name="Content Placeholder 2">
            <a:extLst>
              <a:ext uri="{FF2B5EF4-FFF2-40B4-BE49-F238E27FC236}">
                <a16:creationId xmlns:a16="http://schemas.microsoft.com/office/drawing/2014/main" id="{85F4446E-6CBA-4AA4-9886-166E680EECDF}"/>
              </a:ext>
            </a:extLst>
          </p:cNvPr>
          <p:cNvSpPr>
            <a:spLocks noGrp="1"/>
          </p:cNvSpPr>
          <p:nvPr>
            <p:ph idx="1"/>
          </p:nvPr>
        </p:nvSpPr>
        <p:spPr>
          <a:xfrm>
            <a:off x="457200" y="1229656"/>
            <a:ext cx="8274774" cy="4790144"/>
          </a:xfrm>
        </p:spPr>
        <p:txBody>
          <a:bodyPr/>
          <a:lstStyle/>
          <a:p>
            <a:r>
              <a:rPr lang="en-US"/>
              <a:t>Đồ thị phân phối xác suất giống với đồ thị phân phối tần số t</a:t>
            </a:r>
            <a:r>
              <a:rPr lang="vi-VN"/>
              <a:t>ư</a:t>
            </a:r>
            <a:r>
              <a:rPr lang="en-US"/>
              <a:t>ơng đối (với trục hoành là giá trị của biến ngẫu nhiên, trục tung là giá trị xác suất)</a:t>
            </a:r>
          </a:p>
        </p:txBody>
      </p:sp>
      <p:sp>
        <p:nvSpPr>
          <p:cNvPr id="4" name="Slide Number Placeholder 3">
            <a:extLst>
              <a:ext uri="{FF2B5EF4-FFF2-40B4-BE49-F238E27FC236}">
                <a16:creationId xmlns:a16="http://schemas.microsoft.com/office/drawing/2014/main" id="{6C8654A1-9077-47B6-B61A-C894C73D9D42}"/>
              </a:ext>
            </a:extLst>
          </p:cNvPr>
          <p:cNvSpPr>
            <a:spLocks noGrp="1"/>
          </p:cNvSpPr>
          <p:nvPr>
            <p:ph type="sldNum" sz="quarter" idx="12"/>
          </p:nvPr>
        </p:nvSpPr>
        <p:spPr/>
        <p:txBody>
          <a:bodyPr/>
          <a:lstStyle/>
          <a:p>
            <a:fld id="{5D28FFE6-A2F1-4243-9DB1-DFB06715F2C6}" type="slidenum">
              <a:rPr lang="en-US" smtClean="0"/>
              <a:pPr/>
              <a:t>17</a:t>
            </a:fld>
            <a:endParaRPr lang="en-US" dirty="0"/>
          </a:p>
        </p:txBody>
      </p:sp>
      <p:sp>
        <p:nvSpPr>
          <p:cNvPr id="5" name="Footer Placeholder 4">
            <a:extLst>
              <a:ext uri="{FF2B5EF4-FFF2-40B4-BE49-F238E27FC236}">
                <a16:creationId xmlns:a16="http://schemas.microsoft.com/office/drawing/2014/main" id="{B438C089-F0E2-475E-BF68-87D63B74D802}"/>
              </a:ext>
            </a:extLst>
          </p:cNvPr>
          <p:cNvSpPr>
            <a:spLocks noGrp="1"/>
          </p:cNvSpPr>
          <p:nvPr>
            <p:ph type="ftr" sz="quarter" idx="11"/>
          </p:nvPr>
        </p:nvSpPr>
        <p:spPr/>
        <p:txBody>
          <a:bodyPr/>
          <a:lstStyle/>
          <a:p>
            <a:endParaRPr lang="en-US" dirty="0"/>
          </a:p>
        </p:txBody>
      </p:sp>
      <p:pic>
        <p:nvPicPr>
          <p:cNvPr id="6" name="Picture 4" descr="05_03">
            <a:extLst>
              <a:ext uri="{FF2B5EF4-FFF2-40B4-BE49-F238E27FC236}">
                <a16:creationId xmlns:a16="http://schemas.microsoft.com/office/drawing/2014/main" id="{1E6DAAE7-E320-4301-A918-3E6965BF07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5743575" cy="388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1961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A30CE-9BA3-4F62-8B87-621D939E15EB}"/>
              </a:ext>
            </a:extLst>
          </p:cNvPr>
          <p:cNvSpPr>
            <a:spLocks noGrp="1"/>
          </p:cNvSpPr>
          <p:nvPr>
            <p:ph type="title"/>
          </p:nvPr>
        </p:nvSpPr>
        <p:spPr/>
        <p:txBody>
          <a:bodyPr/>
          <a:lstStyle/>
          <a:p>
            <a:r>
              <a:rPr lang="en-US"/>
              <a:t>VÍ DỤ</a:t>
            </a:r>
          </a:p>
        </p:txBody>
      </p:sp>
      <p:sp>
        <p:nvSpPr>
          <p:cNvPr id="3" name="Content Placeholder 2">
            <a:extLst>
              <a:ext uri="{FF2B5EF4-FFF2-40B4-BE49-F238E27FC236}">
                <a16:creationId xmlns:a16="http://schemas.microsoft.com/office/drawing/2014/main" id="{AC14D9F7-DCEB-4190-B2B1-8B629C3FFB5C}"/>
              </a:ext>
            </a:extLst>
          </p:cNvPr>
          <p:cNvSpPr>
            <a:spLocks noGrp="1"/>
          </p:cNvSpPr>
          <p:nvPr>
            <p:ph idx="1"/>
          </p:nvPr>
        </p:nvSpPr>
        <p:spPr/>
        <p:txBody>
          <a:bodyPr/>
          <a:lstStyle/>
          <a:p>
            <a:r>
              <a:rPr lang="en-US"/>
              <a:t>Gọi X là biến ngẫu nhiên đ</a:t>
            </a:r>
            <a:r>
              <a:rPr lang="vi-VN"/>
              <a:t>ư</a:t>
            </a:r>
            <a:r>
              <a:rPr lang="en-US"/>
              <a:t>ợc khi tung xúc sắc</a:t>
            </a:r>
          </a:p>
          <a:p>
            <a:r>
              <a:rPr lang="en-US"/>
              <a:t>Bảng phân phối xác suất của X:</a:t>
            </a:r>
          </a:p>
          <a:p>
            <a:endParaRPr lang="en-US"/>
          </a:p>
          <a:p>
            <a:pPr marL="0" indent="0" algn="ctr">
              <a:buNone/>
            </a:pPr>
            <a:endParaRPr lang="en-US"/>
          </a:p>
          <a:p>
            <a:endParaRPr lang="en-US"/>
          </a:p>
          <a:p>
            <a:r>
              <a:rPr lang="en-US"/>
              <a:t>Hàm phân phối tích lũy:</a:t>
            </a:r>
          </a:p>
        </p:txBody>
      </p:sp>
      <p:sp>
        <p:nvSpPr>
          <p:cNvPr id="4" name="Slide Number Placeholder 3">
            <a:extLst>
              <a:ext uri="{FF2B5EF4-FFF2-40B4-BE49-F238E27FC236}">
                <a16:creationId xmlns:a16="http://schemas.microsoft.com/office/drawing/2014/main" id="{A9067DE5-0B90-408F-A36C-2D1648C1D2E4}"/>
              </a:ext>
            </a:extLst>
          </p:cNvPr>
          <p:cNvSpPr>
            <a:spLocks noGrp="1"/>
          </p:cNvSpPr>
          <p:nvPr>
            <p:ph type="sldNum" sz="quarter" idx="12"/>
          </p:nvPr>
        </p:nvSpPr>
        <p:spPr/>
        <p:txBody>
          <a:bodyPr/>
          <a:lstStyle/>
          <a:p>
            <a:fld id="{5D28FFE6-A2F1-4243-9DB1-DFB06715F2C6}" type="slidenum">
              <a:rPr lang="en-US" smtClean="0"/>
              <a:pPr/>
              <a:t>18</a:t>
            </a:fld>
            <a:endParaRPr lang="en-US" dirty="0"/>
          </a:p>
        </p:txBody>
      </p:sp>
      <p:sp>
        <p:nvSpPr>
          <p:cNvPr id="5" name="Footer Placeholder 4">
            <a:extLst>
              <a:ext uri="{FF2B5EF4-FFF2-40B4-BE49-F238E27FC236}">
                <a16:creationId xmlns:a16="http://schemas.microsoft.com/office/drawing/2014/main" id="{E0A59845-51D0-4CE0-B928-04A7A6834A11}"/>
              </a:ext>
            </a:extLst>
          </p:cNvPr>
          <p:cNvSpPr>
            <a:spLocks noGrp="1"/>
          </p:cNvSpPr>
          <p:nvPr>
            <p:ph type="ftr" sz="quarter" idx="11"/>
          </p:nvPr>
        </p:nvSpPr>
        <p:spPr/>
        <p:txBody>
          <a:bodyPr/>
          <a:lstStyle/>
          <a:p>
            <a:endParaRPr lang="en-US" dirty="0"/>
          </a:p>
        </p:txBody>
      </p:sp>
      <p:pic>
        <p:nvPicPr>
          <p:cNvPr id="6" name="Picture 5">
            <a:extLst>
              <a:ext uri="{FF2B5EF4-FFF2-40B4-BE49-F238E27FC236}">
                <a16:creationId xmlns:a16="http://schemas.microsoft.com/office/drawing/2014/main" id="{F5FA7F46-BFF1-40EB-8B8E-794BDE6ED1B3}"/>
              </a:ext>
            </a:extLst>
          </p:cNvPr>
          <p:cNvPicPr>
            <a:picLocks noChangeAspect="1"/>
          </p:cNvPicPr>
          <p:nvPr/>
        </p:nvPicPr>
        <p:blipFill>
          <a:blip r:embed="rId2"/>
          <a:stretch>
            <a:fillRect/>
          </a:stretch>
        </p:blipFill>
        <p:spPr>
          <a:xfrm>
            <a:off x="551032" y="2811275"/>
            <a:ext cx="7950496" cy="1198420"/>
          </a:xfrm>
          <a:prstGeom prst="rect">
            <a:avLst/>
          </a:prstGeom>
        </p:spPr>
      </p:pic>
      <p:pic>
        <p:nvPicPr>
          <p:cNvPr id="7" name="Picture 6">
            <a:extLst>
              <a:ext uri="{FF2B5EF4-FFF2-40B4-BE49-F238E27FC236}">
                <a16:creationId xmlns:a16="http://schemas.microsoft.com/office/drawing/2014/main" id="{DA341DD8-F106-44E8-A11A-EFCB0AF52DDC}"/>
              </a:ext>
            </a:extLst>
          </p:cNvPr>
          <p:cNvPicPr>
            <a:picLocks noChangeAspect="1"/>
          </p:cNvPicPr>
          <p:nvPr/>
        </p:nvPicPr>
        <p:blipFill>
          <a:blip r:embed="rId3"/>
          <a:stretch>
            <a:fillRect/>
          </a:stretch>
        </p:blipFill>
        <p:spPr>
          <a:xfrm>
            <a:off x="710919" y="5008344"/>
            <a:ext cx="7722161" cy="1394279"/>
          </a:xfrm>
          <a:prstGeom prst="rect">
            <a:avLst/>
          </a:prstGeom>
        </p:spPr>
      </p:pic>
    </p:spTree>
    <p:extLst>
      <p:ext uri="{BB962C8B-B14F-4D97-AF65-F5344CB8AC3E}">
        <p14:creationId xmlns:p14="http://schemas.microsoft.com/office/powerpoint/2010/main" val="1120532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B870D-9777-C64B-9D78-27D08BCE8C63}"/>
              </a:ext>
            </a:extLst>
          </p:cNvPr>
          <p:cNvSpPr>
            <a:spLocks noGrp="1"/>
          </p:cNvSpPr>
          <p:nvPr>
            <p:ph type="title"/>
          </p:nvPr>
        </p:nvSpPr>
        <p:spPr/>
        <p:txBody>
          <a:bodyPr/>
          <a:lstStyle/>
          <a:p>
            <a:r>
              <a:rPr lang="en-US"/>
              <a:t>HÀM PHÂN PHỐI TÍCH LŨY</a:t>
            </a:r>
          </a:p>
        </p:txBody>
      </p:sp>
      <p:sp>
        <p:nvSpPr>
          <p:cNvPr id="3" name="Content Placeholder 2">
            <a:extLst>
              <a:ext uri="{FF2B5EF4-FFF2-40B4-BE49-F238E27FC236}">
                <a16:creationId xmlns:a16="http://schemas.microsoft.com/office/drawing/2014/main" id="{72538D5D-75F8-B441-9DDD-96B29B013BD6}"/>
              </a:ext>
            </a:extLst>
          </p:cNvPr>
          <p:cNvSpPr>
            <a:spLocks noGrp="1"/>
          </p:cNvSpPr>
          <p:nvPr>
            <p:ph idx="1"/>
          </p:nvPr>
        </p:nvSpPr>
        <p:spPr/>
        <p:txBody>
          <a:bodyPr/>
          <a:lstStyle/>
          <a:p>
            <a:r>
              <a:rPr lang="en-US"/>
              <a:t>Hàm phân phối tích lũy (</a:t>
            </a:r>
            <a:r>
              <a:rPr lang="en-US" b="1"/>
              <a:t>cdf</a:t>
            </a:r>
            <a:r>
              <a:rPr lang="en-US"/>
              <a:t> – culmulative densitve function) là hàm F(x) được định nghĩa:</a:t>
            </a:r>
          </a:p>
          <a:p>
            <a:endParaRPr lang="en-US"/>
          </a:p>
          <a:p>
            <a:endParaRPr lang="en-US"/>
          </a:p>
        </p:txBody>
      </p:sp>
      <p:sp>
        <p:nvSpPr>
          <p:cNvPr id="4" name="Slide Number Placeholder 3">
            <a:extLst>
              <a:ext uri="{FF2B5EF4-FFF2-40B4-BE49-F238E27FC236}">
                <a16:creationId xmlns:a16="http://schemas.microsoft.com/office/drawing/2014/main" id="{19E92FBD-0164-8E49-BDB0-165A71E83D6B}"/>
              </a:ext>
            </a:extLst>
          </p:cNvPr>
          <p:cNvSpPr>
            <a:spLocks noGrp="1"/>
          </p:cNvSpPr>
          <p:nvPr>
            <p:ph type="sldNum" sz="quarter" idx="12"/>
          </p:nvPr>
        </p:nvSpPr>
        <p:spPr/>
        <p:txBody>
          <a:bodyPr/>
          <a:lstStyle/>
          <a:p>
            <a:fld id="{5D28FFE6-A2F1-4243-9DB1-DFB06715F2C6}" type="slidenum">
              <a:rPr lang="en-US" smtClean="0"/>
              <a:pPr/>
              <a:t>19</a:t>
            </a:fld>
            <a:endParaRPr lang="en-US" dirty="0"/>
          </a:p>
        </p:txBody>
      </p:sp>
      <p:sp>
        <p:nvSpPr>
          <p:cNvPr id="5" name="Footer Placeholder 4">
            <a:extLst>
              <a:ext uri="{FF2B5EF4-FFF2-40B4-BE49-F238E27FC236}">
                <a16:creationId xmlns:a16="http://schemas.microsoft.com/office/drawing/2014/main" id="{17C5FB77-BF38-604C-8852-9DF1774E0BB3}"/>
              </a:ext>
            </a:extLst>
          </p:cNvPr>
          <p:cNvSpPr>
            <a:spLocks noGrp="1"/>
          </p:cNvSpPr>
          <p:nvPr>
            <p:ph type="ftr" sz="quarter" idx="11"/>
          </p:nvPr>
        </p:nvSpPr>
        <p:spPr/>
        <p:txBody>
          <a:bodyPr/>
          <a:lstStyle/>
          <a:p>
            <a:endParaRPr lang="en-US" dirty="0"/>
          </a:p>
        </p:txBody>
      </p:sp>
      <p:pic>
        <p:nvPicPr>
          <p:cNvPr id="6" name="Picture 5">
            <a:extLst>
              <a:ext uri="{FF2B5EF4-FFF2-40B4-BE49-F238E27FC236}">
                <a16:creationId xmlns:a16="http://schemas.microsoft.com/office/drawing/2014/main" id="{B82AC6A0-944A-8F46-9392-C05263BA74B9}"/>
              </a:ext>
            </a:extLst>
          </p:cNvPr>
          <p:cNvPicPr>
            <a:picLocks noChangeAspect="1"/>
          </p:cNvPicPr>
          <p:nvPr/>
        </p:nvPicPr>
        <p:blipFill>
          <a:blip r:embed="rId2"/>
          <a:stretch>
            <a:fillRect/>
          </a:stretch>
        </p:blipFill>
        <p:spPr>
          <a:xfrm>
            <a:off x="2760133" y="2971800"/>
            <a:ext cx="3623733" cy="609600"/>
          </a:xfrm>
          <a:prstGeom prst="rect">
            <a:avLst/>
          </a:prstGeom>
        </p:spPr>
      </p:pic>
    </p:spTree>
    <p:extLst>
      <p:ext uri="{BB962C8B-B14F-4D97-AF65-F5344CB8AC3E}">
        <p14:creationId xmlns:p14="http://schemas.microsoft.com/office/powerpoint/2010/main" val="2353312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499D1-96AA-AC4B-BB6B-957056EBA1E4}"/>
              </a:ext>
            </a:extLst>
          </p:cNvPr>
          <p:cNvSpPr>
            <a:spLocks noGrp="1"/>
          </p:cNvSpPr>
          <p:nvPr>
            <p:ph type="title"/>
          </p:nvPr>
        </p:nvSpPr>
        <p:spPr/>
        <p:txBody>
          <a:bodyPr/>
          <a:lstStyle/>
          <a:p>
            <a:r>
              <a:rPr lang="en-US" dirty="0"/>
              <a:t>DẪN NHẬP</a:t>
            </a:r>
          </a:p>
        </p:txBody>
      </p:sp>
      <p:sp>
        <p:nvSpPr>
          <p:cNvPr id="3" name="Content Placeholder 2">
            <a:extLst>
              <a:ext uri="{FF2B5EF4-FFF2-40B4-BE49-F238E27FC236}">
                <a16:creationId xmlns:a16="http://schemas.microsoft.com/office/drawing/2014/main" id="{203E39F0-8CD4-6E40-80BF-43DFEFCBC73B}"/>
              </a:ext>
            </a:extLst>
          </p:cNvPr>
          <p:cNvSpPr>
            <a:spLocks noGrp="1"/>
          </p:cNvSpPr>
          <p:nvPr>
            <p:ph idx="1"/>
          </p:nvPr>
        </p:nvSpPr>
        <p:spPr/>
        <p:txBody>
          <a:bodyPr>
            <a:normAutofit lnSpcReduction="10000"/>
          </a:bodyPr>
          <a:lstStyle/>
          <a:p>
            <a:r>
              <a:rPr lang="en-US" dirty="0" err="1"/>
              <a:t>Để</a:t>
            </a:r>
            <a:r>
              <a:rPr lang="en-US"/>
              <a:t> có một cái nhìn tổng thể về phép thử, ta sẽ xem xét khả năng xảy ra của tất cả các kết quả của phép thử: làm sao biết các kết quả nào hay có khả năng xảy ra? Làm sao biết kết quả nào là không thường xảy ra? Trong chương này chúng ta sẽ tìm hiểu khái niệm </a:t>
            </a:r>
            <a:r>
              <a:rPr lang="en-US" i="1">
                <a:solidFill>
                  <a:srgbClr val="FF0000"/>
                </a:solidFill>
              </a:rPr>
              <a:t>phân phối xác suất</a:t>
            </a:r>
            <a:r>
              <a:rPr lang="en-US"/>
              <a:t> để giải quyết vấn đề này.</a:t>
            </a:r>
          </a:p>
          <a:p>
            <a:endParaRPr lang="en-US"/>
          </a:p>
          <a:p>
            <a:r>
              <a:rPr lang="en-US"/>
              <a:t>Chúng ta sẽ dùng các kiến thức về </a:t>
            </a:r>
            <a:r>
              <a:rPr lang="en-US" i="1">
                <a:solidFill>
                  <a:srgbClr val="00B050"/>
                </a:solidFill>
              </a:rPr>
              <a:t>thống kê mô tả</a:t>
            </a:r>
            <a:r>
              <a:rPr lang="en-US"/>
              <a:t> ở chương 2, chương 3 và một vài kiến thức về </a:t>
            </a:r>
            <a:r>
              <a:rPr lang="en-US" i="1">
                <a:solidFill>
                  <a:srgbClr val="00B050"/>
                </a:solidFill>
              </a:rPr>
              <a:t>xác suất</a:t>
            </a:r>
            <a:r>
              <a:rPr lang="en-US"/>
              <a:t> ở chương 4 để có thể mô tả và phân tích </a:t>
            </a:r>
            <a:r>
              <a:rPr lang="en-US" i="1">
                <a:solidFill>
                  <a:srgbClr val="FF0000"/>
                </a:solidFill>
              </a:rPr>
              <a:t>phân phối xác suất</a:t>
            </a:r>
          </a:p>
        </p:txBody>
      </p:sp>
      <p:sp>
        <p:nvSpPr>
          <p:cNvPr id="4" name="Slide Number Placeholder 3">
            <a:extLst>
              <a:ext uri="{FF2B5EF4-FFF2-40B4-BE49-F238E27FC236}">
                <a16:creationId xmlns:a16="http://schemas.microsoft.com/office/drawing/2014/main" id="{EC27C3E2-FEC1-2449-8AB5-90055EF705B2}"/>
              </a:ext>
            </a:extLst>
          </p:cNvPr>
          <p:cNvSpPr>
            <a:spLocks noGrp="1"/>
          </p:cNvSpPr>
          <p:nvPr>
            <p:ph type="sldNum" sz="quarter" idx="12"/>
          </p:nvPr>
        </p:nvSpPr>
        <p:spPr/>
        <p:txBody>
          <a:bodyPr/>
          <a:lstStyle/>
          <a:p>
            <a:fld id="{5D28FFE6-A2F1-4243-9DB1-DFB06715F2C6}" type="slidenum">
              <a:rPr lang="en-US" smtClean="0"/>
              <a:pPr/>
              <a:t>2</a:t>
            </a:fld>
            <a:endParaRPr lang="en-US" dirty="0"/>
          </a:p>
        </p:txBody>
      </p:sp>
      <p:sp>
        <p:nvSpPr>
          <p:cNvPr id="5" name="Footer Placeholder 4">
            <a:extLst>
              <a:ext uri="{FF2B5EF4-FFF2-40B4-BE49-F238E27FC236}">
                <a16:creationId xmlns:a16="http://schemas.microsoft.com/office/drawing/2014/main" id="{B738E755-7000-9541-BA7D-8F44BBB21E8F}"/>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505124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3B5DD-0BC2-494D-8EAA-F4DD7F1BD160}"/>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D1360F93-906F-8D43-A225-FEF3DBAEB61B}"/>
              </a:ext>
            </a:extLst>
          </p:cNvPr>
          <p:cNvSpPr>
            <a:spLocks noGrp="1"/>
          </p:cNvSpPr>
          <p:nvPr>
            <p:ph idx="1"/>
          </p:nvPr>
        </p:nvSpPr>
        <p:spPr/>
        <p:txBody>
          <a:bodyPr/>
          <a:lstStyle/>
          <a:p>
            <a:r>
              <a:rPr lang="en-US"/>
              <a:t>Biến ngẫu nhiên</a:t>
            </a:r>
          </a:p>
          <a:p>
            <a:r>
              <a:rPr lang="en-US"/>
              <a:t>Phân phối xác suất</a:t>
            </a:r>
          </a:p>
          <a:p>
            <a:r>
              <a:rPr lang="en-US" b="1"/>
              <a:t>Đặc trưng của biến ngẫu nhiên</a:t>
            </a:r>
          </a:p>
          <a:p>
            <a:r>
              <a:rPr lang="en-US"/>
              <a:t>Một số phân phối xác xuất rời rạc</a:t>
            </a:r>
          </a:p>
          <a:p>
            <a:pPr lvl="1"/>
            <a:r>
              <a:rPr lang="en-US"/>
              <a:t>Phân phối Nhị thức</a:t>
            </a:r>
          </a:p>
          <a:p>
            <a:pPr lvl="1"/>
            <a:r>
              <a:rPr lang="en-US"/>
              <a:t>Phân phối Poisson</a:t>
            </a:r>
          </a:p>
        </p:txBody>
      </p:sp>
      <p:sp>
        <p:nvSpPr>
          <p:cNvPr id="4" name="Slide Number Placeholder 3">
            <a:extLst>
              <a:ext uri="{FF2B5EF4-FFF2-40B4-BE49-F238E27FC236}">
                <a16:creationId xmlns:a16="http://schemas.microsoft.com/office/drawing/2014/main" id="{EDA1662D-2672-1E4B-833B-8B322C02EFD0}"/>
              </a:ext>
            </a:extLst>
          </p:cNvPr>
          <p:cNvSpPr>
            <a:spLocks noGrp="1"/>
          </p:cNvSpPr>
          <p:nvPr>
            <p:ph type="sldNum" sz="quarter" idx="12"/>
          </p:nvPr>
        </p:nvSpPr>
        <p:spPr/>
        <p:txBody>
          <a:bodyPr/>
          <a:lstStyle/>
          <a:p>
            <a:fld id="{5D28FFE6-A2F1-4243-9DB1-DFB06715F2C6}" type="slidenum">
              <a:rPr lang="en-US" smtClean="0"/>
              <a:pPr/>
              <a:t>20</a:t>
            </a:fld>
            <a:endParaRPr lang="en-US" dirty="0"/>
          </a:p>
        </p:txBody>
      </p:sp>
      <p:sp>
        <p:nvSpPr>
          <p:cNvPr id="5" name="Footer Placeholder 4">
            <a:extLst>
              <a:ext uri="{FF2B5EF4-FFF2-40B4-BE49-F238E27FC236}">
                <a16:creationId xmlns:a16="http://schemas.microsoft.com/office/drawing/2014/main" id="{3F792893-19E6-3240-9319-3FB864D26086}"/>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87692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6265E-3540-BA4B-B133-8173CE2B83A4}"/>
              </a:ext>
            </a:extLst>
          </p:cNvPr>
          <p:cNvSpPr>
            <a:spLocks noGrp="1"/>
          </p:cNvSpPr>
          <p:nvPr>
            <p:ph type="title"/>
          </p:nvPr>
        </p:nvSpPr>
        <p:spPr/>
        <p:txBody>
          <a:bodyPr/>
          <a:lstStyle/>
          <a:p>
            <a:r>
              <a:rPr lang="en-US"/>
              <a:t>KỲ VỌNG</a:t>
            </a:r>
          </a:p>
        </p:txBody>
      </p:sp>
      <p:sp>
        <p:nvSpPr>
          <p:cNvPr id="3" name="Content Placeholder 2">
            <a:extLst>
              <a:ext uri="{FF2B5EF4-FFF2-40B4-BE49-F238E27FC236}">
                <a16:creationId xmlns:a16="http://schemas.microsoft.com/office/drawing/2014/main" id="{D120EA8F-4664-684D-90CE-77E7E920595C}"/>
              </a:ext>
            </a:extLst>
          </p:cNvPr>
          <p:cNvSpPr>
            <a:spLocks noGrp="1"/>
          </p:cNvSpPr>
          <p:nvPr>
            <p:ph idx="1"/>
          </p:nvPr>
        </p:nvSpPr>
        <p:spPr/>
        <p:txBody>
          <a:bodyPr/>
          <a:lstStyle/>
          <a:p>
            <a:r>
              <a:rPr lang="en-US" b="1">
                <a:solidFill>
                  <a:srgbClr val="FF0000"/>
                </a:solidFill>
              </a:rPr>
              <a:t>Kỳ vọng</a:t>
            </a:r>
            <a:r>
              <a:rPr lang="en-US"/>
              <a:t> (</a:t>
            </a:r>
            <a:r>
              <a:rPr lang="en-US" i="1"/>
              <a:t>expected value</a:t>
            </a:r>
            <a:r>
              <a:rPr lang="en-US"/>
              <a:t>): là giá trị trung bình sau khi lặp lại một thí nghiệm </a:t>
            </a:r>
            <a:r>
              <a:rPr lang="en-US" b="1"/>
              <a:t>vô số lần</a:t>
            </a:r>
          </a:p>
          <a:p>
            <a:r>
              <a:rPr lang="en-US"/>
              <a:t>Ký hiệu: E(X) hoặc </a:t>
            </a:r>
            <a:r>
              <a:rPr lang="en-US">
                <a:sym typeface="Symbol"/>
              </a:rPr>
              <a:t></a:t>
            </a:r>
            <a:r>
              <a:rPr lang="en-US"/>
              <a:t> </a:t>
            </a:r>
          </a:p>
          <a:p>
            <a:r>
              <a:rPr lang="en-US"/>
              <a:t>Công thức:</a:t>
            </a:r>
          </a:p>
          <a:p>
            <a:pPr lvl="1"/>
            <a:r>
              <a:rPr lang="vi-VN"/>
              <a:t>Trường hợp biến ngẫu nhiên rời rạc</a:t>
            </a:r>
            <a:endParaRPr lang="en-US"/>
          </a:p>
          <a:p>
            <a:pPr lvl="1"/>
            <a:endParaRPr lang="en-US"/>
          </a:p>
          <a:p>
            <a:pPr marL="296862" lvl="1" indent="0">
              <a:buNone/>
            </a:pPr>
            <a:endParaRPr lang="en-US"/>
          </a:p>
          <a:p>
            <a:pPr lvl="1"/>
            <a:r>
              <a:rPr lang="vi-VN"/>
              <a:t>Trường hợp biến ngẫu nhiên liên tục</a:t>
            </a:r>
            <a:endParaRPr lang="en-US"/>
          </a:p>
          <a:p>
            <a:pPr lvl="1"/>
            <a:endParaRPr lang="en-US"/>
          </a:p>
          <a:p>
            <a:pPr lvl="1">
              <a:buNone/>
            </a:pPr>
            <a:endParaRPr lang="vi-VN"/>
          </a:p>
          <a:p>
            <a:endParaRPr lang="en-US"/>
          </a:p>
          <a:p>
            <a:pPr lvl="1"/>
            <a:endParaRPr lang="en-US"/>
          </a:p>
        </p:txBody>
      </p:sp>
      <p:sp>
        <p:nvSpPr>
          <p:cNvPr id="4" name="Slide Number Placeholder 3">
            <a:extLst>
              <a:ext uri="{FF2B5EF4-FFF2-40B4-BE49-F238E27FC236}">
                <a16:creationId xmlns:a16="http://schemas.microsoft.com/office/drawing/2014/main" id="{F922D1C3-9523-6948-A9E0-C6645EB8BEF6}"/>
              </a:ext>
            </a:extLst>
          </p:cNvPr>
          <p:cNvSpPr>
            <a:spLocks noGrp="1"/>
          </p:cNvSpPr>
          <p:nvPr>
            <p:ph type="sldNum" sz="quarter" idx="12"/>
          </p:nvPr>
        </p:nvSpPr>
        <p:spPr/>
        <p:txBody>
          <a:bodyPr/>
          <a:lstStyle/>
          <a:p>
            <a:fld id="{5D28FFE6-A2F1-4243-9DB1-DFB06715F2C6}" type="slidenum">
              <a:rPr lang="en-US" smtClean="0"/>
              <a:pPr/>
              <a:t>21</a:t>
            </a:fld>
            <a:endParaRPr lang="en-US" dirty="0"/>
          </a:p>
        </p:txBody>
      </p:sp>
      <p:sp>
        <p:nvSpPr>
          <p:cNvPr id="5" name="Footer Placeholder 4">
            <a:extLst>
              <a:ext uri="{FF2B5EF4-FFF2-40B4-BE49-F238E27FC236}">
                <a16:creationId xmlns:a16="http://schemas.microsoft.com/office/drawing/2014/main" id="{8C78D531-3F71-4248-AFA7-14BF496DD98F}"/>
              </a:ext>
            </a:extLst>
          </p:cNvPr>
          <p:cNvSpPr>
            <a:spLocks noGrp="1"/>
          </p:cNvSpPr>
          <p:nvPr>
            <p:ph type="ftr" sz="quarter" idx="11"/>
          </p:nvPr>
        </p:nvSpPr>
        <p:spPr/>
        <p:txBody>
          <a:bodyPr/>
          <a:lstStyle/>
          <a:p>
            <a:endParaRPr lang="en-US" dirty="0"/>
          </a:p>
        </p:txBody>
      </p:sp>
      <p:graphicFrame>
        <p:nvGraphicFramePr>
          <p:cNvPr id="6" name="Object 1">
            <a:extLst>
              <a:ext uri="{FF2B5EF4-FFF2-40B4-BE49-F238E27FC236}">
                <a16:creationId xmlns:a16="http://schemas.microsoft.com/office/drawing/2014/main" id="{288A9991-82CF-493D-9D07-6D64C906EF5D}"/>
              </a:ext>
            </a:extLst>
          </p:cNvPr>
          <p:cNvGraphicFramePr>
            <a:graphicFrameLocks noChangeAspect="1"/>
          </p:cNvGraphicFramePr>
          <p:nvPr>
            <p:extLst>
              <p:ext uri="{D42A27DB-BD31-4B8C-83A1-F6EECF244321}">
                <p14:modId xmlns:p14="http://schemas.microsoft.com/office/powerpoint/2010/main" val="201505374"/>
              </p:ext>
            </p:extLst>
          </p:nvPr>
        </p:nvGraphicFramePr>
        <p:xfrm>
          <a:off x="3126943" y="4267200"/>
          <a:ext cx="2935287" cy="762000"/>
        </p:xfrm>
        <a:graphic>
          <a:graphicData uri="http://schemas.openxmlformats.org/presentationml/2006/ole">
            <mc:AlternateContent xmlns:mc="http://schemas.openxmlformats.org/markup-compatibility/2006">
              <mc:Choice xmlns:v="urn:schemas-microsoft-com:vml" Requires="v">
                <p:oleObj name="Equation" r:id="rId2" imgW="1320480" imgH="342720" progId="Equation.DSMT4">
                  <p:embed/>
                </p:oleObj>
              </mc:Choice>
              <mc:Fallback>
                <p:oleObj name="Equation" r:id="rId2" imgW="1320480" imgH="342720" progId="Equation.DSMT4">
                  <p:embed/>
                  <p:pic>
                    <p:nvPicPr>
                      <p:cNvPr id="40961" name="Object 1"/>
                      <p:cNvPicPr>
                        <a:picLocks noChangeAspect="1" noChangeArrowheads="1"/>
                      </p:cNvPicPr>
                      <p:nvPr/>
                    </p:nvPicPr>
                    <p:blipFill>
                      <a:blip r:embed="rId3"/>
                      <a:srcRect/>
                      <a:stretch>
                        <a:fillRect/>
                      </a:stretch>
                    </p:blipFill>
                    <p:spPr bwMode="auto">
                      <a:xfrm>
                        <a:off x="3126943" y="4267200"/>
                        <a:ext cx="2935287"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
            <a:extLst>
              <a:ext uri="{FF2B5EF4-FFF2-40B4-BE49-F238E27FC236}">
                <a16:creationId xmlns:a16="http://schemas.microsoft.com/office/drawing/2014/main" id="{A2F28599-314D-4E35-9246-B07F3779F4E3}"/>
              </a:ext>
            </a:extLst>
          </p:cNvPr>
          <p:cNvGraphicFramePr>
            <a:graphicFrameLocks noChangeAspect="1"/>
          </p:cNvGraphicFramePr>
          <p:nvPr>
            <p:extLst>
              <p:ext uri="{D42A27DB-BD31-4B8C-83A1-F6EECF244321}">
                <p14:modId xmlns:p14="http://schemas.microsoft.com/office/powerpoint/2010/main" val="1634218745"/>
              </p:ext>
            </p:extLst>
          </p:nvPr>
        </p:nvGraphicFramePr>
        <p:xfrm>
          <a:off x="3049112" y="5510539"/>
          <a:ext cx="2954337" cy="914400"/>
        </p:xfrm>
        <a:graphic>
          <a:graphicData uri="http://schemas.openxmlformats.org/presentationml/2006/ole">
            <mc:AlternateContent xmlns:mc="http://schemas.openxmlformats.org/markup-compatibility/2006">
              <mc:Choice xmlns:v="urn:schemas-microsoft-com:vml" Requires="v">
                <p:oleObj name="Equation" r:id="rId4" imgW="1231560" imgH="380880" progId="Equation.DSMT4">
                  <p:embed/>
                </p:oleObj>
              </mc:Choice>
              <mc:Fallback>
                <p:oleObj name="Equation" r:id="rId4" imgW="1231560" imgH="380880" progId="Equation.DSMT4">
                  <p:embed/>
                  <p:pic>
                    <p:nvPicPr>
                      <p:cNvPr id="14" name="Object 1"/>
                      <p:cNvPicPr>
                        <a:picLocks noChangeAspect="1" noChangeArrowheads="1"/>
                      </p:cNvPicPr>
                      <p:nvPr/>
                    </p:nvPicPr>
                    <p:blipFill>
                      <a:blip r:embed="rId5"/>
                      <a:srcRect/>
                      <a:stretch>
                        <a:fillRect/>
                      </a:stretch>
                    </p:blipFill>
                    <p:spPr bwMode="auto">
                      <a:xfrm>
                        <a:off x="3049112" y="5510539"/>
                        <a:ext cx="2954337"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1340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6E67E-ECD4-49CF-829F-24C1CEA96DE2}"/>
              </a:ext>
            </a:extLst>
          </p:cNvPr>
          <p:cNvSpPr>
            <a:spLocks noGrp="1"/>
          </p:cNvSpPr>
          <p:nvPr>
            <p:ph type="title"/>
          </p:nvPr>
        </p:nvSpPr>
        <p:spPr/>
        <p:txBody>
          <a:bodyPr/>
          <a:lstStyle/>
          <a:p>
            <a:r>
              <a:rPr lang="en-US"/>
              <a:t>VÍ DỤ</a:t>
            </a:r>
          </a:p>
        </p:txBody>
      </p:sp>
      <p:sp>
        <p:nvSpPr>
          <p:cNvPr id="3" name="Content Placeholder 2">
            <a:extLst>
              <a:ext uri="{FF2B5EF4-FFF2-40B4-BE49-F238E27FC236}">
                <a16:creationId xmlns:a16="http://schemas.microsoft.com/office/drawing/2014/main" id="{6C6B061F-0D32-4F2D-A7BE-5EBF49D0CA6E}"/>
              </a:ext>
            </a:extLst>
          </p:cNvPr>
          <p:cNvSpPr>
            <a:spLocks noGrp="1"/>
          </p:cNvSpPr>
          <p:nvPr>
            <p:ph idx="1"/>
          </p:nvPr>
        </p:nvSpPr>
        <p:spPr/>
        <p:txBody>
          <a:bodyPr/>
          <a:lstStyle/>
          <a:p>
            <a:r>
              <a:rPr lang="en-US"/>
              <a:t>Cho biến ngẫu nhiên X rời rạc có bảng </a:t>
            </a:r>
            <a:br>
              <a:rPr lang="en-US"/>
            </a:br>
            <a:r>
              <a:rPr lang="en-US"/>
              <a:t>mật độ xác suất như sau:</a:t>
            </a:r>
          </a:p>
          <a:p>
            <a:endParaRPr lang="en-US"/>
          </a:p>
          <a:p>
            <a:endParaRPr lang="en-US"/>
          </a:p>
          <a:p>
            <a:pPr marL="0" indent="0" algn="ctr">
              <a:buNone/>
            </a:pPr>
            <a:endParaRPr lang="en-US"/>
          </a:p>
          <a:p>
            <a:r>
              <a:rPr lang="en-US"/>
              <a:t>Hãy tính giá trị kỳ vọng của X?</a:t>
            </a:r>
          </a:p>
          <a:p>
            <a:endParaRPr lang="en-US"/>
          </a:p>
          <a:p>
            <a:endParaRPr lang="en-US"/>
          </a:p>
        </p:txBody>
      </p:sp>
      <p:sp>
        <p:nvSpPr>
          <p:cNvPr id="4" name="Slide Number Placeholder 3">
            <a:extLst>
              <a:ext uri="{FF2B5EF4-FFF2-40B4-BE49-F238E27FC236}">
                <a16:creationId xmlns:a16="http://schemas.microsoft.com/office/drawing/2014/main" id="{5B34C665-0FAA-4ECD-929A-5DF94B69000B}"/>
              </a:ext>
            </a:extLst>
          </p:cNvPr>
          <p:cNvSpPr>
            <a:spLocks noGrp="1"/>
          </p:cNvSpPr>
          <p:nvPr>
            <p:ph type="sldNum" sz="quarter" idx="12"/>
          </p:nvPr>
        </p:nvSpPr>
        <p:spPr/>
        <p:txBody>
          <a:bodyPr/>
          <a:lstStyle/>
          <a:p>
            <a:fld id="{5D28FFE6-A2F1-4243-9DB1-DFB06715F2C6}" type="slidenum">
              <a:rPr lang="en-US" smtClean="0"/>
              <a:pPr/>
              <a:t>22</a:t>
            </a:fld>
            <a:endParaRPr lang="en-US" dirty="0"/>
          </a:p>
        </p:txBody>
      </p:sp>
      <p:sp>
        <p:nvSpPr>
          <p:cNvPr id="5" name="Footer Placeholder 4">
            <a:extLst>
              <a:ext uri="{FF2B5EF4-FFF2-40B4-BE49-F238E27FC236}">
                <a16:creationId xmlns:a16="http://schemas.microsoft.com/office/drawing/2014/main" id="{D2C1B281-47CD-4296-896F-E8044BB8536F}"/>
              </a:ext>
            </a:extLst>
          </p:cNvPr>
          <p:cNvSpPr>
            <a:spLocks noGrp="1"/>
          </p:cNvSpPr>
          <p:nvPr>
            <p:ph type="ftr" sz="quarter" idx="11"/>
          </p:nvPr>
        </p:nvSpPr>
        <p:spPr/>
        <p:txBody>
          <a:bodyPr/>
          <a:lstStyle/>
          <a:p>
            <a:endParaRPr lang="en-US" dirty="0"/>
          </a:p>
        </p:txBody>
      </p:sp>
      <p:pic>
        <p:nvPicPr>
          <p:cNvPr id="6" name="Picture 5">
            <a:extLst>
              <a:ext uri="{FF2B5EF4-FFF2-40B4-BE49-F238E27FC236}">
                <a16:creationId xmlns:a16="http://schemas.microsoft.com/office/drawing/2014/main" id="{73C3CB1E-42EC-48E5-99B6-46D3B89B85D0}"/>
              </a:ext>
            </a:extLst>
          </p:cNvPr>
          <p:cNvPicPr>
            <a:picLocks noChangeAspect="1"/>
          </p:cNvPicPr>
          <p:nvPr/>
        </p:nvPicPr>
        <p:blipFill>
          <a:blip r:embed="rId3"/>
          <a:stretch>
            <a:fillRect/>
          </a:stretch>
        </p:blipFill>
        <p:spPr>
          <a:xfrm>
            <a:off x="1802131" y="2590800"/>
            <a:ext cx="5448300" cy="1257300"/>
          </a:xfrm>
          <a:prstGeom prst="rect">
            <a:avLst/>
          </a:prstGeom>
        </p:spPr>
      </p:pic>
    </p:spTree>
    <p:extLst>
      <p:ext uri="{BB962C8B-B14F-4D97-AF65-F5344CB8AC3E}">
        <p14:creationId xmlns:p14="http://schemas.microsoft.com/office/powerpoint/2010/main" val="319790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654CB-EC10-4314-9BB1-B60D0FA6A0E5}"/>
              </a:ext>
            </a:extLst>
          </p:cNvPr>
          <p:cNvSpPr>
            <a:spLocks noGrp="1"/>
          </p:cNvSpPr>
          <p:nvPr>
            <p:ph type="title"/>
          </p:nvPr>
        </p:nvSpPr>
        <p:spPr/>
        <p:txBody>
          <a:bodyPr/>
          <a:lstStyle/>
          <a:p>
            <a:r>
              <a:rPr lang="en-US"/>
              <a:t>PH</a:t>
            </a:r>
            <a:r>
              <a:rPr lang="vi-VN"/>
              <a:t>Ư</a:t>
            </a:r>
            <a:r>
              <a:rPr lang="en-US"/>
              <a:t>ƠNG SAI</a:t>
            </a:r>
          </a:p>
        </p:txBody>
      </p:sp>
      <p:sp>
        <p:nvSpPr>
          <p:cNvPr id="3" name="Content Placeholder 2">
            <a:extLst>
              <a:ext uri="{FF2B5EF4-FFF2-40B4-BE49-F238E27FC236}">
                <a16:creationId xmlns:a16="http://schemas.microsoft.com/office/drawing/2014/main" id="{EB7771C0-3462-45DE-A37E-6B88EEF124BE}"/>
              </a:ext>
            </a:extLst>
          </p:cNvPr>
          <p:cNvSpPr>
            <a:spLocks noGrp="1"/>
          </p:cNvSpPr>
          <p:nvPr>
            <p:ph idx="1"/>
          </p:nvPr>
        </p:nvSpPr>
        <p:spPr>
          <a:xfrm>
            <a:off x="457200" y="1281308"/>
            <a:ext cx="8274774" cy="4967092"/>
          </a:xfrm>
        </p:spPr>
        <p:txBody>
          <a:bodyPr/>
          <a:lstStyle/>
          <a:p>
            <a:r>
              <a:rPr lang="en-US" b="1">
                <a:solidFill>
                  <a:srgbClr val="FF0000"/>
                </a:solidFill>
              </a:rPr>
              <a:t>Ph</a:t>
            </a:r>
            <a:r>
              <a:rPr lang="vi-VN" b="1">
                <a:solidFill>
                  <a:srgbClr val="FF0000"/>
                </a:solidFill>
              </a:rPr>
              <a:t>ư</a:t>
            </a:r>
            <a:r>
              <a:rPr lang="en-US" b="1">
                <a:solidFill>
                  <a:srgbClr val="FF0000"/>
                </a:solidFill>
              </a:rPr>
              <a:t>ơng sai</a:t>
            </a:r>
            <a:r>
              <a:rPr lang="en-US"/>
              <a:t> (</a:t>
            </a:r>
            <a:r>
              <a:rPr lang="en-US" i="1"/>
              <a:t>variance</a:t>
            </a:r>
            <a:r>
              <a:rPr lang="en-US"/>
              <a:t>): là trung bình của tổng bình ph</a:t>
            </a:r>
            <a:r>
              <a:rPr lang="vi-VN"/>
              <a:t>ư</a:t>
            </a:r>
            <a:r>
              <a:rPr lang="en-US"/>
              <a:t>ơng độ lệch của tất cả giá trị của biến ngẫu nhiên so với giá trị kỳ vọng</a:t>
            </a:r>
          </a:p>
          <a:p>
            <a:r>
              <a:rPr lang="en-US"/>
              <a:t>Ký hiệu: </a:t>
            </a:r>
            <a:r>
              <a:rPr lang="en-US">
                <a:sym typeface="Symbol"/>
              </a:rPr>
              <a:t></a:t>
            </a:r>
            <a:r>
              <a:rPr lang="en-US" baseline="30000"/>
              <a:t>2 </a:t>
            </a:r>
            <a:r>
              <a:rPr lang="en-US"/>
              <a:t>,var(x), V(x)</a:t>
            </a:r>
          </a:p>
          <a:p>
            <a:r>
              <a:rPr lang="en-US"/>
              <a:t>Công thức:</a:t>
            </a:r>
          </a:p>
          <a:p>
            <a:pPr lvl="1"/>
            <a:r>
              <a:rPr lang="en-US">
                <a:solidFill>
                  <a:srgbClr val="C00000"/>
                </a:solidFill>
              </a:rPr>
              <a:t>Tr</a:t>
            </a:r>
            <a:r>
              <a:rPr lang="vi-VN">
                <a:solidFill>
                  <a:srgbClr val="C00000"/>
                </a:solidFill>
              </a:rPr>
              <a:t>ư</a:t>
            </a:r>
            <a:r>
              <a:rPr lang="en-US">
                <a:solidFill>
                  <a:srgbClr val="C00000"/>
                </a:solidFill>
              </a:rPr>
              <a:t>ờng hợp biến ngẫu nhiên rời rạc</a:t>
            </a:r>
          </a:p>
          <a:p>
            <a:pPr lvl="1"/>
            <a:endParaRPr lang="en-US"/>
          </a:p>
          <a:p>
            <a:pPr marL="296862" lvl="1" indent="0">
              <a:buNone/>
            </a:pPr>
            <a:endParaRPr lang="en-US"/>
          </a:p>
          <a:p>
            <a:pPr lvl="1"/>
            <a:r>
              <a:rPr lang="en-US">
                <a:solidFill>
                  <a:srgbClr val="C00000"/>
                </a:solidFill>
              </a:rPr>
              <a:t>Tr</a:t>
            </a:r>
            <a:r>
              <a:rPr lang="vi-VN">
                <a:solidFill>
                  <a:srgbClr val="C00000"/>
                </a:solidFill>
              </a:rPr>
              <a:t>ư</a:t>
            </a:r>
            <a:r>
              <a:rPr lang="en-US">
                <a:solidFill>
                  <a:srgbClr val="C00000"/>
                </a:solidFill>
              </a:rPr>
              <a:t>ờng hợp biến ngẫu nhiên liên tục</a:t>
            </a:r>
          </a:p>
          <a:p>
            <a:endParaRPr lang="en-US"/>
          </a:p>
        </p:txBody>
      </p:sp>
      <p:sp>
        <p:nvSpPr>
          <p:cNvPr id="4" name="Slide Number Placeholder 3">
            <a:extLst>
              <a:ext uri="{FF2B5EF4-FFF2-40B4-BE49-F238E27FC236}">
                <a16:creationId xmlns:a16="http://schemas.microsoft.com/office/drawing/2014/main" id="{1D9022E3-5425-49B8-B97E-845F2CD04A7D}"/>
              </a:ext>
            </a:extLst>
          </p:cNvPr>
          <p:cNvSpPr>
            <a:spLocks noGrp="1"/>
          </p:cNvSpPr>
          <p:nvPr>
            <p:ph type="sldNum" sz="quarter" idx="12"/>
          </p:nvPr>
        </p:nvSpPr>
        <p:spPr/>
        <p:txBody>
          <a:bodyPr/>
          <a:lstStyle/>
          <a:p>
            <a:fld id="{5D28FFE6-A2F1-4243-9DB1-DFB06715F2C6}" type="slidenum">
              <a:rPr lang="en-US" smtClean="0"/>
              <a:pPr/>
              <a:t>23</a:t>
            </a:fld>
            <a:endParaRPr lang="en-US" dirty="0"/>
          </a:p>
        </p:txBody>
      </p:sp>
      <p:sp>
        <p:nvSpPr>
          <p:cNvPr id="5" name="Footer Placeholder 4">
            <a:extLst>
              <a:ext uri="{FF2B5EF4-FFF2-40B4-BE49-F238E27FC236}">
                <a16:creationId xmlns:a16="http://schemas.microsoft.com/office/drawing/2014/main" id="{79BB4B54-FE1C-40E0-9564-84E2D1C7B6EE}"/>
              </a:ext>
            </a:extLst>
          </p:cNvPr>
          <p:cNvSpPr>
            <a:spLocks noGrp="1"/>
          </p:cNvSpPr>
          <p:nvPr>
            <p:ph type="ftr" sz="quarter" idx="11"/>
          </p:nvPr>
        </p:nvSpPr>
        <p:spPr/>
        <p:txBody>
          <a:bodyPr/>
          <a:lstStyle/>
          <a:p>
            <a:endParaRPr lang="en-US" dirty="0"/>
          </a:p>
        </p:txBody>
      </p:sp>
      <p:grpSp>
        <p:nvGrpSpPr>
          <p:cNvPr id="8" name="Group 7">
            <a:extLst>
              <a:ext uri="{FF2B5EF4-FFF2-40B4-BE49-F238E27FC236}">
                <a16:creationId xmlns:a16="http://schemas.microsoft.com/office/drawing/2014/main" id="{8CE52C60-0B68-4A8D-9E9F-547C0F195B5C}"/>
              </a:ext>
            </a:extLst>
          </p:cNvPr>
          <p:cNvGrpSpPr/>
          <p:nvPr/>
        </p:nvGrpSpPr>
        <p:grpSpPr>
          <a:xfrm>
            <a:off x="786729" y="4114800"/>
            <a:ext cx="7615716" cy="768098"/>
            <a:chOff x="597262" y="4565902"/>
            <a:chExt cx="7465044" cy="609600"/>
          </a:xfrm>
        </p:grpSpPr>
        <p:graphicFrame>
          <p:nvGraphicFramePr>
            <p:cNvPr id="6" name="Object 5">
              <a:extLst>
                <a:ext uri="{FF2B5EF4-FFF2-40B4-BE49-F238E27FC236}">
                  <a16:creationId xmlns:a16="http://schemas.microsoft.com/office/drawing/2014/main" id="{D31C6B25-2A1C-470D-96CE-DFCD7311DEB6}"/>
                </a:ext>
              </a:extLst>
            </p:cNvPr>
            <p:cNvGraphicFramePr>
              <a:graphicFrameLocks noChangeAspect="1"/>
            </p:cNvGraphicFramePr>
            <p:nvPr>
              <p:extLst>
                <p:ext uri="{D42A27DB-BD31-4B8C-83A1-F6EECF244321}">
                  <p14:modId xmlns:p14="http://schemas.microsoft.com/office/powerpoint/2010/main" val="1414456038"/>
                </p:ext>
              </p:extLst>
            </p:nvPr>
          </p:nvGraphicFramePr>
          <p:xfrm>
            <a:off x="4717443" y="4565902"/>
            <a:ext cx="3344863" cy="609600"/>
          </p:xfrm>
          <a:graphic>
            <a:graphicData uri="http://schemas.openxmlformats.org/presentationml/2006/ole">
              <mc:AlternateContent xmlns:mc="http://schemas.openxmlformats.org/markup-compatibility/2006">
                <mc:Choice xmlns:v="urn:schemas-microsoft-com:vml" Requires="v">
                  <p:oleObj name="Equation" r:id="rId2" imgW="1955520" imgH="355320" progId="Equation.DSMT4">
                    <p:embed/>
                  </p:oleObj>
                </mc:Choice>
                <mc:Fallback>
                  <p:oleObj name="Equation" r:id="rId2" imgW="1955520" imgH="355320" progId="Equation.DSMT4">
                    <p:embed/>
                    <p:pic>
                      <p:nvPicPr>
                        <p:cNvPr id="15" name="Object 5"/>
                        <p:cNvPicPr>
                          <a:picLocks noChangeAspect="1" noChangeArrowheads="1"/>
                        </p:cNvPicPr>
                        <p:nvPr/>
                      </p:nvPicPr>
                      <p:blipFill>
                        <a:blip r:embed="rId3"/>
                        <a:srcRect/>
                        <a:stretch>
                          <a:fillRect/>
                        </a:stretch>
                      </p:blipFill>
                      <p:spPr bwMode="auto">
                        <a:xfrm>
                          <a:off x="4717443" y="4565902"/>
                          <a:ext cx="3344863"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5">
              <a:extLst>
                <a:ext uri="{FF2B5EF4-FFF2-40B4-BE49-F238E27FC236}">
                  <a16:creationId xmlns:a16="http://schemas.microsoft.com/office/drawing/2014/main" id="{E6EDF322-CF32-4A89-95CB-C8A756AA9120}"/>
                </a:ext>
              </a:extLst>
            </p:cNvPr>
            <p:cNvGraphicFramePr>
              <a:graphicFrameLocks noChangeAspect="1"/>
            </p:cNvGraphicFramePr>
            <p:nvPr>
              <p:extLst>
                <p:ext uri="{D42A27DB-BD31-4B8C-83A1-F6EECF244321}">
                  <p14:modId xmlns:p14="http://schemas.microsoft.com/office/powerpoint/2010/main" val="2961641186"/>
                </p:ext>
              </p:extLst>
            </p:nvPr>
          </p:nvGraphicFramePr>
          <p:xfrm>
            <a:off x="597262" y="4588127"/>
            <a:ext cx="3997325" cy="587375"/>
          </p:xfrm>
          <a:graphic>
            <a:graphicData uri="http://schemas.openxmlformats.org/presentationml/2006/ole">
              <mc:AlternateContent xmlns:mc="http://schemas.openxmlformats.org/markup-compatibility/2006">
                <mc:Choice xmlns:v="urn:schemas-microsoft-com:vml" Requires="v">
                  <p:oleObj name="Equation" r:id="rId4" imgW="2336760" imgH="342720" progId="Equation.DSMT4">
                    <p:embed/>
                  </p:oleObj>
                </mc:Choice>
                <mc:Fallback>
                  <p:oleObj name="Equation" r:id="rId4" imgW="2336760" imgH="342720" progId="Equation.DSMT4">
                    <p:embed/>
                    <p:pic>
                      <p:nvPicPr>
                        <p:cNvPr id="18" name="Object 5"/>
                        <p:cNvPicPr>
                          <a:picLocks noChangeAspect="1" noChangeArrowheads="1"/>
                        </p:cNvPicPr>
                        <p:nvPr/>
                      </p:nvPicPr>
                      <p:blipFill>
                        <a:blip r:embed="rId5"/>
                        <a:srcRect/>
                        <a:stretch>
                          <a:fillRect/>
                        </a:stretch>
                      </p:blipFill>
                      <p:spPr bwMode="auto">
                        <a:xfrm>
                          <a:off x="597262" y="4588127"/>
                          <a:ext cx="3997325"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9" name="Object 5">
            <a:extLst>
              <a:ext uri="{FF2B5EF4-FFF2-40B4-BE49-F238E27FC236}">
                <a16:creationId xmlns:a16="http://schemas.microsoft.com/office/drawing/2014/main" id="{C70D1BB2-5F11-4D57-9D2E-5F11EEAFE342}"/>
              </a:ext>
            </a:extLst>
          </p:cNvPr>
          <p:cNvGraphicFramePr>
            <a:graphicFrameLocks noChangeAspect="1"/>
          </p:cNvGraphicFramePr>
          <p:nvPr>
            <p:extLst>
              <p:ext uri="{D42A27DB-BD31-4B8C-83A1-F6EECF244321}">
                <p14:modId xmlns:p14="http://schemas.microsoft.com/office/powerpoint/2010/main" val="3569406066"/>
              </p:ext>
            </p:extLst>
          </p:nvPr>
        </p:nvGraphicFramePr>
        <p:xfrm>
          <a:off x="874097" y="5641787"/>
          <a:ext cx="4405313" cy="752475"/>
        </p:xfrm>
        <a:graphic>
          <a:graphicData uri="http://schemas.openxmlformats.org/presentationml/2006/ole">
            <mc:AlternateContent xmlns:mc="http://schemas.openxmlformats.org/markup-compatibility/2006">
              <mc:Choice xmlns:v="urn:schemas-microsoft-com:vml" Requires="v">
                <p:oleObj name="Equation" r:id="rId6" imgW="2234880" imgH="380880" progId="Equation.DSMT4">
                  <p:embed/>
                </p:oleObj>
              </mc:Choice>
              <mc:Fallback>
                <p:oleObj name="Equation" r:id="rId6" imgW="2234880" imgH="380880" progId="Equation.DSMT4">
                  <p:embed/>
                  <p:pic>
                    <p:nvPicPr>
                      <p:cNvPr id="16" name="Object 5"/>
                      <p:cNvPicPr>
                        <a:picLocks noChangeAspect="1" noChangeArrowheads="1"/>
                      </p:cNvPicPr>
                      <p:nvPr/>
                    </p:nvPicPr>
                    <p:blipFill>
                      <a:blip r:embed="rId7"/>
                      <a:srcRect/>
                      <a:stretch>
                        <a:fillRect/>
                      </a:stretch>
                    </p:blipFill>
                    <p:spPr bwMode="auto">
                      <a:xfrm>
                        <a:off x="874097" y="5641787"/>
                        <a:ext cx="4405313"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5">
            <a:extLst>
              <a:ext uri="{FF2B5EF4-FFF2-40B4-BE49-F238E27FC236}">
                <a16:creationId xmlns:a16="http://schemas.microsoft.com/office/drawing/2014/main" id="{6641BF5C-6112-4556-8E07-275E15449002}"/>
              </a:ext>
            </a:extLst>
          </p:cNvPr>
          <p:cNvGraphicFramePr>
            <a:graphicFrameLocks noChangeAspect="1"/>
          </p:cNvGraphicFramePr>
          <p:nvPr>
            <p:extLst>
              <p:ext uri="{D42A27DB-BD31-4B8C-83A1-F6EECF244321}">
                <p14:modId xmlns:p14="http://schemas.microsoft.com/office/powerpoint/2010/main" val="1760350705"/>
              </p:ext>
            </p:extLst>
          </p:nvPr>
        </p:nvGraphicFramePr>
        <p:xfrm>
          <a:off x="5155826" y="5697537"/>
          <a:ext cx="3408363" cy="703263"/>
        </p:xfrm>
        <a:graphic>
          <a:graphicData uri="http://schemas.openxmlformats.org/presentationml/2006/ole">
            <mc:AlternateContent xmlns:mc="http://schemas.openxmlformats.org/markup-compatibility/2006">
              <mc:Choice xmlns:v="urn:schemas-microsoft-com:vml" Requires="v">
                <p:oleObj name="Equation" r:id="rId8" imgW="1854000" imgH="380880" progId="Equation.DSMT4">
                  <p:embed/>
                </p:oleObj>
              </mc:Choice>
              <mc:Fallback>
                <p:oleObj name="Equation" r:id="rId8" imgW="1854000" imgH="380880" progId="Equation.DSMT4">
                  <p:embed/>
                  <p:pic>
                    <p:nvPicPr>
                      <p:cNvPr id="17" name="Object 5"/>
                      <p:cNvPicPr>
                        <a:picLocks noChangeAspect="1" noChangeArrowheads="1"/>
                      </p:cNvPicPr>
                      <p:nvPr/>
                    </p:nvPicPr>
                    <p:blipFill>
                      <a:blip r:embed="rId9"/>
                      <a:srcRect/>
                      <a:stretch>
                        <a:fillRect/>
                      </a:stretch>
                    </p:blipFill>
                    <p:spPr bwMode="auto">
                      <a:xfrm>
                        <a:off x="5155826" y="5697537"/>
                        <a:ext cx="3408363" cy="703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13375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88B8F-E121-4FBD-AF3E-5FE676971453}"/>
              </a:ext>
            </a:extLst>
          </p:cNvPr>
          <p:cNvSpPr>
            <a:spLocks noGrp="1"/>
          </p:cNvSpPr>
          <p:nvPr>
            <p:ph type="title"/>
          </p:nvPr>
        </p:nvSpPr>
        <p:spPr/>
        <p:txBody>
          <a:bodyPr/>
          <a:lstStyle/>
          <a:p>
            <a:r>
              <a:rPr lang="en-US"/>
              <a:t>ĐỘ LỆCH CHUẨN</a:t>
            </a:r>
          </a:p>
        </p:txBody>
      </p:sp>
      <p:sp>
        <p:nvSpPr>
          <p:cNvPr id="3" name="Content Placeholder 2">
            <a:extLst>
              <a:ext uri="{FF2B5EF4-FFF2-40B4-BE49-F238E27FC236}">
                <a16:creationId xmlns:a16="http://schemas.microsoft.com/office/drawing/2014/main" id="{BC3696B1-0E21-4235-A3EC-EE62CEFFB12E}"/>
              </a:ext>
            </a:extLst>
          </p:cNvPr>
          <p:cNvSpPr>
            <a:spLocks noGrp="1"/>
          </p:cNvSpPr>
          <p:nvPr>
            <p:ph idx="1"/>
          </p:nvPr>
        </p:nvSpPr>
        <p:spPr/>
        <p:txBody>
          <a:bodyPr/>
          <a:lstStyle/>
          <a:p>
            <a:r>
              <a:rPr lang="en-US" b="1">
                <a:solidFill>
                  <a:srgbClr val="FF0000"/>
                </a:solidFill>
              </a:rPr>
              <a:t>Độ lệch chuẩn</a:t>
            </a:r>
            <a:r>
              <a:rPr lang="en-US"/>
              <a:t> (</a:t>
            </a:r>
            <a:r>
              <a:rPr lang="en-US" i="1"/>
              <a:t>standard variation</a:t>
            </a:r>
            <a:r>
              <a:rPr lang="en-US"/>
              <a:t>): là căn bậc 2 của giá trị ph</a:t>
            </a:r>
            <a:r>
              <a:rPr lang="vi-VN"/>
              <a:t>ư</a:t>
            </a:r>
            <a:r>
              <a:rPr lang="en-US"/>
              <a:t>ơng sai</a:t>
            </a:r>
          </a:p>
          <a:p>
            <a:r>
              <a:rPr lang="en-US"/>
              <a:t>Ký hiệu: </a:t>
            </a:r>
            <a:r>
              <a:rPr lang="el-GR"/>
              <a:t>σ</a:t>
            </a:r>
            <a:r>
              <a:rPr lang="en-US"/>
              <a:t> hoặc SD(X)</a:t>
            </a:r>
          </a:p>
        </p:txBody>
      </p:sp>
      <p:sp>
        <p:nvSpPr>
          <p:cNvPr id="4" name="Slide Number Placeholder 3">
            <a:extLst>
              <a:ext uri="{FF2B5EF4-FFF2-40B4-BE49-F238E27FC236}">
                <a16:creationId xmlns:a16="http://schemas.microsoft.com/office/drawing/2014/main" id="{12995457-5C0A-4D9E-A0EC-FFC94462846C}"/>
              </a:ext>
            </a:extLst>
          </p:cNvPr>
          <p:cNvSpPr>
            <a:spLocks noGrp="1"/>
          </p:cNvSpPr>
          <p:nvPr>
            <p:ph type="sldNum" sz="quarter" idx="12"/>
          </p:nvPr>
        </p:nvSpPr>
        <p:spPr/>
        <p:txBody>
          <a:bodyPr/>
          <a:lstStyle/>
          <a:p>
            <a:fld id="{5D28FFE6-A2F1-4243-9DB1-DFB06715F2C6}" type="slidenum">
              <a:rPr lang="en-US" smtClean="0"/>
              <a:pPr/>
              <a:t>24</a:t>
            </a:fld>
            <a:endParaRPr lang="en-US" dirty="0"/>
          </a:p>
        </p:txBody>
      </p:sp>
      <p:sp>
        <p:nvSpPr>
          <p:cNvPr id="5" name="Footer Placeholder 4">
            <a:extLst>
              <a:ext uri="{FF2B5EF4-FFF2-40B4-BE49-F238E27FC236}">
                <a16:creationId xmlns:a16="http://schemas.microsoft.com/office/drawing/2014/main" id="{AF39D845-810A-4935-B330-19CC4EDC8F99}"/>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678166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6E67E-ECD4-49CF-829F-24C1CEA96DE2}"/>
              </a:ext>
            </a:extLst>
          </p:cNvPr>
          <p:cNvSpPr>
            <a:spLocks noGrp="1"/>
          </p:cNvSpPr>
          <p:nvPr>
            <p:ph type="title"/>
          </p:nvPr>
        </p:nvSpPr>
        <p:spPr/>
        <p:txBody>
          <a:bodyPr/>
          <a:lstStyle/>
          <a:p>
            <a:r>
              <a:rPr lang="en-US"/>
              <a:t>VÍ DỤ</a:t>
            </a:r>
          </a:p>
        </p:txBody>
      </p:sp>
      <p:sp>
        <p:nvSpPr>
          <p:cNvPr id="3" name="Content Placeholder 2">
            <a:extLst>
              <a:ext uri="{FF2B5EF4-FFF2-40B4-BE49-F238E27FC236}">
                <a16:creationId xmlns:a16="http://schemas.microsoft.com/office/drawing/2014/main" id="{6C6B061F-0D32-4F2D-A7BE-5EBF49D0CA6E}"/>
              </a:ext>
            </a:extLst>
          </p:cNvPr>
          <p:cNvSpPr>
            <a:spLocks noGrp="1"/>
          </p:cNvSpPr>
          <p:nvPr>
            <p:ph idx="1"/>
          </p:nvPr>
        </p:nvSpPr>
        <p:spPr/>
        <p:txBody>
          <a:bodyPr/>
          <a:lstStyle/>
          <a:p>
            <a:r>
              <a:rPr lang="en-US"/>
              <a:t>Cho biến ngẫu nhiên X rời rạc có bảng </a:t>
            </a:r>
            <a:br>
              <a:rPr lang="en-US"/>
            </a:br>
            <a:r>
              <a:rPr lang="en-US"/>
              <a:t>mật độ xác suất như sau:</a:t>
            </a:r>
          </a:p>
          <a:p>
            <a:endParaRPr lang="en-US"/>
          </a:p>
          <a:p>
            <a:endParaRPr lang="en-US"/>
          </a:p>
          <a:p>
            <a:pPr marL="0" indent="0" algn="ctr">
              <a:buNone/>
            </a:pPr>
            <a:endParaRPr lang="en-US"/>
          </a:p>
          <a:p>
            <a:r>
              <a:rPr lang="en-US"/>
              <a:t>Hãy tính giá trị ph</a:t>
            </a:r>
            <a:r>
              <a:rPr lang="vi-VN"/>
              <a:t>ư</a:t>
            </a:r>
            <a:r>
              <a:rPr lang="en-US"/>
              <a:t>ơng sai và độ lệch chuẩn của X?</a:t>
            </a:r>
          </a:p>
          <a:p>
            <a:endParaRPr lang="en-US"/>
          </a:p>
          <a:p>
            <a:endParaRPr lang="en-US"/>
          </a:p>
        </p:txBody>
      </p:sp>
      <p:sp>
        <p:nvSpPr>
          <p:cNvPr id="4" name="Slide Number Placeholder 3">
            <a:extLst>
              <a:ext uri="{FF2B5EF4-FFF2-40B4-BE49-F238E27FC236}">
                <a16:creationId xmlns:a16="http://schemas.microsoft.com/office/drawing/2014/main" id="{5B34C665-0FAA-4ECD-929A-5DF94B69000B}"/>
              </a:ext>
            </a:extLst>
          </p:cNvPr>
          <p:cNvSpPr>
            <a:spLocks noGrp="1"/>
          </p:cNvSpPr>
          <p:nvPr>
            <p:ph type="sldNum" sz="quarter" idx="12"/>
          </p:nvPr>
        </p:nvSpPr>
        <p:spPr/>
        <p:txBody>
          <a:bodyPr/>
          <a:lstStyle/>
          <a:p>
            <a:fld id="{5D28FFE6-A2F1-4243-9DB1-DFB06715F2C6}" type="slidenum">
              <a:rPr lang="en-US" smtClean="0"/>
              <a:pPr/>
              <a:t>25</a:t>
            </a:fld>
            <a:endParaRPr lang="en-US" dirty="0"/>
          </a:p>
        </p:txBody>
      </p:sp>
      <p:sp>
        <p:nvSpPr>
          <p:cNvPr id="5" name="Footer Placeholder 4">
            <a:extLst>
              <a:ext uri="{FF2B5EF4-FFF2-40B4-BE49-F238E27FC236}">
                <a16:creationId xmlns:a16="http://schemas.microsoft.com/office/drawing/2014/main" id="{D2C1B281-47CD-4296-896F-E8044BB8536F}"/>
              </a:ext>
            </a:extLst>
          </p:cNvPr>
          <p:cNvSpPr>
            <a:spLocks noGrp="1"/>
          </p:cNvSpPr>
          <p:nvPr>
            <p:ph type="ftr" sz="quarter" idx="11"/>
          </p:nvPr>
        </p:nvSpPr>
        <p:spPr/>
        <p:txBody>
          <a:bodyPr/>
          <a:lstStyle/>
          <a:p>
            <a:endParaRPr lang="en-US" dirty="0"/>
          </a:p>
        </p:txBody>
      </p:sp>
      <p:pic>
        <p:nvPicPr>
          <p:cNvPr id="6" name="Picture 5">
            <a:extLst>
              <a:ext uri="{FF2B5EF4-FFF2-40B4-BE49-F238E27FC236}">
                <a16:creationId xmlns:a16="http://schemas.microsoft.com/office/drawing/2014/main" id="{73C3CB1E-42EC-48E5-99B6-46D3B89B85D0}"/>
              </a:ext>
            </a:extLst>
          </p:cNvPr>
          <p:cNvPicPr>
            <a:picLocks noChangeAspect="1"/>
          </p:cNvPicPr>
          <p:nvPr/>
        </p:nvPicPr>
        <p:blipFill>
          <a:blip r:embed="rId3"/>
          <a:stretch>
            <a:fillRect/>
          </a:stretch>
        </p:blipFill>
        <p:spPr>
          <a:xfrm>
            <a:off x="1802131" y="2590800"/>
            <a:ext cx="5448300" cy="1257300"/>
          </a:xfrm>
          <a:prstGeom prst="rect">
            <a:avLst/>
          </a:prstGeom>
        </p:spPr>
      </p:pic>
    </p:spTree>
    <p:extLst>
      <p:ext uri="{BB962C8B-B14F-4D97-AF65-F5344CB8AC3E}">
        <p14:creationId xmlns:p14="http://schemas.microsoft.com/office/powerpoint/2010/main" val="1303289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3B5DD-0BC2-494D-8EAA-F4DD7F1BD160}"/>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D1360F93-906F-8D43-A225-FEF3DBAEB61B}"/>
              </a:ext>
            </a:extLst>
          </p:cNvPr>
          <p:cNvSpPr>
            <a:spLocks noGrp="1"/>
          </p:cNvSpPr>
          <p:nvPr>
            <p:ph idx="1"/>
          </p:nvPr>
        </p:nvSpPr>
        <p:spPr/>
        <p:txBody>
          <a:bodyPr/>
          <a:lstStyle/>
          <a:p>
            <a:r>
              <a:rPr lang="en-US"/>
              <a:t>Biến ngẫu nhiên</a:t>
            </a:r>
          </a:p>
          <a:p>
            <a:r>
              <a:rPr lang="en-US"/>
              <a:t>Phân phối xác suất</a:t>
            </a:r>
          </a:p>
          <a:p>
            <a:r>
              <a:rPr lang="en-US"/>
              <a:t>Đặc trưng của biến ngẫu nhiên</a:t>
            </a:r>
          </a:p>
          <a:p>
            <a:r>
              <a:rPr lang="en-US" b="1"/>
              <a:t>Một số phân phối xác xuất rời rạc</a:t>
            </a:r>
          </a:p>
          <a:p>
            <a:pPr lvl="1"/>
            <a:r>
              <a:rPr lang="en-US"/>
              <a:t>Phân phối Nhị thức</a:t>
            </a:r>
          </a:p>
          <a:p>
            <a:pPr lvl="1"/>
            <a:r>
              <a:rPr lang="en-US"/>
              <a:t>Phân phối Poisson</a:t>
            </a:r>
          </a:p>
        </p:txBody>
      </p:sp>
      <p:sp>
        <p:nvSpPr>
          <p:cNvPr id="4" name="Slide Number Placeholder 3">
            <a:extLst>
              <a:ext uri="{FF2B5EF4-FFF2-40B4-BE49-F238E27FC236}">
                <a16:creationId xmlns:a16="http://schemas.microsoft.com/office/drawing/2014/main" id="{EDA1662D-2672-1E4B-833B-8B322C02EFD0}"/>
              </a:ext>
            </a:extLst>
          </p:cNvPr>
          <p:cNvSpPr>
            <a:spLocks noGrp="1"/>
          </p:cNvSpPr>
          <p:nvPr>
            <p:ph type="sldNum" sz="quarter" idx="12"/>
          </p:nvPr>
        </p:nvSpPr>
        <p:spPr/>
        <p:txBody>
          <a:bodyPr/>
          <a:lstStyle/>
          <a:p>
            <a:fld id="{5D28FFE6-A2F1-4243-9DB1-DFB06715F2C6}" type="slidenum">
              <a:rPr lang="en-US" smtClean="0"/>
              <a:pPr/>
              <a:t>26</a:t>
            </a:fld>
            <a:endParaRPr lang="en-US" dirty="0"/>
          </a:p>
        </p:txBody>
      </p:sp>
      <p:sp>
        <p:nvSpPr>
          <p:cNvPr id="5" name="Footer Placeholder 4">
            <a:extLst>
              <a:ext uri="{FF2B5EF4-FFF2-40B4-BE49-F238E27FC236}">
                <a16:creationId xmlns:a16="http://schemas.microsoft.com/office/drawing/2014/main" id="{3F792893-19E6-3240-9319-3FB864D26086}"/>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0258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3B5DD-0BC2-494D-8EAA-F4DD7F1BD160}"/>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D1360F93-906F-8D43-A225-FEF3DBAEB61B}"/>
              </a:ext>
            </a:extLst>
          </p:cNvPr>
          <p:cNvSpPr>
            <a:spLocks noGrp="1"/>
          </p:cNvSpPr>
          <p:nvPr>
            <p:ph idx="1"/>
          </p:nvPr>
        </p:nvSpPr>
        <p:spPr/>
        <p:txBody>
          <a:bodyPr/>
          <a:lstStyle/>
          <a:p>
            <a:r>
              <a:rPr lang="en-US"/>
              <a:t>Biến ngẫu nhiên</a:t>
            </a:r>
          </a:p>
          <a:p>
            <a:r>
              <a:rPr lang="en-US"/>
              <a:t>Phân phối xác suất</a:t>
            </a:r>
          </a:p>
          <a:p>
            <a:r>
              <a:rPr lang="en-US"/>
              <a:t>Đặc trưng của biến ngẫu nhiên</a:t>
            </a:r>
          </a:p>
          <a:p>
            <a:r>
              <a:rPr lang="en-US" b="1"/>
              <a:t>Một số phân phối xác xuất rời rạc</a:t>
            </a:r>
          </a:p>
          <a:p>
            <a:pPr lvl="1"/>
            <a:r>
              <a:rPr lang="en-US" b="1">
                <a:solidFill>
                  <a:srgbClr val="C00000"/>
                </a:solidFill>
              </a:rPr>
              <a:t>Phân phối Nhị thức</a:t>
            </a:r>
          </a:p>
          <a:p>
            <a:pPr lvl="1"/>
            <a:r>
              <a:rPr lang="en-US"/>
              <a:t>Phân phối Poisson</a:t>
            </a:r>
          </a:p>
        </p:txBody>
      </p:sp>
      <p:sp>
        <p:nvSpPr>
          <p:cNvPr id="4" name="Slide Number Placeholder 3">
            <a:extLst>
              <a:ext uri="{FF2B5EF4-FFF2-40B4-BE49-F238E27FC236}">
                <a16:creationId xmlns:a16="http://schemas.microsoft.com/office/drawing/2014/main" id="{EDA1662D-2672-1E4B-833B-8B322C02EFD0}"/>
              </a:ext>
            </a:extLst>
          </p:cNvPr>
          <p:cNvSpPr>
            <a:spLocks noGrp="1"/>
          </p:cNvSpPr>
          <p:nvPr>
            <p:ph type="sldNum" sz="quarter" idx="12"/>
          </p:nvPr>
        </p:nvSpPr>
        <p:spPr/>
        <p:txBody>
          <a:bodyPr/>
          <a:lstStyle/>
          <a:p>
            <a:fld id="{5D28FFE6-A2F1-4243-9DB1-DFB06715F2C6}" type="slidenum">
              <a:rPr lang="en-US" smtClean="0"/>
              <a:pPr/>
              <a:t>27</a:t>
            </a:fld>
            <a:endParaRPr lang="en-US" dirty="0"/>
          </a:p>
        </p:txBody>
      </p:sp>
      <p:sp>
        <p:nvSpPr>
          <p:cNvPr id="5" name="Footer Placeholder 4">
            <a:extLst>
              <a:ext uri="{FF2B5EF4-FFF2-40B4-BE49-F238E27FC236}">
                <a16:creationId xmlns:a16="http://schemas.microsoft.com/office/drawing/2014/main" id="{3F792893-19E6-3240-9319-3FB864D26086}"/>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052500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A3C00-6050-1942-8449-650BDE2A0C97}"/>
              </a:ext>
            </a:extLst>
          </p:cNvPr>
          <p:cNvSpPr>
            <a:spLocks noGrp="1"/>
          </p:cNvSpPr>
          <p:nvPr>
            <p:ph type="title"/>
          </p:nvPr>
        </p:nvSpPr>
        <p:spPr/>
        <p:txBody>
          <a:bodyPr/>
          <a:lstStyle/>
          <a:p>
            <a:r>
              <a:rPr lang="en-US"/>
              <a:t>PHÂN PHỐI NHỊ THỨC</a:t>
            </a:r>
          </a:p>
        </p:txBody>
      </p:sp>
      <p:sp>
        <p:nvSpPr>
          <p:cNvPr id="3" name="Content Placeholder 2">
            <a:extLst>
              <a:ext uri="{FF2B5EF4-FFF2-40B4-BE49-F238E27FC236}">
                <a16:creationId xmlns:a16="http://schemas.microsoft.com/office/drawing/2014/main" id="{FBFD74CC-CC33-164A-AC81-964F9EAB9470}"/>
              </a:ext>
            </a:extLst>
          </p:cNvPr>
          <p:cNvSpPr>
            <a:spLocks noGrp="1"/>
          </p:cNvSpPr>
          <p:nvPr>
            <p:ph idx="1"/>
          </p:nvPr>
        </p:nvSpPr>
        <p:spPr/>
        <p:txBody>
          <a:bodyPr/>
          <a:lstStyle/>
          <a:p>
            <a:r>
              <a:rPr lang="en-US"/>
              <a:t>Xét biến cố A liên quan đến một phép thử.</a:t>
            </a:r>
          </a:p>
          <a:p>
            <a:r>
              <a:rPr lang="en-US"/>
              <a:t>Giả sử xác suất để A xảy ra là: P(A) = p</a:t>
            </a:r>
          </a:p>
          <a:p>
            <a:r>
              <a:rPr lang="en-US"/>
              <a:t>Thực hiện phép thử trên n lần </a:t>
            </a:r>
            <a:r>
              <a:rPr lang="en-US" i="1"/>
              <a:t>độc lập nhau</a:t>
            </a:r>
            <a:r>
              <a:rPr lang="en-US"/>
              <a:t>.</a:t>
            </a:r>
          </a:p>
          <a:p>
            <a:r>
              <a:rPr lang="en-US"/>
              <a:t>Gọi X là biến ngẫu nhiên thể hiện số lần A xảy ra. 		(X = 0, 1,2, …, n)</a:t>
            </a:r>
          </a:p>
          <a:p>
            <a:r>
              <a:rPr lang="en-US"/>
              <a:t>Khi đó, ta nói X có phân phối nhị thức (Binomial Distribution)</a:t>
            </a:r>
          </a:p>
          <a:p>
            <a:r>
              <a:rPr lang="en-US"/>
              <a:t>Ký hiệu: </a:t>
            </a:r>
            <a:r>
              <a:rPr lang="en-US" b="1">
                <a:solidFill>
                  <a:srgbClr val="FF0000"/>
                </a:solidFill>
              </a:rPr>
              <a:t>X ~ B(n, p)</a:t>
            </a:r>
          </a:p>
          <a:p>
            <a:endParaRPr lang="en-US"/>
          </a:p>
        </p:txBody>
      </p:sp>
      <p:sp>
        <p:nvSpPr>
          <p:cNvPr id="4" name="Slide Number Placeholder 3">
            <a:extLst>
              <a:ext uri="{FF2B5EF4-FFF2-40B4-BE49-F238E27FC236}">
                <a16:creationId xmlns:a16="http://schemas.microsoft.com/office/drawing/2014/main" id="{30AE0D3C-C451-B641-91D5-4E5F3F8F6F48}"/>
              </a:ext>
            </a:extLst>
          </p:cNvPr>
          <p:cNvSpPr>
            <a:spLocks noGrp="1"/>
          </p:cNvSpPr>
          <p:nvPr>
            <p:ph type="sldNum" sz="quarter" idx="12"/>
          </p:nvPr>
        </p:nvSpPr>
        <p:spPr/>
        <p:txBody>
          <a:bodyPr/>
          <a:lstStyle/>
          <a:p>
            <a:fld id="{5D28FFE6-A2F1-4243-9DB1-DFB06715F2C6}" type="slidenum">
              <a:rPr lang="en-US" smtClean="0"/>
              <a:pPr/>
              <a:t>28</a:t>
            </a:fld>
            <a:endParaRPr lang="en-US" dirty="0"/>
          </a:p>
        </p:txBody>
      </p:sp>
      <p:sp>
        <p:nvSpPr>
          <p:cNvPr id="5" name="Footer Placeholder 4">
            <a:extLst>
              <a:ext uri="{FF2B5EF4-FFF2-40B4-BE49-F238E27FC236}">
                <a16:creationId xmlns:a16="http://schemas.microsoft.com/office/drawing/2014/main" id="{E19F4F8F-51F2-C149-BF28-16CDD1C298AA}"/>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178080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749ED-AFE8-40DC-B424-C1C6361D999D}"/>
              </a:ext>
            </a:extLst>
          </p:cNvPr>
          <p:cNvSpPr>
            <a:spLocks noGrp="1"/>
          </p:cNvSpPr>
          <p:nvPr>
            <p:ph type="title"/>
          </p:nvPr>
        </p:nvSpPr>
        <p:spPr/>
        <p:txBody>
          <a:bodyPr/>
          <a:lstStyle/>
          <a:p>
            <a:r>
              <a:rPr lang="en-US"/>
              <a:t>VÍ DỤ</a:t>
            </a:r>
          </a:p>
        </p:txBody>
      </p:sp>
      <p:sp>
        <p:nvSpPr>
          <p:cNvPr id="3" name="Content Placeholder 2">
            <a:extLst>
              <a:ext uri="{FF2B5EF4-FFF2-40B4-BE49-F238E27FC236}">
                <a16:creationId xmlns:a16="http://schemas.microsoft.com/office/drawing/2014/main" id="{F0E4D0AA-E57D-4CB3-B4EB-44D78CD1667E}"/>
              </a:ext>
            </a:extLst>
          </p:cNvPr>
          <p:cNvSpPr>
            <a:spLocks noGrp="1"/>
          </p:cNvSpPr>
          <p:nvPr>
            <p:ph idx="1"/>
          </p:nvPr>
        </p:nvSpPr>
        <p:spPr/>
        <p:txBody>
          <a:bodyPr/>
          <a:lstStyle/>
          <a:p>
            <a:r>
              <a:rPr lang="en-US"/>
              <a:t>Tung một đồng xu cân đối đồng chất 10 lần độc lập nhau. Hỏi khả năng xảy ra mặt sấp 3 lần là bao nhiêu?</a:t>
            </a:r>
          </a:p>
          <a:p>
            <a:r>
              <a:rPr lang="en-US"/>
              <a:t>Ta có:</a:t>
            </a:r>
          </a:p>
          <a:p>
            <a:pPr lvl="1"/>
            <a:r>
              <a:rPr lang="en-US"/>
              <a:t>Đồng xu cân đối, đồng chất nên khả năng xuất hiện mặt sấp trong 1 lần tung đồng xu là 0.5</a:t>
            </a:r>
          </a:p>
          <a:p>
            <a:pPr lvl="1"/>
            <a:r>
              <a:rPr lang="en-US"/>
              <a:t>Nếu gọi X là biến ngẫu nhiên thể hiện số lần mặt sấp xuất hiện thì vời điều kiện 10 lần tung là độc lập nhau ta có  thể nói X có phân phối nhị thức hay X ~ B(10, 0.5)</a:t>
            </a:r>
          </a:p>
          <a:p>
            <a:endParaRPr lang="en-US"/>
          </a:p>
        </p:txBody>
      </p:sp>
      <p:sp>
        <p:nvSpPr>
          <p:cNvPr id="4" name="Slide Number Placeholder 3">
            <a:extLst>
              <a:ext uri="{FF2B5EF4-FFF2-40B4-BE49-F238E27FC236}">
                <a16:creationId xmlns:a16="http://schemas.microsoft.com/office/drawing/2014/main" id="{A0603077-534C-468E-8BBB-4D04D70F4F55}"/>
              </a:ext>
            </a:extLst>
          </p:cNvPr>
          <p:cNvSpPr>
            <a:spLocks noGrp="1"/>
          </p:cNvSpPr>
          <p:nvPr>
            <p:ph type="sldNum" sz="quarter" idx="12"/>
          </p:nvPr>
        </p:nvSpPr>
        <p:spPr/>
        <p:txBody>
          <a:bodyPr/>
          <a:lstStyle/>
          <a:p>
            <a:fld id="{5D28FFE6-A2F1-4243-9DB1-DFB06715F2C6}" type="slidenum">
              <a:rPr lang="en-US" smtClean="0"/>
              <a:pPr/>
              <a:t>29</a:t>
            </a:fld>
            <a:endParaRPr lang="en-US" dirty="0"/>
          </a:p>
        </p:txBody>
      </p:sp>
      <p:sp>
        <p:nvSpPr>
          <p:cNvPr id="5" name="Footer Placeholder 4">
            <a:extLst>
              <a:ext uri="{FF2B5EF4-FFF2-40B4-BE49-F238E27FC236}">
                <a16:creationId xmlns:a16="http://schemas.microsoft.com/office/drawing/2014/main" id="{4AE7C1A6-9F3E-4EC7-A2B8-ADD622003314}"/>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022628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635D1-B7D3-6248-AF9A-DE90BB0AA89F}"/>
              </a:ext>
            </a:extLst>
          </p:cNvPr>
          <p:cNvSpPr>
            <a:spLocks noGrp="1"/>
          </p:cNvSpPr>
          <p:nvPr>
            <p:ph type="title"/>
          </p:nvPr>
        </p:nvSpPr>
        <p:spPr/>
        <p:txBody>
          <a:bodyPr/>
          <a:lstStyle/>
          <a:p>
            <a:r>
              <a:rPr lang="en-US"/>
              <a:t>DẪN NHẬP</a:t>
            </a:r>
          </a:p>
        </p:txBody>
      </p:sp>
      <p:sp>
        <p:nvSpPr>
          <p:cNvPr id="3" name="Content Placeholder 2">
            <a:extLst>
              <a:ext uri="{FF2B5EF4-FFF2-40B4-BE49-F238E27FC236}">
                <a16:creationId xmlns:a16="http://schemas.microsoft.com/office/drawing/2014/main" id="{47CD3028-F37D-BC44-B7D0-03D84BE38142}"/>
              </a:ext>
            </a:extLst>
          </p:cNvPr>
          <p:cNvSpPr>
            <a:spLocks noGrp="1"/>
          </p:cNvSpPr>
          <p:nvPr>
            <p:ph idx="1"/>
          </p:nvPr>
        </p:nvSpPr>
        <p:spPr/>
        <p:txBody>
          <a:bodyPr/>
          <a:lstStyle/>
          <a:p>
            <a:r>
              <a:rPr lang="en-US"/>
              <a:t>Để có thể nắm vững được khái niệm phân phối xác xuất, trước hết ta sẽ tìm hiểu khái niệm về </a:t>
            </a:r>
            <a:r>
              <a:rPr lang="en-US" i="1">
                <a:solidFill>
                  <a:srgbClr val="FF0000"/>
                </a:solidFill>
              </a:rPr>
              <a:t>biến ngẫu nhiên</a:t>
            </a:r>
            <a:r>
              <a:rPr lang="en-US"/>
              <a:t>. Sau đó, chúng ta cần phân biệt được hai loại </a:t>
            </a:r>
            <a:r>
              <a:rPr lang="en-US" i="1"/>
              <a:t>biến ngẫu nhiên rời rạc</a:t>
            </a:r>
            <a:r>
              <a:rPr lang="en-US"/>
              <a:t> và </a:t>
            </a:r>
            <a:r>
              <a:rPr lang="en-US" i="1"/>
              <a:t>biến ngẫu nhiên liên tục</a:t>
            </a:r>
            <a:r>
              <a:rPr lang="en-US"/>
              <a:t>.</a:t>
            </a:r>
          </a:p>
          <a:p>
            <a:r>
              <a:rPr lang="en-US"/>
              <a:t>Trong nội dung chương này chúng ta sẽ tìm hiểu phân phối của biến ngẫu nhiên rời rạc thông qua hai loại phân phối là </a:t>
            </a:r>
            <a:r>
              <a:rPr lang="en-US" i="1">
                <a:solidFill>
                  <a:srgbClr val="00B050"/>
                </a:solidFill>
              </a:rPr>
              <a:t>phân phối nhị thức</a:t>
            </a:r>
            <a:r>
              <a:rPr lang="en-US"/>
              <a:t> và </a:t>
            </a:r>
            <a:r>
              <a:rPr lang="en-US" i="1">
                <a:solidFill>
                  <a:srgbClr val="00B050"/>
                </a:solidFill>
              </a:rPr>
              <a:t>phân phối Poisson</a:t>
            </a:r>
          </a:p>
          <a:p>
            <a:r>
              <a:rPr lang="en-US"/>
              <a:t>Trong chương sau chúng ta sẽ tìm hiểu về phân phối của biến ngẫu nhiên liên tục thông qua </a:t>
            </a:r>
            <a:r>
              <a:rPr lang="en-US" i="1">
                <a:solidFill>
                  <a:srgbClr val="00B050"/>
                </a:solidFill>
              </a:rPr>
              <a:t>phân phối chuẩn</a:t>
            </a:r>
          </a:p>
        </p:txBody>
      </p:sp>
      <p:sp>
        <p:nvSpPr>
          <p:cNvPr id="4" name="Slide Number Placeholder 3">
            <a:extLst>
              <a:ext uri="{FF2B5EF4-FFF2-40B4-BE49-F238E27FC236}">
                <a16:creationId xmlns:a16="http://schemas.microsoft.com/office/drawing/2014/main" id="{953142C1-6298-FC46-AB74-C5FDAC2BF7EE}"/>
              </a:ext>
            </a:extLst>
          </p:cNvPr>
          <p:cNvSpPr>
            <a:spLocks noGrp="1"/>
          </p:cNvSpPr>
          <p:nvPr>
            <p:ph type="sldNum" sz="quarter" idx="12"/>
          </p:nvPr>
        </p:nvSpPr>
        <p:spPr/>
        <p:txBody>
          <a:bodyPr/>
          <a:lstStyle/>
          <a:p>
            <a:fld id="{5D28FFE6-A2F1-4243-9DB1-DFB06715F2C6}" type="slidenum">
              <a:rPr lang="en-US" smtClean="0"/>
              <a:pPr/>
              <a:t>3</a:t>
            </a:fld>
            <a:endParaRPr lang="en-US" dirty="0"/>
          </a:p>
        </p:txBody>
      </p:sp>
      <p:sp>
        <p:nvSpPr>
          <p:cNvPr id="5" name="Footer Placeholder 4">
            <a:extLst>
              <a:ext uri="{FF2B5EF4-FFF2-40B4-BE49-F238E27FC236}">
                <a16:creationId xmlns:a16="http://schemas.microsoft.com/office/drawing/2014/main" id="{79CE6EDE-2623-B847-A2F8-B90F74B57836}"/>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24140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E692C-C779-4741-AE59-05E9F0FC8E68}"/>
              </a:ext>
            </a:extLst>
          </p:cNvPr>
          <p:cNvSpPr>
            <a:spLocks noGrp="1"/>
          </p:cNvSpPr>
          <p:nvPr>
            <p:ph type="title"/>
          </p:nvPr>
        </p:nvSpPr>
        <p:spPr/>
        <p:txBody>
          <a:bodyPr/>
          <a:lstStyle/>
          <a:p>
            <a:r>
              <a:rPr lang="en-US"/>
              <a:t>ĐIỀU KIỆN ĐỂ CÓ PHÂN PHỐI NHỊ THỨC</a:t>
            </a:r>
          </a:p>
        </p:txBody>
      </p:sp>
      <p:sp>
        <p:nvSpPr>
          <p:cNvPr id="3" name="Content Placeholder 2">
            <a:extLst>
              <a:ext uri="{FF2B5EF4-FFF2-40B4-BE49-F238E27FC236}">
                <a16:creationId xmlns:a16="http://schemas.microsoft.com/office/drawing/2014/main" id="{F3BAD0A8-2A28-45C2-8205-09E81418DC81}"/>
              </a:ext>
            </a:extLst>
          </p:cNvPr>
          <p:cNvSpPr>
            <a:spLocks noGrp="1"/>
          </p:cNvSpPr>
          <p:nvPr>
            <p:ph idx="1"/>
          </p:nvPr>
        </p:nvSpPr>
        <p:spPr/>
        <p:txBody>
          <a:bodyPr/>
          <a:lstStyle/>
          <a:p>
            <a:r>
              <a:rPr lang="en-US"/>
              <a:t>Một phân phối là phân phối nhị thức khi:</a:t>
            </a:r>
          </a:p>
          <a:p>
            <a:pPr lvl="1"/>
            <a:r>
              <a:rPr lang="en-US"/>
              <a:t>Số lần thực hiện thử nghiệm ngẫu nhiên là hữu hạn</a:t>
            </a:r>
          </a:p>
          <a:p>
            <a:pPr lvl="1"/>
            <a:r>
              <a:rPr lang="en-US"/>
              <a:t>Kết quả của thử nghiệm đ</a:t>
            </a:r>
            <a:r>
              <a:rPr lang="vi-VN"/>
              <a:t>ư</a:t>
            </a:r>
            <a:r>
              <a:rPr lang="en-US"/>
              <a:t>ợc phân thành hai lớp (ví dụ: thành công hoặc thất bại)</a:t>
            </a:r>
          </a:p>
          <a:p>
            <a:pPr lvl="1"/>
            <a:r>
              <a:rPr lang="en-US"/>
              <a:t>Xác suất thành công trong mọi lần thử nghiệm là nh</a:t>
            </a:r>
            <a:r>
              <a:rPr lang="vi-VN"/>
              <a:t>ư</a:t>
            </a:r>
            <a:r>
              <a:rPr lang="en-US"/>
              <a:t> nhau</a:t>
            </a:r>
          </a:p>
          <a:p>
            <a:pPr lvl="1"/>
            <a:r>
              <a:rPr lang="en-US"/>
              <a:t>Các thử nghiệm đều độc lập nhau</a:t>
            </a:r>
          </a:p>
        </p:txBody>
      </p:sp>
      <p:sp>
        <p:nvSpPr>
          <p:cNvPr id="4" name="Slide Number Placeholder 3">
            <a:extLst>
              <a:ext uri="{FF2B5EF4-FFF2-40B4-BE49-F238E27FC236}">
                <a16:creationId xmlns:a16="http://schemas.microsoft.com/office/drawing/2014/main" id="{6E18583E-F3F4-4C19-B404-FB0B941EE947}"/>
              </a:ext>
            </a:extLst>
          </p:cNvPr>
          <p:cNvSpPr>
            <a:spLocks noGrp="1"/>
          </p:cNvSpPr>
          <p:nvPr>
            <p:ph type="sldNum" sz="quarter" idx="12"/>
          </p:nvPr>
        </p:nvSpPr>
        <p:spPr/>
        <p:txBody>
          <a:bodyPr/>
          <a:lstStyle/>
          <a:p>
            <a:fld id="{5D28FFE6-A2F1-4243-9DB1-DFB06715F2C6}" type="slidenum">
              <a:rPr lang="en-US" smtClean="0"/>
              <a:pPr/>
              <a:t>30</a:t>
            </a:fld>
            <a:endParaRPr lang="en-US" dirty="0"/>
          </a:p>
        </p:txBody>
      </p:sp>
      <p:sp>
        <p:nvSpPr>
          <p:cNvPr id="5" name="Footer Placeholder 4">
            <a:extLst>
              <a:ext uri="{FF2B5EF4-FFF2-40B4-BE49-F238E27FC236}">
                <a16:creationId xmlns:a16="http://schemas.microsoft.com/office/drawing/2014/main" id="{672CE12B-1832-4B17-B711-53890F3AADBC}"/>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749646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6C78D-0D67-4272-A8CB-DCB8F04F23F4}"/>
              </a:ext>
            </a:extLst>
          </p:cNvPr>
          <p:cNvSpPr>
            <a:spLocks noGrp="1"/>
          </p:cNvSpPr>
          <p:nvPr>
            <p:ph type="title"/>
          </p:nvPr>
        </p:nvSpPr>
        <p:spPr/>
        <p:txBody>
          <a:bodyPr/>
          <a:lstStyle/>
          <a:p>
            <a:r>
              <a:rPr lang="en-US"/>
              <a:t>HÀM XÁC SUẤT CỦA PHÂN PHỐI NHỊ THỨC</a:t>
            </a:r>
          </a:p>
        </p:txBody>
      </p:sp>
      <p:sp>
        <p:nvSpPr>
          <p:cNvPr id="3" name="Content Placeholder 2">
            <a:extLst>
              <a:ext uri="{FF2B5EF4-FFF2-40B4-BE49-F238E27FC236}">
                <a16:creationId xmlns:a16="http://schemas.microsoft.com/office/drawing/2014/main" id="{6F79D1B1-8FC2-481A-A7F9-84037206D749}"/>
              </a:ext>
            </a:extLst>
          </p:cNvPr>
          <p:cNvSpPr>
            <a:spLocks noGrp="1"/>
          </p:cNvSpPr>
          <p:nvPr>
            <p:ph idx="1"/>
          </p:nvPr>
        </p:nvSpPr>
        <p:spPr/>
        <p:txBody>
          <a:bodyPr/>
          <a:lstStyle/>
          <a:p>
            <a:r>
              <a:rPr lang="en-US"/>
              <a:t>Nếu X ~ B(n, p). Ta có:</a:t>
            </a:r>
          </a:p>
          <a:p>
            <a:endParaRPr lang="en-US"/>
          </a:p>
          <a:p>
            <a:endParaRPr lang="en-US"/>
          </a:p>
          <a:p>
            <a:pPr marL="0" indent="0" algn="r">
              <a:buNone/>
            </a:pPr>
            <a:endParaRPr lang="en-US"/>
          </a:p>
          <a:p>
            <a:pPr marL="0" indent="0" algn="r">
              <a:buNone/>
            </a:pPr>
            <a:r>
              <a:rPr lang="en-US"/>
              <a:t>(với q = 1 – p)</a:t>
            </a:r>
          </a:p>
          <a:p>
            <a:endParaRPr lang="en-US"/>
          </a:p>
          <a:p>
            <a:pPr marL="0" indent="0">
              <a:buNone/>
            </a:pPr>
            <a:endParaRPr lang="en-US"/>
          </a:p>
          <a:p>
            <a:endParaRPr lang="en-US"/>
          </a:p>
          <a:p>
            <a:endParaRPr lang="en-US"/>
          </a:p>
        </p:txBody>
      </p:sp>
      <p:sp>
        <p:nvSpPr>
          <p:cNvPr id="4" name="Slide Number Placeholder 3">
            <a:extLst>
              <a:ext uri="{FF2B5EF4-FFF2-40B4-BE49-F238E27FC236}">
                <a16:creationId xmlns:a16="http://schemas.microsoft.com/office/drawing/2014/main" id="{841FCD7D-32DB-4BF6-B46D-7B269F0FE651}"/>
              </a:ext>
            </a:extLst>
          </p:cNvPr>
          <p:cNvSpPr>
            <a:spLocks noGrp="1"/>
          </p:cNvSpPr>
          <p:nvPr>
            <p:ph type="sldNum" sz="quarter" idx="12"/>
          </p:nvPr>
        </p:nvSpPr>
        <p:spPr/>
        <p:txBody>
          <a:bodyPr/>
          <a:lstStyle/>
          <a:p>
            <a:fld id="{5D28FFE6-A2F1-4243-9DB1-DFB06715F2C6}" type="slidenum">
              <a:rPr lang="en-US" smtClean="0"/>
              <a:pPr/>
              <a:t>31</a:t>
            </a:fld>
            <a:endParaRPr lang="en-US" dirty="0"/>
          </a:p>
        </p:txBody>
      </p:sp>
      <p:sp>
        <p:nvSpPr>
          <p:cNvPr id="5" name="Footer Placeholder 4">
            <a:extLst>
              <a:ext uri="{FF2B5EF4-FFF2-40B4-BE49-F238E27FC236}">
                <a16:creationId xmlns:a16="http://schemas.microsoft.com/office/drawing/2014/main" id="{7D56E42D-BF3F-4A9A-9E01-B0B02CA7ED44}"/>
              </a:ext>
            </a:extLst>
          </p:cNvPr>
          <p:cNvSpPr>
            <a:spLocks noGrp="1"/>
          </p:cNvSpPr>
          <p:nvPr>
            <p:ph type="ftr" sz="quarter" idx="11"/>
          </p:nvPr>
        </p:nvSpPr>
        <p:spPr/>
        <p:txBody>
          <a:bodyPr/>
          <a:lstStyle/>
          <a:p>
            <a:endParaRPr lang="en-US" dirty="0"/>
          </a:p>
        </p:txBody>
      </p:sp>
      <p:graphicFrame>
        <p:nvGraphicFramePr>
          <p:cNvPr id="6" name="Object 4">
            <a:extLst>
              <a:ext uri="{FF2B5EF4-FFF2-40B4-BE49-F238E27FC236}">
                <a16:creationId xmlns:a16="http://schemas.microsoft.com/office/drawing/2014/main" id="{2DB68791-8160-4CA2-A29A-F45C6CBADF4E}"/>
              </a:ext>
            </a:extLst>
          </p:cNvPr>
          <p:cNvGraphicFramePr>
            <a:graphicFrameLocks noChangeAspect="1"/>
          </p:cNvGraphicFramePr>
          <p:nvPr>
            <p:extLst>
              <p:ext uri="{D42A27DB-BD31-4B8C-83A1-F6EECF244321}">
                <p14:modId xmlns:p14="http://schemas.microsoft.com/office/powerpoint/2010/main" val="2400646067"/>
              </p:ext>
            </p:extLst>
          </p:nvPr>
        </p:nvGraphicFramePr>
        <p:xfrm>
          <a:off x="2062900" y="2513374"/>
          <a:ext cx="5063374" cy="918084"/>
        </p:xfrm>
        <a:graphic>
          <a:graphicData uri="http://schemas.openxmlformats.org/presentationml/2006/ole">
            <mc:AlternateContent xmlns:mc="http://schemas.openxmlformats.org/markup-compatibility/2006">
              <mc:Choice xmlns:v="urn:schemas-microsoft-com:vml" Requires="v">
                <p:oleObj name="Equation" r:id="rId2" imgW="2654280" imgH="482400" progId="Equation.DSMT4">
                  <p:embed/>
                </p:oleObj>
              </mc:Choice>
              <mc:Fallback>
                <p:oleObj name="Equation" r:id="rId2" imgW="2654280" imgH="482400" progId="Equation.DSMT4">
                  <p:embed/>
                  <p:pic>
                    <p:nvPicPr>
                      <p:cNvPr id="614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2900" y="2513374"/>
                        <a:ext cx="5063374" cy="918084"/>
                      </a:xfrm>
                      <a:prstGeom prst="rect">
                        <a:avLst/>
                      </a:prstGeom>
                      <a:solidFill>
                        <a:srgbClr val="FFFF99"/>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3896000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0B382-A6CF-4999-B208-36F5830158A8}"/>
              </a:ext>
            </a:extLst>
          </p:cNvPr>
          <p:cNvSpPr>
            <a:spLocks noGrp="1"/>
          </p:cNvSpPr>
          <p:nvPr>
            <p:ph type="title"/>
          </p:nvPr>
        </p:nvSpPr>
        <p:spPr/>
        <p:txBody>
          <a:bodyPr/>
          <a:lstStyle/>
          <a:p>
            <a:r>
              <a:rPr lang="en-US"/>
              <a:t>VÍ DỤ</a:t>
            </a:r>
          </a:p>
        </p:txBody>
      </p:sp>
      <p:sp>
        <p:nvSpPr>
          <p:cNvPr id="3" name="Content Placeholder 2">
            <a:extLst>
              <a:ext uri="{FF2B5EF4-FFF2-40B4-BE49-F238E27FC236}">
                <a16:creationId xmlns:a16="http://schemas.microsoft.com/office/drawing/2014/main" id="{E9C692FB-9F30-4CEB-820C-9E1EE9A3DE0A}"/>
              </a:ext>
            </a:extLst>
          </p:cNvPr>
          <p:cNvSpPr>
            <a:spLocks noGrp="1"/>
          </p:cNvSpPr>
          <p:nvPr>
            <p:ph idx="1"/>
          </p:nvPr>
        </p:nvSpPr>
        <p:spPr/>
        <p:txBody>
          <a:bodyPr/>
          <a:lstStyle/>
          <a:p>
            <a:r>
              <a:rPr lang="en-US"/>
              <a:t>Giả sử xác suất một ng</a:t>
            </a:r>
            <a:r>
              <a:rPr lang="vi-VN"/>
              <a:t>ư</a:t>
            </a:r>
            <a:r>
              <a:rPr lang="en-US"/>
              <a:t>ời tr</a:t>
            </a:r>
            <a:r>
              <a:rPr lang="vi-VN"/>
              <a:t>ư</a:t>
            </a:r>
            <a:r>
              <a:rPr lang="en-US"/>
              <a:t>ởng thành biết đến Twitter là 0.85 . Hỏi nếu tìm ngẫu nhiên 5 ng</a:t>
            </a:r>
            <a:r>
              <a:rPr lang="vi-VN"/>
              <a:t>ư</a:t>
            </a:r>
            <a:r>
              <a:rPr lang="en-US"/>
              <a:t>ời thì xác suất tìm đ</a:t>
            </a:r>
            <a:r>
              <a:rPr lang="vi-VN"/>
              <a:t>ư</a:t>
            </a:r>
            <a:r>
              <a:rPr lang="en-US"/>
              <a:t>ợc 3 ng</a:t>
            </a:r>
            <a:r>
              <a:rPr lang="vi-VN"/>
              <a:t>ư</a:t>
            </a:r>
            <a:r>
              <a:rPr lang="en-US"/>
              <a:t>ời biết đến Twitter là bao nhiêu? Theo bạn số ng</a:t>
            </a:r>
            <a:r>
              <a:rPr lang="vi-VN"/>
              <a:t>ư</a:t>
            </a:r>
            <a:r>
              <a:rPr lang="en-US"/>
              <a:t>ời biết đến Twitter có phải có phân phối Nhị Thức hay không?</a:t>
            </a:r>
          </a:p>
        </p:txBody>
      </p:sp>
      <p:sp>
        <p:nvSpPr>
          <p:cNvPr id="4" name="Slide Number Placeholder 3">
            <a:extLst>
              <a:ext uri="{FF2B5EF4-FFF2-40B4-BE49-F238E27FC236}">
                <a16:creationId xmlns:a16="http://schemas.microsoft.com/office/drawing/2014/main" id="{ED17CE2F-E7F1-42DA-98E0-E7ADA80A9FA3}"/>
              </a:ext>
            </a:extLst>
          </p:cNvPr>
          <p:cNvSpPr>
            <a:spLocks noGrp="1"/>
          </p:cNvSpPr>
          <p:nvPr>
            <p:ph type="sldNum" sz="quarter" idx="12"/>
          </p:nvPr>
        </p:nvSpPr>
        <p:spPr/>
        <p:txBody>
          <a:bodyPr/>
          <a:lstStyle/>
          <a:p>
            <a:fld id="{5D28FFE6-A2F1-4243-9DB1-DFB06715F2C6}" type="slidenum">
              <a:rPr lang="en-US" smtClean="0"/>
              <a:pPr/>
              <a:t>32</a:t>
            </a:fld>
            <a:endParaRPr lang="en-US" dirty="0"/>
          </a:p>
        </p:txBody>
      </p:sp>
      <p:sp>
        <p:nvSpPr>
          <p:cNvPr id="5" name="Footer Placeholder 4">
            <a:extLst>
              <a:ext uri="{FF2B5EF4-FFF2-40B4-BE49-F238E27FC236}">
                <a16:creationId xmlns:a16="http://schemas.microsoft.com/office/drawing/2014/main" id="{D065B8C5-6758-4A9A-AD9A-347C7340EC28}"/>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814227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B404E-E6FD-49E1-8231-3F3A6AF35B83}"/>
              </a:ext>
            </a:extLst>
          </p:cNvPr>
          <p:cNvSpPr>
            <a:spLocks noGrp="1"/>
          </p:cNvSpPr>
          <p:nvPr>
            <p:ph type="title"/>
          </p:nvPr>
        </p:nvSpPr>
        <p:spPr/>
        <p:txBody>
          <a:bodyPr>
            <a:normAutofit/>
          </a:bodyPr>
          <a:lstStyle/>
          <a:p>
            <a:r>
              <a:rPr lang="en-US"/>
              <a:t>CÁC THAM SỐ ĐẶC TR</a:t>
            </a:r>
            <a:r>
              <a:rPr lang="vi-VN"/>
              <a:t>Ư</a:t>
            </a:r>
            <a:r>
              <a:rPr lang="en-US"/>
              <a:t>NG CỦA PP NHỊ THỨC</a:t>
            </a:r>
          </a:p>
        </p:txBody>
      </p:sp>
      <p:sp>
        <p:nvSpPr>
          <p:cNvPr id="3" name="Content Placeholder 2">
            <a:extLst>
              <a:ext uri="{FF2B5EF4-FFF2-40B4-BE49-F238E27FC236}">
                <a16:creationId xmlns:a16="http://schemas.microsoft.com/office/drawing/2014/main" id="{13FDCC26-60F0-4338-9A03-9B25DB0C8012}"/>
              </a:ext>
            </a:extLst>
          </p:cNvPr>
          <p:cNvSpPr>
            <a:spLocks noGrp="1"/>
          </p:cNvSpPr>
          <p:nvPr>
            <p:ph idx="1"/>
          </p:nvPr>
        </p:nvSpPr>
        <p:spPr/>
        <p:txBody>
          <a:bodyPr/>
          <a:lstStyle/>
          <a:p>
            <a:pPr marL="0" indent="0">
              <a:buNone/>
            </a:pPr>
            <a:r>
              <a:rPr lang="en-US"/>
              <a:t>Nếu X ~ B(n, p) (hay X có phân phối nhị thức). Ta có:</a:t>
            </a:r>
          </a:p>
          <a:p>
            <a:r>
              <a:rPr lang="en-US"/>
              <a:t>Kỳ vọng: </a:t>
            </a:r>
          </a:p>
          <a:p>
            <a:endParaRPr lang="en-US"/>
          </a:p>
          <a:p>
            <a:r>
              <a:rPr lang="en-US"/>
              <a:t>Ph</a:t>
            </a:r>
            <a:r>
              <a:rPr lang="vi-VN"/>
              <a:t>ư</a:t>
            </a:r>
            <a:r>
              <a:rPr lang="en-US"/>
              <a:t>ơng sai:</a:t>
            </a:r>
          </a:p>
          <a:p>
            <a:pPr algn="ctr"/>
            <a:endParaRPr lang="en-US"/>
          </a:p>
          <a:p>
            <a:r>
              <a:rPr lang="en-US"/>
              <a:t>Độ lệch chuẩn: </a:t>
            </a:r>
          </a:p>
          <a:p>
            <a:endParaRPr lang="en-US"/>
          </a:p>
        </p:txBody>
      </p:sp>
      <p:sp>
        <p:nvSpPr>
          <p:cNvPr id="4" name="Slide Number Placeholder 3">
            <a:extLst>
              <a:ext uri="{FF2B5EF4-FFF2-40B4-BE49-F238E27FC236}">
                <a16:creationId xmlns:a16="http://schemas.microsoft.com/office/drawing/2014/main" id="{6AFDC08E-EB29-4BD1-B9C7-F56FFA065282}"/>
              </a:ext>
            </a:extLst>
          </p:cNvPr>
          <p:cNvSpPr>
            <a:spLocks noGrp="1"/>
          </p:cNvSpPr>
          <p:nvPr>
            <p:ph type="sldNum" sz="quarter" idx="12"/>
          </p:nvPr>
        </p:nvSpPr>
        <p:spPr/>
        <p:txBody>
          <a:bodyPr/>
          <a:lstStyle/>
          <a:p>
            <a:fld id="{5D28FFE6-A2F1-4243-9DB1-DFB06715F2C6}" type="slidenum">
              <a:rPr lang="en-US" smtClean="0"/>
              <a:pPr/>
              <a:t>33</a:t>
            </a:fld>
            <a:endParaRPr lang="en-US" dirty="0"/>
          </a:p>
        </p:txBody>
      </p:sp>
      <p:sp>
        <p:nvSpPr>
          <p:cNvPr id="5" name="Footer Placeholder 4">
            <a:extLst>
              <a:ext uri="{FF2B5EF4-FFF2-40B4-BE49-F238E27FC236}">
                <a16:creationId xmlns:a16="http://schemas.microsoft.com/office/drawing/2014/main" id="{E65BEB85-573C-4432-A178-D6A59530EA06}"/>
              </a:ext>
            </a:extLst>
          </p:cNvPr>
          <p:cNvSpPr>
            <a:spLocks noGrp="1"/>
          </p:cNvSpPr>
          <p:nvPr>
            <p:ph type="ftr" sz="quarter" idx="11"/>
          </p:nvPr>
        </p:nvSpPr>
        <p:spPr/>
        <p:txBody>
          <a:bodyPr/>
          <a:lstStyle/>
          <a:p>
            <a:endParaRPr lang="en-US" dirty="0"/>
          </a:p>
        </p:txBody>
      </p:sp>
      <p:graphicFrame>
        <p:nvGraphicFramePr>
          <p:cNvPr id="6" name="Object 2">
            <a:extLst>
              <a:ext uri="{FF2B5EF4-FFF2-40B4-BE49-F238E27FC236}">
                <a16:creationId xmlns:a16="http://schemas.microsoft.com/office/drawing/2014/main" id="{DD39610A-A116-4267-9CB6-4A85EEAE6264}"/>
              </a:ext>
            </a:extLst>
          </p:cNvPr>
          <p:cNvGraphicFramePr>
            <a:graphicFrameLocks noChangeAspect="1"/>
          </p:cNvGraphicFramePr>
          <p:nvPr>
            <p:extLst>
              <p:ext uri="{D42A27DB-BD31-4B8C-83A1-F6EECF244321}">
                <p14:modId xmlns:p14="http://schemas.microsoft.com/office/powerpoint/2010/main" val="1699998022"/>
              </p:ext>
            </p:extLst>
          </p:nvPr>
        </p:nvGraphicFramePr>
        <p:xfrm>
          <a:off x="3711937" y="2667000"/>
          <a:ext cx="1765300" cy="433387"/>
        </p:xfrm>
        <a:graphic>
          <a:graphicData uri="http://schemas.openxmlformats.org/presentationml/2006/ole">
            <mc:AlternateContent xmlns:mc="http://schemas.openxmlformats.org/markup-compatibility/2006">
              <mc:Choice xmlns:v="urn:schemas-microsoft-com:vml" Requires="v">
                <p:oleObj name="Equation" r:id="rId2" imgW="1244600" imgH="304800" progId="Equation.DSMT4">
                  <p:embed/>
                </p:oleObj>
              </mc:Choice>
              <mc:Fallback>
                <p:oleObj name="Equation" r:id="rId2" imgW="1244600" imgH="304800" progId="Equation.DSMT4">
                  <p:embed/>
                  <p:pic>
                    <p:nvPicPr>
                      <p:cNvPr id="83974" name="Object 2">
                        <a:extLst>
                          <a:ext uri="{FF2B5EF4-FFF2-40B4-BE49-F238E27FC236}">
                            <a16:creationId xmlns:a16="http://schemas.microsoft.com/office/drawing/2014/main" id="{DA64ADDA-F562-4CE3-A19A-0B25AF40E2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1937" y="2667000"/>
                        <a:ext cx="1765300" cy="433387"/>
                      </a:xfrm>
                      <a:prstGeom prst="rect">
                        <a:avLst/>
                      </a:prstGeom>
                      <a:noFill/>
                      <a:ln>
                        <a:solidFill>
                          <a:srgbClr val="FF0000"/>
                        </a:solidFill>
                      </a:ln>
                      <a:effectLst/>
                    </p:spPr>
                  </p:pic>
                </p:oleObj>
              </mc:Fallback>
            </mc:AlternateContent>
          </a:graphicData>
        </a:graphic>
      </p:graphicFrame>
      <p:graphicFrame>
        <p:nvGraphicFramePr>
          <p:cNvPr id="7" name="Object 3">
            <a:extLst>
              <a:ext uri="{FF2B5EF4-FFF2-40B4-BE49-F238E27FC236}">
                <a16:creationId xmlns:a16="http://schemas.microsoft.com/office/drawing/2014/main" id="{17E00550-D5BD-41F5-959C-4C4B2429DA14}"/>
              </a:ext>
            </a:extLst>
          </p:cNvPr>
          <p:cNvGraphicFramePr>
            <a:graphicFrameLocks noChangeAspect="1"/>
          </p:cNvGraphicFramePr>
          <p:nvPr>
            <p:extLst>
              <p:ext uri="{D42A27DB-BD31-4B8C-83A1-F6EECF244321}">
                <p14:modId xmlns:p14="http://schemas.microsoft.com/office/powerpoint/2010/main" val="2938484566"/>
              </p:ext>
            </p:extLst>
          </p:nvPr>
        </p:nvGraphicFramePr>
        <p:xfrm>
          <a:off x="3334112" y="3886200"/>
          <a:ext cx="2520950" cy="650875"/>
        </p:xfrm>
        <a:graphic>
          <a:graphicData uri="http://schemas.openxmlformats.org/presentationml/2006/ole">
            <mc:AlternateContent xmlns:mc="http://schemas.openxmlformats.org/markup-compatibility/2006">
              <mc:Choice xmlns:v="urn:schemas-microsoft-com:vml" Requires="v">
                <p:oleObj name="Equation" r:id="rId4" imgW="1778000" imgH="457200" progId="Equation.DSMT4">
                  <p:embed/>
                </p:oleObj>
              </mc:Choice>
              <mc:Fallback>
                <p:oleObj name="Equation" r:id="rId4" imgW="1778000" imgH="457200" progId="Equation.DSMT4">
                  <p:embed/>
                  <p:pic>
                    <p:nvPicPr>
                      <p:cNvPr id="83975" name="Object 3">
                        <a:extLst>
                          <a:ext uri="{FF2B5EF4-FFF2-40B4-BE49-F238E27FC236}">
                            <a16:creationId xmlns:a16="http://schemas.microsoft.com/office/drawing/2014/main" id="{3122C19E-227D-453C-B857-24E6404658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4112" y="3886200"/>
                        <a:ext cx="2520950" cy="650875"/>
                      </a:xfrm>
                      <a:prstGeom prst="rect">
                        <a:avLst/>
                      </a:prstGeom>
                      <a:noFill/>
                      <a:ln>
                        <a:solidFill>
                          <a:srgbClr val="FF0000"/>
                        </a:solidFill>
                      </a:ln>
                      <a:effectLst/>
                    </p:spPr>
                  </p:pic>
                </p:oleObj>
              </mc:Fallback>
            </mc:AlternateContent>
          </a:graphicData>
        </a:graphic>
      </p:graphicFrame>
      <p:graphicFrame>
        <p:nvGraphicFramePr>
          <p:cNvPr id="8" name="Object 4">
            <a:extLst>
              <a:ext uri="{FF2B5EF4-FFF2-40B4-BE49-F238E27FC236}">
                <a16:creationId xmlns:a16="http://schemas.microsoft.com/office/drawing/2014/main" id="{4784CEE5-A5CE-43ED-AF2C-404BD99C1839}"/>
              </a:ext>
            </a:extLst>
          </p:cNvPr>
          <p:cNvGraphicFramePr>
            <a:graphicFrameLocks noChangeAspect="1"/>
          </p:cNvGraphicFramePr>
          <p:nvPr>
            <p:extLst>
              <p:ext uri="{D42A27DB-BD31-4B8C-83A1-F6EECF244321}">
                <p14:modId xmlns:p14="http://schemas.microsoft.com/office/powerpoint/2010/main" val="3282757114"/>
              </p:ext>
            </p:extLst>
          </p:nvPr>
        </p:nvGraphicFramePr>
        <p:xfrm>
          <a:off x="3253149" y="5175502"/>
          <a:ext cx="2682875" cy="741362"/>
        </p:xfrm>
        <a:graphic>
          <a:graphicData uri="http://schemas.openxmlformats.org/presentationml/2006/ole">
            <mc:AlternateContent xmlns:mc="http://schemas.openxmlformats.org/markup-compatibility/2006">
              <mc:Choice xmlns:v="urn:schemas-microsoft-com:vml" Requires="v">
                <p:oleObj name="Equation" r:id="rId6" imgW="1892300" imgH="520700" progId="Equation.DSMT4">
                  <p:embed/>
                </p:oleObj>
              </mc:Choice>
              <mc:Fallback>
                <p:oleObj name="Equation" r:id="rId6" imgW="1892300" imgH="520700" progId="Equation.DSMT4">
                  <p:embed/>
                  <p:pic>
                    <p:nvPicPr>
                      <p:cNvPr id="83976" name="Object 4">
                        <a:extLst>
                          <a:ext uri="{FF2B5EF4-FFF2-40B4-BE49-F238E27FC236}">
                            <a16:creationId xmlns:a16="http://schemas.microsoft.com/office/drawing/2014/main" id="{D8DC4EC7-C5CB-4F9B-AF70-228E8B9D8D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53149" y="5175502"/>
                        <a:ext cx="2682875" cy="741362"/>
                      </a:xfrm>
                      <a:prstGeom prst="rect">
                        <a:avLst/>
                      </a:prstGeom>
                      <a:noFill/>
                      <a:ln>
                        <a:solidFill>
                          <a:srgbClr val="FF0000"/>
                        </a:solidFill>
                      </a:ln>
                      <a:effectLst/>
                    </p:spPr>
                  </p:pic>
                </p:oleObj>
              </mc:Fallback>
            </mc:AlternateContent>
          </a:graphicData>
        </a:graphic>
      </p:graphicFrame>
    </p:spTree>
    <p:extLst>
      <p:ext uri="{BB962C8B-B14F-4D97-AF65-F5344CB8AC3E}">
        <p14:creationId xmlns:p14="http://schemas.microsoft.com/office/powerpoint/2010/main" val="1918213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73F5-D432-4FF3-9208-C1241EB5FA63}"/>
              </a:ext>
            </a:extLst>
          </p:cNvPr>
          <p:cNvSpPr>
            <a:spLocks noGrp="1"/>
          </p:cNvSpPr>
          <p:nvPr>
            <p:ph type="title"/>
          </p:nvPr>
        </p:nvSpPr>
        <p:spPr/>
        <p:txBody>
          <a:bodyPr/>
          <a:lstStyle/>
          <a:p>
            <a:r>
              <a:rPr lang="en-US"/>
              <a:t>VÍ DỤ</a:t>
            </a:r>
          </a:p>
        </p:txBody>
      </p:sp>
      <p:sp>
        <p:nvSpPr>
          <p:cNvPr id="3" name="Content Placeholder 2">
            <a:extLst>
              <a:ext uri="{FF2B5EF4-FFF2-40B4-BE49-F238E27FC236}">
                <a16:creationId xmlns:a16="http://schemas.microsoft.com/office/drawing/2014/main" id="{B625A459-FA02-41C6-B98C-0D32822637A4}"/>
              </a:ext>
            </a:extLst>
          </p:cNvPr>
          <p:cNvSpPr>
            <a:spLocks noGrp="1"/>
          </p:cNvSpPr>
          <p:nvPr>
            <p:ph idx="1"/>
          </p:nvPr>
        </p:nvSpPr>
        <p:spPr/>
        <p:txBody>
          <a:bodyPr/>
          <a:lstStyle/>
          <a:p>
            <a:r>
              <a:rPr lang="en-US"/>
              <a:t>Tỷ lệ hỏng trong một lô thuốc là p = 0.2 . Chọn ngẫu nhiên 5 lọ. Hãy thực hiện:</a:t>
            </a:r>
          </a:p>
          <a:p>
            <a:pPr marL="747712" lvl="1" indent="-514350">
              <a:buFont typeface="+mj-lt"/>
              <a:buAutoNum type="alphaLcParenR"/>
            </a:pPr>
            <a:r>
              <a:rPr lang="en-US"/>
              <a:t>Tính xác suất chọn đ</a:t>
            </a:r>
            <a:r>
              <a:rPr lang="vi-VN"/>
              <a:t>ư</a:t>
            </a:r>
            <a:r>
              <a:rPr lang="en-US"/>
              <a:t>ợc 1 lọ hỏng.</a:t>
            </a:r>
          </a:p>
          <a:p>
            <a:pPr marL="747712" lvl="1" indent="-514350">
              <a:buFont typeface="+mj-lt"/>
              <a:buAutoNum type="alphaLcParenR"/>
            </a:pPr>
            <a:r>
              <a:rPr lang="en-US"/>
              <a:t>Lập bảng phân phối xác xuất đối với số lọ hỏng.</a:t>
            </a:r>
          </a:p>
          <a:p>
            <a:pPr marL="747712" lvl="1" indent="-514350">
              <a:buFont typeface="+mj-lt"/>
              <a:buAutoNum type="alphaLcParenR"/>
            </a:pPr>
            <a:r>
              <a:rPr lang="en-US"/>
              <a:t>Tính kỳ vọng và độ lệch chuẩn đối với số lọ hỏng lấy đ</a:t>
            </a:r>
            <a:r>
              <a:rPr lang="vi-VN"/>
              <a:t>ư</a:t>
            </a:r>
            <a:r>
              <a:rPr lang="en-US"/>
              <a:t>ợc</a:t>
            </a:r>
          </a:p>
        </p:txBody>
      </p:sp>
      <p:sp>
        <p:nvSpPr>
          <p:cNvPr id="4" name="Slide Number Placeholder 3">
            <a:extLst>
              <a:ext uri="{FF2B5EF4-FFF2-40B4-BE49-F238E27FC236}">
                <a16:creationId xmlns:a16="http://schemas.microsoft.com/office/drawing/2014/main" id="{D736758E-45A6-4A0C-B99F-1820C1CFE978}"/>
              </a:ext>
            </a:extLst>
          </p:cNvPr>
          <p:cNvSpPr>
            <a:spLocks noGrp="1"/>
          </p:cNvSpPr>
          <p:nvPr>
            <p:ph type="sldNum" sz="quarter" idx="12"/>
          </p:nvPr>
        </p:nvSpPr>
        <p:spPr/>
        <p:txBody>
          <a:bodyPr/>
          <a:lstStyle/>
          <a:p>
            <a:fld id="{5D28FFE6-A2F1-4243-9DB1-DFB06715F2C6}" type="slidenum">
              <a:rPr lang="en-US" smtClean="0"/>
              <a:pPr/>
              <a:t>34</a:t>
            </a:fld>
            <a:endParaRPr lang="en-US" dirty="0"/>
          </a:p>
        </p:txBody>
      </p:sp>
      <p:sp>
        <p:nvSpPr>
          <p:cNvPr id="5" name="Footer Placeholder 4">
            <a:extLst>
              <a:ext uri="{FF2B5EF4-FFF2-40B4-BE49-F238E27FC236}">
                <a16:creationId xmlns:a16="http://schemas.microsoft.com/office/drawing/2014/main" id="{93CE0FC8-D632-4557-95E9-2775343B7BB5}"/>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956775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3B5DD-0BC2-494D-8EAA-F4DD7F1BD160}"/>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D1360F93-906F-8D43-A225-FEF3DBAEB61B}"/>
              </a:ext>
            </a:extLst>
          </p:cNvPr>
          <p:cNvSpPr>
            <a:spLocks noGrp="1"/>
          </p:cNvSpPr>
          <p:nvPr>
            <p:ph idx="1"/>
          </p:nvPr>
        </p:nvSpPr>
        <p:spPr/>
        <p:txBody>
          <a:bodyPr/>
          <a:lstStyle/>
          <a:p>
            <a:r>
              <a:rPr lang="en-US"/>
              <a:t>Biến ngẫu nhiên</a:t>
            </a:r>
          </a:p>
          <a:p>
            <a:r>
              <a:rPr lang="en-US"/>
              <a:t>Phân phối xác suất</a:t>
            </a:r>
          </a:p>
          <a:p>
            <a:r>
              <a:rPr lang="en-US"/>
              <a:t>Đặc trưng của biến ngẫu nhiên</a:t>
            </a:r>
          </a:p>
          <a:p>
            <a:r>
              <a:rPr lang="en-US" b="1"/>
              <a:t>Một số phân phối xác xuất rời rạc</a:t>
            </a:r>
          </a:p>
          <a:p>
            <a:pPr lvl="1"/>
            <a:r>
              <a:rPr lang="en-US"/>
              <a:t>Phân phối Nhị thức</a:t>
            </a:r>
          </a:p>
          <a:p>
            <a:pPr lvl="1"/>
            <a:r>
              <a:rPr lang="en-US" b="1">
                <a:solidFill>
                  <a:srgbClr val="C00000"/>
                </a:solidFill>
              </a:rPr>
              <a:t>Phân phối Poisson</a:t>
            </a:r>
          </a:p>
        </p:txBody>
      </p:sp>
      <p:sp>
        <p:nvSpPr>
          <p:cNvPr id="4" name="Slide Number Placeholder 3">
            <a:extLst>
              <a:ext uri="{FF2B5EF4-FFF2-40B4-BE49-F238E27FC236}">
                <a16:creationId xmlns:a16="http://schemas.microsoft.com/office/drawing/2014/main" id="{EDA1662D-2672-1E4B-833B-8B322C02EFD0}"/>
              </a:ext>
            </a:extLst>
          </p:cNvPr>
          <p:cNvSpPr>
            <a:spLocks noGrp="1"/>
          </p:cNvSpPr>
          <p:nvPr>
            <p:ph type="sldNum" sz="quarter" idx="12"/>
          </p:nvPr>
        </p:nvSpPr>
        <p:spPr/>
        <p:txBody>
          <a:bodyPr/>
          <a:lstStyle/>
          <a:p>
            <a:fld id="{5D28FFE6-A2F1-4243-9DB1-DFB06715F2C6}" type="slidenum">
              <a:rPr lang="en-US" smtClean="0"/>
              <a:pPr/>
              <a:t>35</a:t>
            </a:fld>
            <a:endParaRPr lang="en-US" dirty="0"/>
          </a:p>
        </p:txBody>
      </p:sp>
      <p:sp>
        <p:nvSpPr>
          <p:cNvPr id="5" name="Footer Placeholder 4">
            <a:extLst>
              <a:ext uri="{FF2B5EF4-FFF2-40B4-BE49-F238E27FC236}">
                <a16:creationId xmlns:a16="http://schemas.microsoft.com/office/drawing/2014/main" id="{3F792893-19E6-3240-9319-3FB864D26086}"/>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449158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A3C00-6050-1942-8449-650BDE2A0C97}"/>
              </a:ext>
            </a:extLst>
          </p:cNvPr>
          <p:cNvSpPr>
            <a:spLocks noGrp="1"/>
          </p:cNvSpPr>
          <p:nvPr>
            <p:ph type="title"/>
          </p:nvPr>
        </p:nvSpPr>
        <p:spPr/>
        <p:txBody>
          <a:bodyPr/>
          <a:lstStyle/>
          <a:p>
            <a:r>
              <a:rPr lang="en-US"/>
              <a:t>PHÂN PHỐI POISSON</a:t>
            </a:r>
          </a:p>
        </p:txBody>
      </p:sp>
      <p:sp>
        <p:nvSpPr>
          <p:cNvPr id="3" name="Content Placeholder 2">
            <a:extLst>
              <a:ext uri="{FF2B5EF4-FFF2-40B4-BE49-F238E27FC236}">
                <a16:creationId xmlns:a16="http://schemas.microsoft.com/office/drawing/2014/main" id="{FBFD74CC-CC33-164A-AC81-964F9EAB9470}"/>
              </a:ext>
            </a:extLst>
          </p:cNvPr>
          <p:cNvSpPr>
            <a:spLocks noGrp="1"/>
          </p:cNvSpPr>
          <p:nvPr>
            <p:ph idx="1"/>
          </p:nvPr>
        </p:nvSpPr>
        <p:spPr/>
        <p:txBody>
          <a:bodyPr>
            <a:normAutofit fontScale="92500" lnSpcReduction="10000"/>
          </a:bodyPr>
          <a:lstStyle/>
          <a:p>
            <a:r>
              <a:rPr lang="en-US"/>
              <a:t>Phân phối Poisson là một phân phối xác suất của biến ngẫu nhiên rời rạc, th</a:t>
            </a:r>
            <a:r>
              <a:rPr lang="vi-VN"/>
              <a:t>ư</a:t>
            </a:r>
            <a:r>
              <a:rPr lang="en-US"/>
              <a:t>ờng đ</a:t>
            </a:r>
            <a:r>
              <a:rPr lang="vi-VN"/>
              <a:t>ư</a:t>
            </a:r>
            <a:r>
              <a:rPr lang="en-US"/>
              <a:t>ợc dùng để mô tả khả năng xuất hiện của các biến cố hiếm (khả năng xuất hiện nhỏ)</a:t>
            </a:r>
          </a:p>
          <a:p>
            <a:r>
              <a:rPr lang="en-US"/>
              <a:t>Một biến ngẫu nhiên X, đ</a:t>
            </a:r>
            <a:r>
              <a:rPr lang="vi-VN"/>
              <a:t>ư</a:t>
            </a:r>
            <a:r>
              <a:rPr lang="en-US"/>
              <a:t>ợc gọi là có phân phối Poisson nếu X mô tả số lần xuất hiện của một biến cố trong một khoảng (thời gian, không gian, diện tích, khối l</a:t>
            </a:r>
            <a:r>
              <a:rPr lang="vi-VN"/>
              <a:t>ư</a:t>
            </a:r>
            <a:r>
              <a:rPr lang="en-US"/>
              <a:t>ợng hoặc một số đ</a:t>
            </a:r>
            <a:r>
              <a:rPr lang="vi-VN"/>
              <a:t>ơ</a:t>
            </a:r>
            <a:r>
              <a:rPr lang="en-US"/>
              <a:t>n vị t</a:t>
            </a:r>
            <a:r>
              <a:rPr lang="vi-VN"/>
              <a:t>ư</a:t>
            </a:r>
            <a:r>
              <a:rPr lang="en-US"/>
              <a:t>ơng tự)</a:t>
            </a:r>
          </a:p>
          <a:p>
            <a:r>
              <a:rPr lang="en-US"/>
              <a:t>Ký hiệu: </a:t>
            </a:r>
            <a:r>
              <a:rPr lang="en-US" b="1">
                <a:solidFill>
                  <a:srgbClr val="FF0000"/>
                </a:solidFill>
              </a:rPr>
              <a:t>X ~ P(</a:t>
            </a:r>
            <a:r>
              <a:rPr lang="el-GR" b="1">
                <a:solidFill>
                  <a:srgbClr val="FF0000"/>
                </a:solidFill>
              </a:rPr>
              <a:t>λ</a:t>
            </a:r>
            <a:r>
              <a:rPr lang="en-US" b="1">
                <a:solidFill>
                  <a:srgbClr val="FF0000"/>
                </a:solidFill>
              </a:rPr>
              <a:t>)</a:t>
            </a:r>
            <a:r>
              <a:rPr lang="en-US"/>
              <a:t>, với </a:t>
            </a:r>
            <a:r>
              <a:rPr lang="vi-VN"/>
              <a:t>λ</a:t>
            </a:r>
            <a:r>
              <a:rPr lang="en-US"/>
              <a:t> là số lần xuất hiện của biến cố</a:t>
            </a:r>
          </a:p>
          <a:p>
            <a:r>
              <a:rPr lang="en-US" i="1" u="sng"/>
              <a:t>Ví dụ:</a:t>
            </a:r>
          </a:p>
          <a:p>
            <a:pPr lvl="1"/>
            <a:r>
              <a:rPr lang="en-US"/>
              <a:t>Số cuộc gọi đến tổng đài trong thời gian 1 phút.</a:t>
            </a:r>
          </a:p>
          <a:p>
            <a:pPr lvl="1"/>
            <a:r>
              <a:rPr lang="en-US"/>
              <a:t>Số lỗi in sai trên một trang sách.</a:t>
            </a:r>
            <a:endParaRPr lang="en-US" b="1">
              <a:solidFill>
                <a:srgbClr val="FF0000"/>
              </a:solidFill>
            </a:endParaRPr>
          </a:p>
          <a:p>
            <a:endParaRPr lang="en-US"/>
          </a:p>
        </p:txBody>
      </p:sp>
      <p:sp>
        <p:nvSpPr>
          <p:cNvPr id="4" name="Slide Number Placeholder 3">
            <a:extLst>
              <a:ext uri="{FF2B5EF4-FFF2-40B4-BE49-F238E27FC236}">
                <a16:creationId xmlns:a16="http://schemas.microsoft.com/office/drawing/2014/main" id="{30AE0D3C-C451-B641-91D5-4E5F3F8F6F48}"/>
              </a:ext>
            </a:extLst>
          </p:cNvPr>
          <p:cNvSpPr>
            <a:spLocks noGrp="1"/>
          </p:cNvSpPr>
          <p:nvPr>
            <p:ph type="sldNum" sz="quarter" idx="12"/>
          </p:nvPr>
        </p:nvSpPr>
        <p:spPr/>
        <p:txBody>
          <a:bodyPr/>
          <a:lstStyle/>
          <a:p>
            <a:fld id="{5D28FFE6-A2F1-4243-9DB1-DFB06715F2C6}" type="slidenum">
              <a:rPr lang="en-US" smtClean="0"/>
              <a:pPr/>
              <a:t>36</a:t>
            </a:fld>
            <a:endParaRPr lang="en-US" dirty="0"/>
          </a:p>
        </p:txBody>
      </p:sp>
      <p:sp>
        <p:nvSpPr>
          <p:cNvPr id="5" name="Footer Placeholder 4">
            <a:extLst>
              <a:ext uri="{FF2B5EF4-FFF2-40B4-BE49-F238E27FC236}">
                <a16:creationId xmlns:a16="http://schemas.microsoft.com/office/drawing/2014/main" id="{E19F4F8F-51F2-C149-BF28-16CDD1C298AA}"/>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59191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A3C00-6050-1942-8449-650BDE2A0C97}"/>
              </a:ext>
            </a:extLst>
          </p:cNvPr>
          <p:cNvSpPr>
            <a:spLocks noGrp="1"/>
          </p:cNvSpPr>
          <p:nvPr>
            <p:ph type="title"/>
          </p:nvPr>
        </p:nvSpPr>
        <p:spPr/>
        <p:txBody>
          <a:bodyPr/>
          <a:lstStyle/>
          <a:p>
            <a:r>
              <a:rPr lang="en-US"/>
              <a:t>ĐIỀU KIỆN ĐỂ CÓ PHÂN PHỐI POISSON</a:t>
            </a:r>
          </a:p>
        </p:txBody>
      </p:sp>
      <p:sp>
        <p:nvSpPr>
          <p:cNvPr id="3" name="Content Placeholder 2">
            <a:extLst>
              <a:ext uri="{FF2B5EF4-FFF2-40B4-BE49-F238E27FC236}">
                <a16:creationId xmlns:a16="http://schemas.microsoft.com/office/drawing/2014/main" id="{FBFD74CC-CC33-164A-AC81-964F9EAB9470}"/>
              </a:ext>
            </a:extLst>
          </p:cNvPr>
          <p:cNvSpPr>
            <a:spLocks noGrp="1"/>
          </p:cNvSpPr>
          <p:nvPr>
            <p:ph idx="1"/>
          </p:nvPr>
        </p:nvSpPr>
        <p:spPr/>
        <p:txBody>
          <a:bodyPr>
            <a:normAutofit/>
          </a:bodyPr>
          <a:lstStyle/>
          <a:p>
            <a:r>
              <a:rPr lang="en-US"/>
              <a:t>Một biến ngẫu nhiên X mô tả số lần xuất hiện của một biến cố, đ</a:t>
            </a:r>
            <a:r>
              <a:rPr lang="vi-VN"/>
              <a:t>ư</a:t>
            </a:r>
            <a:r>
              <a:rPr lang="en-US"/>
              <a:t>ợc gọi là có phân phối Poisson nếu:</a:t>
            </a:r>
          </a:p>
          <a:p>
            <a:pPr lvl="1"/>
            <a:r>
              <a:rPr lang="en-US"/>
              <a:t>Số lần xuất hiện của biến cố trong cùng một khoảng (thời gian, không gian…) là không đổi</a:t>
            </a:r>
          </a:p>
          <a:p>
            <a:pPr lvl="1"/>
            <a:r>
              <a:rPr lang="en-US"/>
              <a:t>Sự xuất hiện của biến cố trong khoảng (thời gian, không gian…) này không ảnh h</a:t>
            </a:r>
            <a:r>
              <a:rPr lang="vi-VN"/>
              <a:t>ư</a:t>
            </a:r>
            <a:r>
              <a:rPr lang="en-US"/>
              <a:t>ởng đến sự xuất hiện của biến cố đó trong khoảng (thời gian, không gian…) sau.</a:t>
            </a:r>
          </a:p>
          <a:p>
            <a:endParaRPr lang="en-US" b="1">
              <a:solidFill>
                <a:srgbClr val="FF0000"/>
              </a:solidFill>
            </a:endParaRPr>
          </a:p>
          <a:p>
            <a:endParaRPr lang="en-US"/>
          </a:p>
        </p:txBody>
      </p:sp>
      <p:sp>
        <p:nvSpPr>
          <p:cNvPr id="4" name="Slide Number Placeholder 3">
            <a:extLst>
              <a:ext uri="{FF2B5EF4-FFF2-40B4-BE49-F238E27FC236}">
                <a16:creationId xmlns:a16="http://schemas.microsoft.com/office/drawing/2014/main" id="{30AE0D3C-C451-B641-91D5-4E5F3F8F6F48}"/>
              </a:ext>
            </a:extLst>
          </p:cNvPr>
          <p:cNvSpPr>
            <a:spLocks noGrp="1"/>
          </p:cNvSpPr>
          <p:nvPr>
            <p:ph type="sldNum" sz="quarter" idx="12"/>
          </p:nvPr>
        </p:nvSpPr>
        <p:spPr/>
        <p:txBody>
          <a:bodyPr/>
          <a:lstStyle/>
          <a:p>
            <a:fld id="{5D28FFE6-A2F1-4243-9DB1-DFB06715F2C6}" type="slidenum">
              <a:rPr lang="en-US" smtClean="0"/>
              <a:pPr/>
              <a:t>37</a:t>
            </a:fld>
            <a:endParaRPr lang="en-US" dirty="0"/>
          </a:p>
        </p:txBody>
      </p:sp>
      <p:sp>
        <p:nvSpPr>
          <p:cNvPr id="5" name="Footer Placeholder 4">
            <a:extLst>
              <a:ext uri="{FF2B5EF4-FFF2-40B4-BE49-F238E27FC236}">
                <a16:creationId xmlns:a16="http://schemas.microsoft.com/office/drawing/2014/main" id="{E19F4F8F-51F2-C149-BF28-16CDD1C298AA}"/>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64043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6C78D-0D67-4272-A8CB-DCB8F04F23F4}"/>
              </a:ext>
            </a:extLst>
          </p:cNvPr>
          <p:cNvSpPr>
            <a:spLocks noGrp="1"/>
          </p:cNvSpPr>
          <p:nvPr>
            <p:ph type="title"/>
          </p:nvPr>
        </p:nvSpPr>
        <p:spPr/>
        <p:txBody>
          <a:bodyPr/>
          <a:lstStyle/>
          <a:p>
            <a:r>
              <a:rPr lang="en-US"/>
              <a:t>HÀM XÁC SUẤT CỦA PHÂN PHỐI POISSON</a:t>
            </a:r>
          </a:p>
        </p:txBody>
      </p:sp>
      <p:sp>
        <p:nvSpPr>
          <p:cNvPr id="3" name="Content Placeholder 2">
            <a:extLst>
              <a:ext uri="{FF2B5EF4-FFF2-40B4-BE49-F238E27FC236}">
                <a16:creationId xmlns:a16="http://schemas.microsoft.com/office/drawing/2014/main" id="{6F79D1B1-8FC2-481A-A7F9-84037206D749}"/>
              </a:ext>
            </a:extLst>
          </p:cNvPr>
          <p:cNvSpPr>
            <a:spLocks noGrp="1"/>
          </p:cNvSpPr>
          <p:nvPr>
            <p:ph idx="1"/>
          </p:nvPr>
        </p:nvSpPr>
        <p:spPr/>
        <p:txBody>
          <a:bodyPr/>
          <a:lstStyle/>
          <a:p>
            <a:r>
              <a:rPr lang="en-US"/>
              <a:t>Nếu </a:t>
            </a:r>
            <a:r>
              <a:rPr lang="en-US" b="1"/>
              <a:t>X ~ P(</a:t>
            </a:r>
            <a:r>
              <a:rPr lang="el-GR" b="1"/>
              <a:t>λ</a:t>
            </a:r>
            <a:r>
              <a:rPr lang="en-US" b="1"/>
              <a:t>)</a:t>
            </a:r>
            <a:r>
              <a:rPr lang="en-US"/>
              <a:t>. Ta có:</a:t>
            </a:r>
          </a:p>
          <a:p>
            <a:endParaRPr lang="en-US"/>
          </a:p>
          <a:p>
            <a:endParaRPr lang="en-US"/>
          </a:p>
          <a:p>
            <a:pPr marL="0" indent="0" algn="r">
              <a:buNone/>
            </a:pPr>
            <a:endParaRPr lang="en-US"/>
          </a:p>
          <a:p>
            <a:pPr marL="0" indent="0" algn="r">
              <a:buNone/>
            </a:pPr>
            <a:r>
              <a:rPr lang="en-US"/>
              <a:t>(với e = 2.71828)</a:t>
            </a:r>
          </a:p>
          <a:p>
            <a:endParaRPr lang="en-US"/>
          </a:p>
          <a:p>
            <a:pPr marL="0" indent="0">
              <a:buNone/>
            </a:pPr>
            <a:endParaRPr lang="en-US"/>
          </a:p>
          <a:p>
            <a:endParaRPr lang="en-US"/>
          </a:p>
          <a:p>
            <a:endParaRPr lang="en-US"/>
          </a:p>
        </p:txBody>
      </p:sp>
      <p:sp>
        <p:nvSpPr>
          <p:cNvPr id="4" name="Slide Number Placeholder 3">
            <a:extLst>
              <a:ext uri="{FF2B5EF4-FFF2-40B4-BE49-F238E27FC236}">
                <a16:creationId xmlns:a16="http://schemas.microsoft.com/office/drawing/2014/main" id="{841FCD7D-32DB-4BF6-B46D-7B269F0FE651}"/>
              </a:ext>
            </a:extLst>
          </p:cNvPr>
          <p:cNvSpPr>
            <a:spLocks noGrp="1"/>
          </p:cNvSpPr>
          <p:nvPr>
            <p:ph type="sldNum" sz="quarter" idx="12"/>
          </p:nvPr>
        </p:nvSpPr>
        <p:spPr/>
        <p:txBody>
          <a:bodyPr/>
          <a:lstStyle/>
          <a:p>
            <a:fld id="{5D28FFE6-A2F1-4243-9DB1-DFB06715F2C6}" type="slidenum">
              <a:rPr lang="en-US" smtClean="0"/>
              <a:pPr/>
              <a:t>38</a:t>
            </a:fld>
            <a:endParaRPr lang="en-US" dirty="0"/>
          </a:p>
        </p:txBody>
      </p:sp>
      <p:sp>
        <p:nvSpPr>
          <p:cNvPr id="5" name="Footer Placeholder 4">
            <a:extLst>
              <a:ext uri="{FF2B5EF4-FFF2-40B4-BE49-F238E27FC236}">
                <a16:creationId xmlns:a16="http://schemas.microsoft.com/office/drawing/2014/main" id="{7D56E42D-BF3F-4A9A-9E01-B0B02CA7ED44}"/>
              </a:ext>
            </a:extLst>
          </p:cNvPr>
          <p:cNvSpPr>
            <a:spLocks noGrp="1"/>
          </p:cNvSpPr>
          <p:nvPr>
            <p:ph type="ftr" sz="quarter" idx="11"/>
          </p:nvPr>
        </p:nvSpPr>
        <p:spPr/>
        <p:txBody>
          <a:bodyPr/>
          <a:lstStyle/>
          <a:p>
            <a:endParaRPr lang="en-US" dirty="0"/>
          </a:p>
        </p:txBody>
      </p:sp>
      <p:graphicFrame>
        <p:nvGraphicFramePr>
          <p:cNvPr id="7" name="Object 4">
            <a:extLst>
              <a:ext uri="{FF2B5EF4-FFF2-40B4-BE49-F238E27FC236}">
                <a16:creationId xmlns:a16="http://schemas.microsoft.com/office/drawing/2014/main" id="{5970646D-C296-4E62-8708-28ED8AC52B5D}"/>
              </a:ext>
            </a:extLst>
          </p:cNvPr>
          <p:cNvGraphicFramePr>
            <a:graphicFrameLocks noChangeAspect="1"/>
          </p:cNvGraphicFramePr>
          <p:nvPr>
            <p:extLst>
              <p:ext uri="{D42A27DB-BD31-4B8C-83A1-F6EECF244321}">
                <p14:modId xmlns:p14="http://schemas.microsoft.com/office/powerpoint/2010/main" val="2889425008"/>
              </p:ext>
            </p:extLst>
          </p:nvPr>
        </p:nvGraphicFramePr>
        <p:xfrm>
          <a:off x="2687162" y="2174875"/>
          <a:ext cx="3678238" cy="1254125"/>
        </p:xfrm>
        <a:graphic>
          <a:graphicData uri="http://schemas.openxmlformats.org/presentationml/2006/ole">
            <mc:AlternateContent xmlns:mc="http://schemas.openxmlformats.org/markup-compatibility/2006">
              <mc:Choice xmlns:v="urn:schemas-microsoft-com:vml" Requires="v">
                <p:oleObj name="Equation" r:id="rId2" imgW="1231560" imgH="419040" progId="Equation.DSMT4">
                  <p:embed/>
                </p:oleObj>
              </mc:Choice>
              <mc:Fallback>
                <p:oleObj name="Equation" r:id="rId2" imgW="1231560" imgH="419040" progId="Equation.DSMT4">
                  <p:embed/>
                  <p:pic>
                    <p:nvPicPr>
                      <p:cNvPr id="1536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7162" y="2174875"/>
                        <a:ext cx="3678238" cy="1254125"/>
                      </a:xfrm>
                      <a:prstGeom prst="rect">
                        <a:avLst/>
                      </a:prstGeom>
                      <a:solidFill>
                        <a:srgbClr val="FFFF00"/>
                      </a:solidFill>
                      <a:ln>
                        <a:noFill/>
                      </a:ln>
                    </p:spPr>
                  </p:pic>
                </p:oleObj>
              </mc:Fallback>
            </mc:AlternateContent>
          </a:graphicData>
        </a:graphic>
      </p:graphicFrame>
    </p:spTree>
    <p:extLst>
      <p:ext uri="{BB962C8B-B14F-4D97-AF65-F5344CB8AC3E}">
        <p14:creationId xmlns:p14="http://schemas.microsoft.com/office/powerpoint/2010/main" val="1878772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0B382-A6CF-4999-B208-36F5830158A8}"/>
              </a:ext>
            </a:extLst>
          </p:cNvPr>
          <p:cNvSpPr>
            <a:spLocks noGrp="1"/>
          </p:cNvSpPr>
          <p:nvPr>
            <p:ph type="title"/>
          </p:nvPr>
        </p:nvSpPr>
        <p:spPr/>
        <p:txBody>
          <a:bodyPr/>
          <a:lstStyle/>
          <a:p>
            <a:r>
              <a:rPr lang="en-US"/>
              <a:t>VÍ DỤ</a:t>
            </a:r>
          </a:p>
        </p:txBody>
      </p:sp>
      <p:sp>
        <p:nvSpPr>
          <p:cNvPr id="3" name="Content Placeholder 2">
            <a:extLst>
              <a:ext uri="{FF2B5EF4-FFF2-40B4-BE49-F238E27FC236}">
                <a16:creationId xmlns:a16="http://schemas.microsoft.com/office/drawing/2014/main" id="{E9C692FB-9F30-4CEB-820C-9E1EE9A3DE0A}"/>
              </a:ext>
            </a:extLst>
          </p:cNvPr>
          <p:cNvSpPr>
            <a:spLocks noGrp="1"/>
          </p:cNvSpPr>
          <p:nvPr>
            <p:ph idx="1"/>
          </p:nvPr>
        </p:nvSpPr>
        <p:spPr/>
        <p:txBody>
          <a:bodyPr/>
          <a:lstStyle/>
          <a:p>
            <a:r>
              <a:rPr lang="en-US"/>
              <a:t>Trong một nhà máy dệt, biết số ống sợi bị đứt trong 1 giờ có phân phối Poisson với trung bình là 4. Tính xác suất trong 1 giờ có 3 ống sợ bị đứt.</a:t>
            </a:r>
          </a:p>
        </p:txBody>
      </p:sp>
      <p:sp>
        <p:nvSpPr>
          <p:cNvPr id="4" name="Slide Number Placeholder 3">
            <a:extLst>
              <a:ext uri="{FF2B5EF4-FFF2-40B4-BE49-F238E27FC236}">
                <a16:creationId xmlns:a16="http://schemas.microsoft.com/office/drawing/2014/main" id="{ED17CE2F-E7F1-42DA-98E0-E7ADA80A9FA3}"/>
              </a:ext>
            </a:extLst>
          </p:cNvPr>
          <p:cNvSpPr>
            <a:spLocks noGrp="1"/>
          </p:cNvSpPr>
          <p:nvPr>
            <p:ph type="sldNum" sz="quarter" idx="12"/>
          </p:nvPr>
        </p:nvSpPr>
        <p:spPr/>
        <p:txBody>
          <a:bodyPr/>
          <a:lstStyle/>
          <a:p>
            <a:fld id="{5D28FFE6-A2F1-4243-9DB1-DFB06715F2C6}" type="slidenum">
              <a:rPr lang="en-US" smtClean="0"/>
              <a:pPr/>
              <a:t>39</a:t>
            </a:fld>
            <a:endParaRPr lang="en-US" dirty="0"/>
          </a:p>
        </p:txBody>
      </p:sp>
      <p:sp>
        <p:nvSpPr>
          <p:cNvPr id="5" name="Footer Placeholder 4">
            <a:extLst>
              <a:ext uri="{FF2B5EF4-FFF2-40B4-BE49-F238E27FC236}">
                <a16:creationId xmlns:a16="http://schemas.microsoft.com/office/drawing/2014/main" id="{D065B8C5-6758-4A9A-AD9A-347C7340EC28}"/>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19709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3B5DD-0BC2-494D-8EAA-F4DD7F1BD160}"/>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D1360F93-906F-8D43-A225-FEF3DBAEB61B}"/>
              </a:ext>
            </a:extLst>
          </p:cNvPr>
          <p:cNvSpPr>
            <a:spLocks noGrp="1"/>
          </p:cNvSpPr>
          <p:nvPr>
            <p:ph idx="1"/>
          </p:nvPr>
        </p:nvSpPr>
        <p:spPr/>
        <p:txBody>
          <a:bodyPr/>
          <a:lstStyle/>
          <a:p>
            <a:r>
              <a:rPr lang="en-US"/>
              <a:t>Biến ngẫu nhiên</a:t>
            </a:r>
          </a:p>
          <a:p>
            <a:r>
              <a:rPr lang="en-US"/>
              <a:t>Phân phối xác suất</a:t>
            </a:r>
          </a:p>
          <a:p>
            <a:r>
              <a:rPr lang="en-US"/>
              <a:t>Đặc trưng của biến ngẫu nhiên</a:t>
            </a:r>
          </a:p>
          <a:p>
            <a:r>
              <a:rPr lang="en-US"/>
              <a:t>Một số phân phối xác xuất rời rạc</a:t>
            </a:r>
          </a:p>
          <a:p>
            <a:pPr lvl="1"/>
            <a:r>
              <a:rPr lang="en-US"/>
              <a:t>Phân phối Nhị thức</a:t>
            </a:r>
          </a:p>
          <a:p>
            <a:pPr lvl="1"/>
            <a:r>
              <a:rPr lang="en-US"/>
              <a:t>Phân phối Poisson</a:t>
            </a:r>
          </a:p>
        </p:txBody>
      </p:sp>
      <p:sp>
        <p:nvSpPr>
          <p:cNvPr id="4" name="Slide Number Placeholder 3">
            <a:extLst>
              <a:ext uri="{FF2B5EF4-FFF2-40B4-BE49-F238E27FC236}">
                <a16:creationId xmlns:a16="http://schemas.microsoft.com/office/drawing/2014/main" id="{EDA1662D-2672-1E4B-833B-8B322C02EFD0}"/>
              </a:ext>
            </a:extLst>
          </p:cNvPr>
          <p:cNvSpPr>
            <a:spLocks noGrp="1"/>
          </p:cNvSpPr>
          <p:nvPr>
            <p:ph type="sldNum" sz="quarter" idx="12"/>
          </p:nvPr>
        </p:nvSpPr>
        <p:spPr/>
        <p:txBody>
          <a:bodyPr/>
          <a:lstStyle/>
          <a:p>
            <a:fld id="{5D28FFE6-A2F1-4243-9DB1-DFB06715F2C6}" type="slidenum">
              <a:rPr lang="en-US" smtClean="0"/>
              <a:pPr/>
              <a:t>4</a:t>
            </a:fld>
            <a:endParaRPr lang="en-US" dirty="0"/>
          </a:p>
        </p:txBody>
      </p:sp>
      <p:sp>
        <p:nvSpPr>
          <p:cNvPr id="5" name="Footer Placeholder 4">
            <a:extLst>
              <a:ext uri="{FF2B5EF4-FFF2-40B4-BE49-F238E27FC236}">
                <a16:creationId xmlns:a16="http://schemas.microsoft.com/office/drawing/2014/main" id="{3F792893-19E6-3240-9319-3FB864D26086}"/>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168890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B404E-E6FD-49E1-8231-3F3A6AF35B83}"/>
              </a:ext>
            </a:extLst>
          </p:cNvPr>
          <p:cNvSpPr>
            <a:spLocks noGrp="1"/>
          </p:cNvSpPr>
          <p:nvPr>
            <p:ph type="title"/>
          </p:nvPr>
        </p:nvSpPr>
        <p:spPr/>
        <p:txBody>
          <a:bodyPr>
            <a:normAutofit/>
          </a:bodyPr>
          <a:lstStyle/>
          <a:p>
            <a:r>
              <a:rPr lang="en-US"/>
              <a:t>CÁC THAM SỐ ĐẶC TR</a:t>
            </a:r>
            <a:r>
              <a:rPr lang="vi-VN"/>
              <a:t>Ư</a:t>
            </a:r>
            <a:r>
              <a:rPr lang="en-US"/>
              <a:t>NG CỦA PP POISSON</a:t>
            </a:r>
          </a:p>
        </p:txBody>
      </p:sp>
      <p:sp>
        <p:nvSpPr>
          <p:cNvPr id="3" name="Content Placeholder 2">
            <a:extLst>
              <a:ext uri="{FF2B5EF4-FFF2-40B4-BE49-F238E27FC236}">
                <a16:creationId xmlns:a16="http://schemas.microsoft.com/office/drawing/2014/main" id="{13FDCC26-60F0-4338-9A03-9B25DB0C8012}"/>
              </a:ext>
            </a:extLst>
          </p:cNvPr>
          <p:cNvSpPr>
            <a:spLocks noGrp="1"/>
          </p:cNvSpPr>
          <p:nvPr>
            <p:ph idx="1"/>
          </p:nvPr>
        </p:nvSpPr>
        <p:spPr/>
        <p:txBody>
          <a:bodyPr/>
          <a:lstStyle/>
          <a:p>
            <a:pPr marL="0" indent="0">
              <a:buNone/>
            </a:pPr>
            <a:r>
              <a:rPr lang="en-US"/>
              <a:t>Nếu X ~ P(</a:t>
            </a:r>
            <a:r>
              <a:rPr lang="el-GR"/>
              <a:t>λ</a:t>
            </a:r>
            <a:r>
              <a:rPr lang="en-US"/>
              <a:t>) (hay X có phân phối Poisson). Ta có:</a:t>
            </a:r>
          </a:p>
          <a:p>
            <a:endParaRPr lang="en-US"/>
          </a:p>
          <a:p>
            <a:endParaRPr lang="en-US"/>
          </a:p>
          <a:p>
            <a:pPr algn="ctr"/>
            <a:endParaRPr lang="en-US"/>
          </a:p>
          <a:p>
            <a:endParaRPr lang="en-US"/>
          </a:p>
          <a:p>
            <a:endParaRPr lang="en-US"/>
          </a:p>
        </p:txBody>
      </p:sp>
      <p:sp>
        <p:nvSpPr>
          <p:cNvPr id="4" name="Slide Number Placeholder 3">
            <a:extLst>
              <a:ext uri="{FF2B5EF4-FFF2-40B4-BE49-F238E27FC236}">
                <a16:creationId xmlns:a16="http://schemas.microsoft.com/office/drawing/2014/main" id="{6AFDC08E-EB29-4BD1-B9C7-F56FFA065282}"/>
              </a:ext>
            </a:extLst>
          </p:cNvPr>
          <p:cNvSpPr>
            <a:spLocks noGrp="1"/>
          </p:cNvSpPr>
          <p:nvPr>
            <p:ph type="sldNum" sz="quarter" idx="12"/>
          </p:nvPr>
        </p:nvSpPr>
        <p:spPr/>
        <p:txBody>
          <a:bodyPr/>
          <a:lstStyle/>
          <a:p>
            <a:fld id="{5D28FFE6-A2F1-4243-9DB1-DFB06715F2C6}" type="slidenum">
              <a:rPr lang="en-US" smtClean="0"/>
              <a:pPr/>
              <a:t>40</a:t>
            </a:fld>
            <a:endParaRPr lang="en-US" dirty="0"/>
          </a:p>
        </p:txBody>
      </p:sp>
      <p:sp>
        <p:nvSpPr>
          <p:cNvPr id="5" name="Footer Placeholder 4">
            <a:extLst>
              <a:ext uri="{FF2B5EF4-FFF2-40B4-BE49-F238E27FC236}">
                <a16:creationId xmlns:a16="http://schemas.microsoft.com/office/drawing/2014/main" id="{E65BEB85-573C-4432-A178-D6A59530EA06}"/>
              </a:ext>
            </a:extLst>
          </p:cNvPr>
          <p:cNvSpPr>
            <a:spLocks noGrp="1"/>
          </p:cNvSpPr>
          <p:nvPr>
            <p:ph type="ftr" sz="quarter" idx="11"/>
          </p:nvPr>
        </p:nvSpPr>
        <p:spPr/>
        <p:txBody>
          <a:bodyPr/>
          <a:lstStyle/>
          <a:p>
            <a:endParaRPr lang="en-US" dirty="0"/>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80D2883D-6C07-477E-941B-0A63E426C04B}"/>
                  </a:ext>
                </a:extLst>
              </p:cNvPr>
              <p:cNvSpPr/>
              <p:nvPr/>
            </p:nvSpPr>
            <p:spPr>
              <a:xfrm>
                <a:off x="2765787" y="2659559"/>
                <a:ext cx="3657600" cy="769441"/>
              </a:xfrm>
              <a:prstGeom prst="rect">
                <a:avLst/>
              </a:prstGeom>
              <a:solidFill>
                <a:srgbClr val="FFFF00"/>
              </a:solid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4400" i="1">
                              <a:latin typeface="Cambria Math" panose="02040503050406030204" pitchFamily="18" charset="0"/>
                            </a:rPr>
                          </m:ctrlPr>
                        </m:sSupPr>
                        <m:e>
                          <m:r>
                            <a:rPr lang="en-US" sz="4400" i="1">
                              <a:latin typeface="Cambria Math" panose="02040503050406030204" pitchFamily="18" charset="0"/>
                            </a:rPr>
                            <m:t>𝜇</m:t>
                          </m:r>
                          <m:r>
                            <a:rPr lang="en-US" sz="4400" i="0">
                              <a:latin typeface="Cambria Math" panose="02040503050406030204" pitchFamily="18" charset="0"/>
                            </a:rPr>
                            <m:t>= </m:t>
                          </m:r>
                          <m:r>
                            <a:rPr lang="en-US" sz="4400" i="1">
                              <a:latin typeface="Cambria Math" panose="02040503050406030204" pitchFamily="18" charset="0"/>
                            </a:rPr>
                            <m:t>𝜎</m:t>
                          </m:r>
                        </m:e>
                        <m:sup>
                          <m:r>
                            <a:rPr lang="en-US" sz="4400" i="0">
                              <a:latin typeface="Cambria Math" panose="02040503050406030204" pitchFamily="18" charset="0"/>
                            </a:rPr>
                            <m:t>2</m:t>
                          </m:r>
                        </m:sup>
                      </m:sSup>
                      <m:r>
                        <a:rPr lang="en-US" sz="4400" i="0">
                          <a:latin typeface="Cambria Math" panose="02040503050406030204" pitchFamily="18" charset="0"/>
                        </a:rPr>
                        <m:t>=</m:t>
                      </m:r>
                      <m:r>
                        <a:rPr lang="en-US" sz="4400" i="1" smtClean="0">
                          <a:latin typeface="Cambria Math" panose="02040503050406030204" pitchFamily="18" charset="0"/>
                        </a:rPr>
                        <m:t>𝜆</m:t>
                      </m:r>
                    </m:oMath>
                  </m:oMathPara>
                </a14:m>
                <a:endParaRPr lang="en-US"/>
              </a:p>
            </p:txBody>
          </p:sp>
        </mc:Choice>
        <mc:Fallback xmlns="">
          <p:sp>
            <p:nvSpPr>
              <p:cNvPr id="9" name="Rectangle 8">
                <a:extLst>
                  <a:ext uri="{FF2B5EF4-FFF2-40B4-BE49-F238E27FC236}">
                    <a16:creationId xmlns:a16="http://schemas.microsoft.com/office/drawing/2014/main" id="{80D2883D-6C07-477E-941B-0A63E426C04B}"/>
                  </a:ext>
                </a:extLst>
              </p:cNvPr>
              <p:cNvSpPr>
                <a:spLocks noRot="1" noChangeAspect="1" noMove="1" noResize="1" noEditPoints="1" noAdjustHandles="1" noChangeArrowheads="1" noChangeShapeType="1" noTextEdit="1"/>
              </p:cNvSpPr>
              <p:nvPr/>
            </p:nvSpPr>
            <p:spPr>
              <a:xfrm>
                <a:off x="2765787" y="2659559"/>
                <a:ext cx="3657600" cy="769441"/>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23531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73F5-D432-4FF3-9208-C1241EB5FA63}"/>
              </a:ext>
            </a:extLst>
          </p:cNvPr>
          <p:cNvSpPr>
            <a:spLocks noGrp="1"/>
          </p:cNvSpPr>
          <p:nvPr>
            <p:ph type="title"/>
          </p:nvPr>
        </p:nvSpPr>
        <p:spPr/>
        <p:txBody>
          <a:bodyPr/>
          <a:lstStyle/>
          <a:p>
            <a:r>
              <a:rPr lang="en-US"/>
              <a:t>VÍ DỤ</a:t>
            </a:r>
          </a:p>
        </p:txBody>
      </p:sp>
      <p:sp>
        <p:nvSpPr>
          <p:cNvPr id="3" name="Content Placeholder 2">
            <a:extLst>
              <a:ext uri="{FF2B5EF4-FFF2-40B4-BE49-F238E27FC236}">
                <a16:creationId xmlns:a16="http://schemas.microsoft.com/office/drawing/2014/main" id="{B625A459-FA02-41C6-B98C-0D32822637A4}"/>
              </a:ext>
            </a:extLst>
          </p:cNvPr>
          <p:cNvSpPr>
            <a:spLocks noGrp="1"/>
          </p:cNvSpPr>
          <p:nvPr>
            <p:ph idx="1"/>
          </p:nvPr>
        </p:nvSpPr>
        <p:spPr/>
        <p:txBody>
          <a:bodyPr/>
          <a:lstStyle/>
          <a:p>
            <a:r>
              <a:rPr lang="en-US"/>
              <a:t>Theo thống kê trong khoảng thời gian 100 năm, có 530 c</a:t>
            </a:r>
            <a:r>
              <a:rPr lang="vi-VN"/>
              <a:t>ơ</a:t>
            </a:r>
            <a:r>
              <a:rPr lang="en-US"/>
              <a:t>n bão đến từ Đại Tây D</a:t>
            </a:r>
            <a:r>
              <a:rPr lang="vi-VN"/>
              <a:t>ư</a:t>
            </a:r>
            <a:r>
              <a:rPr lang="en-US"/>
              <a:t>ơng. Giả sử số c</a:t>
            </a:r>
            <a:r>
              <a:rPr lang="vi-VN"/>
              <a:t>ơ</a:t>
            </a:r>
            <a:r>
              <a:rPr lang="en-US"/>
              <a:t>n bão trong một năm có phân phối Poisson. Hãy tính</a:t>
            </a:r>
          </a:p>
          <a:p>
            <a:pPr marL="747712" lvl="1" indent="-514350">
              <a:buFont typeface="+mj-lt"/>
              <a:buAutoNum type="alphaLcParenR"/>
            </a:pPr>
            <a:r>
              <a:rPr lang="en-US"/>
              <a:t>Số c</a:t>
            </a:r>
            <a:r>
              <a:rPr lang="vi-VN"/>
              <a:t>ơ</a:t>
            </a:r>
            <a:r>
              <a:rPr lang="en-US"/>
              <a:t>n bão trung bình mỗi năm.</a:t>
            </a:r>
          </a:p>
          <a:p>
            <a:pPr marL="747712" lvl="1" indent="-514350">
              <a:buFont typeface="+mj-lt"/>
              <a:buAutoNum type="alphaLcParenR"/>
            </a:pPr>
            <a:r>
              <a:rPr lang="en-US"/>
              <a:t>Tính xác suất một năm có hai c</a:t>
            </a:r>
            <a:r>
              <a:rPr lang="vi-VN"/>
              <a:t>ơ</a:t>
            </a:r>
            <a:r>
              <a:rPr lang="en-US"/>
              <a:t>n bão đến từ Đại Tây D</a:t>
            </a:r>
            <a:r>
              <a:rPr lang="vi-VN"/>
              <a:t>ư</a:t>
            </a:r>
            <a:r>
              <a:rPr lang="en-US"/>
              <a:t>ơng</a:t>
            </a:r>
          </a:p>
        </p:txBody>
      </p:sp>
      <p:sp>
        <p:nvSpPr>
          <p:cNvPr id="4" name="Slide Number Placeholder 3">
            <a:extLst>
              <a:ext uri="{FF2B5EF4-FFF2-40B4-BE49-F238E27FC236}">
                <a16:creationId xmlns:a16="http://schemas.microsoft.com/office/drawing/2014/main" id="{D736758E-45A6-4A0C-B99F-1820C1CFE978}"/>
              </a:ext>
            </a:extLst>
          </p:cNvPr>
          <p:cNvSpPr>
            <a:spLocks noGrp="1"/>
          </p:cNvSpPr>
          <p:nvPr>
            <p:ph type="sldNum" sz="quarter" idx="12"/>
          </p:nvPr>
        </p:nvSpPr>
        <p:spPr/>
        <p:txBody>
          <a:bodyPr/>
          <a:lstStyle/>
          <a:p>
            <a:fld id="{5D28FFE6-A2F1-4243-9DB1-DFB06715F2C6}" type="slidenum">
              <a:rPr lang="en-US" smtClean="0"/>
              <a:pPr/>
              <a:t>41</a:t>
            </a:fld>
            <a:endParaRPr lang="en-US" dirty="0"/>
          </a:p>
        </p:txBody>
      </p:sp>
      <p:sp>
        <p:nvSpPr>
          <p:cNvPr id="5" name="Footer Placeholder 4">
            <a:extLst>
              <a:ext uri="{FF2B5EF4-FFF2-40B4-BE49-F238E27FC236}">
                <a16:creationId xmlns:a16="http://schemas.microsoft.com/office/drawing/2014/main" id="{93CE0FC8-D632-4557-95E9-2775343B7BB5}"/>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838500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E051-352D-4A20-AE44-93EF2C219C74}"/>
              </a:ext>
            </a:extLst>
          </p:cNvPr>
          <p:cNvSpPr>
            <a:spLocks noGrp="1"/>
          </p:cNvSpPr>
          <p:nvPr>
            <p:ph type="title"/>
          </p:nvPr>
        </p:nvSpPr>
        <p:spPr/>
        <p:txBody>
          <a:bodyPr>
            <a:normAutofit fontScale="90000"/>
          </a:bodyPr>
          <a:lstStyle/>
          <a:p>
            <a:r>
              <a:rPr lang="en-US"/>
              <a:t>SỰ KHÁC BIỆT GIỮA PP NHỊ THỨC VÀ PP POISSON</a:t>
            </a:r>
          </a:p>
        </p:txBody>
      </p:sp>
      <p:sp>
        <p:nvSpPr>
          <p:cNvPr id="3" name="Content Placeholder 2">
            <a:extLst>
              <a:ext uri="{FF2B5EF4-FFF2-40B4-BE49-F238E27FC236}">
                <a16:creationId xmlns:a16="http://schemas.microsoft.com/office/drawing/2014/main" id="{A448D81F-CE6A-4CDB-B61D-86C0B0C818AE}"/>
              </a:ext>
            </a:extLst>
          </p:cNvPr>
          <p:cNvSpPr>
            <a:spLocks noGrp="1"/>
          </p:cNvSpPr>
          <p:nvPr>
            <p:ph idx="1"/>
          </p:nvPr>
        </p:nvSpPr>
        <p:spPr/>
        <p:txBody>
          <a:bodyPr/>
          <a:lstStyle/>
          <a:p>
            <a:r>
              <a:rPr lang="en-US"/>
              <a:t>PP Nhị thức ảnh h</a:t>
            </a:r>
            <a:r>
              <a:rPr lang="vi-VN"/>
              <a:t>ư</a:t>
            </a:r>
            <a:r>
              <a:rPr lang="en-US"/>
              <a:t>ởng bởi hai tham số là n và p. Trong khi, phân phối Poisson chỉ bị ảnh h</a:t>
            </a:r>
            <a:r>
              <a:rPr lang="vi-VN"/>
              <a:t>ư</a:t>
            </a:r>
            <a:r>
              <a:rPr lang="en-US"/>
              <a:t>ởng bởi tham số  </a:t>
            </a:r>
            <a:r>
              <a:rPr lang="el-GR"/>
              <a:t>λ</a:t>
            </a:r>
            <a:endParaRPr lang="en-US"/>
          </a:p>
          <a:p>
            <a:endParaRPr lang="en-US"/>
          </a:p>
          <a:p>
            <a:r>
              <a:rPr lang="en-US"/>
              <a:t>Trong phân phối nhị thức, giá trị tối đa mà biến ngẫu nhiên có thể nhận là n. Còn đối với pp Poisson là không có giới hạn trên.</a:t>
            </a:r>
          </a:p>
        </p:txBody>
      </p:sp>
      <p:sp>
        <p:nvSpPr>
          <p:cNvPr id="4" name="Slide Number Placeholder 3">
            <a:extLst>
              <a:ext uri="{FF2B5EF4-FFF2-40B4-BE49-F238E27FC236}">
                <a16:creationId xmlns:a16="http://schemas.microsoft.com/office/drawing/2014/main" id="{AD46D440-1952-4230-874B-260729C64621}"/>
              </a:ext>
            </a:extLst>
          </p:cNvPr>
          <p:cNvSpPr>
            <a:spLocks noGrp="1"/>
          </p:cNvSpPr>
          <p:nvPr>
            <p:ph type="sldNum" sz="quarter" idx="12"/>
          </p:nvPr>
        </p:nvSpPr>
        <p:spPr/>
        <p:txBody>
          <a:bodyPr/>
          <a:lstStyle/>
          <a:p>
            <a:fld id="{5D28FFE6-A2F1-4243-9DB1-DFB06715F2C6}" type="slidenum">
              <a:rPr lang="en-US" smtClean="0"/>
              <a:pPr/>
              <a:t>42</a:t>
            </a:fld>
            <a:endParaRPr lang="en-US" dirty="0"/>
          </a:p>
        </p:txBody>
      </p:sp>
      <p:sp>
        <p:nvSpPr>
          <p:cNvPr id="5" name="Footer Placeholder 4">
            <a:extLst>
              <a:ext uri="{FF2B5EF4-FFF2-40B4-BE49-F238E27FC236}">
                <a16:creationId xmlns:a16="http://schemas.microsoft.com/office/drawing/2014/main" id="{0E5B62D6-4735-4414-831B-C96D31F97A17}"/>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122468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E541B-2A6F-4EE9-8286-B12A292C39AF}"/>
              </a:ext>
            </a:extLst>
          </p:cNvPr>
          <p:cNvSpPr>
            <a:spLocks noGrp="1"/>
          </p:cNvSpPr>
          <p:nvPr>
            <p:ph type="title"/>
          </p:nvPr>
        </p:nvSpPr>
        <p:spPr/>
        <p:txBody>
          <a:bodyPr>
            <a:normAutofit/>
          </a:bodyPr>
          <a:lstStyle/>
          <a:p>
            <a:r>
              <a:rPr lang="en-US"/>
              <a:t>XẤP XỈ PP NHỊ THỨC BẰNG PP POISSON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BBA9E1-635E-4195-9AB5-BD67370DE226}"/>
                  </a:ext>
                </a:extLst>
              </p:cNvPr>
              <p:cNvSpPr>
                <a:spLocks noGrp="1"/>
              </p:cNvSpPr>
              <p:nvPr>
                <p:ph idx="1"/>
              </p:nvPr>
            </p:nvSpPr>
            <p:spPr/>
            <p:txBody>
              <a:bodyPr/>
              <a:lstStyle/>
              <a:p>
                <a:r>
                  <a:rPr lang="en-US"/>
                  <a:t>Đối với phân phối nhị thức, khi n rất lớn việc tính toán hàm xác suất gặp nhiều khó khăn. Khi đó, ta có thể dùng phân phối Poisson để tính.</a:t>
                </a:r>
              </a:p>
              <a:p>
                <a:r>
                  <a:rPr lang="en-US"/>
                  <a:t>Nếu X ~ B(n, p) và n.p &lt;= 10. Ta có thể xấp xỉ X ~ P(</a:t>
                </a:r>
                <a:r>
                  <a:rPr lang="el-GR"/>
                  <a:t>λ</a:t>
                </a:r>
                <a:r>
                  <a:rPr lang="en-US"/>
                  <a:t>) với </a:t>
                </a:r>
                <a14:m>
                  <m:oMath xmlns:m="http://schemas.openxmlformats.org/officeDocument/2006/math">
                    <m:r>
                      <a:rPr lang="en-US" i="1">
                        <a:latin typeface="Cambria Math" panose="02040503050406030204" pitchFamily="18" charset="0"/>
                      </a:rPr>
                      <m:t>𝜆</m:t>
                    </m:r>
                  </m:oMath>
                </a14:m>
                <a:r>
                  <a:rPr lang="en-US"/>
                  <a:t> = n.p</a:t>
                </a:r>
              </a:p>
            </p:txBody>
          </p:sp>
        </mc:Choice>
        <mc:Fallback xmlns="">
          <p:sp>
            <p:nvSpPr>
              <p:cNvPr id="3" name="Content Placeholder 2">
                <a:extLst>
                  <a:ext uri="{FF2B5EF4-FFF2-40B4-BE49-F238E27FC236}">
                    <a16:creationId xmlns:a16="http://schemas.microsoft.com/office/drawing/2014/main" id="{CEBBA9E1-635E-4195-9AB5-BD67370DE226}"/>
                  </a:ext>
                </a:extLst>
              </p:cNvPr>
              <p:cNvSpPr>
                <a:spLocks noGrp="1" noRot="1" noChangeAspect="1" noMove="1" noResize="1" noEditPoints="1" noAdjustHandles="1" noChangeArrowheads="1" noChangeShapeType="1" noTextEdit="1"/>
              </p:cNvSpPr>
              <p:nvPr>
                <p:ph idx="1"/>
              </p:nvPr>
            </p:nvSpPr>
            <p:spPr>
              <a:blipFill>
                <a:blip r:embed="rId2"/>
                <a:stretch>
                  <a:fillRect l="-811" t="-2225" r="-228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DB44423-49B2-4A6B-8998-CBEDDE9BF675}"/>
              </a:ext>
            </a:extLst>
          </p:cNvPr>
          <p:cNvSpPr>
            <a:spLocks noGrp="1"/>
          </p:cNvSpPr>
          <p:nvPr>
            <p:ph type="sldNum" sz="quarter" idx="12"/>
          </p:nvPr>
        </p:nvSpPr>
        <p:spPr/>
        <p:txBody>
          <a:bodyPr/>
          <a:lstStyle/>
          <a:p>
            <a:fld id="{5D28FFE6-A2F1-4243-9DB1-DFB06715F2C6}" type="slidenum">
              <a:rPr lang="en-US" smtClean="0"/>
              <a:pPr/>
              <a:t>43</a:t>
            </a:fld>
            <a:endParaRPr lang="en-US" dirty="0"/>
          </a:p>
        </p:txBody>
      </p:sp>
      <p:sp>
        <p:nvSpPr>
          <p:cNvPr id="5" name="Footer Placeholder 4">
            <a:extLst>
              <a:ext uri="{FF2B5EF4-FFF2-40B4-BE49-F238E27FC236}">
                <a16:creationId xmlns:a16="http://schemas.microsoft.com/office/drawing/2014/main" id="{963C6244-CE2A-45B6-970C-69B0FBE34231}"/>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113170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49D4F-A99B-4701-BF06-55DCF1EA0C58}"/>
              </a:ext>
            </a:extLst>
          </p:cNvPr>
          <p:cNvSpPr>
            <a:spLocks noGrp="1"/>
          </p:cNvSpPr>
          <p:nvPr>
            <p:ph type="title"/>
          </p:nvPr>
        </p:nvSpPr>
        <p:spPr/>
        <p:txBody>
          <a:bodyPr/>
          <a:lstStyle/>
          <a:p>
            <a:r>
              <a:rPr lang="en-US"/>
              <a:t>VÍ DỤ</a:t>
            </a:r>
          </a:p>
        </p:txBody>
      </p:sp>
      <p:sp>
        <p:nvSpPr>
          <p:cNvPr id="3" name="Content Placeholder 2">
            <a:extLst>
              <a:ext uri="{FF2B5EF4-FFF2-40B4-BE49-F238E27FC236}">
                <a16:creationId xmlns:a16="http://schemas.microsoft.com/office/drawing/2014/main" id="{6714E243-A93E-4A7A-B65E-33F7474DE4B4}"/>
              </a:ext>
            </a:extLst>
          </p:cNvPr>
          <p:cNvSpPr>
            <a:spLocks noGrp="1"/>
          </p:cNvSpPr>
          <p:nvPr>
            <p:ph idx="1"/>
          </p:nvPr>
        </p:nvSpPr>
        <p:spPr/>
        <p:txBody>
          <a:bodyPr/>
          <a:lstStyle/>
          <a:p>
            <a:r>
              <a:rPr lang="en-US"/>
              <a:t>Trong một lô thuốc, tỉ lệ thuốc hỏng là 0.003 . Kiểm tra 1000 ống:</a:t>
            </a:r>
          </a:p>
          <a:p>
            <a:pPr marL="811212" lvl="1" indent="-514350">
              <a:buFont typeface="+mj-lt"/>
              <a:buAutoNum type="alphaLcParenR"/>
            </a:pPr>
            <a:r>
              <a:rPr lang="en-US"/>
              <a:t>Tính xác suất gặp 4 ống hỏng?</a:t>
            </a:r>
          </a:p>
          <a:p>
            <a:pPr marL="811212" lvl="1" indent="-514350">
              <a:buFont typeface="+mj-lt"/>
              <a:buAutoNum type="alphaLcParenR"/>
            </a:pPr>
            <a:r>
              <a:rPr lang="en-US"/>
              <a:t>Tính xác suất gặp 6 ống hỏng?</a:t>
            </a:r>
          </a:p>
        </p:txBody>
      </p:sp>
      <p:sp>
        <p:nvSpPr>
          <p:cNvPr id="4" name="Slide Number Placeholder 3">
            <a:extLst>
              <a:ext uri="{FF2B5EF4-FFF2-40B4-BE49-F238E27FC236}">
                <a16:creationId xmlns:a16="http://schemas.microsoft.com/office/drawing/2014/main" id="{E60ED9DC-92F1-400B-9B41-ABB4C1A5C527}"/>
              </a:ext>
            </a:extLst>
          </p:cNvPr>
          <p:cNvSpPr>
            <a:spLocks noGrp="1"/>
          </p:cNvSpPr>
          <p:nvPr>
            <p:ph type="sldNum" sz="quarter" idx="12"/>
          </p:nvPr>
        </p:nvSpPr>
        <p:spPr/>
        <p:txBody>
          <a:bodyPr/>
          <a:lstStyle/>
          <a:p>
            <a:fld id="{5D28FFE6-A2F1-4243-9DB1-DFB06715F2C6}" type="slidenum">
              <a:rPr lang="en-US" smtClean="0"/>
              <a:pPr/>
              <a:t>44</a:t>
            </a:fld>
            <a:endParaRPr lang="en-US" dirty="0"/>
          </a:p>
        </p:txBody>
      </p:sp>
      <p:sp>
        <p:nvSpPr>
          <p:cNvPr id="5" name="Footer Placeholder 4">
            <a:extLst>
              <a:ext uri="{FF2B5EF4-FFF2-40B4-BE49-F238E27FC236}">
                <a16:creationId xmlns:a16="http://schemas.microsoft.com/office/drawing/2014/main" id="{61511B30-FB1B-4C7F-968C-07896699EFD7}"/>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428766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3B5DD-0BC2-494D-8EAA-F4DD7F1BD160}"/>
              </a:ext>
            </a:extLst>
          </p:cNvPr>
          <p:cNvSpPr>
            <a:spLocks noGrp="1"/>
          </p:cNvSpPr>
          <p:nvPr>
            <p:ph type="title"/>
          </p:nvPr>
        </p:nvSpPr>
        <p:spPr/>
        <p:txBody>
          <a:bodyPr/>
          <a:lstStyle/>
          <a:p>
            <a:r>
              <a:rPr lang="vi-VN"/>
              <a:t>HỎI ĐÁP</a:t>
            </a:r>
            <a:endParaRPr lang="en-US"/>
          </a:p>
        </p:txBody>
      </p:sp>
      <p:sp>
        <p:nvSpPr>
          <p:cNvPr id="3" name="Content Placeholder 2">
            <a:extLst>
              <a:ext uri="{FF2B5EF4-FFF2-40B4-BE49-F238E27FC236}">
                <a16:creationId xmlns:a16="http://schemas.microsoft.com/office/drawing/2014/main" id="{D1360F93-906F-8D43-A225-FEF3DBAEB61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DA1662D-2672-1E4B-833B-8B322C02EFD0}"/>
              </a:ext>
            </a:extLst>
          </p:cNvPr>
          <p:cNvSpPr>
            <a:spLocks noGrp="1"/>
          </p:cNvSpPr>
          <p:nvPr>
            <p:ph type="sldNum" sz="quarter" idx="12"/>
          </p:nvPr>
        </p:nvSpPr>
        <p:spPr/>
        <p:txBody>
          <a:bodyPr/>
          <a:lstStyle/>
          <a:p>
            <a:fld id="{5D28FFE6-A2F1-4243-9DB1-DFB06715F2C6}" type="slidenum">
              <a:rPr lang="en-US" smtClean="0"/>
              <a:pPr/>
              <a:t>45</a:t>
            </a:fld>
            <a:endParaRPr lang="en-US" dirty="0"/>
          </a:p>
        </p:txBody>
      </p:sp>
      <p:sp>
        <p:nvSpPr>
          <p:cNvPr id="5" name="Footer Placeholder 4">
            <a:extLst>
              <a:ext uri="{FF2B5EF4-FFF2-40B4-BE49-F238E27FC236}">
                <a16:creationId xmlns:a16="http://schemas.microsoft.com/office/drawing/2014/main" id="{3F792893-19E6-3240-9319-3FB864D26086}"/>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362844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3B5DD-0BC2-494D-8EAA-F4DD7F1BD160}"/>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D1360F93-906F-8D43-A225-FEF3DBAEB61B}"/>
              </a:ext>
            </a:extLst>
          </p:cNvPr>
          <p:cNvSpPr>
            <a:spLocks noGrp="1"/>
          </p:cNvSpPr>
          <p:nvPr>
            <p:ph idx="1"/>
          </p:nvPr>
        </p:nvSpPr>
        <p:spPr/>
        <p:txBody>
          <a:bodyPr/>
          <a:lstStyle/>
          <a:p>
            <a:r>
              <a:rPr lang="en-US" b="1"/>
              <a:t>Biến ngẫu nhiên</a:t>
            </a:r>
          </a:p>
          <a:p>
            <a:r>
              <a:rPr lang="en-US"/>
              <a:t>Phân phối xác suất</a:t>
            </a:r>
            <a:endParaRPr lang="en-US" b="1"/>
          </a:p>
          <a:p>
            <a:r>
              <a:rPr lang="en-US"/>
              <a:t>Đặc trưng của biến ngẫu nhiên</a:t>
            </a:r>
          </a:p>
          <a:p>
            <a:r>
              <a:rPr lang="en-US"/>
              <a:t>Một số phân phối xác xuất rời rạc</a:t>
            </a:r>
          </a:p>
          <a:p>
            <a:pPr lvl="1"/>
            <a:r>
              <a:rPr lang="en-US"/>
              <a:t>Phân phối Nhị thức</a:t>
            </a:r>
          </a:p>
          <a:p>
            <a:pPr lvl="1"/>
            <a:r>
              <a:rPr lang="en-US"/>
              <a:t>Phân phối Poisson</a:t>
            </a:r>
          </a:p>
        </p:txBody>
      </p:sp>
      <p:sp>
        <p:nvSpPr>
          <p:cNvPr id="4" name="Slide Number Placeholder 3">
            <a:extLst>
              <a:ext uri="{FF2B5EF4-FFF2-40B4-BE49-F238E27FC236}">
                <a16:creationId xmlns:a16="http://schemas.microsoft.com/office/drawing/2014/main" id="{EDA1662D-2672-1E4B-833B-8B322C02EFD0}"/>
              </a:ext>
            </a:extLst>
          </p:cNvPr>
          <p:cNvSpPr>
            <a:spLocks noGrp="1"/>
          </p:cNvSpPr>
          <p:nvPr>
            <p:ph type="sldNum" sz="quarter" idx="12"/>
          </p:nvPr>
        </p:nvSpPr>
        <p:spPr/>
        <p:txBody>
          <a:bodyPr/>
          <a:lstStyle/>
          <a:p>
            <a:fld id="{5D28FFE6-A2F1-4243-9DB1-DFB06715F2C6}" type="slidenum">
              <a:rPr lang="en-US" smtClean="0"/>
              <a:pPr/>
              <a:t>5</a:t>
            </a:fld>
            <a:endParaRPr lang="en-US" dirty="0"/>
          </a:p>
        </p:txBody>
      </p:sp>
      <p:sp>
        <p:nvSpPr>
          <p:cNvPr id="5" name="Footer Placeholder 4">
            <a:extLst>
              <a:ext uri="{FF2B5EF4-FFF2-40B4-BE49-F238E27FC236}">
                <a16:creationId xmlns:a16="http://schemas.microsoft.com/office/drawing/2014/main" id="{3F792893-19E6-3240-9319-3FB864D26086}"/>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409487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FC350-458E-4644-AF8B-D9434683695D}"/>
              </a:ext>
            </a:extLst>
          </p:cNvPr>
          <p:cNvSpPr>
            <a:spLocks noGrp="1"/>
          </p:cNvSpPr>
          <p:nvPr>
            <p:ph type="title"/>
          </p:nvPr>
        </p:nvSpPr>
        <p:spPr/>
        <p:txBody>
          <a:bodyPr/>
          <a:lstStyle/>
          <a:p>
            <a:r>
              <a:rPr lang="en-US"/>
              <a:t>BIẾN NGẪU NHIÊN</a:t>
            </a:r>
          </a:p>
        </p:txBody>
      </p:sp>
      <p:sp>
        <p:nvSpPr>
          <p:cNvPr id="3" name="Content Placeholder 2">
            <a:extLst>
              <a:ext uri="{FF2B5EF4-FFF2-40B4-BE49-F238E27FC236}">
                <a16:creationId xmlns:a16="http://schemas.microsoft.com/office/drawing/2014/main" id="{EB5991BD-5B9C-1546-8A90-A265932D3F13}"/>
              </a:ext>
            </a:extLst>
          </p:cNvPr>
          <p:cNvSpPr>
            <a:spLocks noGrp="1"/>
          </p:cNvSpPr>
          <p:nvPr>
            <p:ph idx="1"/>
          </p:nvPr>
        </p:nvSpPr>
        <p:spPr/>
        <p:txBody>
          <a:bodyPr/>
          <a:lstStyle/>
          <a:p>
            <a:r>
              <a:rPr lang="en-US" i="1">
                <a:solidFill>
                  <a:srgbClr val="FF0000"/>
                </a:solidFill>
              </a:rPr>
              <a:t>Biến ngẫu nhiên</a:t>
            </a:r>
            <a:r>
              <a:rPr lang="en-US"/>
              <a:t> là biến mà mỗi giá trị nó mang là một con số đại diện cho mỗi kết quả của phép thử.</a:t>
            </a:r>
          </a:p>
          <a:p>
            <a:endParaRPr lang="en-US"/>
          </a:p>
          <a:p>
            <a:r>
              <a:rPr lang="en-US"/>
              <a:t>Ký hiệu: thường dùng các chữ cái in hoa như X, Y, Z…</a:t>
            </a:r>
          </a:p>
        </p:txBody>
      </p:sp>
      <p:sp>
        <p:nvSpPr>
          <p:cNvPr id="4" name="Slide Number Placeholder 3">
            <a:extLst>
              <a:ext uri="{FF2B5EF4-FFF2-40B4-BE49-F238E27FC236}">
                <a16:creationId xmlns:a16="http://schemas.microsoft.com/office/drawing/2014/main" id="{4B41B8AF-03E1-CA4B-A70F-4C8B91CBA441}"/>
              </a:ext>
            </a:extLst>
          </p:cNvPr>
          <p:cNvSpPr>
            <a:spLocks noGrp="1"/>
          </p:cNvSpPr>
          <p:nvPr>
            <p:ph type="sldNum" sz="quarter" idx="12"/>
          </p:nvPr>
        </p:nvSpPr>
        <p:spPr/>
        <p:txBody>
          <a:bodyPr/>
          <a:lstStyle/>
          <a:p>
            <a:fld id="{5D28FFE6-A2F1-4243-9DB1-DFB06715F2C6}" type="slidenum">
              <a:rPr lang="en-US" smtClean="0"/>
              <a:pPr/>
              <a:t>6</a:t>
            </a:fld>
            <a:endParaRPr lang="en-US" dirty="0"/>
          </a:p>
        </p:txBody>
      </p:sp>
      <p:sp>
        <p:nvSpPr>
          <p:cNvPr id="5" name="Footer Placeholder 4">
            <a:extLst>
              <a:ext uri="{FF2B5EF4-FFF2-40B4-BE49-F238E27FC236}">
                <a16:creationId xmlns:a16="http://schemas.microsoft.com/office/drawing/2014/main" id="{7BD7E29E-15FF-204A-8E0E-0434435F68A8}"/>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57060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FC350-458E-4644-AF8B-D9434683695D}"/>
              </a:ext>
            </a:extLst>
          </p:cNvPr>
          <p:cNvSpPr>
            <a:spLocks noGrp="1"/>
          </p:cNvSpPr>
          <p:nvPr>
            <p:ph type="title"/>
          </p:nvPr>
        </p:nvSpPr>
        <p:spPr/>
        <p:txBody>
          <a:bodyPr/>
          <a:lstStyle/>
          <a:p>
            <a:r>
              <a:rPr lang="en-US"/>
              <a:t>BIẾN NGẪU NHIÊN</a:t>
            </a:r>
          </a:p>
        </p:txBody>
      </p:sp>
      <p:sp>
        <p:nvSpPr>
          <p:cNvPr id="3" name="Content Placeholder 2">
            <a:extLst>
              <a:ext uri="{FF2B5EF4-FFF2-40B4-BE49-F238E27FC236}">
                <a16:creationId xmlns:a16="http://schemas.microsoft.com/office/drawing/2014/main" id="{EB5991BD-5B9C-1546-8A90-A265932D3F13}"/>
              </a:ext>
            </a:extLst>
          </p:cNvPr>
          <p:cNvSpPr>
            <a:spLocks noGrp="1"/>
          </p:cNvSpPr>
          <p:nvPr>
            <p:ph idx="1"/>
          </p:nvPr>
        </p:nvSpPr>
        <p:spPr/>
        <p:txBody>
          <a:bodyPr/>
          <a:lstStyle/>
          <a:p>
            <a:pPr marL="0" indent="0">
              <a:buNone/>
            </a:pPr>
            <a:r>
              <a:rPr lang="en-US" b="1" i="1" u="sng"/>
              <a:t>Ví dụ:</a:t>
            </a:r>
            <a:r>
              <a:rPr lang="en-US"/>
              <a:t> Thực hiện phép thử tung một xúc xắc. Không giab mẫu của phép thử của phép thử:</a:t>
            </a:r>
          </a:p>
          <a:p>
            <a:pPr marL="0" indent="0" algn="ctr">
              <a:buNone/>
            </a:pPr>
            <a:r>
              <a:rPr lang="en-US"/>
              <a:t>Ω = {1, 2, 3, 4, 5, 6}</a:t>
            </a:r>
          </a:p>
          <a:p>
            <a:pPr marL="0" indent="0">
              <a:buNone/>
            </a:pPr>
            <a:r>
              <a:rPr lang="en-US"/>
              <a:t>Gọi biến ngẫu nhiên X là nút xuất hiện.</a:t>
            </a:r>
          </a:p>
          <a:p>
            <a:pPr marL="0" indent="0">
              <a:buNone/>
            </a:pPr>
            <a:r>
              <a:rPr lang="en-US"/>
              <a:t>X có thể nhận các giá trị: {1, 2, 3, 4, 5, 6}</a:t>
            </a:r>
          </a:p>
          <a:p>
            <a:pPr marL="0" indent="0">
              <a:buNone/>
            </a:pPr>
            <a:endParaRPr lang="en-US"/>
          </a:p>
        </p:txBody>
      </p:sp>
      <p:sp>
        <p:nvSpPr>
          <p:cNvPr id="4" name="Slide Number Placeholder 3">
            <a:extLst>
              <a:ext uri="{FF2B5EF4-FFF2-40B4-BE49-F238E27FC236}">
                <a16:creationId xmlns:a16="http://schemas.microsoft.com/office/drawing/2014/main" id="{4B41B8AF-03E1-CA4B-A70F-4C8B91CBA441}"/>
              </a:ext>
            </a:extLst>
          </p:cNvPr>
          <p:cNvSpPr>
            <a:spLocks noGrp="1"/>
          </p:cNvSpPr>
          <p:nvPr>
            <p:ph type="sldNum" sz="quarter" idx="12"/>
          </p:nvPr>
        </p:nvSpPr>
        <p:spPr/>
        <p:txBody>
          <a:bodyPr/>
          <a:lstStyle/>
          <a:p>
            <a:fld id="{5D28FFE6-A2F1-4243-9DB1-DFB06715F2C6}" type="slidenum">
              <a:rPr lang="en-US" smtClean="0"/>
              <a:pPr/>
              <a:t>7</a:t>
            </a:fld>
            <a:endParaRPr lang="en-US" dirty="0"/>
          </a:p>
        </p:txBody>
      </p:sp>
      <p:sp>
        <p:nvSpPr>
          <p:cNvPr id="5" name="Footer Placeholder 4">
            <a:extLst>
              <a:ext uri="{FF2B5EF4-FFF2-40B4-BE49-F238E27FC236}">
                <a16:creationId xmlns:a16="http://schemas.microsoft.com/office/drawing/2014/main" id="{7BD7E29E-15FF-204A-8E0E-0434435F68A8}"/>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591361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FC350-458E-4644-AF8B-D9434683695D}"/>
              </a:ext>
            </a:extLst>
          </p:cNvPr>
          <p:cNvSpPr>
            <a:spLocks noGrp="1"/>
          </p:cNvSpPr>
          <p:nvPr>
            <p:ph type="title"/>
          </p:nvPr>
        </p:nvSpPr>
        <p:spPr/>
        <p:txBody>
          <a:bodyPr/>
          <a:lstStyle/>
          <a:p>
            <a:r>
              <a:rPr lang="en-US"/>
              <a:t>BIẾN NGẪU NHIÊN</a:t>
            </a:r>
          </a:p>
        </p:txBody>
      </p:sp>
      <p:sp>
        <p:nvSpPr>
          <p:cNvPr id="3" name="Content Placeholder 2">
            <a:extLst>
              <a:ext uri="{FF2B5EF4-FFF2-40B4-BE49-F238E27FC236}">
                <a16:creationId xmlns:a16="http://schemas.microsoft.com/office/drawing/2014/main" id="{EB5991BD-5B9C-1546-8A90-A265932D3F13}"/>
              </a:ext>
            </a:extLst>
          </p:cNvPr>
          <p:cNvSpPr>
            <a:spLocks noGrp="1"/>
          </p:cNvSpPr>
          <p:nvPr>
            <p:ph idx="1"/>
          </p:nvPr>
        </p:nvSpPr>
        <p:spPr/>
        <p:txBody>
          <a:bodyPr/>
          <a:lstStyle/>
          <a:p>
            <a:pPr marL="0" indent="0">
              <a:buNone/>
            </a:pPr>
            <a:r>
              <a:rPr lang="en-US" b="1" i="1" u="sng"/>
              <a:t>Ví dụ:</a:t>
            </a:r>
            <a:r>
              <a:rPr lang="en-US"/>
              <a:t> Thực hiện phép thử tung hai đồng xu cân đối đồng chất. Ta có, không gian mẫu của phép thử:</a:t>
            </a:r>
          </a:p>
          <a:p>
            <a:pPr marL="0" indent="0" algn="ctr">
              <a:buNone/>
            </a:pPr>
            <a:r>
              <a:rPr lang="en-US"/>
              <a:t>Ω = {SS, SN, NS, NN}</a:t>
            </a:r>
          </a:p>
          <a:p>
            <a:pPr marL="0" indent="0">
              <a:buNone/>
            </a:pPr>
            <a:r>
              <a:rPr lang="en-US"/>
              <a:t>Gọi biến ngẫu nhiên Y là số mặt ngửa xuất hiện.</a:t>
            </a:r>
          </a:p>
          <a:p>
            <a:pPr marL="0" indent="0">
              <a:buNone/>
            </a:pPr>
            <a:r>
              <a:rPr lang="en-US"/>
              <a:t>Y có thể nhận các giá trị: {0, 1, 2}</a:t>
            </a:r>
          </a:p>
          <a:p>
            <a:pPr marL="0" indent="0">
              <a:buNone/>
            </a:pPr>
            <a:endParaRPr lang="en-US"/>
          </a:p>
        </p:txBody>
      </p:sp>
      <p:sp>
        <p:nvSpPr>
          <p:cNvPr id="4" name="Slide Number Placeholder 3">
            <a:extLst>
              <a:ext uri="{FF2B5EF4-FFF2-40B4-BE49-F238E27FC236}">
                <a16:creationId xmlns:a16="http://schemas.microsoft.com/office/drawing/2014/main" id="{4B41B8AF-03E1-CA4B-A70F-4C8B91CBA441}"/>
              </a:ext>
            </a:extLst>
          </p:cNvPr>
          <p:cNvSpPr>
            <a:spLocks noGrp="1"/>
          </p:cNvSpPr>
          <p:nvPr>
            <p:ph type="sldNum" sz="quarter" idx="12"/>
          </p:nvPr>
        </p:nvSpPr>
        <p:spPr/>
        <p:txBody>
          <a:bodyPr/>
          <a:lstStyle/>
          <a:p>
            <a:fld id="{5D28FFE6-A2F1-4243-9DB1-DFB06715F2C6}" type="slidenum">
              <a:rPr lang="en-US" smtClean="0"/>
              <a:pPr/>
              <a:t>8</a:t>
            </a:fld>
            <a:endParaRPr lang="en-US" dirty="0"/>
          </a:p>
        </p:txBody>
      </p:sp>
      <p:sp>
        <p:nvSpPr>
          <p:cNvPr id="5" name="Footer Placeholder 4">
            <a:extLst>
              <a:ext uri="{FF2B5EF4-FFF2-40B4-BE49-F238E27FC236}">
                <a16:creationId xmlns:a16="http://schemas.microsoft.com/office/drawing/2014/main" id="{7BD7E29E-15FF-204A-8E0E-0434435F68A8}"/>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168227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AF8D5-D54B-9943-AEB7-872204E18F76}"/>
              </a:ext>
            </a:extLst>
          </p:cNvPr>
          <p:cNvSpPr>
            <a:spLocks noGrp="1"/>
          </p:cNvSpPr>
          <p:nvPr>
            <p:ph type="title"/>
          </p:nvPr>
        </p:nvSpPr>
        <p:spPr/>
        <p:txBody>
          <a:bodyPr/>
          <a:lstStyle/>
          <a:p>
            <a:r>
              <a:rPr lang="en-US"/>
              <a:t>PHÂN LOẠI BIẾN NGẪU NHIÊN</a:t>
            </a:r>
          </a:p>
        </p:txBody>
      </p:sp>
      <p:sp>
        <p:nvSpPr>
          <p:cNvPr id="3" name="Content Placeholder 2">
            <a:extLst>
              <a:ext uri="{FF2B5EF4-FFF2-40B4-BE49-F238E27FC236}">
                <a16:creationId xmlns:a16="http://schemas.microsoft.com/office/drawing/2014/main" id="{21815C81-3D61-0143-AC52-2FE338FF897D}"/>
              </a:ext>
            </a:extLst>
          </p:cNvPr>
          <p:cNvSpPr>
            <a:spLocks noGrp="1"/>
          </p:cNvSpPr>
          <p:nvPr>
            <p:ph idx="1"/>
          </p:nvPr>
        </p:nvSpPr>
        <p:spPr/>
        <p:txBody>
          <a:bodyPr/>
          <a:lstStyle/>
          <a:p>
            <a:r>
              <a:rPr lang="en-US"/>
              <a:t>Biến ngẫu nhiên được gọi là </a:t>
            </a:r>
            <a:r>
              <a:rPr lang="en-US" i="1">
                <a:solidFill>
                  <a:srgbClr val="FF0000"/>
                </a:solidFill>
              </a:rPr>
              <a:t>rời rạc</a:t>
            </a:r>
            <a:r>
              <a:rPr lang="en-US"/>
              <a:t> nếu các giá trị mà nó nhận có thể đếm được.</a:t>
            </a:r>
          </a:p>
          <a:p>
            <a:pPr marL="0" indent="0">
              <a:buNone/>
            </a:pPr>
            <a:r>
              <a:rPr lang="en-US" i="1" u="sng"/>
              <a:t>Ví dụ:</a:t>
            </a:r>
            <a:r>
              <a:rPr lang="en-US"/>
              <a:t> số bài kiểm tra trong một học kỳ? Số tin nhắn nhận được trong một ngày?...</a:t>
            </a:r>
            <a:endParaRPr lang="en-US" i="1" u="sng"/>
          </a:p>
          <a:p>
            <a:pPr marL="0" indent="0">
              <a:buNone/>
            </a:pPr>
            <a:endParaRPr lang="en-US"/>
          </a:p>
          <a:p>
            <a:r>
              <a:rPr lang="en-US"/>
              <a:t>Biến ngẫu nhiên được gọi là </a:t>
            </a:r>
            <a:r>
              <a:rPr lang="en-US" i="1">
                <a:solidFill>
                  <a:srgbClr val="FF0000"/>
                </a:solidFill>
              </a:rPr>
              <a:t>liên tục</a:t>
            </a:r>
            <a:r>
              <a:rPr lang="en-US"/>
              <a:t> nếu các giá trị mà nó nhận là giá trị liên tục, có thể lấp đầy một khoảng trên trục số</a:t>
            </a:r>
          </a:p>
          <a:p>
            <a:pPr marL="0" indent="0">
              <a:buNone/>
            </a:pPr>
            <a:r>
              <a:rPr lang="en-US" i="1" u="sng"/>
              <a:t>Ví dụ:</a:t>
            </a:r>
            <a:r>
              <a:rPr lang="en-US"/>
              <a:t> chiều cao của sinh viên CNTT? Thu nhập sau 5 năm đi làm?...</a:t>
            </a:r>
          </a:p>
        </p:txBody>
      </p:sp>
      <p:sp>
        <p:nvSpPr>
          <p:cNvPr id="4" name="Slide Number Placeholder 3">
            <a:extLst>
              <a:ext uri="{FF2B5EF4-FFF2-40B4-BE49-F238E27FC236}">
                <a16:creationId xmlns:a16="http://schemas.microsoft.com/office/drawing/2014/main" id="{9E014D03-FD9A-FD46-9347-037C6B39F957}"/>
              </a:ext>
            </a:extLst>
          </p:cNvPr>
          <p:cNvSpPr>
            <a:spLocks noGrp="1"/>
          </p:cNvSpPr>
          <p:nvPr>
            <p:ph type="sldNum" sz="quarter" idx="12"/>
          </p:nvPr>
        </p:nvSpPr>
        <p:spPr/>
        <p:txBody>
          <a:bodyPr/>
          <a:lstStyle/>
          <a:p>
            <a:fld id="{5D28FFE6-A2F1-4243-9DB1-DFB06715F2C6}" type="slidenum">
              <a:rPr lang="en-US" smtClean="0"/>
              <a:pPr/>
              <a:t>9</a:t>
            </a:fld>
            <a:endParaRPr lang="en-US" dirty="0"/>
          </a:p>
        </p:txBody>
      </p:sp>
      <p:sp>
        <p:nvSpPr>
          <p:cNvPr id="5" name="Footer Placeholder 4">
            <a:extLst>
              <a:ext uri="{FF2B5EF4-FFF2-40B4-BE49-F238E27FC236}">
                <a16:creationId xmlns:a16="http://schemas.microsoft.com/office/drawing/2014/main" id="{E7BD8D94-F5E1-E545-A4B1-45EECD22A929}"/>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84821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vinhlinh's font">
      <a:majorFont>
        <a:latin typeface="Cambria"/>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lgn="l">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planning overview presentation</Template>
  <TotalTime>1015</TotalTime>
  <Words>2843</Words>
  <Application>Microsoft Office PowerPoint</Application>
  <PresentationFormat>On-screen Show (4:3)</PresentationFormat>
  <Paragraphs>306</Paragraphs>
  <Slides>45</Slides>
  <Notes>10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6" baseType="lpstr">
      <vt:lpstr>Arial</vt:lpstr>
      <vt:lpstr>Calibri</vt:lpstr>
      <vt:lpstr>Cambria</vt:lpstr>
      <vt:lpstr>Cambria Math</vt:lpstr>
      <vt:lpstr>Courier New</vt:lpstr>
      <vt:lpstr>Georgia</vt:lpstr>
      <vt:lpstr>Old English Text MT</vt:lpstr>
      <vt:lpstr>Times New Roman</vt:lpstr>
      <vt:lpstr>Wingdings</vt:lpstr>
      <vt:lpstr>Project planning overview presentation</vt:lpstr>
      <vt:lpstr>Equation</vt:lpstr>
      <vt:lpstr>PHÂN PHỐI XÁC SUẤT RỜI RẠC</vt:lpstr>
      <vt:lpstr>DẪN NHẬP</vt:lpstr>
      <vt:lpstr>DẪN NHẬP</vt:lpstr>
      <vt:lpstr>NỘI DUNG</vt:lpstr>
      <vt:lpstr>NỘI DUNG</vt:lpstr>
      <vt:lpstr>BIẾN NGẪU NHIÊN</vt:lpstr>
      <vt:lpstr>BIẾN NGẪU NHIÊN</vt:lpstr>
      <vt:lpstr>BIẾN NGẪU NHIÊN</vt:lpstr>
      <vt:lpstr>PHÂN LOẠI BIẾN NGẪU NHIÊN</vt:lpstr>
      <vt:lpstr>NỘI DUNG</vt:lpstr>
      <vt:lpstr>HÀM XÁC SUẤT CỦA BIẾN NGẪU NHIÊN RỜI RẠC</vt:lpstr>
      <vt:lpstr>HÀM XÁC SUẤT CỦA BIẾN NGẪU NHIÊN RỜI RẠC</vt:lpstr>
      <vt:lpstr>HÀM XÁC SUẤT CỦA BIẾN NGẪU NHIÊN LIÊN TỤC</vt:lpstr>
      <vt:lpstr>HÀM XÁC SUẤT CỦA BIẾN NGẪU NHIÊN LIÊN TỤC</vt:lpstr>
      <vt:lpstr>PHÂN PHỐI XÁC SUẤT CỦA BIẾN NGẪU NHIÊN</vt:lpstr>
      <vt:lpstr>BẢNG PHÂN PHỐI XÁC SUẤT</vt:lpstr>
      <vt:lpstr>ĐỒ THỊ PHÂN PHỐI XÁC SUẤT</vt:lpstr>
      <vt:lpstr>VÍ DỤ</vt:lpstr>
      <vt:lpstr>HÀM PHÂN PHỐI TÍCH LŨY</vt:lpstr>
      <vt:lpstr>NỘI DUNG</vt:lpstr>
      <vt:lpstr>KỲ VỌNG</vt:lpstr>
      <vt:lpstr>VÍ DỤ</vt:lpstr>
      <vt:lpstr>PHƯƠNG SAI</vt:lpstr>
      <vt:lpstr>ĐỘ LỆCH CHUẨN</vt:lpstr>
      <vt:lpstr>VÍ DỤ</vt:lpstr>
      <vt:lpstr>NỘI DUNG</vt:lpstr>
      <vt:lpstr>NỘI DUNG</vt:lpstr>
      <vt:lpstr>PHÂN PHỐI NHỊ THỨC</vt:lpstr>
      <vt:lpstr>VÍ DỤ</vt:lpstr>
      <vt:lpstr>ĐIỀU KIỆN ĐỂ CÓ PHÂN PHỐI NHỊ THỨC</vt:lpstr>
      <vt:lpstr>HÀM XÁC SUẤT CỦA PHÂN PHỐI NHỊ THỨC</vt:lpstr>
      <vt:lpstr>VÍ DỤ</vt:lpstr>
      <vt:lpstr>CÁC THAM SỐ ĐẶC TRƯNG CỦA PP NHỊ THỨC</vt:lpstr>
      <vt:lpstr>VÍ DỤ</vt:lpstr>
      <vt:lpstr>NỘI DUNG</vt:lpstr>
      <vt:lpstr>PHÂN PHỐI POISSON</vt:lpstr>
      <vt:lpstr>ĐIỀU KIỆN ĐỂ CÓ PHÂN PHỐI POISSON</vt:lpstr>
      <vt:lpstr>HÀM XÁC SUẤT CỦA PHÂN PHỐI POISSON</vt:lpstr>
      <vt:lpstr>VÍ DỤ</vt:lpstr>
      <vt:lpstr>CÁC THAM SỐ ĐẶC TRƯNG CỦA PP POISSON</vt:lpstr>
      <vt:lpstr>VÍ DỤ</vt:lpstr>
      <vt:lpstr>SỰ KHÁC BIỆT GIỮA PP NHỊ THỨC VÀ PP POISSON</vt:lpstr>
      <vt:lpstr>XẤP XỈ PP NHỊ THỨC BẰNG PP POISSON</vt:lpstr>
      <vt:lpstr>VÍ DỤ</vt:lpstr>
      <vt:lpstr>HỎI ĐÁP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dc:title>
  <dc:creator>Trương Vĩnh Linh</dc:creator>
  <cp:lastModifiedBy>Trương Vĩnh Linh</cp:lastModifiedBy>
  <cp:revision>178</cp:revision>
  <dcterms:created xsi:type="dcterms:W3CDTF">2018-12-19T13:58:48Z</dcterms:created>
  <dcterms:modified xsi:type="dcterms:W3CDTF">2021-03-24T06:52:08Z</dcterms:modified>
</cp:coreProperties>
</file>