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8"/>
  </p:notesMasterIdLst>
  <p:handoutMasterIdLst>
    <p:handoutMasterId r:id="rId49"/>
  </p:handoutMasterIdLst>
  <p:sldIdLst>
    <p:sldId id="753" r:id="rId2"/>
    <p:sldId id="622" r:id="rId3"/>
    <p:sldId id="624" r:id="rId4"/>
    <p:sldId id="779" r:id="rId5"/>
    <p:sldId id="629" r:id="rId6"/>
    <p:sldId id="630" r:id="rId7"/>
    <p:sldId id="632" r:id="rId8"/>
    <p:sldId id="633" r:id="rId9"/>
    <p:sldId id="823" r:id="rId10"/>
    <p:sldId id="824" r:id="rId11"/>
    <p:sldId id="780" r:id="rId12"/>
    <p:sldId id="782" r:id="rId13"/>
    <p:sldId id="807" r:id="rId14"/>
    <p:sldId id="808" r:id="rId15"/>
    <p:sldId id="809" r:id="rId16"/>
    <p:sldId id="825" r:id="rId17"/>
    <p:sldId id="783" r:id="rId18"/>
    <p:sldId id="813" r:id="rId19"/>
    <p:sldId id="822" r:id="rId20"/>
    <p:sldId id="814" r:id="rId21"/>
    <p:sldId id="816" r:id="rId22"/>
    <p:sldId id="817" r:id="rId23"/>
    <p:sldId id="818" r:id="rId24"/>
    <p:sldId id="819" r:id="rId25"/>
    <p:sldId id="820" r:id="rId26"/>
    <p:sldId id="810" r:id="rId27"/>
    <p:sldId id="786" r:id="rId28"/>
    <p:sldId id="811" r:id="rId29"/>
    <p:sldId id="812" r:id="rId30"/>
    <p:sldId id="821" r:id="rId31"/>
    <p:sldId id="781" r:id="rId32"/>
    <p:sldId id="677" r:id="rId33"/>
    <p:sldId id="678" r:id="rId34"/>
    <p:sldId id="680" r:id="rId35"/>
    <p:sldId id="681" r:id="rId36"/>
    <p:sldId id="682" r:id="rId37"/>
    <p:sldId id="683" r:id="rId38"/>
    <p:sldId id="688" r:id="rId39"/>
    <p:sldId id="689" r:id="rId40"/>
    <p:sldId id="690" r:id="rId41"/>
    <p:sldId id="691" r:id="rId42"/>
    <p:sldId id="692" r:id="rId43"/>
    <p:sldId id="693" r:id="rId44"/>
    <p:sldId id="694" r:id="rId45"/>
    <p:sldId id="826" r:id="rId46"/>
    <p:sldId id="827" r:id="rId47"/>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EFE1CA"/>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9" autoAdjust="0"/>
    <p:restoredTop sz="72727" autoAdjust="0"/>
  </p:normalViewPr>
  <p:slideViewPr>
    <p:cSldViewPr>
      <p:cViewPr varScale="1">
        <p:scale>
          <a:sx n="64" d="100"/>
          <a:sy n="64" d="100"/>
        </p:scale>
        <p:origin x="1709" y="53"/>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C442D5B5-C26D-4B28-BEC3-862637AEEDF1}" type="slidenum">
              <a:rPr lang="en-US" altLang="en-US" sz="1600" smtClean="0"/>
              <a:pPr>
                <a:lnSpc>
                  <a:spcPct val="90000"/>
                </a:lnSpc>
                <a:defRPr/>
              </a:pPr>
              <a:t>‹#›</a:t>
            </a:fld>
            <a:endParaRPr lang="en-US" altLang="en-US" sz="160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AEAE47FA-1F52-4AE8-AE4D-AD33C576D3FD}" type="slidenum">
              <a:rPr lang="en-US" altLang="en-US" sz="1600" smtClean="0">
                <a:effectLst>
                  <a:outerShdw blurRad="38100" dist="38100" dir="2700000" algn="tl">
                    <a:srgbClr val="C0C0C0"/>
                  </a:outerShdw>
                </a:effectLst>
              </a:rPr>
              <a:pPr algn="ctr">
                <a:lnSpc>
                  <a:spcPct val="90000"/>
                </a:lnSpc>
                <a:defRPr/>
              </a:pPr>
              <a:t>‹#›</a:t>
            </a:fld>
            <a:endParaRPr lang="en-US" altLang="en-US" sz="160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cap="flat"/>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1427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cap="flat"/>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 398 of Elementary Statistics, 10th Edition</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 398 of Elementary Statistics, 10th Edition</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0938" y="692150"/>
            <a:ext cx="4556125" cy="3416300"/>
          </a:xfrm>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 398 of Elementary Statistics, 10th Edition</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30526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 386 of Elementary Statistics, 10th Edition</a:t>
            </a:r>
          </a:p>
          <a:p>
            <a:r>
              <a:rPr lang="en-US" altLang="en-US">
                <a:latin typeface="Times New Roman" panose="02020603050405020304" pitchFamily="18" charset="0"/>
              </a:rPr>
              <a:t>Various examples are provided below definition box</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 386 of Elementary Statistics, 10th Edition</a:t>
            </a:r>
          </a:p>
          <a:p>
            <a:r>
              <a:rPr lang="en-US" altLang="en-US">
                <a:latin typeface="Times New Roman" panose="02020603050405020304" pitchFamily="18" charset="0"/>
              </a:rPr>
              <a:t>Various examples are provided below definition box</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50938" y="692150"/>
            <a:ext cx="4556125" cy="3416300"/>
          </a:xfrm>
          <a:ln cap="flat"/>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50938" y="692150"/>
            <a:ext cx="4556125" cy="3416300"/>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0938" y="692150"/>
            <a:ext cx="4556125" cy="3416300"/>
          </a:xfrm>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mtClean="0"/>
              <a:t>Mu=</a:t>
            </a:r>
            <a:r>
              <a:rPr lang="en-US" baseline="0" smtClean="0"/>
              <a:t>1*2+2*0+….)/40</a:t>
            </a:r>
            <a:endParaRPr lang="en-US" smtClean="0"/>
          </a:p>
          <a:p>
            <a:r>
              <a:rPr lang="en-US" smtClean="0"/>
              <a:t>S=sqrt(E(x</a:t>
            </a:r>
            <a:r>
              <a:rPr lang="en-US" baseline="30000" smtClean="0"/>
              <a:t>2</a:t>
            </a:r>
            <a:r>
              <a:rPr lang="en-US" baseline="0" smtClean="0"/>
              <a:t>)-E</a:t>
            </a:r>
            <a:r>
              <a:rPr lang="en-US" baseline="30000" smtClean="0"/>
              <a:t>2</a:t>
            </a:r>
            <a:r>
              <a:rPr lang="en-US" baseline="0" smtClean="0"/>
              <a:t>(x))=</a:t>
            </a:r>
            <a:r>
              <a:rPr lang="en-US" smtClean="0"/>
              <a:t>sqrt(E(x</a:t>
            </a:r>
            <a:r>
              <a:rPr lang="en-US" baseline="30000" smtClean="0"/>
              <a:t>2</a:t>
            </a:r>
            <a:r>
              <a:rPr lang="en-US" baseline="0" smtClean="0"/>
              <a:t>)-mu</a:t>
            </a:r>
            <a:r>
              <a:rPr lang="en-US" baseline="30000" smtClean="0"/>
              <a:t>2</a:t>
            </a:r>
            <a:r>
              <a:rPr lang="en-US" baseline="0" smtClean="0"/>
              <a:t>) =</a:t>
            </a:r>
            <a:r>
              <a:rPr lang="en-US" baseline="0" smtClean="0"/>
              <a:t>((1</a:t>
            </a:r>
            <a:r>
              <a:rPr lang="en-US" baseline="30000" smtClean="0"/>
              <a:t>2</a:t>
            </a:r>
            <a:r>
              <a:rPr lang="en-US" baseline="0" smtClean="0"/>
              <a:t>*2+2</a:t>
            </a:r>
            <a:r>
              <a:rPr lang="en-US" baseline="30000" smtClean="0"/>
              <a:t>2</a:t>
            </a:r>
            <a:r>
              <a:rPr lang="en-US" baseline="0" smtClean="0"/>
              <a:t>*0)/40)+….-((1*2+2*0+….)/40)</a:t>
            </a:r>
            <a:r>
              <a:rPr lang="en-US" baseline="30000" smtClean="0"/>
              <a:t>2</a:t>
            </a:r>
            <a:endParaRPr lang="en-US"/>
          </a:p>
        </p:txBody>
      </p:sp>
    </p:spTree>
    <p:extLst>
      <p:ext uri="{BB962C8B-B14F-4D97-AF65-F5344CB8AC3E}">
        <p14:creationId xmlns:p14="http://schemas.microsoft.com/office/powerpoint/2010/main" val="262421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9508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27526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39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742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840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84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27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29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31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868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75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2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Tree>
    <p:extLst>
      <p:ext uri="{BB962C8B-B14F-4D97-AF65-F5344CB8AC3E}">
        <p14:creationId xmlns:p14="http://schemas.microsoft.com/office/powerpoint/2010/main" val="257522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1020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547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880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428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540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876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755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47208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1317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2613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44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66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52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9661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0130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64622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482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2265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05615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1475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8417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838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79115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552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2228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558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9654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6070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42038298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23.xml"/><Relationship Id="rId7"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24.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28.xml"/><Relationship Id="rId7" Type="http://schemas.openxmlformats.org/officeDocument/2006/relationships/oleObject" Target="../embeddings/oleObject7.bin"/><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4.wmf"/><Relationship Id="rId4" Type="http://schemas.openxmlformats.org/officeDocument/2006/relationships/image" Target="../media/image15.png"/><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30.xml"/><Relationship Id="rId7"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14.wmf"/><Relationship Id="rId4" Type="http://schemas.openxmlformats.org/officeDocument/2006/relationships/image" Target="../media/image18.png"/><Relationship Id="rId9"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vmlDrawing" Target="../drawings/vmlDrawing8.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1016000" y="463550"/>
            <a:ext cx="7112000" cy="1365250"/>
          </a:xfrm>
        </p:spPr>
        <p:txBody>
          <a:bodyPr lIns="90488" tIns="44450" rIns="90488" bIns="44450"/>
          <a:lstStyle/>
          <a:p>
            <a:pPr>
              <a:defRPr/>
            </a:pPr>
            <a:r>
              <a:rPr lang="en-US" b="1" dirty="0" err="1">
                <a:solidFill>
                  <a:schemeClr val="accent6">
                    <a:lumMod val="75000"/>
                  </a:schemeClr>
                </a:solidFill>
              </a:rPr>
              <a:t>Chương</a:t>
            </a:r>
            <a:r>
              <a:rPr lang="en-US" b="1" dirty="0">
                <a:solidFill>
                  <a:schemeClr val="accent6">
                    <a:lumMod val="75000"/>
                  </a:schemeClr>
                </a:solidFill>
              </a:rPr>
              <a:t> 8</a:t>
            </a:r>
            <a:br>
              <a:rPr lang="en-US" b="1" dirty="0">
                <a:solidFill>
                  <a:schemeClr val="accent6">
                    <a:lumMod val="75000"/>
                  </a:schemeClr>
                </a:solidFill>
              </a:rPr>
            </a:br>
            <a:r>
              <a:rPr lang="en-US" b="1" dirty="0" err="1">
                <a:solidFill>
                  <a:schemeClr val="accent6">
                    <a:lumMod val="75000"/>
                  </a:schemeClr>
                </a:solidFill>
              </a:rPr>
              <a:t>Kiểm</a:t>
            </a:r>
            <a:r>
              <a:rPr lang="en-US" b="1" dirty="0">
                <a:solidFill>
                  <a:schemeClr val="accent6">
                    <a:lumMod val="75000"/>
                  </a:schemeClr>
                </a:solidFill>
              </a:rPr>
              <a:t> </a:t>
            </a:r>
            <a:r>
              <a:rPr lang="en-US" b="1" dirty="0" err="1">
                <a:solidFill>
                  <a:schemeClr val="accent6">
                    <a:lumMod val="75000"/>
                  </a:schemeClr>
                </a:solidFill>
              </a:rPr>
              <a:t>định</a:t>
            </a:r>
            <a:r>
              <a:rPr lang="en-US" b="1" dirty="0">
                <a:solidFill>
                  <a:schemeClr val="accent6">
                    <a:lumMod val="75000"/>
                  </a:schemeClr>
                </a:solidFill>
              </a:rPr>
              <a:t> </a:t>
            </a:r>
            <a:r>
              <a:rPr lang="en-US" b="1" dirty="0" err="1">
                <a:solidFill>
                  <a:schemeClr val="accent6">
                    <a:lumMod val="75000"/>
                  </a:schemeClr>
                </a:solidFill>
              </a:rPr>
              <a:t>giả</a:t>
            </a:r>
            <a:r>
              <a:rPr lang="en-US" b="1" dirty="0">
                <a:solidFill>
                  <a:schemeClr val="accent6">
                    <a:lumMod val="75000"/>
                  </a:schemeClr>
                </a:solidFill>
              </a:rPr>
              <a:t> </a:t>
            </a:r>
            <a:r>
              <a:rPr lang="en-US" b="1" dirty="0" err="1">
                <a:solidFill>
                  <a:schemeClr val="accent6">
                    <a:lumMod val="75000"/>
                  </a:schemeClr>
                </a:solidFill>
              </a:rPr>
              <a:t>thuyết</a:t>
            </a:r>
            <a:r>
              <a:rPr lang="en-US" b="1" dirty="0">
                <a:solidFill>
                  <a:schemeClr val="accent6">
                    <a:lumMod val="75000"/>
                  </a:schemeClr>
                </a:solidFill>
              </a:rPr>
              <a:t> </a:t>
            </a:r>
            <a:r>
              <a:rPr lang="en-US" b="1" dirty="0" err="1">
                <a:solidFill>
                  <a:schemeClr val="accent6">
                    <a:lumMod val="75000"/>
                  </a:schemeClr>
                </a:solidFill>
              </a:rPr>
              <a:t>thống</a:t>
            </a:r>
            <a:r>
              <a:rPr lang="en-US" b="1" dirty="0">
                <a:solidFill>
                  <a:schemeClr val="accent6">
                    <a:lumMod val="75000"/>
                  </a:schemeClr>
                </a:solidFill>
              </a:rPr>
              <a:t> </a:t>
            </a:r>
            <a:r>
              <a:rPr lang="en-US" b="1" dirty="0" err="1">
                <a:solidFill>
                  <a:schemeClr val="accent6">
                    <a:lumMod val="75000"/>
                  </a:schemeClr>
                </a:solidFill>
              </a:rPr>
              <a:t>kê</a:t>
            </a:r>
            <a:endParaRPr lang="en-US" b="1" dirty="0">
              <a:solidFill>
                <a:schemeClr val="accent6">
                  <a:lumMod val="75000"/>
                </a:schemeClr>
              </a:solidFill>
            </a:endParaRPr>
          </a:p>
        </p:txBody>
      </p:sp>
      <p:sp>
        <p:nvSpPr>
          <p:cNvPr id="3075" name="Text Box 3078"/>
          <p:cNvSpPr txBox="1">
            <a:spLocks noChangeArrowheads="1"/>
          </p:cNvSpPr>
          <p:nvPr/>
        </p:nvSpPr>
        <p:spPr bwMode="auto">
          <a:xfrm>
            <a:off x="642938" y="1916113"/>
            <a:ext cx="8229600" cy="2825750"/>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dirty="0">
                <a:solidFill>
                  <a:schemeClr val="accent6">
                    <a:lumMod val="75000"/>
                  </a:schemeClr>
                </a:solidFill>
                <a:latin typeface="Arial" charset="0"/>
              </a:rPr>
              <a:t>8-1  </a:t>
            </a:r>
            <a:r>
              <a:rPr lang="en-US" sz="2400" dirty="0" err="1">
                <a:solidFill>
                  <a:schemeClr val="accent6">
                    <a:lumMod val="75000"/>
                  </a:schemeClr>
                </a:solidFill>
                <a:latin typeface="Arial" charset="0"/>
              </a:rPr>
              <a:t>Giới</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thiệu</a:t>
            </a:r>
            <a:endParaRPr lang="en-US" sz="2400" dirty="0">
              <a:solidFill>
                <a:schemeClr val="accent6">
                  <a:lumMod val="75000"/>
                </a:schemeClr>
              </a:solidFill>
              <a:latin typeface="Arial" charset="0"/>
            </a:endParaRPr>
          </a:p>
          <a:p>
            <a:pPr>
              <a:lnSpc>
                <a:spcPct val="90000"/>
              </a:lnSpc>
              <a:spcBef>
                <a:spcPct val="50000"/>
              </a:spcBef>
              <a:tabLst>
                <a:tab pos="633413" algn="l"/>
              </a:tabLst>
              <a:defRPr/>
            </a:pPr>
            <a:r>
              <a:rPr lang="en-US" sz="2400" b="0" dirty="0">
                <a:latin typeface="Arial" charset="0"/>
              </a:rPr>
              <a:t>8-2  </a:t>
            </a:r>
            <a:r>
              <a:rPr lang="en-US" sz="2400" b="0" dirty="0" err="1">
                <a:latin typeface="Arial" charset="0"/>
              </a:rPr>
              <a:t>Các</a:t>
            </a:r>
            <a:r>
              <a:rPr lang="en-US" sz="2400" b="0" dirty="0">
                <a:latin typeface="Arial" charset="0"/>
              </a:rPr>
              <a:t> </a:t>
            </a:r>
            <a:r>
              <a:rPr lang="en-US" sz="2400" b="0" dirty="0" err="1">
                <a:latin typeface="Arial" charset="0"/>
              </a:rPr>
              <a:t>khái</a:t>
            </a:r>
            <a:r>
              <a:rPr lang="en-US" sz="2400" b="0" dirty="0">
                <a:latin typeface="Arial" charset="0"/>
              </a:rPr>
              <a:t> </a:t>
            </a:r>
            <a:r>
              <a:rPr lang="en-US" sz="2400" b="0" dirty="0" err="1">
                <a:latin typeface="Arial" charset="0"/>
              </a:rPr>
              <a:t>niệm</a:t>
            </a:r>
            <a:r>
              <a:rPr lang="en-US" sz="2400" b="0" dirty="0">
                <a:latin typeface="Arial" charset="0"/>
              </a:rPr>
              <a:t> </a:t>
            </a:r>
            <a:r>
              <a:rPr lang="en-US" sz="2400" b="0" dirty="0" err="1">
                <a:latin typeface="Arial" charset="0"/>
              </a:rPr>
              <a:t>cơ</a:t>
            </a:r>
            <a:r>
              <a:rPr lang="en-US" sz="2400" b="0" dirty="0">
                <a:latin typeface="Arial" charset="0"/>
              </a:rPr>
              <a:t> </a:t>
            </a:r>
            <a:r>
              <a:rPr lang="en-US" sz="2400" b="0" dirty="0" err="1">
                <a:latin typeface="Arial" charset="0"/>
              </a:rPr>
              <a:t>bản</a:t>
            </a:r>
            <a:r>
              <a:rPr lang="en-US" sz="2400" b="0" dirty="0">
                <a:latin typeface="Arial" charset="0"/>
              </a:rPr>
              <a:t> </a:t>
            </a:r>
            <a:r>
              <a:rPr lang="en-US" sz="2400" b="0" dirty="0" err="1">
                <a:latin typeface="Arial" charset="0"/>
              </a:rPr>
              <a:t>trong</a:t>
            </a:r>
            <a:r>
              <a:rPr lang="en-US" sz="2400" b="0" dirty="0">
                <a:latin typeface="Arial" charset="0"/>
              </a:rPr>
              <a:t>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giả</a:t>
            </a:r>
            <a:r>
              <a:rPr lang="en-US" sz="2400" b="0" dirty="0">
                <a:latin typeface="Arial" charset="0"/>
              </a:rPr>
              <a:t> </a:t>
            </a:r>
            <a:r>
              <a:rPr lang="en-US" sz="2400" b="0" dirty="0" err="1">
                <a:latin typeface="Arial" charset="0"/>
              </a:rPr>
              <a:t>thuyết</a:t>
            </a:r>
            <a:r>
              <a:rPr lang="en-US" sz="2400" b="0" dirty="0">
                <a:latin typeface="Arial" charset="0"/>
              </a:rPr>
              <a:t> </a:t>
            </a:r>
            <a:r>
              <a:rPr lang="en-US" sz="2400" b="0" dirty="0" err="1">
                <a:latin typeface="Arial" charset="0"/>
              </a:rPr>
              <a:t>thống</a:t>
            </a:r>
            <a:r>
              <a:rPr lang="en-US" sz="2400" b="0" dirty="0">
                <a:latin typeface="Arial" charset="0"/>
              </a:rPr>
              <a:t> </a:t>
            </a:r>
            <a:r>
              <a:rPr lang="en-US" sz="2400" b="0" dirty="0" err="1">
                <a:latin typeface="Arial" charset="0"/>
              </a:rPr>
              <a:t>kê</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8-3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về</a:t>
            </a:r>
            <a:r>
              <a:rPr lang="en-US" sz="2400" b="0" dirty="0">
                <a:latin typeface="Arial" charset="0"/>
              </a:rPr>
              <a:t> </a:t>
            </a:r>
            <a:r>
              <a:rPr lang="en-US" sz="2400" b="0" dirty="0" err="1">
                <a:latin typeface="Arial" charset="0"/>
              </a:rPr>
              <a:t>giá</a:t>
            </a:r>
            <a:r>
              <a:rPr lang="en-US" sz="2400" b="0" dirty="0">
                <a:latin typeface="Arial" charset="0"/>
              </a:rPr>
              <a:t> </a:t>
            </a:r>
            <a:r>
              <a:rPr lang="en-US" sz="2400" b="0" dirty="0" err="1">
                <a:latin typeface="Arial" charset="0"/>
              </a:rPr>
              <a:t>trị</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bình</a:t>
            </a:r>
            <a:r>
              <a:rPr lang="en-US" sz="2400" b="0" dirty="0">
                <a:latin typeface="Arial" charset="0"/>
              </a:rPr>
              <a:t>   </a:t>
            </a:r>
          </a:p>
          <a:p>
            <a:pPr>
              <a:lnSpc>
                <a:spcPct val="90000"/>
              </a:lnSpc>
              <a:spcBef>
                <a:spcPct val="50000"/>
              </a:spcBef>
              <a:tabLst>
                <a:tab pos="633413" algn="l"/>
              </a:tabLst>
              <a:defRPr/>
            </a:pPr>
            <a:r>
              <a:rPr lang="en-US" sz="2400" b="0" dirty="0">
                <a:latin typeface="Arial" charset="0"/>
              </a:rPr>
              <a:t>8-4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về</a:t>
            </a:r>
            <a:r>
              <a:rPr lang="en-US" sz="2400" b="0" dirty="0">
                <a:latin typeface="Arial" charset="0"/>
              </a:rPr>
              <a:t> </a:t>
            </a:r>
            <a:r>
              <a:rPr lang="en-US" sz="2400" b="0" dirty="0" err="1">
                <a:latin typeface="Arial" charset="0"/>
              </a:rPr>
              <a:t>giá</a:t>
            </a:r>
            <a:r>
              <a:rPr lang="en-US" sz="2400" b="0" dirty="0">
                <a:latin typeface="Arial" charset="0"/>
              </a:rPr>
              <a:t> </a:t>
            </a:r>
            <a:r>
              <a:rPr lang="en-US" sz="2400" b="0" dirty="0" err="1">
                <a:latin typeface="Arial" charset="0"/>
              </a:rPr>
              <a:t>trị</a:t>
            </a:r>
            <a:r>
              <a:rPr lang="en-US" sz="2400" b="0" dirty="0">
                <a:latin typeface="Arial" charset="0"/>
              </a:rPr>
              <a:t> </a:t>
            </a:r>
            <a:r>
              <a:rPr lang="en-US" sz="2400" b="0" dirty="0" err="1">
                <a:latin typeface="Arial" charset="0"/>
              </a:rPr>
              <a:t>tỉ</a:t>
            </a:r>
            <a:r>
              <a:rPr lang="en-US" sz="2400" b="0" dirty="0">
                <a:latin typeface="Arial" charset="0"/>
              </a:rPr>
              <a:t> </a:t>
            </a:r>
            <a:r>
              <a:rPr lang="en-US" sz="2400" b="0" dirty="0" err="1">
                <a:latin typeface="Arial" charset="0"/>
              </a:rPr>
              <a:t>lệ</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  </a:t>
            </a:r>
            <a:r>
              <a:rPr lang="en-US" sz="2400" b="0" i="1" dirty="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bwMode="auto">
          <a:xfrm>
            <a:off x="336550" y="596900"/>
            <a:ext cx="8045450" cy="774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dirty="0" err="1"/>
              <a:t>Giả</a:t>
            </a:r>
            <a:r>
              <a:rPr lang="en-US" altLang="en-US" dirty="0"/>
              <a:t> </a:t>
            </a:r>
            <a:r>
              <a:rPr lang="en-US" altLang="en-US" dirty="0" err="1"/>
              <a:t>thuyết</a:t>
            </a:r>
            <a:r>
              <a:rPr lang="en-US" altLang="en-US" dirty="0"/>
              <a:t> </a:t>
            </a:r>
            <a:r>
              <a:rPr lang="en-US" altLang="en-US" dirty="0" err="1"/>
              <a:t>đuôi</a:t>
            </a:r>
            <a:r>
              <a:rPr lang="en-US" altLang="en-US" dirty="0"/>
              <a:t> </a:t>
            </a:r>
            <a:r>
              <a:rPr lang="en-US" altLang="en-US" dirty="0" err="1"/>
              <a:t>trái</a:t>
            </a:r>
            <a:r>
              <a:rPr lang="en-US" altLang="en-US" dirty="0"/>
              <a:t>, </a:t>
            </a:r>
            <a:r>
              <a:rPr lang="en-US" altLang="en-US" dirty="0" err="1"/>
              <a:t>phải</a:t>
            </a:r>
            <a:r>
              <a:rPr lang="en-US" altLang="en-US" dirty="0"/>
              <a:t>, </a:t>
            </a:r>
            <a:r>
              <a:rPr lang="en-US" altLang="en-US" dirty="0" err="1"/>
              <a:t>hai</a:t>
            </a:r>
            <a:r>
              <a:rPr lang="en-US" altLang="en-US" dirty="0"/>
              <a:t> </a:t>
            </a:r>
            <a:r>
              <a:rPr lang="en-US" altLang="en-US" dirty="0" err="1"/>
              <a:t>đuôi</a:t>
            </a:r>
            <a:r>
              <a:rPr lang="en-US" altLang="en-US" dirty="0"/>
              <a:t/>
            </a:r>
            <a:br>
              <a:rPr lang="en-US" altLang="en-US" dirty="0"/>
            </a:br>
            <a:endParaRPr lang="en-US" altLang="en-US" baseline="-25000" dirty="0"/>
          </a:p>
        </p:txBody>
      </p:sp>
      <p:sp>
        <p:nvSpPr>
          <p:cNvPr id="18435" name="Rectangle 3"/>
          <p:cNvSpPr>
            <a:spLocks noGrp="1" noChangeArrowheads="1"/>
          </p:cNvSpPr>
          <p:nvPr>
            <p:ph type="body" idx="4294967295"/>
          </p:nvPr>
        </p:nvSpPr>
        <p:spPr bwMode="auto">
          <a:xfrm>
            <a:off x="0" y="1371600"/>
            <a:ext cx="9144000" cy="281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Autofit/>
          </a:bodyPr>
          <a:lstStyle/>
          <a:p>
            <a:pPr defTabSz="508000">
              <a:spcBef>
                <a:spcPct val="35000"/>
              </a:spcBef>
              <a:spcAft>
                <a:spcPct val="35000"/>
              </a:spcAft>
              <a:buClr>
                <a:schemeClr val="accent2"/>
              </a:buClr>
            </a:pPr>
            <a:r>
              <a:rPr lang="en-US" altLang="en-US" sz="2400" b="0" dirty="0" err="1">
                <a:solidFill>
                  <a:srgbClr val="FF0000"/>
                </a:solidFill>
              </a:rPr>
              <a:t>Giả</a:t>
            </a:r>
            <a:r>
              <a:rPr lang="en-US" altLang="en-US" sz="2400" b="0" dirty="0">
                <a:solidFill>
                  <a:srgbClr val="FF0000"/>
                </a:solidFill>
              </a:rPr>
              <a:t> </a:t>
            </a:r>
            <a:r>
              <a:rPr lang="en-US" altLang="en-US" sz="2400" b="0" dirty="0" err="1">
                <a:solidFill>
                  <a:srgbClr val="FF0000"/>
                </a:solidFill>
              </a:rPr>
              <a:t>thuyết</a:t>
            </a:r>
            <a:r>
              <a:rPr lang="en-US" altLang="en-US" sz="2400" b="0" dirty="0">
                <a:solidFill>
                  <a:srgbClr val="FF0000"/>
                </a:solidFill>
              </a:rPr>
              <a:t> </a:t>
            </a:r>
            <a:r>
              <a:rPr lang="en-US" altLang="en-US" sz="2400" b="0" dirty="0" err="1">
                <a:solidFill>
                  <a:srgbClr val="FF0000"/>
                </a:solidFill>
              </a:rPr>
              <a:t>đuôi</a:t>
            </a:r>
            <a:r>
              <a:rPr lang="en-US" altLang="en-US" sz="2400" b="0" dirty="0">
                <a:solidFill>
                  <a:srgbClr val="FF0000"/>
                </a:solidFill>
              </a:rPr>
              <a:t> </a:t>
            </a:r>
            <a:r>
              <a:rPr lang="en-US" altLang="en-US" sz="2400" b="0" dirty="0" err="1">
                <a:solidFill>
                  <a:srgbClr val="FF0000"/>
                </a:solidFill>
              </a:rPr>
              <a:t>trái</a:t>
            </a:r>
            <a:r>
              <a:rPr lang="en-US" altLang="en-US" sz="2400" b="0" dirty="0">
                <a:solidFill>
                  <a:srgbClr val="FF0000"/>
                </a:solidFill>
              </a:rPr>
              <a:t>: </a:t>
            </a:r>
            <a:r>
              <a:rPr lang="en-US" altLang="en-US" sz="2400" b="0" dirty="0" err="1"/>
              <a:t>liên</a:t>
            </a:r>
            <a:r>
              <a:rPr lang="en-US" altLang="en-US" sz="2400" b="0" dirty="0"/>
              <a:t> </a:t>
            </a:r>
            <a:r>
              <a:rPr lang="en-US" altLang="en-US" sz="2400" b="0" dirty="0" err="1"/>
              <a:t>quan</a:t>
            </a:r>
            <a:r>
              <a:rPr lang="en-US" altLang="en-US" sz="2400" b="0" dirty="0"/>
              <a:t> </a:t>
            </a:r>
            <a:r>
              <a:rPr lang="en-US" altLang="en-US" sz="2400" b="0" dirty="0" err="1"/>
              <a:t>đến</a:t>
            </a:r>
            <a:r>
              <a:rPr lang="en-US" altLang="en-US" sz="2400" b="0" dirty="0"/>
              <a:t> </a:t>
            </a:r>
            <a:r>
              <a:rPr lang="en-US" altLang="en-US" sz="2400" b="0" dirty="0" err="1"/>
              <a:t>giả</a:t>
            </a:r>
            <a:r>
              <a:rPr lang="en-US" altLang="en-US" sz="2400" b="0" dirty="0"/>
              <a:t> </a:t>
            </a:r>
            <a:r>
              <a:rPr lang="en-US" altLang="en-US" sz="2400" b="0" dirty="0" err="1"/>
              <a:t>thuyết</a:t>
            </a:r>
            <a:r>
              <a:rPr lang="en-US" altLang="en-US" sz="2400" b="0" dirty="0"/>
              <a:t> </a:t>
            </a:r>
            <a:r>
              <a:rPr lang="en-US" altLang="en-US" sz="2400" b="0" dirty="0" err="1"/>
              <a:t>tham</a:t>
            </a:r>
            <a:r>
              <a:rPr lang="en-US" altLang="en-US" sz="2400" b="0" dirty="0"/>
              <a:t> </a:t>
            </a:r>
            <a:r>
              <a:rPr lang="en-US" altLang="en-US" sz="2400" b="0" dirty="0" err="1"/>
              <a:t>số</a:t>
            </a:r>
            <a:r>
              <a:rPr lang="en-US" altLang="en-US" sz="2400" b="0" dirty="0"/>
              <a:t> </a:t>
            </a:r>
            <a:r>
              <a:rPr lang="en-US" altLang="en-US" sz="2400" b="0" dirty="0" err="1"/>
              <a:t>quần</a:t>
            </a:r>
            <a:r>
              <a:rPr lang="en-US" altLang="en-US" sz="2400" b="0" dirty="0"/>
              <a:t> </a:t>
            </a:r>
            <a:r>
              <a:rPr lang="en-US" altLang="en-US" sz="2400" b="0" dirty="0" err="1"/>
              <a:t>thể</a:t>
            </a:r>
            <a:r>
              <a:rPr lang="en-US" altLang="en-US" sz="2400" b="0" dirty="0"/>
              <a:t> </a:t>
            </a:r>
            <a:r>
              <a:rPr lang="en-US" altLang="en-US" sz="2400" b="0" dirty="0" err="1"/>
              <a:t>nhỏ</a:t>
            </a:r>
            <a:r>
              <a:rPr lang="en-US" altLang="en-US" sz="2400" b="0" dirty="0"/>
              <a:t> </a:t>
            </a:r>
            <a:r>
              <a:rPr lang="en-US" altLang="en-US" sz="2400" b="0" dirty="0" err="1"/>
              <a:t>hơn</a:t>
            </a:r>
            <a:r>
              <a:rPr lang="en-US" altLang="en-US" sz="2400" b="0" dirty="0"/>
              <a:t> </a:t>
            </a:r>
            <a:r>
              <a:rPr lang="en-US" altLang="en-US" sz="2400" b="0" dirty="0" err="1"/>
              <a:t>một</a:t>
            </a:r>
            <a:r>
              <a:rPr lang="en-US" altLang="en-US" sz="2400" b="0" dirty="0"/>
              <a:t> </a:t>
            </a:r>
            <a:r>
              <a:rPr lang="en-US" altLang="en-US" sz="2400" b="0" dirty="0" err="1"/>
              <a:t>giá</a:t>
            </a:r>
            <a:r>
              <a:rPr lang="en-US" altLang="en-US" sz="2400" b="0" dirty="0"/>
              <a:t> </a:t>
            </a:r>
            <a:r>
              <a:rPr lang="en-US" altLang="en-US" sz="2400" b="0" dirty="0" err="1"/>
              <a:t>trị</a:t>
            </a:r>
            <a:r>
              <a:rPr lang="en-US" altLang="en-US" sz="2400" b="0" dirty="0"/>
              <a:t>.</a:t>
            </a:r>
          </a:p>
          <a:p>
            <a:pPr marL="857250" lvl="2" indent="0" defTabSz="508000">
              <a:spcBef>
                <a:spcPct val="35000"/>
              </a:spcBef>
              <a:spcAft>
                <a:spcPct val="35000"/>
              </a:spcAft>
              <a:buClr>
                <a:schemeClr val="accent2"/>
              </a:buClr>
              <a:buNone/>
            </a:pPr>
            <a:r>
              <a:rPr lang="en-US" altLang="en-US" sz="2400" b="0" dirty="0">
                <a:solidFill>
                  <a:srgbClr val="990000"/>
                </a:solidFill>
              </a:rPr>
              <a:t>			</a:t>
            </a:r>
            <a:r>
              <a:rPr lang="en-US" altLang="en-US" sz="2400" dirty="0" err="1">
                <a:solidFill>
                  <a:srgbClr val="FF0000"/>
                </a:solidFill>
              </a:rPr>
              <a:t>H</a:t>
            </a:r>
            <a:r>
              <a:rPr lang="en-US" altLang="en-US" sz="2400" baseline="-25000" dirty="0" err="1">
                <a:solidFill>
                  <a:srgbClr val="FF0000"/>
                </a:solidFill>
              </a:rPr>
              <a:t>0</a:t>
            </a:r>
            <a:r>
              <a:rPr lang="en-US" altLang="en-US" sz="2400" dirty="0">
                <a:solidFill>
                  <a:srgbClr val="FF0000"/>
                </a:solidFill>
              </a:rPr>
              <a:t>:  </a:t>
            </a:r>
            <a:r>
              <a:rPr lang="en-US" altLang="en-US" sz="2400" dirty="0">
                <a:solidFill>
                  <a:srgbClr val="FF0000"/>
                </a:solidFill>
                <a:latin typeface="Symbol" panose="05050102010706020507" pitchFamily="18" charset="2"/>
              </a:rPr>
              <a:t>m</a:t>
            </a:r>
            <a:r>
              <a:rPr lang="en-US" altLang="en-US" sz="2400" dirty="0">
                <a:solidFill>
                  <a:srgbClr val="FF0000"/>
                </a:solidFill>
              </a:rPr>
              <a:t>=10, </a:t>
            </a:r>
            <a:r>
              <a:rPr lang="en-US" altLang="en-US" sz="2400" dirty="0" err="1">
                <a:solidFill>
                  <a:srgbClr val="FF0000"/>
                </a:solidFill>
              </a:rPr>
              <a:t>H</a:t>
            </a:r>
            <a:r>
              <a:rPr lang="en-US" altLang="en-US" sz="2400" baseline="-25000" dirty="0" err="1">
                <a:solidFill>
                  <a:srgbClr val="FF0000"/>
                </a:solidFill>
              </a:rPr>
              <a:t>1</a:t>
            </a:r>
            <a:r>
              <a:rPr lang="en-US" altLang="en-US" sz="2400" dirty="0">
                <a:solidFill>
                  <a:srgbClr val="FF0000"/>
                </a:solidFill>
              </a:rPr>
              <a:t>:  </a:t>
            </a:r>
            <a:r>
              <a:rPr lang="en-US" altLang="en-US" sz="2400" dirty="0">
                <a:solidFill>
                  <a:srgbClr val="FF0000"/>
                </a:solidFill>
                <a:latin typeface="Symbol" panose="05050102010706020507" pitchFamily="18" charset="2"/>
              </a:rPr>
              <a:t>m</a:t>
            </a:r>
            <a:r>
              <a:rPr lang="en-US" altLang="en-US" sz="2400" dirty="0">
                <a:solidFill>
                  <a:srgbClr val="FF0000"/>
                </a:solidFill>
              </a:rPr>
              <a:t> &lt; 10</a:t>
            </a:r>
          </a:p>
          <a:p>
            <a:pPr defTabSz="508000">
              <a:spcBef>
                <a:spcPct val="35000"/>
              </a:spcBef>
              <a:spcAft>
                <a:spcPct val="35000"/>
              </a:spcAft>
              <a:buClr>
                <a:schemeClr val="accent2"/>
              </a:buClr>
            </a:pPr>
            <a:r>
              <a:rPr lang="en-US" altLang="en-US" sz="2400" b="0" dirty="0" err="1">
                <a:solidFill>
                  <a:srgbClr val="FF0000"/>
                </a:solidFill>
              </a:rPr>
              <a:t>Giả</a:t>
            </a:r>
            <a:r>
              <a:rPr lang="en-US" altLang="en-US" sz="2400" b="0" dirty="0">
                <a:solidFill>
                  <a:srgbClr val="FF0000"/>
                </a:solidFill>
              </a:rPr>
              <a:t> </a:t>
            </a:r>
            <a:r>
              <a:rPr lang="en-US" altLang="en-US" sz="2400" b="0" dirty="0" err="1">
                <a:solidFill>
                  <a:srgbClr val="FF0000"/>
                </a:solidFill>
              </a:rPr>
              <a:t>thuyết</a:t>
            </a:r>
            <a:r>
              <a:rPr lang="en-US" altLang="en-US" sz="2400" b="0" dirty="0">
                <a:solidFill>
                  <a:srgbClr val="FF0000"/>
                </a:solidFill>
              </a:rPr>
              <a:t> </a:t>
            </a:r>
            <a:r>
              <a:rPr lang="en-US" altLang="en-US" sz="2400" b="0" dirty="0" err="1">
                <a:solidFill>
                  <a:srgbClr val="FF0000"/>
                </a:solidFill>
              </a:rPr>
              <a:t>đuôi</a:t>
            </a:r>
            <a:r>
              <a:rPr lang="en-US" altLang="en-US" sz="2400" b="0" dirty="0">
                <a:solidFill>
                  <a:srgbClr val="FF0000"/>
                </a:solidFill>
              </a:rPr>
              <a:t> </a:t>
            </a:r>
            <a:r>
              <a:rPr lang="en-US" altLang="en-US" sz="2400" b="0" dirty="0" err="1">
                <a:solidFill>
                  <a:srgbClr val="FF0000"/>
                </a:solidFill>
              </a:rPr>
              <a:t>phải</a:t>
            </a:r>
            <a:r>
              <a:rPr lang="en-US" altLang="en-US" sz="2400" b="0" dirty="0">
                <a:solidFill>
                  <a:srgbClr val="FF0000"/>
                </a:solidFill>
              </a:rPr>
              <a:t>: </a:t>
            </a:r>
            <a:r>
              <a:rPr lang="en-US" altLang="en-US" sz="2400" b="0" dirty="0" err="1"/>
              <a:t>liên</a:t>
            </a:r>
            <a:r>
              <a:rPr lang="en-US" altLang="en-US" sz="2400" b="0" dirty="0"/>
              <a:t> </a:t>
            </a:r>
            <a:r>
              <a:rPr lang="en-US" altLang="en-US" sz="2400" b="0" dirty="0" err="1"/>
              <a:t>quan</a:t>
            </a:r>
            <a:r>
              <a:rPr lang="en-US" altLang="en-US" sz="2400" b="0" dirty="0"/>
              <a:t> </a:t>
            </a:r>
            <a:r>
              <a:rPr lang="en-US" altLang="en-US" sz="2400" b="0" dirty="0" err="1"/>
              <a:t>đến</a:t>
            </a:r>
            <a:r>
              <a:rPr lang="en-US" altLang="en-US" sz="2400" b="0" dirty="0"/>
              <a:t> </a:t>
            </a:r>
            <a:r>
              <a:rPr lang="en-US" altLang="en-US" sz="2400" b="0" dirty="0" err="1"/>
              <a:t>giả</a:t>
            </a:r>
            <a:r>
              <a:rPr lang="en-US" altLang="en-US" sz="2400" b="0" dirty="0"/>
              <a:t> </a:t>
            </a:r>
            <a:r>
              <a:rPr lang="en-US" altLang="en-US" sz="2400" b="0" dirty="0" err="1"/>
              <a:t>thuyết</a:t>
            </a:r>
            <a:r>
              <a:rPr lang="en-US" altLang="en-US" sz="2400" b="0" dirty="0"/>
              <a:t> </a:t>
            </a:r>
            <a:r>
              <a:rPr lang="en-US" altLang="en-US" sz="2400" b="0" dirty="0" err="1"/>
              <a:t>tham</a:t>
            </a:r>
            <a:r>
              <a:rPr lang="en-US" altLang="en-US" sz="2400" b="0" dirty="0"/>
              <a:t> </a:t>
            </a:r>
            <a:r>
              <a:rPr lang="en-US" altLang="en-US" sz="2400" b="0" dirty="0" err="1"/>
              <a:t>số</a:t>
            </a:r>
            <a:r>
              <a:rPr lang="en-US" altLang="en-US" sz="2400" b="0" dirty="0"/>
              <a:t> </a:t>
            </a:r>
            <a:r>
              <a:rPr lang="en-US" altLang="en-US" sz="2400" b="0" dirty="0" err="1"/>
              <a:t>quần</a:t>
            </a:r>
            <a:r>
              <a:rPr lang="en-US" altLang="en-US" sz="2400" b="0" dirty="0"/>
              <a:t> </a:t>
            </a:r>
            <a:r>
              <a:rPr lang="en-US" altLang="en-US" sz="2400" b="0" dirty="0" err="1"/>
              <a:t>thể</a:t>
            </a:r>
            <a:r>
              <a:rPr lang="en-US" altLang="en-US" sz="2400" b="0" dirty="0"/>
              <a:t> </a:t>
            </a:r>
            <a:r>
              <a:rPr lang="en-US" altLang="en-US" sz="2400" b="0" dirty="0" err="1"/>
              <a:t>lớn</a:t>
            </a:r>
            <a:r>
              <a:rPr lang="en-US" altLang="en-US" sz="2400" b="0" dirty="0"/>
              <a:t> </a:t>
            </a:r>
            <a:r>
              <a:rPr lang="en-US" altLang="en-US" sz="2400" b="0" dirty="0" err="1"/>
              <a:t>hơn</a:t>
            </a:r>
            <a:r>
              <a:rPr lang="en-US" altLang="en-US" sz="2400" b="0" dirty="0"/>
              <a:t> </a:t>
            </a:r>
            <a:r>
              <a:rPr lang="en-US" altLang="en-US" sz="2400" b="0" dirty="0" err="1"/>
              <a:t>một</a:t>
            </a:r>
            <a:r>
              <a:rPr lang="en-US" altLang="en-US" sz="2400" b="0" dirty="0"/>
              <a:t> </a:t>
            </a:r>
            <a:r>
              <a:rPr lang="en-US" altLang="en-US" sz="2400" b="0" dirty="0" err="1"/>
              <a:t>giá</a:t>
            </a:r>
            <a:r>
              <a:rPr lang="en-US" altLang="en-US" sz="2400" b="0" dirty="0"/>
              <a:t> </a:t>
            </a:r>
            <a:r>
              <a:rPr lang="en-US" altLang="en-US" sz="2400" b="0" dirty="0" err="1"/>
              <a:t>trị</a:t>
            </a:r>
            <a:r>
              <a:rPr lang="vi-VN" altLang="en-US" sz="2400" b="0" dirty="0"/>
              <a:t>.</a:t>
            </a:r>
            <a:endParaRPr lang="en-US" altLang="en-US" sz="2400" b="0" dirty="0"/>
          </a:p>
          <a:p>
            <a:pPr marL="0" indent="0" defTabSz="508000">
              <a:spcBef>
                <a:spcPct val="35000"/>
              </a:spcBef>
              <a:spcAft>
                <a:spcPct val="35000"/>
              </a:spcAft>
              <a:buClr>
                <a:schemeClr val="accent2"/>
              </a:buClr>
              <a:buNone/>
            </a:pPr>
            <a:r>
              <a:rPr lang="en-US" altLang="en-US" sz="2400" b="0" dirty="0"/>
              <a:t>                        </a:t>
            </a:r>
            <a:r>
              <a:rPr lang="en-US" altLang="en-US" sz="2400" dirty="0" err="1">
                <a:solidFill>
                  <a:srgbClr val="FF0000"/>
                </a:solidFill>
              </a:rPr>
              <a:t>H</a:t>
            </a:r>
            <a:r>
              <a:rPr lang="en-US" altLang="en-US" sz="2400" baseline="-25000" dirty="0" err="1">
                <a:solidFill>
                  <a:srgbClr val="FF0000"/>
                </a:solidFill>
              </a:rPr>
              <a:t>0</a:t>
            </a:r>
            <a:r>
              <a:rPr lang="en-US" altLang="en-US" sz="2400" dirty="0">
                <a:solidFill>
                  <a:srgbClr val="FF0000"/>
                </a:solidFill>
              </a:rPr>
              <a:t>:  </a:t>
            </a:r>
            <a:r>
              <a:rPr lang="en-US" altLang="en-US" sz="2400" dirty="0">
                <a:solidFill>
                  <a:srgbClr val="FF0000"/>
                </a:solidFill>
                <a:latin typeface="Symbol" panose="05050102010706020507" pitchFamily="18" charset="2"/>
              </a:rPr>
              <a:t>m</a:t>
            </a:r>
            <a:r>
              <a:rPr lang="en-US" altLang="en-US" sz="2400" dirty="0">
                <a:solidFill>
                  <a:srgbClr val="FF0000"/>
                </a:solidFill>
              </a:rPr>
              <a:t>=10, </a:t>
            </a:r>
            <a:r>
              <a:rPr lang="en-US" altLang="en-US" sz="2400" dirty="0" err="1">
                <a:solidFill>
                  <a:srgbClr val="FF0000"/>
                </a:solidFill>
              </a:rPr>
              <a:t>H</a:t>
            </a:r>
            <a:r>
              <a:rPr lang="en-US" altLang="en-US" sz="2400" baseline="-25000" dirty="0" err="1">
                <a:solidFill>
                  <a:srgbClr val="FF0000"/>
                </a:solidFill>
              </a:rPr>
              <a:t>1</a:t>
            </a:r>
            <a:r>
              <a:rPr lang="en-US" altLang="en-US" sz="2400" dirty="0">
                <a:solidFill>
                  <a:srgbClr val="FF0000"/>
                </a:solidFill>
              </a:rPr>
              <a:t>:  </a:t>
            </a:r>
            <a:r>
              <a:rPr lang="en-US" altLang="en-US" sz="2400" dirty="0">
                <a:solidFill>
                  <a:srgbClr val="FF0000"/>
                </a:solidFill>
                <a:latin typeface="Symbol" panose="05050102010706020507" pitchFamily="18" charset="2"/>
              </a:rPr>
              <a:t>m</a:t>
            </a:r>
            <a:r>
              <a:rPr lang="en-US" altLang="en-US" sz="2400" dirty="0">
                <a:solidFill>
                  <a:srgbClr val="FF0000"/>
                </a:solidFill>
              </a:rPr>
              <a:t> &gt; 10</a:t>
            </a:r>
            <a:endParaRPr lang="en-US" altLang="en-US" sz="2400" b="0" dirty="0">
              <a:solidFill>
                <a:srgbClr val="FF0000"/>
              </a:solidFill>
            </a:endParaRPr>
          </a:p>
          <a:p>
            <a:pPr defTabSz="508000">
              <a:spcBef>
                <a:spcPct val="35000"/>
              </a:spcBef>
              <a:spcAft>
                <a:spcPct val="35000"/>
              </a:spcAft>
              <a:buClr>
                <a:schemeClr val="accent2"/>
              </a:buClr>
            </a:pPr>
            <a:r>
              <a:rPr lang="en-US" altLang="en-US" sz="2400" b="0" dirty="0" err="1">
                <a:solidFill>
                  <a:srgbClr val="FF0000"/>
                </a:solidFill>
              </a:rPr>
              <a:t>Giả</a:t>
            </a:r>
            <a:r>
              <a:rPr lang="en-US" altLang="en-US" sz="2400" b="0" dirty="0">
                <a:solidFill>
                  <a:srgbClr val="FF0000"/>
                </a:solidFill>
              </a:rPr>
              <a:t> </a:t>
            </a:r>
            <a:r>
              <a:rPr lang="en-US" altLang="en-US" sz="2400" b="0" dirty="0" err="1">
                <a:solidFill>
                  <a:srgbClr val="FF0000"/>
                </a:solidFill>
              </a:rPr>
              <a:t>thuyết</a:t>
            </a:r>
            <a:r>
              <a:rPr lang="en-US" altLang="en-US" sz="2400" b="0" dirty="0">
                <a:solidFill>
                  <a:srgbClr val="FF0000"/>
                </a:solidFill>
              </a:rPr>
              <a:t> </a:t>
            </a:r>
            <a:r>
              <a:rPr lang="en-US" altLang="en-US" sz="2400" b="0" dirty="0" err="1">
                <a:solidFill>
                  <a:srgbClr val="FF0000"/>
                </a:solidFill>
              </a:rPr>
              <a:t>hai</a:t>
            </a:r>
            <a:r>
              <a:rPr lang="en-US" altLang="en-US" sz="2400" b="0" dirty="0">
                <a:solidFill>
                  <a:srgbClr val="FF0000"/>
                </a:solidFill>
              </a:rPr>
              <a:t> </a:t>
            </a:r>
            <a:r>
              <a:rPr lang="en-US" altLang="en-US" sz="2400" b="0" dirty="0" err="1">
                <a:solidFill>
                  <a:srgbClr val="FF0000"/>
                </a:solidFill>
              </a:rPr>
              <a:t>đuôi</a:t>
            </a:r>
            <a:r>
              <a:rPr lang="en-US" altLang="en-US" sz="2400" b="0" dirty="0">
                <a:solidFill>
                  <a:srgbClr val="FF0000"/>
                </a:solidFill>
              </a:rPr>
              <a:t>: </a:t>
            </a:r>
            <a:r>
              <a:rPr lang="en-US" altLang="en-US" sz="2400" b="0" dirty="0" err="1"/>
              <a:t>liên</a:t>
            </a:r>
            <a:r>
              <a:rPr lang="en-US" altLang="en-US" sz="2400" b="0" dirty="0"/>
              <a:t> </a:t>
            </a:r>
            <a:r>
              <a:rPr lang="en-US" altLang="en-US" sz="2400" b="0" dirty="0" err="1"/>
              <a:t>quan</a:t>
            </a:r>
            <a:r>
              <a:rPr lang="en-US" altLang="en-US" sz="2400" b="0" dirty="0"/>
              <a:t> </a:t>
            </a:r>
            <a:r>
              <a:rPr lang="en-US" altLang="en-US" sz="2400" b="0" dirty="0" err="1"/>
              <a:t>đến</a:t>
            </a:r>
            <a:r>
              <a:rPr lang="en-US" altLang="en-US" sz="2400" b="0" dirty="0"/>
              <a:t> </a:t>
            </a:r>
            <a:r>
              <a:rPr lang="en-US" altLang="en-US" sz="2400" b="0" dirty="0" err="1"/>
              <a:t>giả</a:t>
            </a:r>
            <a:r>
              <a:rPr lang="en-US" altLang="en-US" sz="2400" b="0" dirty="0"/>
              <a:t> </a:t>
            </a:r>
            <a:r>
              <a:rPr lang="en-US" altLang="en-US" sz="2400" b="0" dirty="0" err="1"/>
              <a:t>thuyết</a:t>
            </a:r>
            <a:r>
              <a:rPr lang="en-US" altLang="en-US" sz="2400" b="0" dirty="0"/>
              <a:t> </a:t>
            </a:r>
            <a:r>
              <a:rPr lang="en-US" altLang="en-US" sz="2400" b="0" dirty="0" err="1"/>
              <a:t>tham</a:t>
            </a:r>
            <a:r>
              <a:rPr lang="en-US" altLang="en-US" sz="2400" b="0" dirty="0"/>
              <a:t> </a:t>
            </a:r>
            <a:r>
              <a:rPr lang="en-US" altLang="en-US" sz="2400" b="0" dirty="0" err="1"/>
              <a:t>số</a:t>
            </a:r>
            <a:r>
              <a:rPr lang="en-US" altLang="en-US" sz="2400" b="0" dirty="0"/>
              <a:t> </a:t>
            </a:r>
            <a:r>
              <a:rPr lang="en-US" altLang="en-US" sz="2400" b="0" dirty="0" err="1"/>
              <a:t>quần</a:t>
            </a:r>
            <a:r>
              <a:rPr lang="en-US" altLang="en-US" sz="2400" b="0" dirty="0"/>
              <a:t> </a:t>
            </a:r>
            <a:r>
              <a:rPr lang="en-US" altLang="en-US" sz="2400" b="0" dirty="0" err="1"/>
              <a:t>thể</a:t>
            </a:r>
            <a:r>
              <a:rPr lang="en-US" altLang="en-US" sz="2400" b="0" dirty="0"/>
              <a:t> </a:t>
            </a:r>
            <a:r>
              <a:rPr lang="en-US" altLang="en-US" sz="2400" b="0" dirty="0" err="1"/>
              <a:t>không</a:t>
            </a:r>
            <a:r>
              <a:rPr lang="en-US" altLang="en-US" sz="2400" b="0" dirty="0"/>
              <a:t> </a:t>
            </a:r>
            <a:r>
              <a:rPr lang="en-US" altLang="en-US" sz="2400" b="0" dirty="0" err="1"/>
              <a:t>bằng</a:t>
            </a:r>
            <a:r>
              <a:rPr lang="en-US" altLang="en-US" sz="2400" b="0" dirty="0"/>
              <a:t> </a:t>
            </a:r>
            <a:r>
              <a:rPr lang="en-US" altLang="en-US" sz="2400" b="0" dirty="0" err="1"/>
              <a:t>một</a:t>
            </a:r>
            <a:r>
              <a:rPr lang="en-US" altLang="en-US" sz="2400" b="0" dirty="0"/>
              <a:t> </a:t>
            </a:r>
            <a:r>
              <a:rPr lang="en-US" altLang="en-US" sz="2400" b="0" dirty="0" err="1"/>
              <a:t>giá</a:t>
            </a:r>
            <a:r>
              <a:rPr lang="en-US" altLang="en-US" sz="2400" b="0" dirty="0"/>
              <a:t> </a:t>
            </a:r>
            <a:r>
              <a:rPr lang="en-US" altLang="en-US" sz="2400" b="0" dirty="0" err="1"/>
              <a:t>trị</a:t>
            </a:r>
            <a:r>
              <a:rPr lang="vi-VN" altLang="en-US" sz="2400" b="0" dirty="0"/>
              <a:t>.</a:t>
            </a:r>
            <a:endParaRPr lang="en-US" altLang="en-US" sz="2400" b="0" dirty="0"/>
          </a:p>
          <a:p>
            <a:pPr marL="0" indent="0" defTabSz="508000">
              <a:spcBef>
                <a:spcPct val="35000"/>
              </a:spcBef>
              <a:spcAft>
                <a:spcPct val="35000"/>
              </a:spcAft>
              <a:buClr>
                <a:schemeClr val="accent2"/>
              </a:buClr>
              <a:buNone/>
            </a:pPr>
            <a:r>
              <a:rPr lang="en-US" altLang="en-US" sz="2400" b="0" dirty="0">
                <a:solidFill>
                  <a:srgbClr val="FF0000"/>
                </a:solidFill>
              </a:rPr>
              <a:t>				</a:t>
            </a:r>
            <a:r>
              <a:rPr lang="en-US" altLang="en-US" sz="2400" dirty="0" err="1">
                <a:solidFill>
                  <a:srgbClr val="FF0000"/>
                </a:solidFill>
              </a:rPr>
              <a:t>H</a:t>
            </a:r>
            <a:r>
              <a:rPr lang="en-US" altLang="en-US" sz="2400" baseline="-25000" dirty="0" err="1">
                <a:solidFill>
                  <a:srgbClr val="FF0000"/>
                </a:solidFill>
              </a:rPr>
              <a:t>0</a:t>
            </a:r>
            <a:r>
              <a:rPr lang="en-US" altLang="en-US" sz="2400" dirty="0">
                <a:solidFill>
                  <a:srgbClr val="FF0000"/>
                </a:solidFill>
              </a:rPr>
              <a:t>:  </a:t>
            </a:r>
            <a:r>
              <a:rPr lang="en-US" altLang="en-US" sz="2400" dirty="0">
                <a:solidFill>
                  <a:srgbClr val="FF0000"/>
                </a:solidFill>
                <a:latin typeface="Symbol" panose="05050102010706020507" pitchFamily="18" charset="2"/>
              </a:rPr>
              <a:t>m</a:t>
            </a:r>
            <a:r>
              <a:rPr lang="en-US" altLang="en-US" sz="2400" dirty="0">
                <a:solidFill>
                  <a:srgbClr val="FF0000"/>
                </a:solidFill>
              </a:rPr>
              <a:t>=10, </a:t>
            </a:r>
            <a:r>
              <a:rPr lang="en-US" altLang="en-US" sz="2400" dirty="0" err="1">
                <a:solidFill>
                  <a:srgbClr val="FF0000"/>
                </a:solidFill>
              </a:rPr>
              <a:t>H</a:t>
            </a:r>
            <a:r>
              <a:rPr lang="en-US" altLang="en-US" sz="2400" baseline="-25000" dirty="0" err="1">
                <a:solidFill>
                  <a:srgbClr val="FF0000"/>
                </a:solidFill>
              </a:rPr>
              <a:t>1</a:t>
            </a:r>
            <a:r>
              <a:rPr lang="en-US" altLang="en-US" sz="2400" dirty="0">
                <a:solidFill>
                  <a:srgbClr val="FF0000"/>
                </a:solidFill>
              </a:rPr>
              <a:t>:  </a:t>
            </a:r>
            <a:r>
              <a:rPr lang="en-US" altLang="en-US" sz="2400" dirty="0">
                <a:solidFill>
                  <a:srgbClr val="FF0000"/>
                </a:solidFill>
                <a:latin typeface="Symbol" panose="05050102010706020507" pitchFamily="18" charset="2"/>
              </a:rPr>
              <a:t>m</a:t>
            </a:r>
            <a:r>
              <a:rPr lang="en-US" altLang="en-US" sz="2400" dirty="0">
                <a:solidFill>
                  <a:srgbClr val="FF0000"/>
                </a:solidFill>
              </a:rPr>
              <a:t> </a:t>
            </a:r>
            <a:r>
              <a:rPr lang="en-US" altLang="en-US" sz="2400" dirty="0">
                <a:solidFill>
                  <a:srgbClr val="FF0000"/>
                </a:solidFill>
                <a:cs typeface="Arial" panose="020B0604020202020204" pitchFamily="34" charset="0"/>
              </a:rPr>
              <a:t>≠</a:t>
            </a:r>
            <a:r>
              <a:rPr lang="en-US" altLang="en-US" sz="2400" dirty="0">
                <a:solidFill>
                  <a:srgbClr val="FF0000"/>
                </a:solidFill>
              </a:rPr>
              <a:t> 10</a:t>
            </a:r>
          </a:p>
          <a:p>
            <a:pPr marL="0" indent="0" defTabSz="508000">
              <a:spcBef>
                <a:spcPct val="35000"/>
              </a:spcBef>
              <a:spcAft>
                <a:spcPct val="35000"/>
              </a:spcAft>
              <a:buClr>
                <a:schemeClr val="accent2"/>
              </a:buClr>
              <a:buNone/>
            </a:pPr>
            <a:endParaRPr lang="en-US" altLang="en-US" sz="2400" dirty="0">
              <a:solidFill>
                <a:srgbClr val="FF0000"/>
              </a:solidFill>
            </a:endParaRPr>
          </a:p>
          <a:p>
            <a:pPr marL="0" indent="0" defTabSz="508000">
              <a:spcBef>
                <a:spcPct val="35000"/>
              </a:spcBef>
              <a:spcAft>
                <a:spcPct val="35000"/>
              </a:spcAft>
              <a:buClr>
                <a:schemeClr val="accent2"/>
              </a:buClr>
              <a:buNone/>
            </a:pPr>
            <a:endParaRPr lang="en-US" altLang="en-US" sz="2400" b="0" dirty="0">
              <a:solidFill>
                <a:srgbClr val="FF0000"/>
              </a:solidFill>
            </a:endParaRPr>
          </a:p>
          <a:p>
            <a:pPr marL="2171700" lvl="4" indent="-457200" defTabSz="508000">
              <a:spcBef>
                <a:spcPct val="35000"/>
              </a:spcBef>
              <a:spcAft>
                <a:spcPct val="35000"/>
              </a:spcAft>
              <a:buClr>
                <a:schemeClr val="accent2"/>
              </a:buClr>
              <a:buFont typeface="+mj-lt"/>
              <a:buAutoNum type="arabicPeriod"/>
            </a:pPr>
            <a:endParaRPr lang="en-US" altLang="en-US" sz="2400" b="0" dirty="0"/>
          </a:p>
          <a:p>
            <a:pPr marL="457200" indent="-457200" defTabSz="508000">
              <a:spcBef>
                <a:spcPct val="35000"/>
              </a:spcBef>
              <a:spcAft>
                <a:spcPct val="35000"/>
              </a:spcAft>
              <a:buClr>
                <a:schemeClr val="accent2"/>
              </a:buClr>
              <a:buFont typeface="+mj-lt"/>
              <a:buAutoNum type="arabicPeriod"/>
            </a:pPr>
            <a:endParaRPr lang="en-US" altLang="en-US" sz="2400" b="0" dirty="0">
              <a:solidFill>
                <a:srgbClr val="FF0000"/>
              </a:solidFill>
            </a:endParaRPr>
          </a:p>
          <a:p>
            <a:pPr marL="609600" lvl="0" indent="-609600" eaLnBrk="1" hangingPunct="1">
              <a:lnSpc>
                <a:spcPct val="100000"/>
              </a:lnSpc>
              <a:spcBef>
                <a:spcPct val="20000"/>
              </a:spcBef>
              <a:buClr>
                <a:srgbClr val="996666"/>
              </a:buClr>
              <a:buSzPct val="80000"/>
              <a:buNone/>
            </a:pPr>
            <a:r>
              <a:rPr lang="en-US" altLang="en-US" sz="2400" b="0" dirty="0">
                <a:solidFill>
                  <a:srgbClr val="990000"/>
                </a:solidFill>
              </a:rPr>
              <a:t>			</a:t>
            </a:r>
            <a:endParaRPr lang="vi-VN" altLang="en-US" sz="2400" b="0" dirty="0">
              <a:solidFill>
                <a:srgbClr val="FF0000"/>
              </a:solidFill>
            </a:endParaRPr>
          </a:p>
          <a:p>
            <a:pPr marL="520700" indent="-520700" defTabSz="508000">
              <a:spcBef>
                <a:spcPct val="35000"/>
              </a:spcBef>
              <a:spcAft>
                <a:spcPct val="35000"/>
              </a:spcAft>
              <a:buClr>
                <a:schemeClr val="accent2"/>
              </a:buClr>
              <a:buFont typeface="Times" panose="02020603050405020304" pitchFamily="18" charset="0"/>
              <a:buChar char="•"/>
            </a:pPr>
            <a:r>
              <a:rPr lang="en-US" altLang="en-US" sz="2400" b="0" dirty="0" err="1">
                <a:solidFill>
                  <a:srgbClr val="FF0000"/>
                </a:solidFill>
              </a:rPr>
              <a:t>Ký</a:t>
            </a:r>
            <a:r>
              <a:rPr lang="en-US" altLang="en-US" sz="2400" b="0" dirty="0">
                <a:solidFill>
                  <a:srgbClr val="FF0000"/>
                </a:solidFill>
              </a:rPr>
              <a:t> </a:t>
            </a:r>
            <a:r>
              <a:rPr lang="en-US" altLang="en-US" sz="2400" b="0" dirty="0" err="1">
                <a:solidFill>
                  <a:srgbClr val="FF0000"/>
                </a:solidFill>
              </a:rPr>
              <a:t>hiệu</a:t>
            </a:r>
            <a:r>
              <a:rPr lang="vi-VN" altLang="en-US" sz="2400" b="0" dirty="0">
                <a:solidFill>
                  <a:srgbClr val="FF0000"/>
                </a:solidFill>
              </a:rPr>
              <a:t> </a:t>
            </a:r>
            <a:r>
              <a:rPr lang="vi-VN" altLang="en-US" sz="2400" b="0" dirty="0"/>
              <a:t>của giả thuyết thay thế phải sử dụng một trong các </a:t>
            </a:r>
            <a:r>
              <a:rPr lang="en-US" altLang="en-US" sz="2400" b="0" dirty="0" err="1"/>
              <a:t>ký</a:t>
            </a:r>
            <a:r>
              <a:rPr lang="en-US" altLang="en-US" sz="2400" b="0" dirty="0"/>
              <a:t> </a:t>
            </a:r>
            <a:r>
              <a:rPr lang="en-US" altLang="en-US" sz="2400" b="0" dirty="0" err="1"/>
              <a:t>hiệu</a:t>
            </a:r>
            <a:r>
              <a:rPr lang="vi-VN" altLang="en-US" sz="2400" b="0" dirty="0"/>
              <a:t> này: </a:t>
            </a:r>
            <a:r>
              <a:rPr lang="vi-VN" altLang="en-US" sz="2400" b="0" dirty="0">
                <a:solidFill>
                  <a:srgbClr val="FF0000"/>
                </a:solidFill>
              </a:rPr>
              <a:t>&lt;, &gt;, ≠.</a:t>
            </a:r>
          </a:p>
          <a:p>
            <a:pPr marL="520700" indent="-520700" defTabSz="508000">
              <a:spcBef>
                <a:spcPct val="35000"/>
              </a:spcBef>
              <a:spcAft>
                <a:spcPct val="35000"/>
              </a:spcAft>
              <a:buClr>
                <a:schemeClr val="accent2"/>
              </a:buClr>
              <a:buFont typeface="Times" panose="02020603050405020304" pitchFamily="18" charset="0"/>
              <a:buChar char="•"/>
            </a:pPr>
            <a:endParaRPr lang="en-US" altLang="en-US" sz="2400" b="0" dirty="0"/>
          </a:p>
          <a:p>
            <a:pPr marL="520700" indent="-520700" defTabSz="508000">
              <a:spcBef>
                <a:spcPct val="35000"/>
              </a:spcBef>
              <a:spcAft>
                <a:spcPct val="35000"/>
              </a:spcAft>
              <a:buClr>
                <a:schemeClr val="accent2"/>
              </a:buClr>
              <a:buFont typeface="Times" panose="02020603050405020304" pitchFamily="18" charset="0"/>
              <a:buChar char="•"/>
            </a:pPr>
            <a:endParaRPr lang="en-US" altLang="en-US" sz="2400" b="0" dirty="0"/>
          </a:p>
        </p:txBody>
      </p:sp>
    </p:spTree>
    <p:extLst>
      <p:ext uri="{BB962C8B-B14F-4D97-AF65-F5344CB8AC3E}">
        <p14:creationId xmlns:p14="http://schemas.microsoft.com/office/powerpoint/2010/main" val="37897528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1016000" y="463550"/>
            <a:ext cx="7112000" cy="1365250"/>
          </a:xfrm>
        </p:spPr>
        <p:txBody>
          <a:bodyPr lIns="90488" tIns="44450" rIns="90488" bIns="44450"/>
          <a:lstStyle/>
          <a:p>
            <a:pPr>
              <a:defRPr/>
            </a:pPr>
            <a:r>
              <a:rPr lang="en-US" b="1" dirty="0" err="1">
                <a:solidFill>
                  <a:schemeClr val="accent6">
                    <a:lumMod val="75000"/>
                  </a:schemeClr>
                </a:solidFill>
              </a:rPr>
              <a:t>Chương</a:t>
            </a:r>
            <a:r>
              <a:rPr lang="en-US" b="1" dirty="0">
                <a:solidFill>
                  <a:schemeClr val="accent6">
                    <a:lumMod val="75000"/>
                  </a:schemeClr>
                </a:solidFill>
              </a:rPr>
              <a:t> 8</a:t>
            </a:r>
            <a:br>
              <a:rPr lang="en-US" b="1" dirty="0">
                <a:solidFill>
                  <a:schemeClr val="accent6">
                    <a:lumMod val="75000"/>
                  </a:schemeClr>
                </a:solidFill>
              </a:rPr>
            </a:br>
            <a:r>
              <a:rPr lang="en-US" b="1" dirty="0" err="1">
                <a:solidFill>
                  <a:schemeClr val="accent6">
                    <a:lumMod val="75000"/>
                  </a:schemeClr>
                </a:solidFill>
              </a:rPr>
              <a:t>Kiểm</a:t>
            </a:r>
            <a:r>
              <a:rPr lang="en-US" b="1" dirty="0">
                <a:solidFill>
                  <a:schemeClr val="accent6">
                    <a:lumMod val="75000"/>
                  </a:schemeClr>
                </a:solidFill>
              </a:rPr>
              <a:t> </a:t>
            </a:r>
            <a:r>
              <a:rPr lang="en-US" b="1" dirty="0" err="1">
                <a:solidFill>
                  <a:schemeClr val="accent6">
                    <a:lumMod val="75000"/>
                  </a:schemeClr>
                </a:solidFill>
              </a:rPr>
              <a:t>định</a:t>
            </a:r>
            <a:r>
              <a:rPr lang="en-US" b="1" dirty="0">
                <a:solidFill>
                  <a:schemeClr val="accent6">
                    <a:lumMod val="75000"/>
                  </a:schemeClr>
                </a:solidFill>
              </a:rPr>
              <a:t> </a:t>
            </a:r>
            <a:r>
              <a:rPr lang="en-US" b="1" dirty="0" err="1">
                <a:solidFill>
                  <a:schemeClr val="accent6">
                    <a:lumMod val="75000"/>
                  </a:schemeClr>
                </a:solidFill>
              </a:rPr>
              <a:t>giả</a:t>
            </a:r>
            <a:r>
              <a:rPr lang="en-US" b="1" dirty="0">
                <a:solidFill>
                  <a:schemeClr val="accent6">
                    <a:lumMod val="75000"/>
                  </a:schemeClr>
                </a:solidFill>
              </a:rPr>
              <a:t> </a:t>
            </a:r>
            <a:r>
              <a:rPr lang="en-US" b="1" dirty="0" err="1">
                <a:solidFill>
                  <a:schemeClr val="accent6">
                    <a:lumMod val="75000"/>
                  </a:schemeClr>
                </a:solidFill>
              </a:rPr>
              <a:t>thuyết</a:t>
            </a:r>
            <a:r>
              <a:rPr lang="en-US" b="1" dirty="0">
                <a:solidFill>
                  <a:schemeClr val="accent6">
                    <a:lumMod val="75000"/>
                  </a:schemeClr>
                </a:solidFill>
              </a:rPr>
              <a:t> </a:t>
            </a:r>
            <a:r>
              <a:rPr lang="en-US" b="1" dirty="0" err="1">
                <a:solidFill>
                  <a:schemeClr val="accent6">
                    <a:lumMod val="75000"/>
                  </a:schemeClr>
                </a:solidFill>
              </a:rPr>
              <a:t>thống</a:t>
            </a:r>
            <a:r>
              <a:rPr lang="en-US" b="1" dirty="0">
                <a:solidFill>
                  <a:schemeClr val="accent6">
                    <a:lumMod val="75000"/>
                  </a:schemeClr>
                </a:solidFill>
              </a:rPr>
              <a:t> </a:t>
            </a:r>
            <a:r>
              <a:rPr lang="en-US" b="1" dirty="0" err="1">
                <a:solidFill>
                  <a:schemeClr val="accent6">
                    <a:lumMod val="75000"/>
                  </a:schemeClr>
                </a:solidFill>
              </a:rPr>
              <a:t>kê</a:t>
            </a:r>
            <a:endParaRPr lang="en-US" b="1" dirty="0">
              <a:solidFill>
                <a:schemeClr val="accent6">
                  <a:lumMod val="75000"/>
                </a:schemeClr>
              </a:solidFill>
            </a:endParaRPr>
          </a:p>
        </p:txBody>
      </p:sp>
      <p:sp>
        <p:nvSpPr>
          <p:cNvPr id="3075" name="Text Box 3078"/>
          <p:cNvSpPr txBox="1">
            <a:spLocks noChangeArrowheads="1"/>
          </p:cNvSpPr>
          <p:nvPr/>
        </p:nvSpPr>
        <p:spPr bwMode="auto">
          <a:xfrm>
            <a:off x="642938" y="1916113"/>
            <a:ext cx="8229600" cy="2825750"/>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b="0" dirty="0">
                <a:latin typeface="Arial" charset="0"/>
              </a:rPr>
              <a:t>8-1  </a:t>
            </a:r>
            <a:r>
              <a:rPr lang="en-US" sz="2400" b="0" dirty="0" err="1">
                <a:latin typeface="Arial" charset="0"/>
              </a:rPr>
              <a:t>Giới</a:t>
            </a:r>
            <a:r>
              <a:rPr lang="en-US" sz="2400" b="0" dirty="0">
                <a:latin typeface="Arial" charset="0"/>
              </a:rPr>
              <a:t> </a:t>
            </a:r>
            <a:r>
              <a:rPr lang="en-US" sz="2400" b="0" dirty="0" err="1">
                <a:latin typeface="Arial" charset="0"/>
              </a:rPr>
              <a:t>thiệu</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8-2  </a:t>
            </a:r>
            <a:r>
              <a:rPr lang="en-US" sz="2400" b="0" dirty="0" err="1">
                <a:latin typeface="Arial" charset="0"/>
              </a:rPr>
              <a:t>Các</a:t>
            </a:r>
            <a:r>
              <a:rPr lang="en-US" sz="2400" b="0" dirty="0">
                <a:latin typeface="Arial" charset="0"/>
              </a:rPr>
              <a:t> </a:t>
            </a:r>
            <a:r>
              <a:rPr lang="en-US" sz="2400" b="0" dirty="0" err="1">
                <a:latin typeface="Arial" charset="0"/>
              </a:rPr>
              <a:t>khái</a:t>
            </a:r>
            <a:r>
              <a:rPr lang="en-US" sz="2400" b="0" dirty="0">
                <a:latin typeface="Arial" charset="0"/>
              </a:rPr>
              <a:t> </a:t>
            </a:r>
            <a:r>
              <a:rPr lang="en-US" sz="2400" b="0" dirty="0" err="1">
                <a:latin typeface="Arial" charset="0"/>
              </a:rPr>
              <a:t>niệm</a:t>
            </a:r>
            <a:r>
              <a:rPr lang="en-US" sz="2400" b="0" dirty="0">
                <a:latin typeface="Arial" charset="0"/>
              </a:rPr>
              <a:t> </a:t>
            </a:r>
            <a:r>
              <a:rPr lang="en-US" sz="2400" b="0" dirty="0" err="1">
                <a:latin typeface="Arial" charset="0"/>
              </a:rPr>
              <a:t>cơ</a:t>
            </a:r>
            <a:r>
              <a:rPr lang="en-US" sz="2400" b="0" dirty="0">
                <a:latin typeface="Arial" charset="0"/>
              </a:rPr>
              <a:t> </a:t>
            </a:r>
            <a:r>
              <a:rPr lang="en-US" sz="2400" b="0" dirty="0" err="1">
                <a:latin typeface="Arial" charset="0"/>
              </a:rPr>
              <a:t>bản</a:t>
            </a:r>
            <a:r>
              <a:rPr lang="en-US" sz="2400" b="0" dirty="0">
                <a:latin typeface="Arial" charset="0"/>
              </a:rPr>
              <a:t> </a:t>
            </a:r>
            <a:r>
              <a:rPr lang="en-US" sz="2400" b="0" dirty="0" err="1">
                <a:latin typeface="Arial" charset="0"/>
              </a:rPr>
              <a:t>trong</a:t>
            </a:r>
            <a:r>
              <a:rPr lang="en-US" sz="2400" b="0" dirty="0">
                <a:latin typeface="Arial" charset="0"/>
              </a:rPr>
              <a:t>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giả</a:t>
            </a:r>
            <a:r>
              <a:rPr lang="en-US" sz="2400" b="0" dirty="0">
                <a:latin typeface="Arial" charset="0"/>
              </a:rPr>
              <a:t> </a:t>
            </a:r>
            <a:r>
              <a:rPr lang="en-US" sz="2400" b="0" dirty="0" err="1">
                <a:latin typeface="Arial" charset="0"/>
              </a:rPr>
              <a:t>thuyết</a:t>
            </a:r>
            <a:r>
              <a:rPr lang="en-US" sz="2400" b="0" dirty="0">
                <a:latin typeface="Arial" charset="0"/>
              </a:rPr>
              <a:t> </a:t>
            </a:r>
            <a:r>
              <a:rPr lang="en-US" sz="2400" b="0" dirty="0" err="1">
                <a:latin typeface="Arial" charset="0"/>
              </a:rPr>
              <a:t>thống</a:t>
            </a:r>
            <a:r>
              <a:rPr lang="en-US" sz="2400" b="0" dirty="0">
                <a:latin typeface="Arial" charset="0"/>
              </a:rPr>
              <a:t> </a:t>
            </a:r>
            <a:r>
              <a:rPr lang="en-US" sz="2400" b="0" dirty="0" err="1">
                <a:latin typeface="Arial" charset="0"/>
              </a:rPr>
              <a:t>kê</a:t>
            </a:r>
            <a:endParaRPr lang="en-US" sz="2400" b="0" dirty="0">
              <a:latin typeface="Arial" charset="0"/>
            </a:endParaRPr>
          </a:p>
          <a:p>
            <a:pPr>
              <a:lnSpc>
                <a:spcPct val="90000"/>
              </a:lnSpc>
              <a:spcBef>
                <a:spcPct val="50000"/>
              </a:spcBef>
              <a:tabLst>
                <a:tab pos="633413" algn="l"/>
              </a:tabLst>
              <a:defRPr/>
            </a:pPr>
            <a:r>
              <a:rPr lang="en-US" sz="2400" dirty="0">
                <a:solidFill>
                  <a:schemeClr val="accent6">
                    <a:lumMod val="75000"/>
                  </a:schemeClr>
                </a:solidFill>
                <a:latin typeface="Arial" charset="0"/>
              </a:rPr>
              <a:t>8-3  </a:t>
            </a:r>
            <a:r>
              <a:rPr lang="en-US" sz="2400" dirty="0" err="1">
                <a:solidFill>
                  <a:schemeClr val="accent6">
                    <a:lumMod val="75000"/>
                  </a:schemeClr>
                </a:solidFill>
                <a:latin typeface="Arial" charset="0"/>
              </a:rPr>
              <a:t>Kiểm</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định</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về</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giá</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trị</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trung</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bình</a:t>
            </a:r>
            <a:r>
              <a:rPr lang="en-US" sz="2400" dirty="0">
                <a:solidFill>
                  <a:schemeClr val="accent6">
                    <a:lumMod val="75000"/>
                  </a:schemeClr>
                </a:solidFill>
                <a:latin typeface="Arial" charset="0"/>
              </a:rPr>
              <a:t>   </a:t>
            </a:r>
          </a:p>
          <a:p>
            <a:pPr>
              <a:lnSpc>
                <a:spcPct val="90000"/>
              </a:lnSpc>
              <a:spcBef>
                <a:spcPct val="50000"/>
              </a:spcBef>
              <a:tabLst>
                <a:tab pos="633413" algn="l"/>
              </a:tabLst>
              <a:defRPr/>
            </a:pPr>
            <a:r>
              <a:rPr lang="en-US" sz="2400" b="0" dirty="0">
                <a:latin typeface="Arial" charset="0"/>
              </a:rPr>
              <a:t>8-4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về</a:t>
            </a:r>
            <a:r>
              <a:rPr lang="en-US" sz="2400" b="0" dirty="0">
                <a:latin typeface="Arial" charset="0"/>
              </a:rPr>
              <a:t> </a:t>
            </a:r>
            <a:r>
              <a:rPr lang="en-US" sz="2400" b="0" dirty="0" err="1">
                <a:latin typeface="Arial" charset="0"/>
              </a:rPr>
              <a:t>giá</a:t>
            </a:r>
            <a:r>
              <a:rPr lang="en-US" sz="2400" b="0" dirty="0">
                <a:latin typeface="Arial" charset="0"/>
              </a:rPr>
              <a:t> </a:t>
            </a:r>
            <a:r>
              <a:rPr lang="en-US" sz="2400" b="0" dirty="0" err="1">
                <a:latin typeface="Arial" charset="0"/>
              </a:rPr>
              <a:t>trị</a:t>
            </a:r>
            <a:r>
              <a:rPr lang="en-US" sz="2400" b="0" dirty="0">
                <a:latin typeface="Arial" charset="0"/>
              </a:rPr>
              <a:t> </a:t>
            </a:r>
            <a:r>
              <a:rPr lang="en-US" sz="2400" b="0" dirty="0" err="1">
                <a:latin typeface="Arial" charset="0"/>
              </a:rPr>
              <a:t>tỉ</a:t>
            </a:r>
            <a:r>
              <a:rPr lang="en-US" sz="2400" b="0" dirty="0">
                <a:latin typeface="Arial" charset="0"/>
              </a:rPr>
              <a:t> </a:t>
            </a:r>
            <a:r>
              <a:rPr lang="en-US" sz="2400" b="0" dirty="0" err="1">
                <a:latin typeface="Arial" charset="0"/>
              </a:rPr>
              <a:t>lệ</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  </a:t>
            </a:r>
            <a:r>
              <a:rPr lang="en-US" sz="2400" b="0" i="1" dirty="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bwMode="auto">
          <a:xfrm>
            <a:off x="400050" y="442913"/>
            <a:ext cx="8286750" cy="471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3200" dirty="0" err="1"/>
              <a:t>Ví</a:t>
            </a:r>
            <a:r>
              <a:rPr lang="en-US" altLang="en-US" sz="3200" dirty="0"/>
              <a:t> </a:t>
            </a:r>
            <a:r>
              <a:rPr lang="en-US" altLang="en-US" sz="3200" dirty="0" err="1"/>
              <a:t>dụ</a:t>
            </a:r>
            <a:endParaRPr lang="en-US" altLang="en-US" sz="2800" dirty="0">
              <a:solidFill>
                <a:schemeClr val="tx1"/>
              </a:solidFill>
            </a:endParaRPr>
          </a:p>
        </p:txBody>
      </p:sp>
      <p:sp>
        <p:nvSpPr>
          <p:cNvPr id="22531" name="Rectangle 3"/>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2532" name="Rectangle 4"/>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2533" name="Rectangle 5"/>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2534" name="Rectangle 6"/>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2535" name="Rectangle 7"/>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6632" name="Text Box 8"/>
          <p:cNvSpPr txBox="1">
            <a:spLocks noChangeArrowheads="1"/>
          </p:cNvSpPr>
          <p:nvPr/>
        </p:nvSpPr>
        <p:spPr bwMode="auto">
          <a:xfrm>
            <a:off x="0" y="954088"/>
            <a:ext cx="914399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vi-VN" altLang="en-US" sz="2400" b="0" dirty="0">
                <a:latin typeface="+mn-lt"/>
              </a:rPr>
              <a:t>Quản lý về chất lượng một công ty bóng đèn cần ước lượng tuổi thọ trung bình của một lô hàng các bóng đèn tròn. Độ lệch chuẩn của lô hàng là 100 giờ. Người ta lấy mẫu gồm 64 bóng đèn. Tính trung bình tuổi thọ của bóng đèn trong tập mẫu là </a:t>
            </a:r>
            <a:r>
              <a:rPr lang="vi-VN" altLang="en-US" sz="2400" b="0">
                <a:latin typeface="+mn-lt"/>
              </a:rPr>
              <a:t>350</a:t>
            </a:r>
            <a:r>
              <a:rPr lang="en-US" altLang="en-US" sz="2400" b="0">
                <a:latin typeface="+mn-lt"/>
              </a:rPr>
              <a:t> giờ</a:t>
            </a:r>
            <a:r>
              <a:rPr lang="vi-VN" altLang="en-US" sz="2400" b="0">
                <a:latin typeface="+mn-lt"/>
              </a:rPr>
              <a:t>.</a:t>
            </a:r>
            <a:endParaRPr lang="vi-VN" altLang="en-US" sz="2400" b="0" dirty="0">
              <a:latin typeface="+mn-lt"/>
            </a:endParaRPr>
          </a:p>
        </p:txBody>
      </p:sp>
      <p:sp>
        <p:nvSpPr>
          <p:cNvPr id="22537" name="TextBox 1"/>
          <p:cNvSpPr txBox="1">
            <a:spLocks noChangeArrowheads="1"/>
          </p:cNvSpPr>
          <p:nvPr/>
        </p:nvSpPr>
        <p:spPr bwMode="auto">
          <a:xfrm>
            <a:off x="838200" y="2989263"/>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400" b="0" i="1" dirty="0"/>
              <a:t>a) </a:t>
            </a:r>
            <a:r>
              <a:rPr lang="en-US" altLang="en-US" sz="2400" b="0" i="1" dirty="0" err="1"/>
              <a:t>H</a:t>
            </a:r>
            <a:r>
              <a:rPr lang="en-US" altLang="en-US" sz="2400" b="0" baseline="-25000" dirty="0" err="1"/>
              <a:t>0</a:t>
            </a:r>
            <a:r>
              <a:rPr lang="en-US" altLang="en-US" sz="2400" b="0" dirty="0"/>
              <a:t>: </a:t>
            </a:r>
            <a:r>
              <a:rPr lang="el-GR" altLang="en-US" sz="2400" b="0" dirty="0"/>
              <a:t>μ</a:t>
            </a:r>
            <a:r>
              <a:rPr lang="en-US" altLang="en-US" sz="2400" b="0" dirty="0"/>
              <a:t>=350</a:t>
            </a:r>
          </a:p>
          <a:p>
            <a:r>
              <a:rPr lang="en-US" altLang="en-US" sz="2400" b="0" i="1" dirty="0"/>
              <a:t>    </a:t>
            </a:r>
            <a:r>
              <a:rPr lang="en-US" altLang="en-US" sz="2400" b="0" i="1" dirty="0" err="1"/>
              <a:t>H</a:t>
            </a:r>
            <a:r>
              <a:rPr lang="en-US" altLang="en-US" sz="2400" b="0" baseline="-25000" dirty="0" err="1"/>
              <a:t>1</a:t>
            </a:r>
            <a:r>
              <a:rPr lang="en-US" altLang="en-US" sz="2400" b="0" dirty="0"/>
              <a:t>: </a:t>
            </a:r>
            <a:r>
              <a:rPr lang="el-GR" altLang="en-US" sz="2400" b="0" dirty="0"/>
              <a:t>μ</a:t>
            </a:r>
            <a:r>
              <a:rPr lang="en-US" altLang="en-US" sz="2400" b="0" dirty="0"/>
              <a:t>≠350</a:t>
            </a:r>
          </a:p>
          <a:p>
            <a:r>
              <a:rPr lang="en-US" altLang="en-US" sz="2400" b="0" dirty="0"/>
              <a:t> </a:t>
            </a:r>
            <a:endParaRPr lang="en-US" altLang="en-US" sz="2400" dirty="0"/>
          </a:p>
        </p:txBody>
      </p:sp>
      <p:sp>
        <p:nvSpPr>
          <p:cNvPr id="22538" name="TextBox 10"/>
          <p:cNvSpPr txBox="1">
            <a:spLocks noChangeArrowheads="1"/>
          </p:cNvSpPr>
          <p:nvPr/>
        </p:nvSpPr>
        <p:spPr bwMode="auto">
          <a:xfrm>
            <a:off x="838200" y="403860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400" b="0" i="1"/>
              <a:t>b) H</a:t>
            </a:r>
            <a:r>
              <a:rPr lang="en-US" altLang="en-US" sz="2400" b="0" baseline="-25000"/>
              <a:t>0</a:t>
            </a:r>
            <a:r>
              <a:rPr lang="en-US" altLang="en-US" sz="2400" b="0"/>
              <a:t>: </a:t>
            </a:r>
            <a:r>
              <a:rPr lang="el-GR" altLang="en-US" sz="2400" b="0"/>
              <a:t>μ</a:t>
            </a:r>
            <a:r>
              <a:rPr lang="en-US" altLang="en-US" sz="2400" b="0"/>
              <a:t>=350</a:t>
            </a:r>
          </a:p>
          <a:p>
            <a:r>
              <a:rPr lang="en-US" altLang="en-US" sz="2400" b="0" i="1"/>
              <a:t>    H</a:t>
            </a:r>
            <a:r>
              <a:rPr lang="en-US" altLang="en-US" sz="2400" b="0" baseline="-25000"/>
              <a:t>1</a:t>
            </a:r>
            <a:r>
              <a:rPr lang="en-US" altLang="en-US" sz="2400" b="0"/>
              <a:t>: </a:t>
            </a:r>
            <a:r>
              <a:rPr lang="el-GR" altLang="en-US" sz="2400" b="0"/>
              <a:t>μ</a:t>
            </a:r>
            <a:r>
              <a:rPr lang="en-US" altLang="en-US" sz="2400" b="0"/>
              <a:t>&gt;350</a:t>
            </a:r>
          </a:p>
          <a:p>
            <a:r>
              <a:rPr lang="en-US" altLang="en-US" sz="2400" b="0"/>
              <a:t> </a:t>
            </a:r>
            <a:endParaRPr lang="en-US" altLang="en-US" sz="2400"/>
          </a:p>
        </p:txBody>
      </p:sp>
      <p:sp>
        <p:nvSpPr>
          <p:cNvPr id="12" name="Text Box 8"/>
          <p:cNvSpPr txBox="1">
            <a:spLocks noChangeArrowheads="1"/>
          </p:cNvSpPr>
          <p:nvPr/>
        </p:nvSpPr>
        <p:spPr bwMode="auto">
          <a:xfrm>
            <a:off x="739775" y="4906963"/>
            <a:ext cx="78708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err="1">
                <a:latin typeface="+mn-lt"/>
              </a:rPr>
              <a:t>Đầu</a:t>
            </a:r>
            <a:r>
              <a:rPr lang="en-US" altLang="en-US" sz="2400" b="0" dirty="0">
                <a:latin typeface="+mn-lt"/>
              </a:rPr>
              <a:t> </a:t>
            </a:r>
            <a:r>
              <a:rPr lang="en-US" altLang="en-US" sz="2400" b="0" dirty="0" err="1">
                <a:latin typeface="+mn-lt"/>
              </a:rPr>
              <a:t>ra</a:t>
            </a:r>
            <a:r>
              <a:rPr lang="en-US" altLang="en-US" sz="2400" b="0" dirty="0">
                <a:latin typeface="+mn-lt"/>
              </a:rPr>
              <a:t>: </a:t>
            </a:r>
            <a:r>
              <a:rPr lang="en-US" altLang="en-US" sz="2400" b="0" dirty="0" err="1">
                <a:latin typeface="+mn-lt"/>
              </a:rPr>
              <a:t>quyết</a:t>
            </a:r>
            <a:r>
              <a:rPr lang="en-US" altLang="en-US" sz="2400" b="0" dirty="0">
                <a:latin typeface="+mn-lt"/>
              </a:rPr>
              <a:t> </a:t>
            </a:r>
            <a:r>
              <a:rPr lang="en-US" altLang="en-US" sz="2400" b="0" dirty="0" err="1">
                <a:latin typeface="+mn-lt"/>
              </a:rPr>
              <a:t>định</a:t>
            </a:r>
            <a:r>
              <a:rPr lang="en-US" altLang="en-US" sz="2400" b="0" dirty="0">
                <a:latin typeface="+mn-lt"/>
              </a:rPr>
              <a:t> </a:t>
            </a:r>
            <a:r>
              <a:rPr lang="en-US" altLang="en-US" sz="2400" b="0" dirty="0" err="1">
                <a:latin typeface="+mn-lt"/>
              </a:rPr>
              <a:t>chấp</a:t>
            </a:r>
            <a:r>
              <a:rPr lang="en-US" altLang="en-US" sz="2400" b="0" dirty="0">
                <a:latin typeface="+mn-lt"/>
              </a:rPr>
              <a:t> </a:t>
            </a:r>
            <a:r>
              <a:rPr lang="en-US" altLang="en-US" sz="2400" b="0" dirty="0" err="1">
                <a:latin typeface="+mn-lt"/>
              </a:rPr>
              <a:t>nhận</a:t>
            </a:r>
            <a:r>
              <a:rPr lang="en-US" altLang="en-US" sz="2400" b="0" dirty="0">
                <a:latin typeface="+mn-lt"/>
              </a:rPr>
              <a:t> </a:t>
            </a:r>
            <a:r>
              <a:rPr lang="en-US" altLang="en-US" sz="2400" b="0" i="1" dirty="0" err="1"/>
              <a:t>H</a:t>
            </a:r>
            <a:r>
              <a:rPr lang="en-US" altLang="en-US" sz="2400" b="0" baseline="-25000" dirty="0" err="1"/>
              <a:t>0</a:t>
            </a:r>
            <a:r>
              <a:rPr lang="en-US" altLang="en-US" sz="2400" b="0" baseline="-25000" dirty="0"/>
              <a:t> </a:t>
            </a:r>
            <a:r>
              <a:rPr lang="en-US" altLang="en-US" sz="2400" b="0" dirty="0"/>
              <a:t>hay </a:t>
            </a:r>
            <a:r>
              <a:rPr lang="en-US" altLang="en-US" sz="2400" b="0" dirty="0" err="1"/>
              <a:t>bác</a:t>
            </a:r>
            <a:r>
              <a:rPr lang="en-US" altLang="en-US" sz="2400" b="0" dirty="0"/>
              <a:t> </a:t>
            </a:r>
            <a:r>
              <a:rPr lang="en-US" altLang="en-US" sz="2400" b="0" dirty="0" err="1"/>
              <a:t>bỏ</a:t>
            </a:r>
            <a:r>
              <a:rPr lang="en-US" altLang="en-US" sz="2400" b="0" dirty="0"/>
              <a:t> </a:t>
            </a:r>
            <a:r>
              <a:rPr lang="en-US" altLang="en-US" sz="2400" b="0" i="1" dirty="0" err="1"/>
              <a:t>H</a:t>
            </a:r>
            <a:r>
              <a:rPr lang="en-US" altLang="en-US" sz="2400" b="0" baseline="-25000" dirty="0" err="1"/>
              <a:t>0</a:t>
            </a:r>
            <a:r>
              <a:rPr lang="en-US" altLang="en-US" sz="2400" b="0" dirty="0">
                <a:latin typeface="+mn-lt"/>
              </a:rPr>
              <a:t> </a:t>
            </a:r>
            <a:endParaRPr lang="vi-VN" altLang="en-US" sz="2400" b="0" dirty="0">
              <a:latin typeface="+mn-l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bwMode="auto">
          <a:xfrm>
            <a:off x="533400" y="609600"/>
            <a:ext cx="7772400" cy="749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a:t>Sai </a:t>
            </a:r>
            <a:r>
              <a:rPr lang="en-US" altLang="en-US" dirty="0" err="1"/>
              <a:t>lầm</a:t>
            </a:r>
            <a:r>
              <a:rPr lang="en-US" altLang="en-US" dirty="0"/>
              <a:t> </a:t>
            </a:r>
            <a:r>
              <a:rPr lang="en-US" altLang="en-US" dirty="0" err="1"/>
              <a:t>loại</a:t>
            </a:r>
            <a:r>
              <a:rPr lang="en-US" altLang="en-US" dirty="0"/>
              <a:t> I</a:t>
            </a:r>
          </a:p>
        </p:txBody>
      </p:sp>
      <p:sp>
        <p:nvSpPr>
          <p:cNvPr id="24579" name="Rectangle 3"/>
          <p:cNvSpPr>
            <a:spLocks noGrp="1" noChangeArrowheads="1"/>
          </p:cNvSpPr>
          <p:nvPr>
            <p:ph type="body" idx="4294967295"/>
          </p:nvPr>
        </p:nvSpPr>
        <p:spPr bwMode="auto">
          <a:xfrm>
            <a:off x="0" y="1439863"/>
            <a:ext cx="91440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spcBef>
                <a:spcPct val="45000"/>
              </a:spcBef>
              <a:spcAft>
                <a:spcPct val="45000"/>
              </a:spcAft>
              <a:buClr>
                <a:schemeClr val="accent2"/>
              </a:buClr>
              <a:buFont typeface="Times" panose="02020603050405020304" pitchFamily="18" charset="0"/>
              <a:buChar char="•"/>
            </a:pPr>
            <a:r>
              <a:rPr lang="en-US" altLang="en-US" b="0" dirty="0">
                <a:solidFill>
                  <a:srgbClr val="FF0000"/>
                </a:solidFill>
              </a:rPr>
              <a:t>Sai </a:t>
            </a:r>
            <a:r>
              <a:rPr lang="en-US" altLang="en-US" b="0" dirty="0" err="1">
                <a:solidFill>
                  <a:srgbClr val="FF0000"/>
                </a:solidFill>
              </a:rPr>
              <a:t>lầm</a:t>
            </a:r>
            <a:r>
              <a:rPr lang="en-US" altLang="en-US" b="0" dirty="0">
                <a:solidFill>
                  <a:srgbClr val="FF0000"/>
                </a:solidFill>
              </a:rPr>
              <a:t> </a:t>
            </a:r>
            <a:r>
              <a:rPr lang="en-US" altLang="en-US" b="0" dirty="0" err="1">
                <a:solidFill>
                  <a:srgbClr val="FF0000"/>
                </a:solidFill>
              </a:rPr>
              <a:t>loại</a:t>
            </a:r>
            <a:r>
              <a:rPr lang="en-US" altLang="en-US" b="0" dirty="0">
                <a:solidFill>
                  <a:srgbClr val="FF0000"/>
                </a:solidFill>
              </a:rPr>
              <a:t> I </a:t>
            </a:r>
            <a:r>
              <a:rPr lang="en-US" altLang="en-US" b="0" dirty="0" err="1"/>
              <a:t>là</a:t>
            </a:r>
            <a:r>
              <a:rPr lang="en-US" altLang="en-US" b="0" dirty="0"/>
              <a:t> </a:t>
            </a:r>
            <a:r>
              <a:rPr lang="en-US" altLang="en-US" b="0" dirty="0" err="1"/>
              <a:t>bác</a:t>
            </a:r>
            <a:r>
              <a:rPr lang="en-US" altLang="en-US" b="0" dirty="0"/>
              <a:t> </a:t>
            </a:r>
            <a:r>
              <a:rPr lang="en-US" altLang="en-US" b="0" dirty="0" err="1"/>
              <a:t>bỏ</a:t>
            </a:r>
            <a:r>
              <a:rPr lang="en-US" altLang="en-US" b="0" dirty="0"/>
              <a:t> </a:t>
            </a:r>
            <a:r>
              <a:rPr lang="en-US" altLang="en-US" b="0" dirty="0" err="1"/>
              <a:t>giả</a:t>
            </a:r>
            <a:r>
              <a:rPr lang="en-US" altLang="en-US" b="0" dirty="0"/>
              <a:t> </a:t>
            </a:r>
            <a:r>
              <a:rPr lang="en-US" altLang="en-US" b="0" dirty="0" err="1"/>
              <a:t>thuyết</a:t>
            </a:r>
            <a:r>
              <a:rPr lang="en-US" altLang="en-US" b="0" dirty="0"/>
              <a:t> null </a:t>
            </a:r>
            <a:r>
              <a:rPr lang="en-US" altLang="en-US" b="0" dirty="0" err="1"/>
              <a:t>khi</a:t>
            </a:r>
            <a:r>
              <a:rPr lang="en-US" altLang="en-US" b="0" dirty="0"/>
              <a:t> </a:t>
            </a:r>
            <a:r>
              <a:rPr lang="en-US" altLang="en-US" b="0" dirty="0" err="1"/>
              <a:t>nó</a:t>
            </a:r>
            <a:r>
              <a:rPr lang="en-US" altLang="en-US" b="0" dirty="0"/>
              <a:t> </a:t>
            </a:r>
            <a:r>
              <a:rPr lang="en-US" altLang="en-US" b="0" dirty="0" err="1"/>
              <a:t>thực</a:t>
            </a:r>
            <a:r>
              <a:rPr lang="en-US" altLang="en-US" b="0" dirty="0"/>
              <a:t> </a:t>
            </a:r>
            <a:r>
              <a:rPr lang="en-US" altLang="en-US" b="0" dirty="0" err="1"/>
              <a:t>sự</a:t>
            </a:r>
            <a:r>
              <a:rPr lang="en-US" altLang="en-US" b="0" dirty="0"/>
              <a:t> </a:t>
            </a:r>
            <a:r>
              <a:rPr lang="en-US" altLang="en-US" b="0" dirty="0" err="1"/>
              <a:t>đúng</a:t>
            </a:r>
            <a:endParaRPr lang="en-US" altLang="en-US" b="0" dirty="0"/>
          </a:p>
          <a:p>
            <a:pPr marL="457200" indent="-457200">
              <a:spcBef>
                <a:spcPct val="45000"/>
              </a:spcBef>
              <a:spcAft>
                <a:spcPct val="45000"/>
              </a:spcAft>
              <a:buClr>
                <a:schemeClr val="accent2"/>
              </a:buClr>
              <a:buFont typeface="Times" panose="02020603050405020304" pitchFamily="18" charset="0"/>
              <a:buChar char="•"/>
            </a:pPr>
            <a:r>
              <a:rPr lang="en-US" altLang="en-US" b="0" dirty="0" err="1"/>
              <a:t>Ký</a:t>
            </a:r>
            <a:r>
              <a:rPr lang="en-US" altLang="en-US" b="0" dirty="0"/>
              <a:t> </a:t>
            </a:r>
            <a:r>
              <a:rPr lang="en-US" altLang="en-US" b="0" dirty="0" err="1"/>
              <a:t>hiệu</a:t>
            </a:r>
            <a:r>
              <a:rPr lang="en-US" altLang="en-US" b="0" dirty="0"/>
              <a:t> </a:t>
            </a:r>
            <a:r>
              <a:rPr lang="el-GR" altLang="en-US" b="0" i="1" dirty="0">
                <a:solidFill>
                  <a:srgbClr val="FF0000"/>
                </a:solidFill>
                <a:cs typeface="Arial" panose="020B0604020202020204" pitchFamily="34" charset="0"/>
              </a:rPr>
              <a:t>α</a:t>
            </a:r>
            <a:r>
              <a:rPr lang="en-US" altLang="en-US" b="0" i="1" dirty="0">
                <a:solidFill>
                  <a:srgbClr val="FF0000"/>
                </a:solidFill>
                <a:cs typeface="Arial" panose="020B0604020202020204" pitchFamily="34" charset="0"/>
              </a:rPr>
              <a:t> (alpha)</a:t>
            </a:r>
            <a:r>
              <a:rPr lang="en-US" altLang="en-US" b="0" i="1" dirty="0">
                <a:cs typeface="Arial" panose="020B0604020202020204" pitchFamily="34" charset="0"/>
              </a:rPr>
              <a:t> </a:t>
            </a:r>
            <a:r>
              <a:rPr lang="en-US" altLang="en-US" b="0" dirty="0" err="1"/>
              <a:t>được</a:t>
            </a:r>
            <a:r>
              <a:rPr lang="en-US" altLang="en-US" b="0" dirty="0"/>
              <a:t> </a:t>
            </a:r>
            <a:r>
              <a:rPr lang="en-US" altLang="en-US" b="0" dirty="0" err="1"/>
              <a:t>dùng</a:t>
            </a:r>
            <a:r>
              <a:rPr lang="en-US" altLang="en-US" b="0" dirty="0"/>
              <a:t> </a:t>
            </a:r>
            <a:r>
              <a:rPr lang="en-US" altLang="en-US" b="0" dirty="0" err="1"/>
              <a:t>để</a:t>
            </a:r>
            <a:r>
              <a:rPr lang="en-US" altLang="en-US" b="0" dirty="0"/>
              <a:t> </a:t>
            </a:r>
            <a:r>
              <a:rPr lang="en-US" altLang="en-US" b="0" dirty="0" err="1"/>
              <a:t>biểu</a:t>
            </a:r>
            <a:r>
              <a:rPr lang="en-US" altLang="en-US" b="0" dirty="0"/>
              <a:t> </a:t>
            </a:r>
            <a:r>
              <a:rPr lang="en-US" altLang="en-US" b="0" dirty="0" err="1"/>
              <a:t>diễn</a:t>
            </a:r>
            <a:r>
              <a:rPr lang="en-US" altLang="en-US" b="0" dirty="0"/>
              <a:t> </a:t>
            </a:r>
            <a:r>
              <a:rPr lang="en-US" altLang="en-US" b="0" dirty="0" err="1"/>
              <a:t>cho</a:t>
            </a:r>
            <a:r>
              <a:rPr lang="en-US" altLang="en-US" b="0" dirty="0"/>
              <a:t> </a:t>
            </a:r>
            <a:r>
              <a:rPr lang="en-US" altLang="en-US" b="0" dirty="0" err="1"/>
              <a:t>xác</a:t>
            </a:r>
            <a:r>
              <a:rPr lang="en-US" altLang="en-US" b="0" dirty="0"/>
              <a:t> </a:t>
            </a:r>
            <a:r>
              <a:rPr lang="en-US" altLang="en-US" b="0" dirty="0" err="1"/>
              <a:t>suất</a:t>
            </a:r>
            <a:r>
              <a:rPr lang="en-US" altLang="en-US" b="0" dirty="0"/>
              <a:t> </a:t>
            </a:r>
            <a:r>
              <a:rPr lang="en-US" altLang="en-US" b="0" dirty="0" err="1"/>
              <a:t>mắc</a:t>
            </a:r>
            <a:r>
              <a:rPr lang="en-US" altLang="en-US" b="0" dirty="0"/>
              <a:t> </a:t>
            </a:r>
            <a:r>
              <a:rPr lang="en-US" altLang="en-US" b="0" dirty="0" err="1"/>
              <a:t>sai</a:t>
            </a:r>
            <a:r>
              <a:rPr lang="en-US" altLang="en-US" b="0" dirty="0"/>
              <a:t> </a:t>
            </a:r>
            <a:r>
              <a:rPr lang="en-US" altLang="en-US" b="0" dirty="0" err="1"/>
              <a:t>lầm</a:t>
            </a:r>
            <a:r>
              <a:rPr lang="en-US" altLang="en-US" b="0" dirty="0"/>
              <a:t> </a:t>
            </a:r>
            <a:r>
              <a:rPr lang="en-US" altLang="en-US" b="0" dirty="0" err="1"/>
              <a:t>loại</a:t>
            </a:r>
            <a:r>
              <a:rPr lang="en-US" altLang="en-US" b="0" dirty="0"/>
              <a:t> I.</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533400" y="609600"/>
            <a:ext cx="7772400" cy="749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a:t>Sai </a:t>
            </a:r>
            <a:r>
              <a:rPr lang="en-US" altLang="en-US" dirty="0" err="1"/>
              <a:t>lầm</a:t>
            </a:r>
            <a:r>
              <a:rPr lang="en-US" altLang="en-US" dirty="0"/>
              <a:t> </a:t>
            </a:r>
            <a:r>
              <a:rPr lang="en-US" altLang="en-US" dirty="0" err="1"/>
              <a:t>loại</a:t>
            </a:r>
            <a:r>
              <a:rPr lang="en-US" altLang="en-US" dirty="0"/>
              <a:t> II</a:t>
            </a:r>
          </a:p>
        </p:txBody>
      </p:sp>
      <p:sp>
        <p:nvSpPr>
          <p:cNvPr id="26627" name="Rectangle 3"/>
          <p:cNvSpPr>
            <a:spLocks noGrp="1" noChangeArrowheads="1"/>
          </p:cNvSpPr>
          <p:nvPr>
            <p:ph type="body" idx="4294967295"/>
          </p:nvPr>
        </p:nvSpPr>
        <p:spPr bwMode="auto">
          <a:xfrm>
            <a:off x="0" y="1439863"/>
            <a:ext cx="91440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spcBef>
                <a:spcPct val="45000"/>
              </a:spcBef>
              <a:spcAft>
                <a:spcPct val="45000"/>
              </a:spcAft>
              <a:buClr>
                <a:schemeClr val="accent2"/>
              </a:buClr>
              <a:buFont typeface="Times" panose="02020603050405020304" pitchFamily="18" charset="0"/>
              <a:buChar char="•"/>
            </a:pPr>
            <a:r>
              <a:rPr lang="en-US" altLang="en-US" b="0" dirty="0">
                <a:solidFill>
                  <a:srgbClr val="FF0000"/>
                </a:solidFill>
              </a:rPr>
              <a:t>Sai </a:t>
            </a:r>
            <a:r>
              <a:rPr lang="en-US" altLang="en-US" b="0" dirty="0" err="1">
                <a:solidFill>
                  <a:srgbClr val="FF0000"/>
                </a:solidFill>
              </a:rPr>
              <a:t>lầm</a:t>
            </a:r>
            <a:r>
              <a:rPr lang="en-US" altLang="en-US" b="0" dirty="0">
                <a:solidFill>
                  <a:srgbClr val="FF0000"/>
                </a:solidFill>
              </a:rPr>
              <a:t> </a:t>
            </a:r>
            <a:r>
              <a:rPr lang="en-US" altLang="en-US" b="0" dirty="0" err="1">
                <a:solidFill>
                  <a:srgbClr val="FF0000"/>
                </a:solidFill>
              </a:rPr>
              <a:t>loại</a:t>
            </a:r>
            <a:r>
              <a:rPr lang="en-US" altLang="en-US" b="0" dirty="0">
                <a:solidFill>
                  <a:srgbClr val="FF0000"/>
                </a:solidFill>
              </a:rPr>
              <a:t> II </a:t>
            </a:r>
            <a:r>
              <a:rPr lang="en-US" altLang="en-US" b="0" dirty="0" err="1"/>
              <a:t>là</a:t>
            </a:r>
            <a:r>
              <a:rPr lang="en-US" altLang="en-US" b="0" dirty="0"/>
              <a:t> </a:t>
            </a:r>
            <a:r>
              <a:rPr lang="en-US" altLang="en-US" b="0" dirty="0" err="1"/>
              <a:t>từ</a:t>
            </a:r>
            <a:r>
              <a:rPr lang="en-US" altLang="en-US" b="0" dirty="0"/>
              <a:t> </a:t>
            </a:r>
            <a:r>
              <a:rPr lang="en-US" altLang="en-US" b="0" dirty="0" err="1"/>
              <a:t>chối</a:t>
            </a:r>
            <a:r>
              <a:rPr lang="en-US" altLang="en-US" b="0" dirty="0"/>
              <a:t> </a:t>
            </a:r>
            <a:r>
              <a:rPr lang="en-US" altLang="en-US" b="0" dirty="0" err="1"/>
              <a:t>bác</a:t>
            </a:r>
            <a:r>
              <a:rPr lang="en-US" altLang="en-US" b="0" dirty="0"/>
              <a:t> </a:t>
            </a:r>
            <a:r>
              <a:rPr lang="en-US" altLang="en-US" b="0" dirty="0" err="1"/>
              <a:t>bỏ</a:t>
            </a:r>
            <a:r>
              <a:rPr lang="en-US" altLang="en-US" b="0" dirty="0"/>
              <a:t> </a:t>
            </a:r>
            <a:r>
              <a:rPr lang="en-US" altLang="en-US" b="0" dirty="0" err="1"/>
              <a:t>giả</a:t>
            </a:r>
            <a:r>
              <a:rPr lang="en-US" altLang="en-US" b="0" dirty="0"/>
              <a:t> </a:t>
            </a:r>
            <a:r>
              <a:rPr lang="en-US" altLang="en-US" b="0" dirty="0" err="1"/>
              <a:t>thuyết</a:t>
            </a:r>
            <a:r>
              <a:rPr lang="en-US" altLang="en-US" b="0" dirty="0"/>
              <a:t> null </a:t>
            </a:r>
            <a:r>
              <a:rPr lang="en-US" altLang="en-US" b="0" dirty="0" err="1"/>
              <a:t>khi</a:t>
            </a:r>
            <a:r>
              <a:rPr lang="en-US" altLang="en-US" b="0" dirty="0"/>
              <a:t> </a:t>
            </a:r>
            <a:r>
              <a:rPr lang="en-US" altLang="en-US" b="0" dirty="0" err="1"/>
              <a:t>nó</a:t>
            </a:r>
            <a:r>
              <a:rPr lang="en-US" altLang="en-US" b="0" dirty="0"/>
              <a:t> </a:t>
            </a:r>
            <a:r>
              <a:rPr lang="en-US" altLang="en-US" b="0" dirty="0" err="1"/>
              <a:t>thực</a:t>
            </a:r>
            <a:r>
              <a:rPr lang="en-US" altLang="en-US" b="0" dirty="0"/>
              <a:t> </a:t>
            </a:r>
            <a:r>
              <a:rPr lang="en-US" altLang="en-US" b="0" dirty="0" err="1"/>
              <a:t>sự</a:t>
            </a:r>
            <a:r>
              <a:rPr lang="en-US" altLang="en-US" b="0" dirty="0"/>
              <a:t> </a:t>
            </a:r>
            <a:r>
              <a:rPr lang="en-US" altLang="en-US" b="0" dirty="0" err="1"/>
              <a:t>sai</a:t>
            </a:r>
            <a:endParaRPr lang="en-US" altLang="en-US" b="0" dirty="0"/>
          </a:p>
          <a:p>
            <a:pPr marL="457200" indent="-457200">
              <a:spcBef>
                <a:spcPct val="45000"/>
              </a:spcBef>
              <a:spcAft>
                <a:spcPct val="45000"/>
              </a:spcAft>
              <a:buClr>
                <a:schemeClr val="accent2"/>
              </a:buClr>
              <a:buFont typeface="Times" panose="02020603050405020304" pitchFamily="18" charset="0"/>
              <a:buChar char="•"/>
            </a:pPr>
            <a:r>
              <a:rPr lang="en-US" altLang="en-US" b="0" dirty="0" err="1"/>
              <a:t>Ký</a:t>
            </a:r>
            <a:r>
              <a:rPr lang="en-US" altLang="en-US" b="0" dirty="0"/>
              <a:t> </a:t>
            </a:r>
            <a:r>
              <a:rPr lang="en-US" altLang="en-US" b="0" dirty="0" err="1"/>
              <a:t>hiệu</a:t>
            </a:r>
            <a:r>
              <a:rPr lang="en-US" altLang="en-US" b="0" dirty="0"/>
              <a:t> </a:t>
            </a:r>
            <a:r>
              <a:rPr lang="el-GR" altLang="en-US" b="0" i="1" dirty="0">
                <a:solidFill>
                  <a:srgbClr val="FF0000"/>
                </a:solidFill>
              </a:rPr>
              <a:t>β</a:t>
            </a:r>
            <a:r>
              <a:rPr lang="en-US" altLang="en-US" b="0" i="1" dirty="0">
                <a:solidFill>
                  <a:srgbClr val="FF0000"/>
                </a:solidFill>
                <a:sym typeface="Symbol" panose="05050102010706020507" pitchFamily="18" charset="2"/>
              </a:rPr>
              <a:t> </a:t>
            </a:r>
            <a:r>
              <a:rPr lang="en-US" altLang="en-US" b="0" i="1" dirty="0">
                <a:solidFill>
                  <a:srgbClr val="FF0000"/>
                </a:solidFill>
              </a:rPr>
              <a:t>(beta)</a:t>
            </a:r>
            <a:r>
              <a:rPr lang="en-US" altLang="en-US" b="0" i="1" dirty="0">
                <a:solidFill>
                  <a:srgbClr val="FF0000"/>
                </a:solidFill>
                <a:cs typeface="Arial" panose="020B0604020202020204" pitchFamily="34" charset="0"/>
              </a:rPr>
              <a:t> </a:t>
            </a:r>
            <a:r>
              <a:rPr lang="en-US" altLang="en-US" b="0" dirty="0" err="1"/>
              <a:t>được</a:t>
            </a:r>
            <a:r>
              <a:rPr lang="en-US" altLang="en-US" b="0" dirty="0"/>
              <a:t> </a:t>
            </a:r>
            <a:r>
              <a:rPr lang="en-US" altLang="en-US" b="0" dirty="0" err="1"/>
              <a:t>dùng</a:t>
            </a:r>
            <a:r>
              <a:rPr lang="en-US" altLang="en-US" b="0" dirty="0"/>
              <a:t> </a:t>
            </a:r>
            <a:r>
              <a:rPr lang="en-US" altLang="en-US" b="0" dirty="0" err="1"/>
              <a:t>để</a:t>
            </a:r>
            <a:r>
              <a:rPr lang="en-US" altLang="en-US" b="0" dirty="0"/>
              <a:t> </a:t>
            </a:r>
            <a:r>
              <a:rPr lang="en-US" altLang="en-US" b="0" dirty="0" err="1"/>
              <a:t>biểu</a:t>
            </a:r>
            <a:r>
              <a:rPr lang="en-US" altLang="en-US" b="0" dirty="0"/>
              <a:t> </a:t>
            </a:r>
            <a:r>
              <a:rPr lang="en-US" altLang="en-US" b="0" dirty="0" err="1"/>
              <a:t>diễn</a:t>
            </a:r>
            <a:r>
              <a:rPr lang="en-US" altLang="en-US" b="0" dirty="0"/>
              <a:t> </a:t>
            </a:r>
            <a:r>
              <a:rPr lang="en-US" altLang="en-US" b="0" dirty="0" err="1"/>
              <a:t>cho</a:t>
            </a:r>
            <a:r>
              <a:rPr lang="en-US" altLang="en-US" b="0" dirty="0"/>
              <a:t> </a:t>
            </a:r>
            <a:r>
              <a:rPr lang="en-US" altLang="en-US" b="0" dirty="0" err="1"/>
              <a:t>xác</a:t>
            </a:r>
            <a:r>
              <a:rPr lang="en-US" altLang="en-US" b="0" dirty="0"/>
              <a:t> </a:t>
            </a:r>
            <a:r>
              <a:rPr lang="en-US" altLang="en-US" b="0" dirty="0" err="1"/>
              <a:t>suất</a:t>
            </a:r>
            <a:r>
              <a:rPr lang="en-US" altLang="en-US" b="0" dirty="0"/>
              <a:t> </a:t>
            </a:r>
            <a:r>
              <a:rPr lang="en-US" altLang="en-US" b="0" dirty="0" err="1"/>
              <a:t>mắc</a:t>
            </a:r>
            <a:r>
              <a:rPr lang="en-US" altLang="en-US" b="0" dirty="0"/>
              <a:t> </a:t>
            </a:r>
            <a:r>
              <a:rPr lang="en-US" altLang="en-US" b="0" dirty="0" err="1"/>
              <a:t>sai</a:t>
            </a:r>
            <a:r>
              <a:rPr lang="en-US" altLang="en-US" b="0" dirty="0"/>
              <a:t> </a:t>
            </a:r>
            <a:r>
              <a:rPr lang="en-US" altLang="en-US" b="0" dirty="0" err="1"/>
              <a:t>lầm</a:t>
            </a:r>
            <a:r>
              <a:rPr lang="en-US" altLang="en-US" b="0" dirty="0"/>
              <a:t> </a:t>
            </a:r>
            <a:r>
              <a:rPr lang="en-US" altLang="en-US" b="0" dirty="0" err="1"/>
              <a:t>loại</a:t>
            </a:r>
            <a:r>
              <a:rPr lang="en-US" altLang="en-US" b="0" dirty="0"/>
              <a:t> II.</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838200" y="533400"/>
            <a:ext cx="7272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4000" dirty="0">
                <a:solidFill>
                  <a:srgbClr val="008000"/>
                </a:solidFill>
              </a:rPr>
              <a:t>Sai </a:t>
            </a:r>
            <a:r>
              <a:rPr lang="en-US" altLang="en-US" sz="4000" dirty="0" err="1">
                <a:solidFill>
                  <a:srgbClr val="008000"/>
                </a:solidFill>
              </a:rPr>
              <a:t>lầm</a:t>
            </a:r>
            <a:r>
              <a:rPr lang="en-US" altLang="en-US" sz="4000" dirty="0">
                <a:solidFill>
                  <a:srgbClr val="008000"/>
                </a:solidFill>
              </a:rPr>
              <a:t> </a:t>
            </a:r>
            <a:r>
              <a:rPr lang="en-US" altLang="en-US" sz="4000" dirty="0" err="1">
                <a:solidFill>
                  <a:srgbClr val="008000"/>
                </a:solidFill>
              </a:rPr>
              <a:t>loại</a:t>
            </a:r>
            <a:r>
              <a:rPr lang="en-US" altLang="en-US" sz="4000" dirty="0">
                <a:solidFill>
                  <a:srgbClr val="008000"/>
                </a:solidFill>
              </a:rPr>
              <a:t> I </a:t>
            </a:r>
            <a:r>
              <a:rPr lang="en-US" altLang="en-US" sz="4000" dirty="0" err="1">
                <a:solidFill>
                  <a:srgbClr val="008000"/>
                </a:solidFill>
              </a:rPr>
              <a:t>và</a:t>
            </a:r>
            <a:r>
              <a:rPr lang="en-US" altLang="en-US" sz="4000" dirty="0">
                <a:solidFill>
                  <a:srgbClr val="008000"/>
                </a:solidFill>
              </a:rPr>
              <a:t> </a:t>
            </a:r>
            <a:r>
              <a:rPr lang="en-US" altLang="en-US" sz="4000" dirty="0" err="1">
                <a:solidFill>
                  <a:srgbClr val="008000"/>
                </a:solidFill>
              </a:rPr>
              <a:t>sai</a:t>
            </a:r>
            <a:r>
              <a:rPr lang="en-US" altLang="en-US" sz="4000" dirty="0">
                <a:solidFill>
                  <a:srgbClr val="008000"/>
                </a:solidFill>
              </a:rPr>
              <a:t> </a:t>
            </a:r>
            <a:r>
              <a:rPr lang="en-US" altLang="en-US" sz="4000" dirty="0" err="1">
                <a:solidFill>
                  <a:srgbClr val="008000"/>
                </a:solidFill>
              </a:rPr>
              <a:t>lầm</a:t>
            </a:r>
            <a:r>
              <a:rPr lang="en-US" altLang="en-US" sz="4000" dirty="0">
                <a:solidFill>
                  <a:srgbClr val="008000"/>
                </a:solidFill>
              </a:rPr>
              <a:t> </a:t>
            </a:r>
            <a:r>
              <a:rPr lang="en-US" altLang="en-US" sz="4000" dirty="0" err="1">
                <a:solidFill>
                  <a:srgbClr val="008000"/>
                </a:solidFill>
              </a:rPr>
              <a:t>loại</a:t>
            </a:r>
            <a:r>
              <a:rPr lang="en-US" altLang="en-US" sz="4000" dirty="0">
                <a:solidFill>
                  <a:srgbClr val="008000"/>
                </a:solidFill>
              </a:rPr>
              <a:t> II</a:t>
            </a:r>
          </a:p>
        </p:txBody>
      </p:sp>
      <p:pic>
        <p:nvPicPr>
          <p:cNvPr id="28675" name="Picture 4" descr="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44663"/>
            <a:ext cx="881697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457200" y="457200"/>
            <a:ext cx="7772400" cy="749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Ví</a:t>
            </a:r>
            <a:r>
              <a:rPr lang="en-US" altLang="en-US" dirty="0"/>
              <a:t> </a:t>
            </a:r>
            <a:r>
              <a:rPr lang="en-US" altLang="en-US" dirty="0" err="1"/>
              <a:t>dụ</a:t>
            </a:r>
            <a:r>
              <a:rPr lang="en-US" altLang="en-US" dirty="0"/>
              <a:t>:</a:t>
            </a:r>
          </a:p>
        </p:txBody>
      </p:sp>
      <p:sp>
        <p:nvSpPr>
          <p:cNvPr id="26627" name="Rectangle 3"/>
          <p:cNvSpPr>
            <a:spLocks noGrp="1" noChangeArrowheads="1"/>
          </p:cNvSpPr>
          <p:nvPr>
            <p:ph type="body" idx="4294967295"/>
          </p:nvPr>
        </p:nvSpPr>
        <p:spPr bwMode="auto">
          <a:xfrm>
            <a:off x="0" y="1447800"/>
            <a:ext cx="9113838"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spcBef>
                <a:spcPct val="45000"/>
              </a:spcBef>
              <a:spcAft>
                <a:spcPct val="45000"/>
              </a:spcAft>
              <a:buClr>
                <a:schemeClr val="accent2"/>
              </a:buClr>
              <a:buFont typeface="Times" panose="02020603050405020304" pitchFamily="18" charset="0"/>
              <a:buChar char="•"/>
            </a:pPr>
            <a:r>
              <a:rPr lang="vi-VN" altLang="en-US" b="0" dirty="0"/>
              <a:t>Giả sử một giả thuyết được thực hiện để xem liệu một vắc-xin đề xuất cho HIV có hiệu quả trong việc giảm nguy cơ bị nhiễm bệnh hay không. Thảo luận về </a:t>
            </a:r>
            <a:r>
              <a:rPr lang="en-US" altLang="en-US" b="0" dirty="0" err="1"/>
              <a:t>sai</a:t>
            </a:r>
            <a:r>
              <a:rPr lang="en-US" altLang="en-US" b="0" dirty="0"/>
              <a:t> </a:t>
            </a:r>
            <a:r>
              <a:rPr lang="en-US" altLang="en-US" b="0" dirty="0" err="1"/>
              <a:t>lầm</a:t>
            </a:r>
            <a:r>
              <a:rPr lang="en-US" altLang="en-US" b="0" dirty="0"/>
              <a:t> </a:t>
            </a:r>
            <a:r>
              <a:rPr lang="en-US" altLang="en-US" b="0" dirty="0" err="1"/>
              <a:t>loại</a:t>
            </a:r>
            <a:r>
              <a:rPr lang="vi-VN" altLang="en-US" b="0" dirty="0"/>
              <a:t> I và loại II.</a:t>
            </a:r>
            <a:endParaRPr lang="en-US" altLang="en-US" b="0" dirty="0"/>
          </a:p>
          <a:p>
            <a:pPr marL="457200" indent="-457200">
              <a:spcBef>
                <a:spcPct val="45000"/>
              </a:spcBef>
              <a:spcAft>
                <a:spcPct val="45000"/>
              </a:spcAft>
              <a:buClr>
                <a:schemeClr val="accent2"/>
              </a:buClr>
              <a:buFont typeface="Times" panose="02020603050405020304" pitchFamily="18" charset="0"/>
              <a:buChar char="•"/>
            </a:pPr>
            <a:r>
              <a:rPr lang="en-US" b="0" dirty="0"/>
              <a:t>Sai </a:t>
            </a:r>
            <a:r>
              <a:rPr lang="en-US" b="0" dirty="0" err="1"/>
              <a:t>lầm</a:t>
            </a:r>
            <a:r>
              <a:rPr lang="en-US" b="0" dirty="0"/>
              <a:t> l</a:t>
            </a:r>
            <a:r>
              <a:rPr lang="vi-VN" b="0" dirty="0"/>
              <a:t>oại 1: </a:t>
            </a:r>
            <a:r>
              <a:rPr lang="vi-VN" altLang="en-US" b="0" dirty="0"/>
              <a:t>vắc-xin</a:t>
            </a:r>
            <a:r>
              <a:rPr lang="en-US" altLang="en-US" b="0" dirty="0"/>
              <a:t> </a:t>
            </a:r>
            <a:r>
              <a:rPr lang="en-US" altLang="en-US" b="0" dirty="0" err="1"/>
              <a:t>có</a:t>
            </a:r>
            <a:r>
              <a:rPr lang="en-US" altLang="en-US" b="0" dirty="0"/>
              <a:t> </a:t>
            </a:r>
            <a:r>
              <a:rPr lang="en-US" altLang="en-US" b="0" dirty="0" err="1"/>
              <a:t>hiệu</a:t>
            </a:r>
            <a:r>
              <a:rPr lang="en-US" altLang="en-US" b="0" dirty="0"/>
              <a:t> </a:t>
            </a:r>
            <a:r>
              <a:rPr lang="en-US" altLang="en-US" b="0" dirty="0" err="1"/>
              <a:t>quả</a:t>
            </a:r>
            <a:r>
              <a:rPr lang="en-US" altLang="en-US" b="0" dirty="0"/>
              <a:t> </a:t>
            </a:r>
            <a:r>
              <a:rPr lang="en-US" altLang="en-US" b="0" dirty="0" err="1"/>
              <a:t>nhưng</a:t>
            </a:r>
            <a:r>
              <a:rPr lang="en-US" altLang="en-US" b="0" dirty="0"/>
              <a:t> </a:t>
            </a:r>
            <a:r>
              <a:rPr lang="en-US" altLang="en-US" b="0" dirty="0" err="1"/>
              <a:t>mọi</a:t>
            </a:r>
            <a:r>
              <a:rPr lang="en-US" altLang="en-US" b="0" dirty="0"/>
              <a:t> </a:t>
            </a:r>
            <a:r>
              <a:rPr lang="en-US" altLang="en-US" b="0" dirty="0" err="1"/>
              <a:t>người</a:t>
            </a:r>
            <a:r>
              <a:rPr lang="en-US" altLang="en-US" b="0" dirty="0"/>
              <a:t> </a:t>
            </a:r>
            <a:r>
              <a:rPr lang="en-US" altLang="en-US" b="0" dirty="0" err="1"/>
              <a:t>không</a:t>
            </a:r>
            <a:r>
              <a:rPr lang="en-US" altLang="en-US" b="0" dirty="0"/>
              <a:t> </a:t>
            </a:r>
            <a:r>
              <a:rPr lang="en-US" altLang="en-US" b="0" dirty="0" err="1"/>
              <a:t>áp</a:t>
            </a:r>
            <a:r>
              <a:rPr lang="en-US" altLang="en-US" b="0" dirty="0"/>
              <a:t> </a:t>
            </a:r>
            <a:r>
              <a:rPr lang="en-US" altLang="en-US" b="0" dirty="0" err="1"/>
              <a:t>dụng</a:t>
            </a:r>
            <a:r>
              <a:rPr lang="en-US" altLang="en-US" b="0" dirty="0"/>
              <a:t>.</a:t>
            </a:r>
            <a:endParaRPr lang="en-US" b="0" dirty="0"/>
          </a:p>
          <a:p>
            <a:pPr marL="457200" indent="-457200">
              <a:spcBef>
                <a:spcPct val="45000"/>
              </a:spcBef>
              <a:spcAft>
                <a:spcPct val="45000"/>
              </a:spcAft>
              <a:buClr>
                <a:schemeClr val="accent2"/>
              </a:buClr>
              <a:buFont typeface="Times" panose="02020603050405020304" pitchFamily="18" charset="0"/>
              <a:buChar char="•"/>
            </a:pPr>
            <a:r>
              <a:rPr lang="en-US" b="0" dirty="0"/>
              <a:t>Sai </a:t>
            </a:r>
            <a:r>
              <a:rPr lang="en-US" b="0" dirty="0" err="1"/>
              <a:t>lầm</a:t>
            </a:r>
            <a:r>
              <a:rPr lang="en-US" b="0" dirty="0"/>
              <a:t> </a:t>
            </a:r>
            <a:r>
              <a:rPr lang="en-US" b="0" dirty="0" err="1"/>
              <a:t>loại</a:t>
            </a:r>
            <a:r>
              <a:rPr lang="en-US" b="0" dirty="0"/>
              <a:t> 2</a:t>
            </a:r>
            <a:r>
              <a:rPr lang="vi-VN" b="0" dirty="0"/>
              <a:t>: </a:t>
            </a:r>
            <a:r>
              <a:rPr lang="en-US" b="0" dirty="0" err="1"/>
              <a:t>mọi</a:t>
            </a:r>
            <a:r>
              <a:rPr lang="en-US" b="0" dirty="0"/>
              <a:t> </a:t>
            </a:r>
            <a:r>
              <a:rPr lang="en-US" b="0" dirty="0" err="1"/>
              <a:t>người</a:t>
            </a:r>
            <a:r>
              <a:rPr lang="en-US" b="0" dirty="0"/>
              <a:t> </a:t>
            </a:r>
            <a:r>
              <a:rPr lang="en-US" b="0" dirty="0" err="1"/>
              <a:t>áp</a:t>
            </a:r>
            <a:r>
              <a:rPr lang="en-US" b="0" dirty="0"/>
              <a:t> </a:t>
            </a:r>
            <a:r>
              <a:rPr lang="en-US" b="0" dirty="0" err="1"/>
              <a:t>dụng</a:t>
            </a:r>
            <a:r>
              <a:rPr lang="en-US" b="0" dirty="0"/>
              <a:t> </a:t>
            </a:r>
            <a:r>
              <a:rPr lang="en-US" b="0" dirty="0" err="1"/>
              <a:t>việc</a:t>
            </a:r>
            <a:r>
              <a:rPr lang="en-US" b="0" dirty="0"/>
              <a:t> </a:t>
            </a:r>
            <a:r>
              <a:rPr lang="en-US" b="0" dirty="0" err="1"/>
              <a:t>tiêm</a:t>
            </a:r>
            <a:r>
              <a:rPr lang="en-US" b="0" dirty="0"/>
              <a:t> </a:t>
            </a:r>
            <a:r>
              <a:rPr lang="en-US" b="0" dirty="0" err="1"/>
              <a:t>ngừa</a:t>
            </a:r>
            <a:r>
              <a:rPr lang="en-US" b="0" dirty="0"/>
              <a:t> </a:t>
            </a:r>
            <a:r>
              <a:rPr lang="en-US" b="0" dirty="0" err="1"/>
              <a:t>nhưng</a:t>
            </a:r>
            <a:r>
              <a:rPr lang="en-US" b="0" dirty="0"/>
              <a:t> </a:t>
            </a:r>
            <a:r>
              <a:rPr lang="en-US" b="0" dirty="0" err="1"/>
              <a:t>thực</a:t>
            </a:r>
            <a:r>
              <a:rPr lang="en-US" b="0" dirty="0"/>
              <a:t> </a:t>
            </a:r>
            <a:r>
              <a:rPr lang="en-US" b="0" dirty="0" err="1"/>
              <a:t>sự</a:t>
            </a:r>
            <a:r>
              <a:rPr lang="en-US" b="0" dirty="0"/>
              <a:t> </a:t>
            </a:r>
            <a:r>
              <a:rPr lang="vi-VN" altLang="en-US" b="0" dirty="0"/>
              <a:t>vắc-xin</a:t>
            </a:r>
            <a:r>
              <a:rPr lang="en-US" altLang="en-US" b="0" dirty="0"/>
              <a:t> </a:t>
            </a:r>
            <a:r>
              <a:rPr lang="en-US" altLang="en-US" b="0" dirty="0" err="1"/>
              <a:t>không</a:t>
            </a:r>
            <a:r>
              <a:rPr lang="en-US" altLang="en-US" b="0" dirty="0"/>
              <a:t> </a:t>
            </a:r>
            <a:r>
              <a:rPr lang="en-US" altLang="en-US" b="0" dirty="0" err="1"/>
              <a:t>có</a:t>
            </a:r>
            <a:r>
              <a:rPr lang="en-US" altLang="en-US" b="0" dirty="0"/>
              <a:t> </a:t>
            </a:r>
            <a:r>
              <a:rPr lang="en-US" altLang="en-US" b="0" dirty="0" err="1"/>
              <a:t>hiệu</a:t>
            </a:r>
            <a:r>
              <a:rPr lang="en-US" altLang="en-US" b="0" dirty="0"/>
              <a:t> </a:t>
            </a:r>
            <a:r>
              <a:rPr lang="en-US" altLang="en-US" b="0" dirty="0" err="1"/>
              <a:t>quả</a:t>
            </a:r>
            <a:r>
              <a:rPr lang="en-US" altLang="en-US" b="0" dirty="0"/>
              <a:t>. </a:t>
            </a:r>
            <a:endParaRPr lang="en-US" b="0" dirty="0"/>
          </a:p>
        </p:txBody>
      </p:sp>
    </p:spTree>
    <p:extLst>
      <p:ext uri="{BB962C8B-B14F-4D97-AF65-F5344CB8AC3E}">
        <p14:creationId xmlns:p14="http://schemas.microsoft.com/office/powerpoint/2010/main" val="15841606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bwMode="auto">
          <a:xfrm>
            <a:off x="457200" y="533400"/>
            <a:ext cx="7772400" cy="793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Thủ</a:t>
            </a:r>
            <a:r>
              <a:rPr lang="en-US" altLang="en-US" dirty="0"/>
              <a:t> </a:t>
            </a:r>
            <a:r>
              <a:rPr lang="en-US" altLang="en-US" dirty="0" err="1"/>
              <a:t>tục</a:t>
            </a:r>
            <a:r>
              <a:rPr lang="en-US" altLang="en-US" dirty="0"/>
              <a:t> </a:t>
            </a:r>
            <a:r>
              <a:rPr lang="en-US" altLang="en-US" dirty="0" err="1"/>
              <a:t>kiểm</a:t>
            </a:r>
            <a:r>
              <a:rPr lang="en-US" altLang="en-US" dirty="0"/>
              <a:t> </a:t>
            </a:r>
            <a:r>
              <a:rPr lang="en-US" altLang="en-US" dirty="0" err="1"/>
              <a:t>định</a:t>
            </a:r>
            <a:endParaRPr lang="en-US" altLang="en-US" dirty="0"/>
          </a:p>
        </p:txBody>
      </p:sp>
      <p:sp>
        <p:nvSpPr>
          <p:cNvPr id="30723" name="Text Box 5"/>
          <p:cNvSpPr txBox="1">
            <a:spLocks noChangeArrowheads="1"/>
          </p:cNvSpPr>
          <p:nvPr/>
        </p:nvSpPr>
        <p:spPr bwMode="auto">
          <a:xfrm>
            <a:off x="0" y="1160463"/>
            <a:ext cx="92202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buFontTx/>
              <a:buAutoNum type="arabicPeriod"/>
              <a:defRPr/>
            </a:pPr>
            <a:r>
              <a:rPr lang="en-US" altLang="en-US" sz="2400" b="0" dirty="0" err="1">
                <a:latin typeface="+mn-lt"/>
              </a:rPr>
              <a:t>Tính</a:t>
            </a:r>
            <a:r>
              <a:rPr lang="en-US" altLang="en-US" sz="2400" b="0" dirty="0">
                <a:latin typeface="+mn-lt"/>
              </a:rPr>
              <a:t> </a:t>
            </a:r>
            <a:r>
              <a:rPr lang="en-US" altLang="en-US" sz="2400" b="0" dirty="0" err="1">
                <a:latin typeface="+mn-lt"/>
              </a:rPr>
              <a:t>giá</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thống</a:t>
            </a:r>
            <a:r>
              <a:rPr lang="en-US" altLang="en-US" sz="2400" b="0" dirty="0">
                <a:latin typeface="+mn-lt"/>
              </a:rPr>
              <a:t> </a:t>
            </a:r>
            <a:r>
              <a:rPr lang="en-US" altLang="en-US" sz="2400" b="0" dirty="0" err="1">
                <a:latin typeface="+mn-lt"/>
              </a:rPr>
              <a:t>kê</a:t>
            </a:r>
            <a:r>
              <a:rPr lang="en-US" altLang="en-US" sz="2400" b="0" dirty="0">
                <a:latin typeface="+mn-lt"/>
              </a:rPr>
              <a:t> (test statistic) </a:t>
            </a:r>
            <a:r>
              <a:rPr lang="en-US" altLang="en-US" sz="2400" b="0" dirty="0" err="1">
                <a:latin typeface="+mn-lt"/>
              </a:rPr>
              <a:t>dùng</a:t>
            </a:r>
            <a:r>
              <a:rPr lang="en-US" altLang="en-US" sz="2400" b="0" dirty="0">
                <a:latin typeface="+mn-lt"/>
              </a:rPr>
              <a:t> </a:t>
            </a:r>
            <a:r>
              <a:rPr lang="en-US" altLang="en-US" sz="2400" b="0" dirty="0" err="1">
                <a:latin typeface="+mn-lt"/>
              </a:rPr>
              <a:t>để</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endParaRPr lang="en-US" altLang="en-US" sz="2400" b="0" dirty="0">
              <a:latin typeface="+mn-lt"/>
            </a:endParaRPr>
          </a:p>
          <a:p>
            <a:pPr marL="457200" indent="-457200">
              <a:lnSpc>
                <a:spcPct val="90000"/>
              </a:lnSpc>
              <a:buFontTx/>
              <a:buAutoNum type="arabicPeriod"/>
              <a:defRPr/>
            </a:pPr>
            <a:r>
              <a:rPr lang="en-US" altLang="en-US" sz="2400" b="0" dirty="0" err="1">
                <a:latin typeface="+mn-lt"/>
              </a:rPr>
              <a:t>Dựa</a:t>
            </a:r>
            <a:r>
              <a:rPr lang="en-US" altLang="en-US" sz="2400" b="0" dirty="0">
                <a:latin typeface="+mn-lt"/>
              </a:rPr>
              <a:t> </a:t>
            </a:r>
            <a:r>
              <a:rPr lang="en-US" altLang="en-US" sz="2400" b="0" dirty="0" err="1">
                <a:latin typeface="+mn-lt"/>
              </a:rPr>
              <a:t>vào</a:t>
            </a:r>
            <a:r>
              <a:rPr lang="en-US" altLang="en-US" sz="2400" b="0" dirty="0">
                <a:latin typeface="+mn-lt"/>
              </a:rPr>
              <a:t> </a:t>
            </a:r>
            <a:r>
              <a:rPr lang="en-US" altLang="en-US" sz="2400" b="0" dirty="0" err="1">
                <a:latin typeface="+mn-lt"/>
              </a:rPr>
              <a:t>loại</a:t>
            </a:r>
            <a:r>
              <a:rPr lang="en-US" altLang="en-US" sz="2400" b="0" dirty="0">
                <a:latin typeface="+mn-lt"/>
              </a:rPr>
              <a:t> </a:t>
            </a:r>
            <a:r>
              <a:rPr lang="en-US" altLang="en-US" sz="2400" b="0" dirty="0" err="1">
                <a:latin typeface="+mn-lt"/>
              </a:rPr>
              <a:t>phân</a:t>
            </a:r>
            <a:r>
              <a:rPr lang="en-US" altLang="en-US" sz="2400" b="0" dirty="0">
                <a:latin typeface="+mn-lt"/>
              </a:rPr>
              <a:t> </a:t>
            </a:r>
            <a:r>
              <a:rPr lang="en-US" altLang="en-US" sz="2400" b="0" dirty="0" err="1">
                <a:latin typeface="+mn-lt"/>
              </a:rPr>
              <a:t>phối</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biến</a:t>
            </a:r>
            <a:r>
              <a:rPr lang="en-US" altLang="en-US" sz="2400" b="0" dirty="0">
                <a:latin typeface="+mn-lt"/>
              </a:rPr>
              <a:t> </a:t>
            </a:r>
            <a:r>
              <a:rPr lang="en-US" altLang="en-US" sz="2400" b="0" dirty="0" err="1">
                <a:latin typeface="+mn-lt"/>
              </a:rPr>
              <a:t>ngẫn</a:t>
            </a:r>
            <a:r>
              <a:rPr lang="en-US" altLang="en-US" sz="2400" b="0" dirty="0">
                <a:latin typeface="+mn-lt"/>
              </a:rPr>
              <a:t> </a:t>
            </a:r>
            <a:r>
              <a:rPr lang="en-US" altLang="en-US" sz="2400" b="0" dirty="0" err="1">
                <a:latin typeface="+mn-lt"/>
              </a:rPr>
              <a:t>nhiên</a:t>
            </a:r>
            <a:r>
              <a:rPr lang="en-US" altLang="en-US" sz="2400" b="0" dirty="0">
                <a:latin typeface="+mn-lt"/>
              </a:rPr>
              <a:t> </a:t>
            </a:r>
            <a:r>
              <a:rPr lang="en-US" altLang="en-US" sz="2400" b="0" dirty="0" err="1">
                <a:latin typeface="+mn-lt"/>
              </a:rPr>
              <a:t>là</a:t>
            </a:r>
            <a:r>
              <a:rPr lang="en-US" altLang="en-US" sz="2400" b="0" dirty="0">
                <a:latin typeface="+mn-lt"/>
              </a:rPr>
              <a:t> </a:t>
            </a:r>
            <a:r>
              <a:rPr lang="en-US" altLang="en-US" sz="2400" b="0" dirty="0" err="1">
                <a:latin typeface="+mn-lt"/>
              </a:rPr>
              <a:t>giá</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thống</a:t>
            </a:r>
            <a:r>
              <a:rPr lang="en-US" altLang="en-US" sz="2400" b="0" dirty="0">
                <a:latin typeface="+mn-lt"/>
              </a:rPr>
              <a:t> </a:t>
            </a:r>
            <a:r>
              <a:rPr lang="en-US" altLang="en-US" sz="2400" b="0" dirty="0" err="1">
                <a:latin typeface="+mn-lt"/>
              </a:rPr>
              <a:t>kê</a:t>
            </a:r>
            <a:r>
              <a:rPr lang="en-US" altLang="en-US" sz="2400" b="0" dirty="0">
                <a:latin typeface="+mn-lt"/>
              </a:rPr>
              <a:t> </a:t>
            </a:r>
            <a:r>
              <a:rPr lang="en-US" altLang="en-US" sz="2400" b="0" dirty="0" err="1">
                <a:latin typeface="+mn-lt"/>
              </a:rPr>
              <a:t>dùng</a:t>
            </a:r>
            <a:r>
              <a:rPr lang="en-US" altLang="en-US" sz="2400" b="0" dirty="0">
                <a:latin typeface="+mn-lt"/>
              </a:rPr>
              <a:t> </a:t>
            </a:r>
            <a:r>
              <a:rPr lang="en-US" altLang="en-US" sz="2400" b="0" dirty="0" err="1">
                <a:latin typeface="+mn-lt"/>
              </a:rPr>
              <a:t>để</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r>
              <a:rPr lang="en-US" altLang="en-US" sz="2400" b="0" dirty="0">
                <a:latin typeface="+mn-lt"/>
              </a:rPr>
              <a:t> </a:t>
            </a:r>
            <a:r>
              <a:rPr lang="en-US" altLang="en-US" sz="2400" b="0" dirty="0" err="1">
                <a:latin typeface="+mn-lt"/>
              </a:rPr>
              <a:t>để</a:t>
            </a:r>
            <a:r>
              <a:rPr lang="en-US" altLang="en-US" sz="2400" b="0" dirty="0">
                <a:latin typeface="+mn-lt"/>
              </a:rPr>
              <a:t> </a:t>
            </a:r>
            <a:r>
              <a:rPr lang="en-US" altLang="en-US" sz="2400" b="0" dirty="0" err="1">
                <a:latin typeface="+mn-lt"/>
              </a:rPr>
              <a:t>tính</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số</a:t>
            </a:r>
            <a:r>
              <a:rPr lang="en-US" altLang="en-US" sz="2400" b="0" dirty="0">
                <a:latin typeface="+mn-lt"/>
              </a:rPr>
              <a:t> p (p-value)</a:t>
            </a:r>
          </a:p>
          <a:p>
            <a:pPr marL="457200" indent="-457200">
              <a:lnSpc>
                <a:spcPct val="90000"/>
              </a:lnSpc>
              <a:buFontTx/>
              <a:buAutoNum type="arabicPeriod"/>
              <a:defRPr/>
            </a:pPr>
            <a:r>
              <a:rPr lang="en-US" altLang="en-US" sz="2400" b="0" dirty="0">
                <a:latin typeface="+mn-lt"/>
              </a:rPr>
              <a:t>So </a:t>
            </a:r>
            <a:r>
              <a:rPr lang="en-US" altLang="en-US" sz="2400" b="0" dirty="0" err="1">
                <a:latin typeface="+mn-lt"/>
              </a:rPr>
              <a:t>sánh</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số</a:t>
            </a:r>
            <a:r>
              <a:rPr lang="en-US" altLang="en-US" sz="2400" b="0" dirty="0">
                <a:latin typeface="+mn-lt"/>
              </a:rPr>
              <a:t> p </a:t>
            </a:r>
            <a:r>
              <a:rPr lang="en-US" altLang="en-US" sz="2400" b="0" dirty="0" err="1">
                <a:latin typeface="+mn-lt"/>
              </a:rPr>
              <a:t>với</a:t>
            </a:r>
            <a:r>
              <a:rPr lang="en-US" altLang="en-US" sz="2400" b="0" dirty="0">
                <a:latin typeface="+mn-lt"/>
              </a:rPr>
              <a:t> </a:t>
            </a:r>
            <a:r>
              <a:rPr lang="en-US" altLang="en-US" sz="2400" b="0" dirty="0" err="1">
                <a:latin typeface="+mn-lt"/>
              </a:rPr>
              <a:t>mức</a:t>
            </a:r>
            <a:r>
              <a:rPr lang="en-US" altLang="en-US" sz="2400" b="0" dirty="0">
                <a:latin typeface="+mn-lt"/>
              </a:rPr>
              <a:t> </a:t>
            </a:r>
            <a:r>
              <a:rPr lang="en-US" altLang="en-US" sz="2400" b="0" dirty="0" err="1">
                <a:latin typeface="+mn-lt"/>
              </a:rPr>
              <a:t>có</a:t>
            </a:r>
            <a:r>
              <a:rPr lang="en-US" altLang="en-US" sz="2400" b="0" dirty="0">
                <a:latin typeface="+mn-lt"/>
              </a:rPr>
              <a:t> ý </a:t>
            </a:r>
            <a:r>
              <a:rPr lang="en-US" altLang="en-US" sz="2400" b="0" dirty="0" err="1">
                <a:latin typeface="+mn-lt"/>
              </a:rPr>
              <a:t>nghĩa</a:t>
            </a:r>
            <a:r>
              <a:rPr lang="en-US" altLang="en-US" sz="2400" b="0" dirty="0">
                <a:latin typeface="+mn-lt"/>
              </a:rPr>
              <a:t> </a:t>
            </a:r>
            <a:r>
              <a:rPr lang="el-GR" altLang="en-US" sz="2400" b="0" dirty="0">
                <a:latin typeface="+mn-lt"/>
              </a:rPr>
              <a:t>α</a:t>
            </a:r>
            <a:endParaRPr lang="en-US" altLang="en-US" sz="2400" b="0" dirty="0">
              <a:latin typeface="+mn-lt"/>
            </a:endParaRPr>
          </a:p>
          <a:p>
            <a:pPr marL="1085850" lvl="1" indent="-342900">
              <a:lnSpc>
                <a:spcPct val="90000"/>
              </a:lnSpc>
              <a:buFont typeface="Arial" panose="020B0604020202020204" pitchFamily="34" charset="0"/>
              <a:buChar char="•"/>
              <a:defRPr/>
            </a:pPr>
            <a:r>
              <a:rPr lang="en-US" altLang="en-US" sz="2400" b="0" dirty="0" err="1">
                <a:latin typeface="+mn-lt"/>
              </a:rPr>
              <a:t>Nếu</a:t>
            </a:r>
            <a:r>
              <a:rPr lang="en-US" altLang="en-US" sz="2400" b="0" dirty="0">
                <a:latin typeface="+mn-lt"/>
              </a:rPr>
              <a:t> p-value&lt; </a:t>
            </a:r>
            <a:r>
              <a:rPr lang="el-GR" altLang="en-US" sz="2400" b="0" dirty="0">
                <a:latin typeface="+mn-lt"/>
              </a:rPr>
              <a:t>α</a:t>
            </a:r>
            <a:r>
              <a:rPr lang="en-US" altLang="en-US" sz="2400" b="0" dirty="0">
                <a:latin typeface="+mn-lt"/>
              </a:rPr>
              <a:t>: </a:t>
            </a:r>
            <a:r>
              <a:rPr lang="en-US" altLang="en-US" sz="2400" b="0" dirty="0" err="1">
                <a:latin typeface="+mn-lt"/>
              </a:rPr>
              <a:t>bác</a:t>
            </a:r>
            <a:r>
              <a:rPr lang="en-US" altLang="en-US" sz="2400" b="0" dirty="0">
                <a:latin typeface="+mn-lt"/>
              </a:rPr>
              <a:t> </a:t>
            </a:r>
            <a:r>
              <a:rPr lang="en-US" altLang="en-US" sz="2400" b="0" dirty="0" err="1">
                <a:latin typeface="+mn-lt"/>
              </a:rPr>
              <a:t>bỏ</a:t>
            </a:r>
            <a:r>
              <a:rPr lang="en-US" altLang="en-US" sz="2400" b="0" dirty="0">
                <a:latin typeface="+mn-lt"/>
              </a:rPr>
              <a:t> </a:t>
            </a:r>
            <a:r>
              <a:rPr lang="en-US" altLang="en-US" sz="2400" b="0" dirty="0" err="1">
                <a:latin typeface="+mn-lt"/>
              </a:rPr>
              <a:t>H</a:t>
            </a:r>
            <a:r>
              <a:rPr lang="en-US" altLang="en-US" sz="2400" b="0" baseline="-25000" dirty="0" err="1">
                <a:latin typeface="+mn-lt"/>
              </a:rPr>
              <a:t>0</a:t>
            </a:r>
            <a:endParaRPr lang="en-US" altLang="en-US" sz="2400" b="0" baseline="-25000" dirty="0">
              <a:latin typeface="+mn-lt"/>
            </a:endParaRPr>
          </a:p>
          <a:p>
            <a:pPr marL="1085850" lvl="1" indent="-342900">
              <a:lnSpc>
                <a:spcPct val="90000"/>
              </a:lnSpc>
              <a:buFont typeface="Arial" panose="020B0604020202020204" pitchFamily="34" charset="0"/>
              <a:buChar char="•"/>
              <a:defRPr/>
            </a:pPr>
            <a:r>
              <a:rPr lang="en-US" altLang="en-US" sz="2400" b="0" dirty="0" err="1">
                <a:latin typeface="+mn-lt"/>
              </a:rPr>
              <a:t>Nếu</a:t>
            </a:r>
            <a:r>
              <a:rPr lang="en-US" altLang="en-US" sz="2400" b="0" dirty="0">
                <a:latin typeface="+mn-lt"/>
              </a:rPr>
              <a:t> p-value&gt; </a:t>
            </a:r>
            <a:r>
              <a:rPr lang="el-GR" altLang="en-US" sz="2400" b="0" dirty="0">
                <a:latin typeface="+mn-lt"/>
              </a:rPr>
              <a:t>α</a:t>
            </a:r>
            <a:r>
              <a:rPr lang="en-US" altLang="en-US" sz="2400" b="0" dirty="0">
                <a:latin typeface="+mn-lt"/>
              </a:rPr>
              <a:t>: </a:t>
            </a:r>
            <a:r>
              <a:rPr lang="en-US" altLang="en-US" sz="2400" b="0" dirty="0" err="1">
                <a:latin typeface="+mn-lt"/>
              </a:rPr>
              <a:t>chấp</a:t>
            </a:r>
            <a:r>
              <a:rPr lang="en-US" altLang="en-US" sz="2400" b="0" dirty="0">
                <a:latin typeface="+mn-lt"/>
              </a:rPr>
              <a:t> </a:t>
            </a:r>
            <a:r>
              <a:rPr lang="en-US" altLang="en-US" sz="2400" b="0" dirty="0" err="1">
                <a:latin typeface="+mn-lt"/>
              </a:rPr>
              <a:t>nhận</a:t>
            </a:r>
            <a:r>
              <a:rPr lang="en-US" altLang="en-US" sz="2400" b="0" dirty="0">
                <a:latin typeface="+mn-lt"/>
              </a:rPr>
              <a:t> </a:t>
            </a:r>
            <a:r>
              <a:rPr lang="en-US" altLang="en-US" sz="2400" b="0" dirty="0" err="1">
                <a:latin typeface="+mn-lt"/>
              </a:rPr>
              <a:t>H</a:t>
            </a:r>
            <a:r>
              <a:rPr lang="en-US" altLang="en-US" sz="2400" b="0" baseline="-25000" dirty="0" err="1">
                <a:latin typeface="+mn-lt"/>
              </a:rPr>
              <a:t>0</a:t>
            </a:r>
            <a:endParaRPr lang="en-US" altLang="en-US" sz="2400" b="0" baseline="-25000" dirty="0">
              <a:latin typeface="+mn-lt"/>
            </a:endParaRPr>
          </a:p>
          <a:p>
            <a:pPr marL="1085850" lvl="1" indent="-342900">
              <a:lnSpc>
                <a:spcPct val="90000"/>
              </a:lnSpc>
              <a:buFont typeface="Arial" panose="020B0604020202020204" pitchFamily="34" charset="0"/>
              <a:buChar char="•"/>
              <a:defRPr/>
            </a:pPr>
            <a:r>
              <a:rPr lang="en-US" altLang="en-US" sz="2400" b="0" dirty="0" err="1">
                <a:latin typeface="+mn-lt"/>
              </a:rPr>
              <a:t>Nếu</a:t>
            </a:r>
            <a:r>
              <a:rPr lang="en-US" altLang="en-US" sz="2400" b="0" dirty="0">
                <a:latin typeface="+mn-lt"/>
              </a:rPr>
              <a:t> p-value=</a:t>
            </a:r>
            <a:r>
              <a:rPr lang="el-GR" altLang="en-US" sz="2400" b="0" dirty="0">
                <a:latin typeface="+mn-lt"/>
              </a:rPr>
              <a:t> α</a:t>
            </a:r>
            <a:r>
              <a:rPr lang="en-US" altLang="en-US" sz="2400" b="0" dirty="0">
                <a:latin typeface="+mn-lt"/>
              </a:rPr>
              <a:t>: </a:t>
            </a:r>
            <a:r>
              <a:rPr lang="en-US" altLang="en-US" sz="2400" b="0" dirty="0" err="1">
                <a:latin typeface="+mn-lt"/>
              </a:rPr>
              <a:t>tùy</a:t>
            </a:r>
            <a:r>
              <a:rPr lang="en-US" altLang="en-US" sz="2400" b="0" dirty="0">
                <a:latin typeface="+mn-lt"/>
              </a:rPr>
              <a:t> </a:t>
            </a:r>
            <a:r>
              <a:rPr lang="en-US" altLang="en-US" sz="2400" b="0" dirty="0" err="1">
                <a:latin typeface="+mn-lt"/>
              </a:rPr>
              <a:t>người</a:t>
            </a:r>
            <a:r>
              <a:rPr lang="en-US" altLang="en-US" sz="2400" b="0" dirty="0">
                <a:latin typeface="+mn-lt"/>
              </a:rPr>
              <a:t> </a:t>
            </a:r>
            <a:r>
              <a:rPr lang="en-US" altLang="en-US" sz="2400" b="0" dirty="0" err="1">
                <a:latin typeface="+mn-lt"/>
              </a:rPr>
              <a:t>thực</a:t>
            </a:r>
            <a:r>
              <a:rPr lang="en-US" altLang="en-US" sz="2400" b="0" dirty="0">
                <a:latin typeface="+mn-lt"/>
              </a:rPr>
              <a:t> </a:t>
            </a:r>
            <a:r>
              <a:rPr lang="en-US" altLang="en-US" sz="2400" b="0" dirty="0" err="1">
                <a:latin typeface="+mn-lt"/>
              </a:rPr>
              <a:t>hiện</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endParaRPr lang="en-US" altLang="en-US" sz="2400" b="0" dirty="0">
              <a:latin typeface="+mn-lt"/>
            </a:endParaRPr>
          </a:p>
          <a:p>
            <a:pPr>
              <a:lnSpc>
                <a:spcPct val="90000"/>
              </a:lnSpc>
              <a:defRPr/>
            </a:pPr>
            <a:endParaRPr lang="en-US" altLang="en-US" sz="2400" b="0" dirty="0">
              <a:latin typeface="+mn-lt"/>
            </a:endParaRPr>
          </a:p>
          <a:p>
            <a:pPr marL="457200" indent="-457200">
              <a:lnSpc>
                <a:spcPct val="90000"/>
              </a:lnSpc>
              <a:buFontTx/>
              <a:buAutoNum type="arabicPeriod"/>
              <a:defRPr/>
            </a:pPr>
            <a:endParaRPr lang="en-US" altLang="en-US" sz="2400" b="0" dirty="0">
              <a:latin typeface="+mn-lt"/>
            </a:endParaRPr>
          </a:p>
          <a:p>
            <a:pPr marL="457200" indent="-457200">
              <a:lnSpc>
                <a:spcPct val="90000"/>
              </a:lnSpc>
              <a:buFontTx/>
              <a:buAutoNum type="arabicPeriod"/>
              <a:defRPr/>
            </a:pPr>
            <a:endParaRPr lang="en-US" altLang="en-US" sz="2400" b="0" dirty="0">
              <a:latin typeface="+mn-lt"/>
            </a:endParaRPr>
          </a:p>
          <a:p>
            <a:pPr marL="457200" indent="-457200">
              <a:lnSpc>
                <a:spcPct val="90000"/>
              </a:lnSpc>
              <a:buFontTx/>
              <a:buAutoNum type="arabicPeriod"/>
              <a:defRPr/>
            </a:pPr>
            <a:endParaRPr lang="vi-VN" altLang="en-US" sz="2400" b="0" dirty="0">
              <a:latin typeface="+mn-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533400" y="457200"/>
            <a:ext cx="7772400" cy="793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Mức</a:t>
            </a:r>
            <a:r>
              <a:rPr lang="en-US" altLang="en-US" dirty="0"/>
              <a:t> </a:t>
            </a:r>
            <a:r>
              <a:rPr lang="en-US" altLang="en-US" dirty="0" err="1"/>
              <a:t>có</a:t>
            </a:r>
            <a:r>
              <a:rPr lang="en-US" altLang="en-US" dirty="0"/>
              <a:t> ý </a:t>
            </a:r>
            <a:r>
              <a:rPr lang="en-US" altLang="en-US" dirty="0" err="1"/>
              <a:t>nghĩa</a:t>
            </a:r>
            <a:endParaRPr lang="en-US" altLang="en-US" dirty="0"/>
          </a:p>
        </p:txBody>
      </p:sp>
      <p:sp>
        <p:nvSpPr>
          <p:cNvPr id="32771" name="Text Box 5"/>
          <p:cNvSpPr txBox="1">
            <a:spLocks noChangeArrowheads="1"/>
          </p:cNvSpPr>
          <p:nvPr/>
        </p:nvSpPr>
        <p:spPr bwMode="auto">
          <a:xfrm>
            <a:off x="0" y="1658938"/>
            <a:ext cx="91440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solidFill>
                  <a:srgbClr val="FF0000"/>
                </a:solidFill>
              </a:rPr>
              <a:t>Mức </a:t>
            </a:r>
            <a:r>
              <a:rPr lang="en-US" altLang="en-US" sz="2400" b="0" dirty="0" err="1">
                <a:solidFill>
                  <a:srgbClr val="FF0000"/>
                </a:solidFill>
              </a:rPr>
              <a:t>có</a:t>
            </a:r>
            <a:r>
              <a:rPr lang="vi-VN" altLang="en-US" sz="2400" b="0" dirty="0">
                <a:solidFill>
                  <a:srgbClr val="FF0000"/>
                </a:solidFill>
              </a:rPr>
              <a:t> ý nghĩa </a:t>
            </a:r>
            <a:r>
              <a:rPr lang="vi-VN" altLang="en-US" sz="2400" b="0" dirty="0"/>
              <a:t>(được biểu thị bởi </a:t>
            </a:r>
            <a:r>
              <a:rPr lang="el-GR" altLang="en-US" sz="2400" b="0" dirty="0"/>
              <a:t>α) </a:t>
            </a:r>
            <a:r>
              <a:rPr lang="vi-VN" altLang="en-US" sz="2400" b="0" dirty="0"/>
              <a:t>là </a:t>
            </a:r>
            <a:r>
              <a:rPr lang="vi-VN" altLang="en-US" sz="2400" b="0" dirty="0">
                <a:solidFill>
                  <a:srgbClr val="FF0000"/>
                </a:solidFill>
              </a:rPr>
              <a:t>xác suất </a:t>
            </a:r>
            <a:r>
              <a:rPr lang="vi-VN" altLang="en-US" sz="2400" b="0" dirty="0"/>
              <a:t>của số liệu thống kê </a:t>
            </a:r>
            <a:r>
              <a:rPr lang="en-US" altLang="en-US" sz="2400" b="0" dirty="0"/>
              <a:t>(</a:t>
            </a:r>
            <a:r>
              <a:rPr lang="en-US" altLang="en-US" sz="2400" b="0" dirty="0" err="1"/>
              <a:t>kiểm</a:t>
            </a:r>
            <a:r>
              <a:rPr lang="en-US" altLang="en-US" sz="2400" b="0" dirty="0"/>
              <a:t> </a:t>
            </a:r>
            <a:r>
              <a:rPr lang="en-US" altLang="en-US" sz="2400" b="0" dirty="0" err="1"/>
              <a:t>định</a:t>
            </a:r>
            <a:r>
              <a:rPr lang="en-US" altLang="en-US" sz="2400" b="0" dirty="0"/>
              <a:t> </a:t>
            </a:r>
            <a:r>
              <a:rPr lang="en-US" altLang="en-US" sz="2400" b="0" dirty="0" err="1"/>
              <a:t>giả</a:t>
            </a:r>
            <a:r>
              <a:rPr lang="en-US" altLang="en-US" sz="2400" b="0" dirty="0"/>
              <a:t> </a:t>
            </a:r>
            <a:r>
              <a:rPr lang="en-US" altLang="en-US" sz="2400" b="0" dirty="0" err="1"/>
              <a:t>thuyết</a:t>
            </a:r>
            <a:r>
              <a:rPr lang="en-US" altLang="en-US" sz="2400" b="0" dirty="0"/>
              <a:t>)</a:t>
            </a:r>
            <a:r>
              <a:rPr lang="vi-VN" altLang="en-US" sz="2400" b="0" dirty="0"/>
              <a:t> </a:t>
            </a:r>
            <a:r>
              <a:rPr lang="vi-VN" altLang="en-US" sz="2400" b="0" dirty="0">
                <a:solidFill>
                  <a:srgbClr val="FF0000"/>
                </a:solidFill>
              </a:rPr>
              <a:t>sẽ rơi vào vùng </a:t>
            </a:r>
            <a:r>
              <a:rPr lang="en-US" altLang="en-US" sz="2400" b="0" dirty="0">
                <a:solidFill>
                  <a:srgbClr val="FF0000"/>
                </a:solidFill>
              </a:rPr>
              <a:t>critical</a:t>
            </a:r>
            <a:r>
              <a:rPr lang="vi-VN" altLang="en-US" sz="2400" b="0" dirty="0"/>
              <a:t> khi giả thuyết null thực sự là đúng (</a:t>
            </a:r>
            <a:r>
              <a:rPr lang="vi-VN" altLang="en-US" sz="2400" b="0" dirty="0">
                <a:solidFill>
                  <a:srgbClr val="FF0000"/>
                </a:solidFill>
              </a:rPr>
              <a:t>làm cho sai lầm của </a:t>
            </a:r>
            <a:r>
              <a:rPr lang="en-US" altLang="en-US" sz="2400" b="0" dirty="0" err="1">
                <a:solidFill>
                  <a:srgbClr val="FF0000"/>
                </a:solidFill>
              </a:rPr>
              <a:t>việc</a:t>
            </a:r>
            <a:r>
              <a:rPr lang="en-US" altLang="en-US" sz="2400" b="0" dirty="0">
                <a:solidFill>
                  <a:srgbClr val="FF0000"/>
                </a:solidFill>
              </a:rPr>
              <a:t> </a:t>
            </a:r>
            <a:r>
              <a:rPr lang="en-US" altLang="en-US" sz="2400" b="0" dirty="0" err="1">
                <a:solidFill>
                  <a:srgbClr val="FF0000"/>
                </a:solidFill>
              </a:rPr>
              <a:t>bác</a:t>
            </a:r>
            <a:r>
              <a:rPr lang="en-US" altLang="en-US" sz="2400" b="0" dirty="0">
                <a:solidFill>
                  <a:srgbClr val="FF0000"/>
                </a:solidFill>
              </a:rPr>
              <a:t> </a:t>
            </a:r>
            <a:r>
              <a:rPr lang="en-US" altLang="en-US" sz="2400" b="0" dirty="0" err="1">
                <a:solidFill>
                  <a:srgbClr val="FF0000"/>
                </a:solidFill>
              </a:rPr>
              <a:t>bỏ</a:t>
            </a:r>
            <a:r>
              <a:rPr lang="vi-VN" altLang="en-US" sz="2400" b="0" dirty="0">
                <a:solidFill>
                  <a:srgbClr val="FF0000"/>
                </a:solidFill>
              </a:rPr>
              <a:t> giả thuyết null khi nó là đúng</a:t>
            </a:r>
            <a:r>
              <a:rPr lang="vi-VN" altLang="en-US" sz="2400" b="0" dirty="0"/>
              <a:t>). </a:t>
            </a:r>
          </a:p>
          <a:p>
            <a:pPr>
              <a:lnSpc>
                <a:spcPct val="90000"/>
              </a:lnSpc>
            </a:pPr>
            <a:endParaRPr lang="vi-VN" altLang="en-US" sz="2400" b="0" dirty="0"/>
          </a:p>
          <a:p>
            <a:pPr>
              <a:lnSpc>
                <a:spcPct val="90000"/>
              </a:lnSpc>
            </a:pPr>
            <a:r>
              <a:rPr lang="en-US" altLang="en-US" sz="2400" b="0" dirty="0" err="1"/>
              <a:t>Nó</a:t>
            </a:r>
            <a:r>
              <a:rPr lang="en-US" altLang="en-US" sz="2400" b="0" dirty="0"/>
              <a:t> </a:t>
            </a:r>
            <a:r>
              <a:rPr lang="en-US" altLang="en-US" sz="2400" b="0" dirty="0" err="1"/>
              <a:t>cũng</a:t>
            </a:r>
            <a:r>
              <a:rPr lang="en-US" altLang="en-US" sz="2400" b="0" dirty="0"/>
              <a:t> </a:t>
            </a:r>
            <a:r>
              <a:rPr lang="en-US" altLang="en-US" sz="2400" b="0" dirty="0" err="1"/>
              <a:t>giống</a:t>
            </a:r>
            <a:r>
              <a:rPr lang="en-US" altLang="en-US" sz="2400" b="0" dirty="0"/>
              <a:t> </a:t>
            </a:r>
            <a:r>
              <a:rPr lang="en-US" altLang="en-US" sz="2400" b="0" dirty="0" err="1"/>
              <a:t>như</a:t>
            </a:r>
            <a:r>
              <a:rPr lang="en-US" altLang="en-US" sz="2400" b="0" dirty="0"/>
              <a:t> </a:t>
            </a:r>
            <a:r>
              <a:rPr lang="el-GR" altLang="en-US" sz="2400" b="0" dirty="0"/>
              <a:t>α</a:t>
            </a:r>
            <a:r>
              <a:rPr lang="en-US" altLang="en-US" sz="2400" b="0" dirty="0"/>
              <a:t> </a:t>
            </a:r>
            <a:r>
              <a:rPr lang="en-US" altLang="en-US" sz="2400" b="0" dirty="0" err="1"/>
              <a:t>đã</a:t>
            </a:r>
            <a:r>
              <a:rPr lang="el-GR" altLang="en-US" sz="2400" b="0" dirty="0"/>
              <a:t> </a:t>
            </a:r>
            <a:r>
              <a:rPr lang="vi-VN" altLang="en-US" sz="2400" b="0" dirty="0"/>
              <a:t>giới thiệu trong </a:t>
            </a:r>
            <a:r>
              <a:rPr lang="en-US" altLang="en-US" sz="2400" b="0" dirty="0" err="1"/>
              <a:t>chương</a:t>
            </a:r>
            <a:r>
              <a:rPr lang="en-US" altLang="en-US" sz="2400" b="0" dirty="0"/>
              <a:t> 7</a:t>
            </a:r>
            <a:r>
              <a:rPr lang="vi-VN" altLang="en-US" sz="2400" b="0" dirty="0"/>
              <a:t>.  </a:t>
            </a:r>
          </a:p>
          <a:p>
            <a:pPr>
              <a:lnSpc>
                <a:spcPct val="90000"/>
              </a:lnSpc>
            </a:pPr>
            <a:endParaRPr lang="vi-VN" altLang="en-US" sz="2400" b="0" dirty="0"/>
          </a:p>
          <a:p>
            <a:pPr>
              <a:lnSpc>
                <a:spcPct val="90000"/>
              </a:lnSpc>
            </a:pPr>
            <a:r>
              <a:rPr lang="vi-VN" altLang="en-US" sz="2400" b="0" dirty="0"/>
              <a:t>Sự lựa chọn phổ biến cho </a:t>
            </a:r>
            <a:r>
              <a:rPr lang="el-GR" altLang="en-US" sz="2400" b="0" dirty="0"/>
              <a:t>α </a:t>
            </a:r>
            <a:r>
              <a:rPr lang="vi-VN" altLang="en-US" sz="2400" b="0" dirty="0"/>
              <a:t>là 0,05, 0,01, và 0,10.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4" descr="08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66960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idx="4294967295"/>
          </p:nvPr>
        </p:nvSpPr>
        <p:spPr bwMode="auto">
          <a:xfrm>
            <a:off x="533400" y="457200"/>
            <a:ext cx="8064500" cy="646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Thủ</a:t>
            </a:r>
            <a:r>
              <a:rPr lang="en-US" altLang="en-US" dirty="0"/>
              <a:t> </a:t>
            </a:r>
            <a:r>
              <a:rPr lang="en-US" altLang="en-US" dirty="0" err="1"/>
              <a:t>tục</a:t>
            </a:r>
            <a:r>
              <a:rPr lang="en-US" altLang="en-US" dirty="0"/>
              <a:t> </a:t>
            </a:r>
            <a:r>
              <a:rPr lang="en-US" altLang="en-US" dirty="0" err="1"/>
              <a:t>tìm</a:t>
            </a:r>
            <a:r>
              <a:rPr lang="en-US" altLang="en-US" dirty="0"/>
              <a:t> </a:t>
            </a:r>
            <a:r>
              <a:rPr lang="en-US" altLang="en-US" dirty="0" err="1"/>
              <a:t>giá</a:t>
            </a:r>
            <a:r>
              <a:rPr lang="en-US" altLang="en-US" dirty="0"/>
              <a:t> </a:t>
            </a:r>
            <a:r>
              <a:rPr lang="en-US" altLang="en-US" dirty="0" err="1"/>
              <a:t>trị</a:t>
            </a:r>
            <a:r>
              <a:rPr lang="en-US" altLang="en-US" dirty="0"/>
              <a:t> P</a:t>
            </a:r>
            <a:endParaRPr lang="en-US" altLang="en-US" b="0" dirty="0">
              <a:solidFill>
                <a:schemeClr val="tx1"/>
              </a:solidFill>
            </a:endParaRPr>
          </a:p>
        </p:txBody>
      </p:sp>
      <p:sp>
        <p:nvSpPr>
          <p:cNvPr id="36868" name="Rectangle 3"/>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6869" name="Rectangle 4"/>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6870" name="Rectangle 5"/>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6871" name="Rectangle 6"/>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6872" name="Rectangle 7"/>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1085850" y="412750"/>
            <a:ext cx="6686550" cy="882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Giới</a:t>
            </a:r>
            <a:r>
              <a:rPr lang="en-US" altLang="en-US" dirty="0"/>
              <a:t> </a:t>
            </a:r>
            <a:r>
              <a:rPr lang="en-US" altLang="en-US" dirty="0" err="1"/>
              <a:t>thiệu</a:t>
            </a:r>
            <a:endParaRPr lang="en-US" altLang="en-US" dirty="0"/>
          </a:p>
        </p:txBody>
      </p:sp>
      <p:sp>
        <p:nvSpPr>
          <p:cNvPr id="6147" name="Rectangle 3"/>
          <p:cNvSpPr>
            <a:spLocks noGrp="1" noChangeArrowheads="1"/>
          </p:cNvSpPr>
          <p:nvPr>
            <p:ph type="body" idx="4294967295"/>
          </p:nvPr>
        </p:nvSpPr>
        <p:spPr bwMode="auto">
          <a:xfrm>
            <a:off x="0" y="1000125"/>
            <a:ext cx="9144000" cy="4867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rmAutofit fontScale="92500" lnSpcReduction="10000"/>
          </a:bodyPr>
          <a:lstStyle/>
          <a:p>
            <a:pPr marL="0" indent="4763">
              <a:buFontTx/>
              <a:buNone/>
            </a:pPr>
            <a:r>
              <a:rPr lang="vi-VN" altLang="en-US" b="0" dirty="0"/>
              <a:t>Trong </a:t>
            </a:r>
            <a:r>
              <a:rPr lang="vi-VN" altLang="en-US" b="0" dirty="0">
                <a:solidFill>
                  <a:srgbClr val="FF0000"/>
                </a:solidFill>
              </a:rPr>
              <a:t>chương 2 và 3 </a:t>
            </a:r>
            <a:r>
              <a:rPr lang="vi-VN" altLang="en-US" b="0" dirty="0"/>
              <a:t>chúng t</a:t>
            </a:r>
            <a:r>
              <a:rPr lang="en-US" altLang="en-US" b="0" dirty="0"/>
              <a:t>a</a:t>
            </a:r>
            <a:r>
              <a:rPr lang="vi-VN" altLang="en-US" b="0" dirty="0"/>
              <a:t> sử dụng các </a:t>
            </a:r>
            <a:r>
              <a:rPr lang="vi-VN" altLang="en-US" b="0" dirty="0">
                <a:solidFill>
                  <a:srgbClr val="FF0000"/>
                </a:solidFill>
              </a:rPr>
              <a:t>thống kê mô tả </a:t>
            </a:r>
            <a:r>
              <a:rPr lang="vi-VN" altLang="en-US" b="0" dirty="0"/>
              <a:t>khi chúng ta </a:t>
            </a:r>
            <a:r>
              <a:rPr lang="vi-VN" altLang="en-US" b="0" dirty="0">
                <a:solidFill>
                  <a:srgbClr val="FF0000"/>
                </a:solidFill>
              </a:rPr>
              <a:t>tóm tắt dữ liệu </a:t>
            </a:r>
            <a:r>
              <a:rPr lang="vi-VN" altLang="en-US" b="0" dirty="0"/>
              <a:t>bằng cách sử dụng các công cụ như đồ thị, và số liệu thống kê như </a:t>
            </a:r>
            <a:r>
              <a:rPr lang="en-US" altLang="en-US" b="0" dirty="0" err="1">
                <a:solidFill>
                  <a:srgbClr val="FF0000"/>
                </a:solidFill>
              </a:rPr>
              <a:t>giá</a:t>
            </a:r>
            <a:r>
              <a:rPr lang="en-US" altLang="en-US" b="0" dirty="0">
                <a:solidFill>
                  <a:srgbClr val="FF0000"/>
                </a:solidFill>
              </a:rPr>
              <a:t> </a:t>
            </a:r>
            <a:r>
              <a:rPr lang="en-US" altLang="en-US" b="0" dirty="0" err="1">
                <a:solidFill>
                  <a:srgbClr val="FF0000"/>
                </a:solidFill>
              </a:rPr>
              <a:t>trị</a:t>
            </a:r>
            <a:r>
              <a:rPr lang="en-US" altLang="en-US" b="0" dirty="0">
                <a:solidFill>
                  <a:srgbClr val="FF0000"/>
                </a:solidFill>
              </a:rPr>
              <a:t> </a:t>
            </a:r>
            <a:r>
              <a:rPr lang="en-US" altLang="en-US" b="0" dirty="0" err="1">
                <a:solidFill>
                  <a:srgbClr val="FF0000"/>
                </a:solidFill>
              </a:rPr>
              <a:t>trung</a:t>
            </a:r>
            <a:r>
              <a:rPr lang="en-US" altLang="en-US" b="0" dirty="0">
                <a:solidFill>
                  <a:srgbClr val="FF0000"/>
                </a:solidFill>
              </a:rPr>
              <a:t> </a:t>
            </a:r>
            <a:r>
              <a:rPr lang="en-US" altLang="en-US" b="0" dirty="0" err="1">
                <a:solidFill>
                  <a:srgbClr val="FF0000"/>
                </a:solidFill>
              </a:rPr>
              <a:t>bình</a:t>
            </a:r>
            <a:r>
              <a:rPr lang="en-US" altLang="en-US" b="0" dirty="0">
                <a:solidFill>
                  <a:srgbClr val="FF0000"/>
                </a:solidFill>
              </a:rPr>
              <a:t> </a:t>
            </a:r>
            <a:r>
              <a:rPr lang="vi-VN" altLang="en-US" b="0" dirty="0">
                <a:solidFill>
                  <a:srgbClr val="FF0000"/>
                </a:solidFill>
              </a:rPr>
              <a:t>và </a:t>
            </a:r>
            <a:r>
              <a:rPr lang="en-US" altLang="en-US" b="0" dirty="0" err="1">
                <a:solidFill>
                  <a:srgbClr val="FF0000"/>
                </a:solidFill>
              </a:rPr>
              <a:t>tỉ</a:t>
            </a:r>
            <a:r>
              <a:rPr lang="en-US" altLang="en-US" b="0" dirty="0">
                <a:solidFill>
                  <a:srgbClr val="FF0000"/>
                </a:solidFill>
              </a:rPr>
              <a:t> </a:t>
            </a:r>
            <a:r>
              <a:rPr lang="en-US" altLang="en-US" b="0" dirty="0" err="1">
                <a:solidFill>
                  <a:srgbClr val="FF0000"/>
                </a:solidFill>
              </a:rPr>
              <a:t>lệ</a:t>
            </a:r>
            <a:endParaRPr lang="vi-VN" altLang="en-US" b="0" dirty="0">
              <a:solidFill>
                <a:srgbClr val="FF0000"/>
              </a:solidFill>
            </a:endParaRPr>
          </a:p>
          <a:p>
            <a:pPr marL="0" indent="4763">
              <a:buFontTx/>
              <a:buNone/>
            </a:pPr>
            <a:r>
              <a:rPr lang="vi-VN" altLang="en-US" b="0" dirty="0"/>
              <a:t>Phương pháp thống kê </a:t>
            </a:r>
            <a:r>
              <a:rPr lang="en-US" altLang="en-US" b="0" dirty="0" err="1"/>
              <a:t>suy</a:t>
            </a:r>
            <a:r>
              <a:rPr lang="en-US" altLang="en-US" b="0" dirty="0"/>
              <a:t> </a:t>
            </a:r>
            <a:r>
              <a:rPr lang="en-US" altLang="en-US" b="0" dirty="0" err="1"/>
              <a:t>diễn</a:t>
            </a:r>
            <a:r>
              <a:rPr lang="en-US" altLang="en-US" b="0" dirty="0"/>
              <a:t> </a:t>
            </a:r>
            <a:r>
              <a:rPr lang="en-US" altLang="en-US" b="0" dirty="0" err="1"/>
              <a:t>là</a:t>
            </a:r>
            <a:r>
              <a:rPr lang="vi-VN" altLang="en-US" b="0" dirty="0"/>
              <a:t> </a:t>
            </a:r>
            <a:r>
              <a:rPr lang="vi-VN" altLang="en-US" b="0" dirty="0">
                <a:solidFill>
                  <a:srgbClr val="FF0000"/>
                </a:solidFill>
              </a:rPr>
              <a:t>sử dụng dữ liệu mẫu </a:t>
            </a:r>
            <a:r>
              <a:rPr lang="vi-VN" altLang="en-US" b="0" dirty="0"/>
              <a:t>để thực hiện một suy luận </a:t>
            </a:r>
            <a:r>
              <a:rPr lang="vi-VN" altLang="en-US" b="0" dirty="0">
                <a:solidFill>
                  <a:srgbClr val="FF0000"/>
                </a:solidFill>
              </a:rPr>
              <a:t>hoặc </a:t>
            </a:r>
            <a:r>
              <a:rPr lang="en-US" altLang="en-US" b="0" dirty="0" err="1">
                <a:solidFill>
                  <a:srgbClr val="FF0000"/>
                </a:solidFill>
              </a:rPr>
              <a:t>kết</a:t>
            </a:r>
            <a:r>
              <a:rPr lang="en-US" altLang="en-US" b="0" dirty="0">
                <a:solidFill>
                  <a:srgbClr val="FF0000"/>
                </a:solidFill>
              </a:rPr>
              <a:t> </a:t>
            </a:r>
            <a:r>
              <a:rPr lang="en-US" altLang="en-US" b="0" dirty="0" err="1">
                <a:solidFill>
                  <a:srgbClr val="FF0000"/>
                </a:solidFill>
              </a:rPr>
              <a:t>luận</a:t>
            </a:r>
            <a:r>
              <a:rPr lang="vi-VN" altLang="en-US" b="0" dirty="0">
                <a:solidFill>
                  <a:srgbClr val="FF0000"/>
                </a:solidFill>
              </a:rPr>
              <a:t> về</a:t>
            </a:r>
            <a:r>
              <a:rPr lang="en-US" altLang="en-US" b="0" dirty="0">
                <a:solidFill>
                  <a:srgbClr val="FF0000"/>
                </a:solidFill>
              </a:rPr>
              <a:t>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t>. </a:t>
            </a:r>
          </a:p>
          <a:p>
            <a:pPr marL="0" indent="4763">
              <a:buFontTx/>
              <a:buNone/>
            </a:pPr>
            <a:r>
              <a:rPr lang="vi-VN" altLang="en-US" b="0" dirty="0"/>
              <a:t>Hai hoạt động chính của thống kê suy </a:t>
            </a:r>
            <a:r>
              <a:rPr lang="en-US" altLang="en-US" b="0" dirty="0" err="1"/>
              <a:t>diễn</a:t>
            </a:r>
            <a:r>
              <a:rPr lang="vi-VN" altLang="en-US" b="0" dirty="0"/>
              <a:t> là sử dụng dữ liệu mẫu để </a:t>
            </a:r>
            <a:r>
              <a:rPr lang="vi-VN" altLang="en-US" b="0" dirty="0">
                <a:solidFill>
                  <a:srgbClr val="FF0000"/>
                </a:solidFill>
              </a:rPr>
              <a:t>(1) ước tính một tham số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solidFill>
                  <a:srgbClr val="FF0000"/>
                </a:solidFill>
              </a:rPr>
              <a:t> </a:t>
            </a:r>
            <a:r>
              <a:rPr lang="vi-VN" altLang="en-US" b="0" dirty="0"/>
              <a:t>(chẳng hạn như ước lượng một tham số</a:t>
            </a:r>
            <a:r>
              <a:rPr lang="en-US" altLang="en-US" b="0" dirty="0"/>
              <a:t> </a:t>
            </a:r>
            <a:r>
              <a:rPr lang="en-US" altLang="en-US" b="0" dirty="0" err="1"/>
              <a:t>quần</a:t>
            </a:r>
            <a:r>
              <a:rPr lang="en-US" altLang="en-US" b="0" dirty="0"/>
              <a:t> </a:t>
            </a:r>
            <a:r>
              <a:rPr lang="en-US" altLang="en-US" b="0" dirty="0" err="1"/>
              <a:t>thể</a:t>
            </a:r>
            <a:r>
              <a:rPr lang="vi-VN" altLang="en-US" b="0" dirty="0"/>
              <a:t> với một khoảng tin cậy), và (</a:t>
            </a:r>
            <a:r>
              <a:rPr lang="vi-VN" altLang="en-US" b="0" dirty="0">
                <a:solidFill>
                  <a:srgbClr val="FF0000"/>
                </a:solidFill>
              </a:rPr>
              <a:t>2) kiểm </a:t>
            </a:r>
            <a:r>
              <a:rPr lang="en-US" altLang="en-US" b="0" dirty="0" err="1">
                <a:solidFill>
                  <a:srgbClr val="FF0000"/>
                </a:solidFill>
              </a:rPr>
              <a:t>định</a:t>
            </a:r>
            <a:r>
              <a:rPr lang="vi-VN" altLang="en-US" b="0" dirty="0">
                <a:solidFill>
                  <a:srgbClr val="FF0000"/>
                </a:solidFill>
              </a:rPr>
              <a:t> một giả thuyết hoặc </a:t>
            </a:r>
            <a:r>
              <a:rPr lang="en-US" altLang="en-US" b="0" dirty="0" err="1">
                <a:solidFill>
                  <a:srgbClr val="FF0000"/>
                </a:solidFill>
              </a:rPr>
              <a:t>phát</a:t>
            </a:r>
            <a:r>
              <a:rPr lang="en-US" altLang="en-US" b="0" dirty="0">
                <a:solidFill>
                  <a:srgbClr val="FF0000"/>
                </a:solidFill>
              </a:rPr>
              <a:t> </a:t>
            </a:r>
            <a:r>
              <a:rPr lang="en-US" altLang="en-US" b="0" dirty="0" err="1">
                <a:solidFill>
                  <a:srgbClr val="FF0000"/>
                </a:solidFill>
              </a:rPr>
              <a:t>biểu</a:t>
            </a:r>
            <a:r>
              <a:rPr lang="en-US" altLang="en-US" b="0" dirty="0">
                <a:solidFill>
                  <a:srgbClr val="FF0000"/>
                </a:solidFill>
              </a:rPr>
              <a:t> </a:t>
            </a:r>
            <a:r>
              <a:rPr lang="vi-VN" altLang="en-US" b="0" dirty="0">
                <a:solidFill>
                  <a:srgbClr val="FF0000"/>
                </a:solidFill>
              </a:rPr>
              <a:t>về một tham số </a:t>
            </a:r>
            <a:r>
              <a:rPr lang="en-US" altLang="en-US" b="0" dirty="0" err="1">
                <a:solidFill>
                  <a:srgbClr val="FF0000"/>
                </a:solidFill>
              </a:rPr>
              <a:t>của</a:t>
            </a:r>
            <a:r>
              <a:rPr lang="en-US" altLang="en-US" b="0" dirty="0">
                <a:solidFill>
                  <a:srgbClr val="FF0000"/>
                </a:solidFill>
              </a:rPr>
              <a:t>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solidFill>
                  <a:srgbClr val="FF0000"/>
                </a:solidFill>
              </a:rPr>
              <a:t>. </a:t>
            </a:r>
          </a:p>
          <a:p>
            <a:pPr marL="0" indent="4763">
              <a:buFontTx/>
              <a:buNone/>
            </a:pPr>
            <a:r>
              <a:rPr lang="vi-VN" altLang="en-US" b="0" dirty="0"/>
              <a:t>Trong chương 7, chúng t</a:t>
            </a:r>
            <a:r>
              <a:rPr lang="en-US" altLang="en-US" b="0" dirty="0"/>
              <a:t>a</a:t>
            </a:r>
            <a:r>
              <a:rPr lang="vi-VN" altLang="en-US" b="0" dirty="0"/>
              <a:t> trình bày các </a:t>
            </a:r>
            <a:r>
              <a:rPr lang="vi-VN" altLang="en-US" b="0" dirty="0">
                <a:solidFill>
                  <a:srgbClr val="FF0000"/>
                </a:solidFill>
              </a:rPr>
              <a:t>phương pháp để ước tính một tham số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solidFill>
                  <a:srgbClr val="FF0000"/>
                </a:solidFill>
              </a:rPr>
              <a:t> </a:t>
            </a:r>
            <a:r>
              <a:rPr lang="vi-VN" altLang="en-US" b="0" dirty="0"/>
              <a:t>với một khoảng tin cậy, và trong chương này chúng t</a:t>
            </a:r>
            <a:r>
              <a:rPr lang="en-US" altLang="en-US" b="0" dirty="0"/>
              <a:t>a</a:t>
            </a:r>
            <a:r>
              <a:rPr lang="vi-VN" altLang="en-US" b="0" dirty="0"/>
              <a:t> trình bày </a:t>
            </a:r>
            <a:r>
              <a:rPr lang="vi-VN" altLang="en-US" b="0" dirty="0">
                <a:solidFill>
                  <a:srgbClr val="FF0000"/>
                </a:solidFill>
              </a:rPr>
              <a:t>phương pháp </a:t>
            </a:r>
            <a:r>
              <a:rPr lang="en-US" altLang="en-US" b="0" dirty="0" err="1">
                <a:solidFill>
                  <a:srgbClr val="FF0000"/>
                </a:solidFill>
              </a:rPr>
              <a:t>kiểm</a:t>
            </a:r>
            <a:r>
              <a:rPr lang="en-US" altLang="en-US" b="0" dirty="0">
                <a:solidFill>
                  <a:srgbClr val="FF0000"/>
                </a:solidFill>
              </a:rPr>
              <a:t> </a:t>
            </a:r>
            <a:r>
              <a:rPr lang="en-US" altLang="en-US" b="0" dirty="0" err="1">
                <a:solidFill>
                  <a:srgbClr val="FF0000"/>
                </a:solidFill>
              </a:rPr>
              <a:t>định</a:t>
            </a:r>
            <a:r>
              <a:rPr lang="vi-VN" altLang="en-US" b="0" dirty="0">
                <a:solidFill>
                  <a:srgbClr val="FF0000"/>
                </a:solidFill>
              </a:rPr>
              <a:t> giả thuyết</a:t>
            </a:r>
            <a:r>
              <a:rPr lang="en-US" altLang="en-US" b="0" dirty="0">
                <a:solidFill>
                  <a:srgbClr val="FF0000"/>
                </a:solidFill>
              </a:rPr>
              <a:t> </a:t>
            </a:r>
            <a:r>
              <a:rPr lang="en-US" altLang="en-US" b="0" dirty="0" err="1">
                <a:solidFill>
                  <a:srgbClr val="FF0000"/>
                </a:solidFill>
              </a:rPr>
              <a:t>thống</a:t>
            </a:r>
            <a:r>
              <a:rPr lang="en-US" altLang="en-US" b="0" dirty="0">
                <a:solidFill>
                  <a:srgbClr val="FF0000"/>
                </a:solidFill>
              </a:rPr>
              <a:t> </a:t>
            </a:r>
            <a:r>
              <a:rPr lang="en-US" altLang="en-US" b="0" dirty="0" err="1">
                <a:solidFill>
                  <a:srgbClr val="FF0000"/>
                </a:solidFill>
              </a:rPr>
              <a:t>kê</a:t>
            </a:r>
            <a:r>
              <a:rPr lang="vi-VN" altLang="en-US" b="0" dirty="0">
                <a:solidFill>
                  <a:srgbClr val="FF0000"/>
                </a:solidFill>
              </a:rPr>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381000" y="457200"/>
            <a:ext cx="7772400" cy="83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i="1" dirty="0"/>
              <a:t>P</a:t>
            </a:r>
            <a:r>
              <a:rPr lang="en-US" altLang="en-US" dirty="0"/>
              <a:t>-Value</a:t>
            </a:r>
          </a:p>
        </p:txBody>
      </p:sp>
      <p:sp>
        <p:nvSpPr>
          <p:cNvPr id="34819" name="Text Box 3"/>
          <p:cNvSpPr txBox="1">
            <a:spLocks noChangeArrowheads="1"/>
          </p:cNvSpPr>
          <p:nvPr/>
        </p:nvSpPr>
        <p:spPr bwMode="auto">
          <a:xfrm>
            <a:off x="152400" y="1038225"/>
            <a:ext cx="8991599"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Giá trị </a:t>
            </a:r>
            <a:r>
              <a:rPr lang="vi-VN" altLang="en-US" sz="2800" b="0" dirty="0">
                <a:solidFill>
                  <a:srgbClr val="FF0000"/>
                </a:solidFill>
              </a:rPr>
              <a:t>P </a:t>
            </a:r>
            <a:r>
              <a:rPr lang="vi-VN" altLang="en-US" sz="2800" b="0" dirty="0"/>
              <a:t>(hoặc </a:t>
            </a:r>
            <a:r>
              <a:rPr lang="vi-VN" altLang="en-US" sz="2800" b="0" dirty="0">
                <a:solidFill>
                  <a:srgbClr val="FF0000"/>
                </a:solidFill>
              </a:rPr>
              <a:t>giá trị xác suất</a:t>
            </a:r>
            <a:r>
              <a:rPr lang="vi-VN" altLang="en-US" sz="2800" b="0" dirty="0"/>
              <a:t>) là xác suất nhận được một giá trị thống kê </a:t>
            </a:r>
            <a:r>
              <a:rPr lang="en-US" altLang="en-US" sz="2800" b="0" dirty="0" err="1"/>
              <a:t>để</a:t>
            </a:r>
            <a:r>
              <a:rPr lang="en-US" altLang="en-US" sz="2800" b="0" dirty="0"/>
              <a:t> </a:t>
            </a:r>
            <a:r>
              <a:rPr lang="en-US" altLang="en-US" sz="2800" b="0" dirty="0" err="1"/>
              <a:t>kiểm</a:t>
            </a:r>
            <a:r>
              <a:rPr lang="en-US" altLang="en-US" sz="2800" b="0" dirty="0"/>
              <a:t> </a:t>
            </a:r>
            <a:r>
              <a:rPr lang="en-US" altLang="en-US" sz="2800" b="0" dirty="0" err="1"/>
              <a:t>định</a:t>
            </a:r>
            <a:r>
              <a:rPr lang="en-US" altLang="en-US" sz="2800" b="0" dirty="0"/>
              <a:t> </a:t>
            </a:r>
            <a:r>
              <a:rPr lang="vi-VN" altLang="en-US" sz="2800" b="0" dirty="0">
                <a:solidFill>
                  <a:srgbClr val="FF0000"/>
                </a:solidFill>
              </a:rPr>
              <a:t>ít nhất là cực đại với giá trị đại diện cho dữ liệu mẫu</a:t>
            </a:r>
            <a:r>
              <a:rPr lang="vi-VN" altLang="en-US" sz="2800" b="0" dirty="0"/>
              <a:t>, giả thiết rằng giả thiết null là đúng.</a:t>
            </a:r>
            <a:endParaRPr lang="en-US" altLang="en-US" sz="2800" b="0" dirty="0">
              <a:sym typeface="Symbol" panose="05050102010706020507" pitchFamily="18" charset="2"/>
            </a:endParaRPr>
          </a:p>
        </p:txBody>
      </p:sp>
      <p:sp>
        <p:nvSpPr>
          <p:cNvPr id="34820" name="Text Box 11"/>
          <p:cNvSpPr txBox="1">
            <a:spLocks noChangeArrowheads="1"/>
          </p:cNvSpPr>
          <p:nvPr/>
        </p:nvSpPr>
        <p:spPr bwMode="auto">
          <a:xfrm>
            <a:off x="588963" y="3317875"/>
            <a:ext cx="29083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a:sym typeface="Symbol" panose="05050102010706020507" pitchFamily="18" charset="2"/>
              </a:rPr>
              <a:t>Vùng critical ở đuôi </a:t>
            </a:r>
            <a:r>
              <a:rPr lang="en-US" altLang="en-US" sz="2800" b="0">
                <a:solidFill>
                  <a:srgbClr val="FF0000"/>
                </a:solidFill>
                <a:sym typeface="Symbol" panose="05050102010706020507" pitchFamily="18" charset="2"/>
              </a:rPr>
              <a:t>trái</a:t>
            </a:r>
          </a:p>
        </p:txBody>
      </p:sp>
      <p:sp>
        <p:nvSpPr>
          <p:cNvPr id="34821" name="Text Box 12"/>
          <p:cNvSpPr txBox="1">
            <a:spLocks noChangeArrowheads="1"/>
          </p:cNvSpPr>
          <p:nvPr/>
        </p:nvSpPr>
        <p:spPr bwMode="auto">
          <a:xfrm>
            <a:off x="588963" y="4487863"/>
            <a:ext cx="29083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dirty="0" err="1"/>
              <a:t>Vùng</a:t>
            </a:r>
            <a:r>
              <a:rPr lang="en-US" altLang="en-US" sz="2800" b="0" dirty="0"/>
              <a:t> critical ở </a:t>
            </a:r>
            <a:r>
              <a:rPr lang="en-US" altLang="en-US" sz="2800" b="0" dirty="0" err="1"/>
              <a:t>đuôi</a:t>
            </a:r>
            <a:r>
              <a:rPr lang="en-US" altLang="en-US" sz="2800" b="0" dirty="0"/>
              <a:t> </a:t>
            </a:r>
            <a:r>
              <a:rPr lang="en-US" altLang="en-US" sz="2800" b="0" dirty="0" err="1">
                <a:solidFill>
                  <a:srgbClr val="FF0000"/>
                </a:solidFill>
              </a:rPr>
              <a:t>phải</a:t>
            </a:r>
            <a:endParaRPr lang="en-US" altLang="en-US" sz="2800" b="0" dirty="0">
              <a:solidFill>
                <a:srgbClr val="FF0000"/>
              </a:solidFill>
              <a:sym typeface="Symbol" panose="05050102010706020507" pitchFamily="18" charset="2"/>
            </a:endParaRPr>
          </a:p>
        </p:txBody>
      </p:sp>
      <p:sp>
        <p:nvSpPr>
          <p:cNvPr id="34822" name="Text Box 13"/>
          <p:cNvSpPr txBox="1">
            <a:spLocks noChangeArrowheads="1"/>
          </p:cNvSpPr>
          <p:nvPr/>
        </p:nvSpPr>
        <p:spPr bwMode="auto">
          <a:xfrm>
            <a:off x="588963" y="5611813"/>
            <a:ext cx="29083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a:t>Vùng critical ở </a:t>
            </a:r>
            <a:r>
              <a:rPr lang="en-US" altLang="en-US" sz="2800" b="0">
                <a:solidFill>
                  <a:srgbClr val="FF0000"/>
                </a:solidFill>
              </a:rPr>
              <a:t>hai đuôi</a:t>
            </a:r>
            <a:endParaRPr lang="en-US" altLang="en-US" sz="2800" b="0">
              <a:solidFill>
                <a:srgbClr val="FF0000"/>
              </a:solidFill>
              <a:sym typeface="Symbol" panose="05050102010706020507" pitchFamily="18" charset="2"/>
            </a:endParaRPr>
          </a:p>
        </p:txBody>
      </p:sp>
      <p:pic>
        <p:nvPicPr>
          <p:cNvPr id="34823" name="Picture 2" descr="Image result for p-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655888"/>
            <a:ext cx="5160963"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idx="4294967295"/>
          </p:nvPr>
        </p:nvSpPr>
        <p:spPr bwMode="auto">
          <a:xfrm>
            <a:off x="228600" y="685800"/>
            <a:ext cx="8648700" cy="1598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Các</a:t>
            </a:r>
            <a:r>
              <a:rPr lang="en-US" altLang="en-US" dirty="0"/>
              <a:t> </a:t>
            </a:r>
            <a:r>
              <a:rPr lang="en-US" altLang="en-US" dirty="0" err="1"/>
              <a:t>loại</a:t>
            </a:r>
            <a:r>
              <a:rPr lang="en-US" altLang="en-US" dirty="0"/>
              <a:t> </a:t>
            </a:r>
            <a:r>
              <a:rPr lang="en-US" altLang="en-US" dirty="0" err="1"/>
              <a:t>kiểm</a:t>
            </a:r>
            <a:r>
              <a:rPr lang="en-US" altLang="en-US" dirty="0"/>
              <a:t> </a:t>
            </a:r>
            <a:r>
              <a:rPr lang="en-US" altLang="en-US" dirty="0" err="1"/>
              <a:t>định</a:t>
            </a:r>
            <a:r>
              <a:rPr lang="en-US" altLang="en-US" dirty="0"/>
              <a:t> </a:t>
            </a:r>
            <a:r>
              <a:rPr lang="en-US" altLang="en-US" dirty="0" err="1"/>
              <a:t>giả</a:t>
            </a:r>
            <a:r>
              <a:rPr lang="en-US" altLang="en-US" dirty="0"/>
              <a:t> </a:t>
            </a:r>
            <a:r>
              <a:rPr lang="en-US" altLang="en-US" dirty="0" err="1"/>
              <a:t>thuyết</a:t>
            </a:r>
            <a:r>
              <a:rPr lang="en-US" altLang="en-US" dirty="0"/>
              <a:t>: Hai </a:t>
            </a:r>
            <a:r>
              <a:rPr lang="en-US" altLang="en-US" dirty="0" err="1"/>
              <a:t>đuôi</a:t>
            </a:r>
            <a:r>
              <a:rPr lang="en-US" altLang="en-US" dirty="0"/>
              <a:t>, </a:t>
            </a:r>
            <a:r>
              <a:rPr lang="en-US" altLang="en-US" dirty="0" err="1"/>
              <a:t>đuôi</a:t>
            </a:r>
            <a:r>
              <a:rPr lang="en-US" altLang="en-US" dirty="0"/>
              <a:t> </a:t>
            </a:r>
            <a:r>
              <a:rPr lang="en-US" altLang="en-US" dirty="0" err="1"/>
              <a:t>bên</a:t>
            </a:r>
            <a:r>
              <a:rPr lang="en-US" altLang="en-US" dirty="0"/>
              <a:t> </a:t>
            </a:r>
            <a:r>
              <a:rPr lang="en-US" altLang="en-US" dirty="0" err="1"/>
              <a:t>trái</a:t>
            </a:r>
            <a:r>
              <a:rPr lang="en-US" altLang="en-US" dirty="0"/>
              <a:t>, </a:t>
            </a:r>
            <a:r>
              <a:rPr lang="en-US" altLang="en-US" dirty="0" err="1"/>
              <a:t>đuôi</a:t>
            </a:r>
            <a:r>
              <a:rPr lang="en-US" altLang="en-US" dirty="0"/>
              <a:t> </a:t>
            </a:r>
            <a:r>
              <a:rPr lang="en-US" altLang="en-US" dirty="0" err="1"/>
              <a:t>phải</a:t>
            </a:r>
            <a:endParaRPr lang="en-US" altLang="en-US" dirty="0"/>
          </a:p>
        </p:txBody>
      </p:sp>
      <p:sp>
        <p:nvSpPr>
          <p:cNvPr id="38915" name="Rectangle 3"/>
          <p:cNvSpPr>
            <a:spLocks noGrp="1" noChangeArrowheads="1"/>
          </p:cNvSpPr>
          <p:nvPr>
            <p:ph type="subTitle" idx="4294967295"/>
          </p:nvPr>
        </p:nvSpPr>
        <p:spPr bwMode="auto">
          <a:xfrm>
            <a:off x="76200" y="2062163"/>
            <a:ext cx="9067800" cy="1177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0" indent="0">
              <a:spcBef>
                <a:spcPct val="0"/>
              </a:spcBef>
              <a:buFontTx/>
              <a:buNone/>
            </a:pPr>
            <a:r>
              <a:rPr lang="en-US" altLang="en-US" b="0"/>
              <a:t>Các </a:t>
            </a:r>
            <a:r>
              <a:rPr lang="en-US" altLang="en-US" b="0">
                <a:solidFill>
                  <a:srgbClr val="FF0000"/>
                </a:solidFill>
              </a:rPr>
              <a:t>đuôi</a:t>
            </a:r>
            <a:r>
              <a:rPr lang="en-US" altLang="en-US" b="0"/>
              <a:t> trong phân phối là các vùng cực đại </a:t>
            </a:r>
            <a:r>
              <a:rPr lang="en-US" altLang="en-US" b="0">
                <a:solidFill>
                  <a:srgbClr val="FF0000"/>
                </a:solidFill>
              </a:rPr>
              <a:t>bị giới hạn bởi các critical values.</a:t>
            </a:r>
          </a:p>
        </p:txBody>
      </p:sp>
      <p:sp>
        <p:nvSpPr>
          <p:cNvPr id="38916" name="Rectangle 4"/>
          <p:cNvSpPr>
            <a:spLocks noChangeArrowheads="1"/>
          </p:cNvSpPr>
          <p:nvPr/>
        </p:nvSpPr>
        <p:spPr bwMode="auto">
          <a:xfrm>
            <a:off x="0" y="3281363"/>
            <a:ext cx="91440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buSzPct val="100000"/>
            </a:pPr>
            <a:r>
              <a:rPr lang="vi-VN" altLang="en-US" sz="2400" b="0" dirty="0"/>
              <a:t>Việc xác định giá trị P và các </a:t>
            </a:r>
            <a:r>
              <a:rPr lang="en-US" altLang="en-US" sz="2400" b="0" dirty="0"/>
              <a:t>critical value</a:t>
            </a:r>
            <a:r>
              <a:rPr lang="vi-VN" altLang="en-US" sz="2400" b="0" dirty="0"/>
              <a:t> bị ảnh hưởng bởi </a:t>
            </a:r>
            <a:r>
              <a:rPr lang="en-US" altLang="en-US" sz="2400" b="0" dirty="0" err="1"/>
              <a:t>vùng</a:t>
            </a:r>
            <a:r>
              <a:rPr lang="en-US" altLang="en-US" sz="2400" b="0" dirty="0"/>
              <a:t> critical </a:t>
            </a:r>
            <a:r>
              <a:rPr lang="vi-VN" altLang="en-US" sz="2400" b="0" dirty="0"/>
              <a:t>ở hai đuôi, đuôi trái hay đuôi phải. </a:t>
            </a:r>
            <a:endParaRPr lang="en-US" altLang="en-US" sz="2400" b="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533400" y="533400"/>
            <a:ext cx="7772400" cy="76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Kiểm</a:t>
            </a:r>
            <a:r>
              <a:rPr lang="en-US" altLang="en-US" dirty="0"/>
              <a:t> </a:t>
            </a:r>
            <a:r>
              <a:rPr lang="en-US" altLang="en-US" dirty="0" err="1"/>
              <a:t>định</a:t>
            </a:r>
            <a:r>
              <a:rPr lang="en-US" altLang="en-US" dirty="0"/>
              <a:t> 2 </a:t>
            </a:r>
            <a:r>
              <a:rPr lang="en-US" altLang="en-US" dirty="0" err="1"/>
              <a:t>đuôi</a:t>
            </a:r>
            <a:endParaRPr lang="en-US" altLang="en-US" dirty="0"/>
          </a:p>
        </p:txBody>
      </p:sp>
      <p:pic>
        <p:nvPicPr>
          <p:cNvPr id="40963" name="Picture 47" descr="7_05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24200"/>
            <a:ext cx="52578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30"/>
          <p:cNvSpPr>
            <a:spLocks noChangeArrowheads="1"/>
          </p:cNvSpPr>
          <p:nvPr/>
        </p:nvSpPr>
        <p:spPr bwMode="auto">
          <a:xfrm>
            <a:off x="3810000" y="1676400"/>
            <a:ext cx="47244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i="1">
                <a:latin typeface="Symbol" panose="05050102010706020507" pitchFamily="18" charset="2"/>
              </a:rPr>
              <a:t> </a:t>
            </a:r>
            <a:r>
              <a:rPr lang="en-US" altLang="en-US" b="0"/>
              <a:t> </a:t>
            </a:r>
            <a:r>
              <a:rPr lang="el-GR" altLang="en-US" b="0" i="1"/>
              <a:t>α </a:t>
            </a:r>
            <a:r>
              <a:rPr lang="vi-VN" altLang="en-US" b="0" i="1"/>
              <a:t>được chia đều giữa hai đuôi của vùng </a:t>
            </a:r>
            <a:r>
              <a:rPr lang="en-US" altLang="en-US" b="0" i="1"/>
              <a:t>critical</a:t>
            </a:r>
            <a:endParaRPr lang="en-US" altLang="en-US" b="0"/>
          </a:p>
        </p:txBody>
      </p:sp>
      <p:graphicFrame>
        <p:nvGraphicFramePr>
          <p:cNvPr id="40965" name="Object 3"/>
          <p:cNvGraphicFramePr>
            <a:graphicFrameLocks noChangeAspect="1"/>
          </p:cNvGraphicFramePr>
          <p:nvPr/>
        </p:nvGraphicFramePr>
        <p:xfrm>
          <a:off x="1752600" y="1371600"/>
          <a:ext cx="1000125" cy="1206500"/>
        </p:xfrm>
        <a:graphic>
          <a:graphicData uri="http://schemas.openxmlformats.org/presentationml/2006/ole">
            <mc:AlternateContent xmlns:mc="http://schemas.openxmlformats.org/markup-compatibility/2006">
              <mc:Choice xmlns:v="urn:schemas-microsoft-com:vml" Requires="v">
                <p:oleObj spid="_x0000_s40990" name="Equation" r:id="rId5" imgW="800100" imgH="965200" progId="Equation.DSMT4">
                  <p:embed/>
                </p:oleObj>
              </mc:Choice>
              <mc:Fallback>
                <p:oleObj name="Equation" r:id="rId5" imgW="800100" imgH="965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371600"/>
                        <a:ext cx="1000125" cy="120650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bwMode="auto">
          <a:xfrm>
            <a:off x="457200" y="457200"/>
            <a:ext cx="77724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Kiểm</a:t>
            </a:r>
            <a:r>
              <a:rPr lang="en-US" altLang="en-US" dirty="0"/>
              <a:t> </a:t>
            </a:r>
            <a:r>
              <a:rPr lang="en-US" altLang="en-US" dirty="0" err="1"/>
              <a:t>định</a:t>
            </a:r>
            <a:r>
              <a:rPr lang="en-US" altLang="en-US" dirty="0"/>
              <a:t> </a:t>
            </a:r>
            <a:r>
              <a:rPr lang="en-US" altLang="en-US" dirty="0" err="1"/>
              <a:t>đuôi</a:t>
            </a:r>
            <a:r>
              <a:rPr lang="en-US" altLang="en-US" dirty="0"/>
              <a:t> </a:t>
            </a:r>
            <a:r>
              <a:rPr lang="en-US" altLang="en-US" dirty="0" err="1"/>
              <a:t>trái</a:t>
            </a:r>
            <a:endParaRPr lang="en-US" altLang="en-US" dirty="0"/>
          </a:p>
        </p:txBody>
      </p:sp>
      <p:pic>
        <p:nvPicPr>
          <p:cNvPr id="43011" name="Picture 30" descr="7_05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895600"/>
            <a:ext cx="5486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35"/>
          <p:cNvSpPr>
            <a:spLocks noChangeArrowheads="1"/>
          </p:cNvSpPr>
          <p:nvPr/>
        </p:nvSpPr>
        <p:spPr bwMode="auto">
          <a:xfrm>
            <a:off x="4572000" y="1590675"/>
            <a:ext cx="39703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i="1">
                <a:latin typeface="Symbol" panose="05050102010706020507" pitchFamily="18" charset="2"/>
              </a:rPr>
              <a:t></a:t>
            </a:r>
            <a:r>
              <a:rPr lang="en-US" altLang="en-US" b="0"/>
              <a:t>  </a:t>
            </a:r>
            <a:r>
              <a:rPr lang="el-GR" altLang="en-US" b="0" i="1"/>
              <a:t>α</a:t>
            </a:r>
            <a:r>
              <a:rPr lang="en-US" altLang="en-US" b="0"/>
              <a:t> nằm ở đuôi trái</a:t>
            </a:r>
          </a:p>
        </p:txBody>
      </p:sp>
      <p:graphicFrame>
        <p:nvGraphicFramePr>
          <p:cNvPr id="43013" name="Object 2"/>
          <p:cNvGraphicFramePr>
            <a:graphicFrameLocks noChangeAspect="1"/>
          </p:cNvGraphicFramePr>
          <p:nvPr/>
        </p:nvGraphicFramePr>
        <p:xfrm>
          <a:off x="2809875" y="1166813"/>
          <a:ext cx="1000125" cy="539750"/>
        </p:xfrm>
        <a:graphic>
          <a:graphicData uri="http://schemas.openxmlformats.org/presentationml/2006/ole">
            <mc:AlternateContent xmlns:mc="http://schemas.openxmlformats.org/markup-compatibility/2006">
              <mc:Choice xmlns:v="urn:schemas-microsoft-com:vml" Requires="v">
                <p:oleObj spid="_x0000_s43063" name="Equation" r:id="rId5" imgW="799753" imgH="431613" progId="Equation.DSMT4">
                  <p:embed/>
                </p:oleObj>
              </mc:Choice>
              <mc:Fallback>
                <p:oleObj name="Equation" r:id="rId5" imgW="799753" imgH="431613"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75" y="1166813"/>
                        <a:ext cx="1000125" cy="53975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3"/>
          <p:cNvGraphicFramePr>
            <a:graphicFrameLocks noChangeAspect="1"/>
          </p:cNvGraphicFramePr>
          <p:nvPr/>
        </p:nvGraphicFramePr>
        <p:xfrm>
          <a:off x="2901950" y="1873250"/>
          <a:ext cx="952500" cy="539750"/>
        </p:xfrm>
        <a:graphic>
          <a:graphicData uri="http://schemas.openxmlformats.org/presentationml/2006/ole">
            <mc:AlternateContent xmlns:mc="http://schemas.openxmlformats.org/markup-compatibility/2006">
              <mc:Choice xmlns:v="urn:schemas-microsoft-com:vml" Requires="v">
                <p:oleObj spid="_x0000_s43064" name="Equation" r:id="rId7" imgW="761669" imgH="431613" progId="Equation.DSMT4">
                  <p:embed/>
                </p:oleObj>
              </mc:Choice>
              <mc:Fallback>
                <p:oleObj name="Equation" r:id="rId7" imgW="761669" imgH="431613"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1950" y="1873250"/>
                        <a:ext cx="952500" cy="53975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609600" y="533400"/>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Kiểm</a:t>
            </a:r>
            <a:r>
              <a:rPr lang="en-US" altLang="en-US" dirty="0"/>
              <a:t> </a:t>
            </a:r>
            <a:r>
              <a:rPr lang="en-US" altLang="en-US" dirty="0" err="1"/>
              <a:t>định</a:t>
            </a:r>
            <a:r>
              <a:rPr lang="en-US" altLang="en-US" dirty="0"/>
              <a:t> </a:t>
            </a:r>
            <a:r>
              <a:rPr lang="en-US" altLang="en-US" dirty="0" err="1"/>
              <a:t>đuôi</a:t>
            </a:r>
            <a:r>
              <a:rPr lang="en-US" altLang="en-US" dirty="0"/>
              <a:t> </a:t>
            </a:r>
            <a:r>
              <a:rPr lang="en-US" altLang="en-US" dirty="0" err="1"/>
              <a:t>phải</a:t>
            </a:r>
            <a:endParaRPr lang="en-US" altLang="en-US" dirty="0"/>
          </a:p>
        </p:txBody>
      </p:sp>
      <p:pic>
        <p:nvPicPr>
          <p:cNvPr id="45059" name="Picture 30" descr="7_05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2819400"/>
            <a:ext cx="56880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60" name="Object 2"/>
          <p:cNvGraphicFramePr>
            <a:graphicFrameLocks noChangeAspect="1"/>
          </p:cNvGraphicFramePr>
          <p:nvPr/>
        </p:nvGraphicFramePr>
        <p:xfrm>
          <a:off x="2755900" y="1249363"/>
          <a:ext cx="1000125" cy="539750"/>
        </p:xfrm>
        <a:graphic>
          <a:graphicData uri="http://schemas.openxmlformats.org/presentationml/2006/ole">
            <mc:AlternateContent xmlns:mc="http://schemas.openxmlformats.org/markup-compatibility/2006">
              <mc:Choice xmlns:v="urn:schemas-microsoft-com:vml" Requires="v">
                <p:oleObj spid="_x0000_s45111" name="Equation" r:id="rId5" imgW="799753" imgH="431613" progId="Equation.DSMT4">
                  <p:embed/>
                </p:oleObj>
              </mc:Choice>
              <mc:Fallback>
                <p:oleObj name="Equation" r:id="rId5" imgW="799753" imgH="431613"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900" y="1249363"/>
                        <a:ext cx="1000125" cy="53975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1" name="Object 3"/>
          <p:cNvGraphicFramePr>
            <a:graphicFrameLocks noChangeAspect="1"/>
          </p:cNvGraphicFramePr>
          <p:nvPr/>
        </p:nvGraphicFramePr>
        <p:xfrm>
          <a:off x="2847975" y="1955800"/>
          <a:ext cx="952500" cy="539750"/>
        </p:xfrm>
        <a:graphic>
          <a:graphicData uri="http://schemas.openxmlformats.org/presentationml/2006/ole">
            <mc:AlternateContent xmlns:mc="http://schemas.openxmlformats.org/markup-compatibility/2006">
              <mc:Choice xmlns:v="urn:schemas-microsoft-com:vml" Requires="v">
                <p:oleObj spid="_x0000_s45112" name="Equation" r:id="rId7" imgW="761669" imgH="431613" progId="Equation.DSMT4">
                  <p:embed/>
                </p:oleObj>
              </mc:Choice>
              <mc:Fallback>
                <p:oleObj name="Equation" r:id="rId7" imgW="761669" imgH="431613"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5" y="1955800"/>
                        <a:ext cx="952500" cy="53975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2" name="Rectangle 35"/>
          <p:cNvSpPr>
            <a:spLocks noChangeArrowheads="1"/>
          </p:cNvSpPr>
          <p:nvPr/>
        </p:nvSpPr>
        <p:spPr bwMode="auto">
          <a:xfrm>
            <a:off x="4572000" y="1590675"/>
            <a:ext cx="3970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l-GR" altLang="en-US" b="0" i="1"/>
              <a:t>α</a:t>
            </a:r>
            <a:r>
              <a:rPr lang="en-US" altLang="en-US" b="0"/>
              <a:t> nằm ở đuôi phải</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609600" y="533400"/>
            <a:ext cx="7772400" cy="83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i="1" dirty="0"/>
              <a:t>P</a:t>
            </a:r>
            <a:r>
              <a:rPr lang="en-US" altLang="en-US" dirty="0"/>
              <a:t>-Value</a:t>
            </a:r>
          </a:p>
        </p:txBody>
      </p:sp>
      <p:sp>
        <p:nvSpPr>
          <p:cNvPr id="47107" name="Text Box 3"/>
          <p:cNvSpPr txBox="1">
            <a:spLocks noChangeArrowheads="1"/>
          </p:cNvSpPr>
          <p:nvPr/>
        </p:nvSpPr>
        <p:spPr bwMode="auto">
          <a:xfrm>
            <a:off x="0" y="136048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sym typeface="Symbol" panose="05050102010706020507" pitchFamily="18" charset="2"/>
              </a:rPr>
              <a:t>Giả thuyết </a:t>
            </a:r>
            <a:r>
              <a:rPr lang="en-US" altLang="en-US" sz="2800" b="0" dirty="0">
                <a:sym typeface="Symbol" panose="05050102010706020507" pitchFamily="18" charset="2"/>
              </a:rPr>
              <a:t>null</a:t>
            </a:r>
            <a:r>
              <a:rPr lang="vi-VN" altLang="en-US" sz="2800" b="0" dirty="0">
                <a:sym typeface="Symbol" panose="05050102010706020507" pitchFamily="18" charset="2"/>
              </a:rPr>
              <a:t> được bác bỏ nếu giá trị P là rất nhỏ, chẳng hạn như 0,05 hoặc ít hơn.</a:t>
            </a:r>
            <a:endParaRPr lang="en-US" altLang="en-US" sz="2800" b="0" dirty="0">
              <a:sym typeface="Symbol" panose="05050102010706020507" pitchFamily="18" charset="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bwMode="auto">
          <a:xfrm>
            <a:off x="457200" y="457200"/>
            <a:ext cx="7772400" cy="793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dirty="0" err="1"/>
              <a:t>Kiểm</a:t>
            </a:r>
            <a:r>
              <a:rPr lang="en-US" altLang="en-US" dirty="0"/>
              <a:t> </a:t>
            </a:r>
            <a:r>
              <a:rPr lang="en-US" altLang="en-US" dirty="0" err="1"/>
              <a:t>định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trung</a:t>
            </a:r>
            <a:r>
              <a:rPr lang="en-US" altLang="en-US" dirty="0"/>
              <a:t> </a:t>
            </a:r>
            <a:r>
              <a:rPr lang="en-US" altLang="en-US" dirty="0" err="1"/>
              <a:t>bình</a:t>
            </a:r>
            <a:r>
              <a:rPr lang="en-US" altLang="en-US" dirty="0"/>
              <a:t> </a:t>
            </a:r>
            <a:r>
              <a:rPr lang="en-US" altLang="en-US" dirty="0" err="1"/>
              <a:t>trường</a:t>
            </a:r>
            <a:r>
              <a:rPr lang="en-US" altLang="en-US" dirty="0"/>
              <a:t> </a:t>
            </a:r>
            <a:r>
              <a:rPr lang="en-US" altLang="en-US" dirty="0" err="1"/>
              <a:t>hợp</a:t>
            </a:r>
            <a:r>
              <a:rPr lang="en-US" altLang="en-US" dirty="0"/>
              <a:t> </a:t>
            </a:r>
            <a:r>
              <a:rPr lang="en-US" altLang="en-US" dirty="0" err="1"/>
              <a:t>phương</a:t>
            </a:r>
            <a:r>
              <a:rPr lang="en-US" altLang="en-US" dirty="0"/>
              <a:t> </a:t>
            </a:r>
            <a:r>
              <a:rPr lang="en-US" altLang="en-US" dirty="0" err="1"/>
              <a:t>sai</a:t>
            </a:r>
            <a:r>
              <a:rPr lang="en-US" altLang="en-US" dirty="0"/>
              <a:t> </a:t>
            </a:r>
            <a:r>
              <a:rPr lang="en-US" altLang="en-US" dirty="0" err="1"/>
              <a:t>biết</a:t>
            </a:r>
            <a:r>
              <a:rPr lang="en-US" altLang="en-US" dirty="0"/>
              <a:t> </a:t>
            </a:r>
            <a:r>
              <a:rPr lang="en-US" altLang="en-US" dirty="0" err="1"/>
              <a:t>trước</a:t>
            </a:r>
            <a:endParaRPr lang="en-US" altLang="en-US" dirty="0"/>
          </a:p>
        </p:txBody>
      </p:sp>
      <p:sp>
        <p:nvSpPr>
          <p:cNvPr id="30723" name="Text Box 5"/>
          <p:cNvSpPr txBox="1">
            <a:spLocks noChangeArrowheads="1"/>
          </p:cNvSpPr>
          <p:nvPr/>
        </p:nvSpPr>
        <p:spPr bwMode="auto">
          <a:xfrm>
            <a:off x="0" y="1336675"/>
            <a:ext cx="9144000" cy="795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err="1"/>
              <a:t>Trường</a:t>
            </a:r>
            <a:r>
              <a:rPr lang="en-US" altLang="en-US" sz="2400" b="0" dirty="0"/>
              <a:t> </a:t>
            </a:r>
            <a:r>
              <a:rPr lang="en-US" altLang="en-US" sz="2400" b="0" dirty="0" err="1"/>
              <a:t>hợp</a:t>
            </a:r>
            <a:r>
              <a:rPr lang="en-US" altLang="en-US" sz="2400" b="0" dirty="0"/>
              <a:t> </a:t>
            </a:r>
            <a:r>
              <a:rPr lang="en-US" altLang="en-US" sz="2400" b="0" dirty="0" err="1"/>
              <a:t>phương</a:t>
            </a:r>
            <a:r>
              <a:rPr lang="en-US" altLang="en-US" sz="2400" b="0" dirty="0"/>
              <a:t> </a:t>
            </a:r>
            <a:r>
              <a:rPr lang="en-US" altLang="en-US" sz="2400" b="0" dirty="0" err="1"/>
              <a:t>sai</a:t>
            </a:r>
            <a:r>
              <a:rPr lang="en-US" altLang="en-US" sz="2400" b="0" dirty="0"/>
              <a:t> </a:t>
            </a:r>
            <a:r>
              <a:rPr lang="en-US" altLang="en-US" sz="2400" b="0" dirty="0" err="1"/>
              <a:t>biết</a:t>
            </a:r>
            <a:r>
              <a:rPr lang="en-US" altLang="en-US" sz="2400" b="0" dirty="0"/>
              <a:t> </a:t>
            </a:r>
            <a:r>
              <a:rPr lang="en-US" altLang="en-US" sz="2400" b="0" dirty="0" err="1"/>
              <a:t>trước</a:t>
            </a:r>
            <a:r>
              <a:rPr lang="en-US" altLang="en-US" sz="2400" b="0" dirty="0"/>
              <a:t> hay </a:t>
            </a:r>
            <a:r>
              <a:rPr lang="en-US" altLang="en-US" sz="2400" b="0" dirty="0" err="1"/>
              <a:t>mẫu</a:t>
            </a:r>
            <a:r>
              <a:rPr lang="en-US" altLang="en-US" sz="2400" b="0" dirty="0"/>
              <a:t> </a:t>
            </a:r>
            <a:r>
              <a:rPr lang="en-US" altLang="en-US" sz="2400" b="0" dirty="0" err="1"/>
              <a:t>lớn</a:t>
            </a:r>
            <a:r>
              <a:rPr lang="en-US" altLang="en-US" sz="2400" b="0" dirty="0"/>
              <a:t> (n&gt;30)</a:t>
            </a:r>
          </a:p>
          <a:p>
            <a:pPr>
              <a:lnSpc>
                <a:spcPct val="90000"/>
              </a:lnSpc>
              <a:defRPr/>
            </a:pPr>
            <a:r>
              <a:rPr lang="en-US" altLang="en-US" sz="2400" b="0" dirty="0"/>
              <a:t>	</a:t>
            </a:r>
            <a:r>
              <a:rPr lang="en-US" altLang="en-US" sz="2400" b="0" dirty="0" err="1"/>
              <a:t>H</a:t>
            </a:r>
            <a:r>
              <a:rPr lang="en-US" altLang="en-US" sz="2400" b="0" baseline="-25000" dirty="0" err="1"/>
              <a:t>0</a:t>
            </a:r>
            <a:r>
              <a:rPr lang="en-US" altLang="en-US" sz="2400" b="0" dirty="0"/>
              <a:t>: µ= µ</a:t>
            </a:r>
            <a:r>
              <a:rPr lang="en-US" altLang="en-US" sz="2400" b="0" baseline="-25000" dirty="0"/>
              <a:t>0</a:t>
            </a:r>
          </a:p>
          <a:p>
            <a:pPr>
              <a:lnSpc>
                <a:spcPct val="90000"/>
              </a:lnSpc>
              <a:defRPr/>
            </a:pPr>
            <a:r>
              <a:rPr lang="en-US" altLang="en-US" sz="2400" b="0" dirty="0"/>
              <a:t>	</a:t>
            </a:r>
            <a:r>
              <a:rPr lang="en-US" altLang="en-US" sz="2400" b="0" dirty="0" err="1"/>
              <a:t>H</a:t>
            </a:r>
            <a:r>
              <a:rPr lang="en-US" altLang="en-US" sz="2400" b="0" baseline="-25000" dirty="0" err="1"/>
              <a:t>1</a:t>
            </a:r>
            <a:r>
              <a:rPr lang="en-US" altLang="en-US" sz="2400" b="0" dirty="0"/>
              <a:t>: µ≠ µ</a:t>
            </a:r>
            <a:r>
              <a:rPr lang="en-US" altLang="en-US" sz="2400" b="0" baseline="-25000" dirty="0"/>
              <a:t>0</a:t>
            </a:r>
          </a:p>
          <a:p>
            <a:pPr>
              <a:lnSpc>
                <a:spcPct val="90000"/>
              </a:lnSpc>
              <a:defRPr/>
            </a:pPr>
            <a:r>
              <a:rPr lang="en-US" altLang="en-US" sz="2400" b="0" baseline="-25000" dirty="0"/>
              <a:t>        	</a:t>
            </a:r>
          </a:p>
          <a:p>
            <a:pPr>
              <a:lnSpc>
                <a:spcPct val="90000"/>
              </a:lnSpc>
              <a:defRPr/>
            </a:pPr>
            <a:r>
              <a:rPr lang="en-US" altLang="en-US" sz="2400" b="0" dirty="0" err="1"/>
              <a:t>Giá</a:t>
            </a:r>
            <a:r>
              <a:rPr lang="en-US" altLang="en-US" sz="2400" b="0" dirty="0"/>
              <a:t> </a:t>
            </a:r>
            <a:r>
              <a:rPr lang="en-US" altLang="en-US" sz="2400" b="0" dirty="0" err="1"/>
              <a:t>trị</a:t>
            </a:r>
            <a:r>
              <a:rPr lang="en-US" altLang="en-US" sz="2400" b="0" dirty="0"/>
              <a:t> </a:t>
            </a:r>
            <a:r>
              <a:rPr lang="en-US" altLang="en-US" sz="2400" b="0" dirty="0" err="1"/>
              <a:t>thống</a:t>
            </a:r>
            <a:r>
              <a:rPr lang="en-US" altLang="en-US" sz="2400" b="0" dirty="0"/>
              <a:t> </a:t>
            </a:r>
            <a:r>
              <a:rPr lang="en-US" altLang="en-US" sz="2400" b="0" dirty="0" err="1"/>
              <a:t>kê</a:t>
            </a:r>
            <a:r>
              <a:rPr lang="en-US" altLang="en-US" sz="2400" b="0" dirty="0"/>
              <a:t>:</a:t>
            </a:r>
          </a:p>
          <a:p>
            <a:pPr>
              <a:lnSpc>
                <a:spcPct val="90000"/>
              </a:lnSpc>
              <a:defRPr/>
            </a:pPr>
            <a:endParaRPr lang="en-US" altLang="en-US" sz="2400" b="0" dirty="0"/>
          </a:p>
          <a:p>
            <a:pPr>
              <a:lnSpc>
                <a:spcPct val="90000"/>
              </a:lnSpc>
              <a:defRPr/>
            </a:pPr>
            <a:endParaRPr lang="en-US" altLang="en-US" sz="2400" b="0" dirty="0"/>
          </a:p>
          <a:p>
            <a:pPr>
              <a:lnSpc>
                <a:spcPct val="90000"/>
              </a:lnSpc>
              <a:defRPr/>
            </a:pPr>
            <a:endParaRPr lang="en-US" altLang="en-US" sz="2400" b="0" dirty="0"/>
          </a:p>
          <a:p>
            <a:pPr>
              <a:lnSpc>
                <a:spcPct val="90000"/>
              </a:lnSpc>
              <a:defRPr/>
            </a:pPr>
            <a:endParaRPr lang="en-US" altLang="en-US" sz="2400" b="0" dirty="0"/>
          </a:p>
          <a:p>
            <a:pPr>
              <a:lnSpc>
                <a:spcPct val="90000"/>
              </a:lnSpc>
              <a:defRPr/>
            </a:pPr>
            <a:r>
              <a:rPr lang="en-US" altLang="en-US" sz="2400" b="0" dirty="0"/>
              <a:t>       </a:t>
            </a:r>
          </a:p>
          <a:p>
            <a:pPr>
              <a:lnSpc>
                <a:spcPct val="90000"/>
              </a:lnSpc>
              <a:defRPr/>
            </a:pPr>
            <a:r>
              <a:rPr lang="en-US" altLang="en-US" sz="2400" b="0" dirty="0" err="1"/>
              <a:t>Phân</a:t>
            </a:r>
            <a:r>
              <a:rPr lang="en-US" altLang="en-US" sz="2400" b="0" dirty="0"/>
              <a:t> </a:t>
            </a:r>
            <a:r>
              <a:rPr lang="en-US" altLang="en-US" sz="2400" b="0" dirty="0" err="1"/>
              <a:t>phối</a:t>
            </a:r>
            <a:r>
              <a:rPr lang="en-US" altLang="en-US" sz="2400" b="0" dirty="0"/>
              <a:t> </a:t>
            </a:r>
            <a:r>
              <a:rPr lang="en-US" altLang="en-US" sz="2400" b="0" dirty="0" err="1"/>
              <a:t>chuẩn</a:t>
            </a:r>
            <a:r>
              <a:rPr lang="en-US" altLang="en-US" sz="2400" b="0" dirty="0"/>
              <a:t> </a:t>
            </a:r>
            <a:r>
              <a:rPr lang="en-US" altLang="en-US" sz="2400" b="0" dirty="0" err="1"/>
              <a:t>chính</a:t>
            </a:r>
            <a:r>
              <a:rPr lang="en-US" altLang="en-US" sz="2400" b="0" dirty="0"/>
              <a:t> </a:t>
            </a:r>
            <a:r>
              <a:rPr lang="en-US" altLang="en-US" sz="2400" b="0" dirty="0" err="1"/>
              <a:t>tắc</a:t>
            </a:r>
            <a:r>
              <a:rPr lang="en-US" altLang="en-US" sz="2400" b="0" dirty="0"/>
              <a:t> </a:t>
            </a:r>
          </a:p>
          <a:p>
            <a:pPr>
              <a:lnSpc>
                <a:spcPct val="90000"/>
              </a:lnSpc>
              <a:defRPr/>
            </a:pPr>
            <a:r>
              <a:rPr lang="en-US" altLang="en-US" sz="2400" b="0" dirty="0" err="1"/>
              <a:t>Trường</a:t>
            </a:r>
            <a:r>
              <a:rPr lang="en-US" altLang="en-US" sz="2400" b="0" dirty="0"/>
              <a:t> </a:t>
            </a:r>
            <a:r>
              <a:rPr lang="en-US" altLang="en-US" sz="2400" b="0" dirty="0" err="1"/>
              <a:t>hợp</a:t>
            </a:r>
            <a:r>
              <a:rPr lang="en-US" altLang="en-US" sz="2400" b="0" dirty="0"/>
              <a:t> </a:t>
            </a:r>
            <a:r>
              <a:rPr lang="en-US" altLang="en-US" sz="2400" b="0" dirty="0" err="1"/>
              <a:t>mẫu</a:t>
            </a:r>
            <a:r>
              <a:rPr lang="en-US" altLang="en-US" sz="2400" b="0" dirty="0"/>
              <a:t> </a:t>
            </a:r>
            <a:r>
              <a:rPr lang="en-US" altLang="en-US" sz="2400" b="0" dirty="0" err="1"/>
              <a:t>lớn</a:t>
            </a:r>
            <a:r>
              <a:rPr lang="en-US" altLang="en-US" sz="2400" b="0" dirty="0"/>
              <a:t> (n&gt;30) </a:t>
            </a:r>
            <a:r>
              <a:rPr lang="en-US" altLang="en-US" sz="2400" b="0" dirty="0" err="1"/>
              <a:t>thì</a:t>
            </a:r>
            <a:r>
              <a:rPr lang="en-US" altLang="en-US" sz="2400" b="0" dirty="0"/>
              <a:t> </a:t>
            </a:r>
            <a:r>
              <a:rPr lang="en-US" altLang="en-US" sz="2400" b="0" dirty="0" err="1"/>
              <a:t>phương</a:t>
            </a:r>
            <a:r>
              <a:rPr lang="en-US" altLang="en-US" sz="2400" b="0" dirty="0"/>
              <a:t> </a:t>
            </a:r>
            <a:r>
              <a:rPr lang="en-US" altLang="en-US" sz="2400" b="0" dirty="0" err="1"/>
              <a:t>sai</a:t>
            </a:r>
            <a:r>
              <a:rPr lang="en-US" altLang="en-US" sz="2400" b="0" dirty="0"/>
              <a:t> </a:t>
            </a:r>
            <a:r>
              <a:rPr lang="en-US" altLang="en-US" sz="2400" b="0" dirty="0" err="1"/>
              <a:t>của</a:t>
            </a:r>
            <a:r>
              <a:rPr lang="en-US" altLang="en-US" sz="2400" b="0" dirty="0"/>
              <a:t> </a:t>
            </a:r>
            <a:r>
              <a:rPr lang="en-US" altLang="en-US" sz="2400" b="0" dirty="0" err="1"/>
              <a:t>mẫu</a:t>
            </a:r>
            <a:r>
              <a:rPr lang="en-US" altLang="en-US" sz="2400" b="0" dirty="0"/>
              <a:t>          </a:t>
            </a:r>
          </a:p>
          <a:p>
            <a:pPr>
              <a:lnSpc>
                <a:spcPct val="90000"/>
              </a:lnSpc>
              <a:defRPr/>
            </a:pPr>
            <a:r>
              <a:rPr lang="en-US" altLang="en-US" sz="2400" b="0" dirty="0" err="1"/>
              <a:t>s</a:t>
            </a:r>
            <a:r>
              <a:rPr lang="en-US" altLang="en-US" sz="2400" b="0" baseline="30000" dirty="0" err="1"/>
              <a:t>2</a:t>
            </a:r>
            <a:r>
              <a:rPr lang="en-US" altLang="en-US" sz="2400" b="0" baseline="-25000" dirty="0"/>
              <a:t> </a:t>
            </a:r>
            <a:r>
              <a:rPr lang="en-US" altLang="en-US" sz="2400" b="0" dirty="0" err="1"/>
              <a:t>có</a:t>
            </a:r>
            <a:r>
              <a:rPr lang="en-US" altLang="en-US" sz="2400" b="0" dirty="0"/>
              <a:t> </a:t>
            </a:r>
            <a:r>
              <a:rPr lang="en-US" altLang="en-US" sz="2400" b="0" dirty="0" err="1"/>
              <a:t>thể</a:t>
            </a:r>
            <a:r>
              <a:rPr lang="en-US" altLang="en-US" sz="2400" b="0" dirty="0"/>
              <a:t> </a:t>
            </a:r>
            <a:r>
              <a:rPr lang="en-US" altLang="en-US" sz="2400" b="0" dirty="0" err="1"/>
              <a:t>được</a:t>
            </a:r>
            <a:r>
              <a:rPr lang="en-US" altLang="en-US" sz="2400" b="0" dirty="0"/>
              <a:t> </a:t>
            </a:r>
            <a:r>
              <a:rPr lang="en-US" altLang="en-US" sz="2400" b="0" dirty="0" err="1"/>
              <a:t>xem</a:t>
            </a:r>
            <a:r>
              <a:rPr lang="en-US" altLang="en-US" sz="2400" b="0" dirty="0"/>
              <a:t> </a:t>
            </a:r>
            <a:r>
              <a:rPr lang="en-US" altLang="en-US" sz="2400" b="0" dirty="0" err="1"/>
              <a:t>như</a:t>
            </a:r>
            <a:r>
              <a:rPr lang="en-US" altLang="en-US" sz="2400" b="0" dirty="0"/>
              <a:t> </a:t>
            </a:r>
            <a:r>
              <a:rPr lang="en-US" altLang="en-US" sz="2400" b="0" dirty="0" err="1"/>
              <a:t>là</a:t>
            </a:r>
            <a:r>
              <a:rPr lang="en-US" altLang="en-US" sz="2400" b="0" dirty="0"/>
              <a:t> </a:t>
            </a:r>
            <a:r>
              <a:rPr lang="en-US" altLang="en-US" sz="2400" b="0" dirty="0" err="1"/>
              <a:t>phương</a:t>
            </a:r>
            <a:r>
              <a:rPr lang="en-US" altLang="en-US" sz="2400" b="0" dirty="0"/>
              <a:t> </a:t>
            </a:r>
            <a:r>
              <a:rPr lang="en-US" altLang="en-US" sz="2400" b="0" dirty="0" err="1"/>
              <a:t>sai</a:t>
            </a:r>
            <a:r>
              <a:rPr lang="en-US" altLang="en-US" sz="2400" b="0" dirty="0"/>
              <a:t> </a:t>
            </a:r>
            <a:r>
              <a:rPr lang="en-US" altLang="en-US" sz="2400" b="0" dirty="0" err="1"/>
              <a:t>của</a:t>
            </a:r>
            <a:r>
              <a:rPr lang="en-US" altLang="en-US" sz="2400" b="0" dirty="0"/>
              <a:t> </a:t>
            </a:r>
            <a:r>
              <a:rPr lang="en-US" altLang="en-US" sz="2400" b="0" dirty="0" err="1"/>
              <a:t>quần</a:t>
            </a:r>
            <a:r>
              <a:rPr lang="en-US" altLang="en-US" sz="2400" b="0" dirty="0"/>
              <a:t>   </a:t>
            </a:r>
          </a:p>
          <a:p>
            <a:pPr>
              <a:lnSpc>
                <a:spcPct val="90000"/>
              </a:lnSpc>
              <a:defRPr/>
            </a:pPr>
            <a:r>
              <a:rPr lang="en-US" altLang="en-US" sz="2400" b="0" dirty="0" err="1"/>
              <a:t>thể</a:t>
            </a:r>
            <a:r>
              <a:rPr lang="en-US" altLang="en-US" sz="2400" b="0" dirty="0"/>
              <a:t> </a:t>
            </a:r>
            <a:r>
              <a:rPr lang="el-GR" altLang="en-US" sz="2400" b="0" dirty="0"/>
              <a:t>σ</a:t>
            </a:r>
            <a:r>
              <a:rPr lang="en-US" altLang="en-US" sz="2400" b="0" baseline="30000" dirty="0"/>
              <a:t>2 </a:t>
            </a:r>
            <a:r>
              <a:rPr lang="en-US" altLang="en-US" sz="2400" b="0" dirty="0"/>
              <a:t>	</a:t>
            </a:r>
          </a:p>
          <a:p>
            <a:pPr>
              <a:lnSpc>
                <a:spcPct val="90000"/>
              </a:lnSpc>
              <a:defRPr/>
            </a:pPr>
            <a:endParaRPr lang="en-US" altLang="en-US" sz="2400" b="0" dirty="0"/>
          </a:p>
          <a:p>
            <a:pPr>
              <a:lnSpc>
                <a:spcPct val="90000"/>
              </a:lnSpc>
              <a:defRPr/>
            </a:pPr>
            <a:endParaRPr lang="en-US" altLang="en-US" sz="2400" b="0" dirty="0"/>
          </a:p>
          <a:p>
            <a:pPr>
              <a:lnSpc>
                <a:spcPct val="90000"/>
              </a:lnSpc>
              <a:defRPr/>
            </a:pPr>
            <a:endParaRPr lang="en-US" altLang="en-US" sz="2400" b="0" dirty="0"/>
          </a:p>
          <a:p>
            <a:pPr>
              <a:lnSpc>
                <a:spcPct val="90000"/>
              </a:lnSpc>
              <a:defRPr/>
            </a:pPr>
            <a:endParaRPr lang="en-US" altLang="en-US" sz="2400" b="0" dirty="0"/>
          </a:p>
          <a:p>
            <a:pPr>
              <a:lnSpc>
                <a:spcPct val="90000"/>
              </a:lnSpc>
              <a:defRPr/>
            </a:pPr>
            <a:endParaRPr lang="en-US" altLang="en-US" sz="2400" b="0" dirty="0"/>
          </a:p>
          <a:p>
            <a:pPr marL="457200" indent="-457200">
              <a:lnSpc>
                <a:spcPct val="90000"/>
              </a:lnSpc>
              <a:buFontTx/>
              <a:buAutoNum type="arabicPeriod"/>
              <a:defRPr/>
            </a:pPr>
            <a:endParaRPr lang="en-US" altLang="en-US" sz="2400" b="0" dirty="0"/>
          </a:p>
          <a:p>
            <a:pPr>
              <a:lnSpc>
                <a:spcPct val="90000"/>
              </a:lnSpc>
              <a:defRPr/>
            </a:pPr>
            <a:endParaRPr lang="en-US" altLang="en-US" sz="2400" b="0" dirty="0"/>
          </a:p>
          <a:p>
            <a:pPr marL="457200" indent="-457200">
              <a:lnSpc>
                <a:spcPct val="90000"/>
              </a:lnSpc>
              <a:buFontTx/>
              <a:buAutoNum type="arabicPeriod"/>
              <a:defRPr/>
            </a:pPr>
            <a:endParaRPr lang="en-US" altLang="en-US" sz="2400" b="0" dirty="0"/>
          </a:p>
          <a:p>
            <a:pPr marL="457200" indent="-457200">
              <a:lnSpc>
                <a:spcPct val="90000"/>
              </a:lnSpc>
              <a:buFontTx/>
              <a:buAutoNum type="arabicPeriod"/>
              <a:defRPr/>
            </a:pPr>
            <a:endParaRPr lang="en-US" altLang="en-US" sz="2400" b="0" dirty="0"/>
          </a:p>
          <a:p>
            <a:pPr marL="457200" indent="-457200">
              <a:lnSpc>
                <a:spcPct val="90000"/>
              </a:lnSpc>
              <a:buFontTx/>
              <a:buAutoNum type="arabicPeriod"/>
              <a:defRPr/>
            </a:pPr>
            <a:endParaRPr lang="vi-VN" altLang="en-US" sz="2400" b="0" dirty="0"/>
          </a:p>
        </p:txBody>
      </p:sp>
      <p:graphicFrame>
        <p:nvGraphicFramePr>
          <p:cNvPr id="49156" name="Object 3"/>
          <p:cNvGraphicFramePr>
            <a:graphicFrameLocks noChangeAspect="1"/>
          </p:cNvGraphicFramePr>
          <p:nvPr/>
        </p:nvGraphicFramePr>
        <p:xfrm>
          <a:off x="3429000" y="2819400"/>
          <a:ext cx="1882775" cy="1600200"/>
        </p:xfrm>
        <a:graphic>
          <a:graphicData uri="http://schemas.openxmlformats.org/presentationml/2006/ole">
            <mc:AlternateContent xmlns:mc="http://schemas.openxmlformats.org/markup-compatibility/2006">
              <mc:Choice xmlns:v="urn:schemas-microsoft-com:vml" Requires="v">
                <p:oleObj spid="_x0000_s49180" name="Equation" r:id="rId4" imgW="1548728" imgH="1320227" progId="Equation.DSMT4">
                  <p:embed/>
                </p:oleObj>
              </mc:Choice>
              <mc:Fallback>
                <p:oleObj name="Equation" r:id="rId4" imgW="1548728" imgH="1320227"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819400"/>
                        <a:ext cx="1882775" cy="160020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bwMode="auto">
          <a:xfrm>
            <a:off x="304800" y="457200"/>
            <a:ext cx="8286750" cy="471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3200"/>
              <a:t>Ví dụ</a:t>
            </a:r>
            <a:endParaRPr lang="en-US" altLang="en-US" sz="2800">
              <a:solidFill>
                <a:schemeClr val="tx1"/>
              </a:solidFill>
            </a:endParaRPr>
          </a:p>
        </p:txBody>
      </p:sp>
      <p:sp>
        <p:nvSpPr>
          <p:cNvPr id="51203" name="Rectangle 3"/>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1204" name="Rectangle 4"/>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1205" name="Rectangle 5"/>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1206" name="Rectangle 6"/>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1207" name="Rectangle 7"/>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6632" name="Text Box 8"/>
          <p:cNvSpPr txBox="1">
            <a:spLocks noChangeArrowheads="1"/>
          </p:cNvSpPr>
          <p:nvPr/>
        </p:nvSpPr>
        <p:spPr bwMode="auto">
          <a:xfrm>
            <a:off x="0" y="954088"/>
            <a:ext cx="914399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vi-VN" altLang="en-US" sz="2400" b="0" dirty="0">
                <a:latin typeface="+mn-lt"/>
              </a:rPr>
              <a:t>Quản lý về chất lượng một công ty bóng đèn cần ước lượng tuổi thọ trung bình của một lô hàng các bóng đèn tròn. Độ lệch chuẩn của lô hàng là 100 giờ. Người ta lấy mẫu gồm 64 bóng đèn. Tính trung bình tuổi thọ của bóng đèn trong tập mẫu là </a:t>
            </a:r>
            <a:r>
              <a:rPr lang="vi-VN" altLang="en-US" sz="2400" b="0">
                <a:latin typeface="+mn-lt"/>
              </a:rPr>
              <a:t>350</a:t>
            </a:r>
            <a:r>
              <a:rPr lang="en-US" altLang="en-US" sz="2400" b="0">
                <a:latin typeface="+mn-lt"/>
              </a:rPr>
              <a:t> giờ</a:t>
            </a:r>
            <a:r>
              <a:rPr lang="vi-VN" altLang="en-US" sz="2400" b="0">
                <a:latin typeface="+mn-lt"/>
              </a:rPr>
              <a:t>.</a:t>
            </a:r>
            <a:endParaRPr lang="vi-VN" altLang="en-US" sz="2400" b="0" dirty="0">
              <a:latin typeface="+mn-lt"/>
            </a:endParaRPr>
          </a:p>
        </p:txBody>
      </p:sp>
      <p:sp>
        <p:nvSpPr>
          <p:cNvPr id="51209" name="TextBox 1"/>
          <p:cNvSpPr txBox="1">
            <a:spLocks noChangeArrowheads="1"/>
          </p:cNvSpPr>
          <p:nvPr/>
        </p:nvSpPr>
        <p:spPr bwMode="auto">
          <a:xfrm>
            <a:off x="0" y="27432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400" b="0" i="1" dirty="0"/>
              <a:t>a) </a:t>
            </a:r>
            <a:r>
              <a:rPr lang="en-US" altLang="en-US" sz="2400" b="0" i="1" dirty="0" err="1"/>
              <a:t>H</a:t>
            </a:r>
            <a:r>
              <a:rPr lang="en-US" altLang="en-US" sz="2400" b="0" baseline="-25000" dirty="0" err="1"/>
              <a:t>0</a:t>
            </a:r>
            <a:r>
              <a:rPr lang="en-US" altLang="en-US" sz="2400" b="0" dirty="0"/>
              <a:t>: </a:t>
            </a:r>
            <a:r>
              <a:rPr lang="el-GR" altLang="en-US" sz="2400" b="0" dirty="0"/>
              <a:t>μ</a:t>
            </a:r>
            <a:r>
              <a:rPr lang="en-US" altLang="en-US" sz="2400" b="0" dirty="0"/>
              <a:t>=350</a:t>
            </a:r>
          </a:p>
          <a:p>
            <a:r>
              <a:rPr lang="en-US" altLang="en-US" sz="2400" b="0" i="1" dirty="0"/>
              <a:t>    </a:t>
            </a:r>
            <a:r>
              <a:rPr lang="en-US" altLang="en-US" sz="2400" b="0" i="1" dirty="0" err="1"/>
              <a:t>H</a:t>
            </a:r>
            <a:r>
              <a:rPr lang="en-US" altLang="en-US" sz="2400" b="0" baseline="-25000" dirty="0" err="1"/>
              <a:t>1</a:t>
            </a:r>
            <a:r>
              <a:rPr lang="en-US" altLang="en-US" sz="2400" b="0" dirty="0"/>
              <a:t>: </a:t>
            </a:r>
            <a:r>
              <a:rPr lang="el-GR" altLang="en-US" sz="2400" b="0" dirty="0"/>
              <a:t>μ</a:t>
            </a:r>
            <a:r>
              <a:rPr lang="en-US" altLang="en-US" sz="2400" b="0" dirty="0"/>
              <a:t>≠350</a:t>
            </a:r>
          </a:p>
          <a:p>
            <a:r>
              <a:rPr lang="en-US" altLang="en-US" sz="2400" b="0" dirty="0"/>
              <a:t> </a:t>
            </a:r>
            <a:endParaRPr lang="en-US" altLang="en-US" sz="2400" dirty="0"/>
          </a:p>
        </p:txBody>
      </p:sp>
      <p:sp>
        <p:nvSpPr>
          <p:cNvPr id="12" name="Text Box 8"/>
          <p:cNvSpPr txBox="1">
            <a:spLocks noChangeArrowheads="1"/>
          </p:cNvSpPr>
          <p:nvPr/>
        </p:nvSpPr>
        <p:spPr bwMode="auto">
          <a:xfrm>
            <a:off x="0" y="3957638"/>
            <a:ext cx="9143999"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err="1">
                <a:latin typeface="+mn-lt"/>
              </a:rPr>
              <a:t>Chọn</a:t>
            </a:r>
            <a:r>
              <a:rPr lang="en-US" altLang="en-US" sz="2400" b="0" dirty="0">
                <a:latin typeface="+mn-lt"/>
              </a:rPr>
              <a:t> </a:t>
            </a:r>
            <a:r>
              <a:rPr lang="en-US" altLang="en-US" sz="2400" b="0" dirty="0" err="1">
                <a:latin typeface="+mn-lt"/>
              </a:rPr>
              <a:t>mức</a:t>
            </a:r>
            <a:r>
              <a:rPr lang="en-US" altLang="en-US" sz="2400" b="0" dirty="0">
                <a:latin typeface="+mn-lt"/>
              </a:rPr>
              <a:t> </a:t>
            </a:r>
            <a:r>
              <a:rPr lang="en-US" altLang="en-US" sz="2400" b="0" dirty="0" err="1">
                <a:latin typeface="+mn-lt"/>
              </a:rPr>
              <a:t>có</a:t>
            </a:r>
            <a:r>
              <a:rPr lang="en-US" altLang="en-US" sz="2400" b="0" dirty="0">
                <a:latin typeface="+mn-lt"/>
              </a:rPr>
              <a:t> ý </a:t>
            </a:r>
            <a:r>
              <a:rPr lang="en-US" altLang="en-US" sz="2400" b="0" dirty="0" err="1">
                <a:latin typeface="+mn-lt"/>
              </a:rPr>
              <a:t>nghĩa</a:t>
            </a:r>
            <a:r>
              <a:rPr lang="en-US" altLang="en-US" sz="2400" b="0" dirty="0">
                <a:latin typeface="+mn-lt"/>
              </a:rPr>
              <a:t> </a:t>
            </a:r>
            <a:r>
              <a:rPr lang="el-GR" altLang="en-US" sz="2400" b="0" dirty="0">
                <a:latin typeface="+mn-lt"/>
              </a:rPr>
              <a:t>α</a:t>
            </a:r>
            <a:r>
              <a:rPr lang="en-US" altLang="en-US" sz="2400" b="0" dirty="0">
                <a:latin typeface="+mn-lt"/>
              </a:rPr>
              <a:t>=0.05</a:t>
            </a:r>
          </a:p>
          <a:p>
            <a:pPr>
              <a:lnSpc>
                <a:spcPct val="90000"/>
              </a:lnSpc>
              <a:defRPr/>
            </a:pPr>
            <a:endParaRPr lang="en-US" altLang="en-US" sz="2400" b="0" dirty="0">
              <a:latin typeface="+mn-lt"/>
            </a:endParaRPr>
          </a:p>
          <a:p>
            <a:pPr>
              <a:lnSpc>
                <a:spcPct val="90000"/>
              </a:lnSpc>
              <a:defRPr/>
            </a:pPr>
            <a:r>
              <a:rPr lang="en-US" altLang="en-US" sz="2400" b="0" dirty="0" err="1">
                <a:latin typeface="+mn-lt"/>
              </a:rPr>
              <a:t>Đây</a:t>
            </a:r>
            <a:r>
              <a:rPr lang="en-US" altLang="en-US" sz="2400" b="0" dirty="0">
                <a:latin typeface="+mn-lt"/>
              </a:rPr>
              <a:t> </a:t>
            </a:r>
            <a:r>
              <a:rPr lang="en-US" altLang="en-US" sz="2400" b="0" dirty="0" err="1">
                <a:latin typeface="+mn-lt"/>
              </a:rPr>
              <a:t>là</a:t>
            </a:r>
            <a:r>
              <a:rPr lang="en-US" altLang="en-US" sz="2400" b="0" dirty="0">
                <a:latin typeface="+mn-lt"/>
              </a:rPr>
              <a:t> </a:t>
            </a:r>
            <a:r>
              <a:rPr lang="en-US" altLang="en-US" sz="2400" b="0" dirty="0" err="1">
                <a:latin typeface="+mn-lt"/>
              </a:rPr>
              <a:t>bài</a:t>
            </a:r>
            <a:r>
              <a:rPr lang="en-US" altLang="en-US" sz="2400" b="0" dirty="0">
                <a:latin typeface="+mn-lt"/>
              </a:rPr>
              <a:t> </a:t>
            </a:r>
            <a:r>
              <a:rPr lang="en-US" altLang="en-US" sz="2400" b="0" dirty="0" err="1">
                <a:latin typeface="+mn-lt"/>
              </a:rPr>
              <a:t>toán</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quần</a:t>
            </a:r>
            <a:r>
              <a:rPr lang="en-US" altLang="en-US" sz="2400" b="0" dirty="0">
                <a:latin typeface="+mn-lt"/>
              </a:rPr>
              <a:t> </a:t>
            </a:r>
            <a:r>
              <a:rPr lang="en-US" altLang="en-US" sz="2400" b="0" dirty="0" err="1">
                <a:latin typeface="+mn-lt"/>
              </a:rPr>
              <a:t>thể</a:t>
            </a:r>
            <a:r>
              <a:rPr lang="en-US" altLang="en-US" sz="2400" b="0" dirty="0">
                <a:latin typeface="+mn-lt"/>
              </a:rPr>
              <a:t> (</a:t>
            </a:r>
            <a:r>
              <a:rPr lang="el-GR" altLang="en-US" sz="2400" b="0" dirty="0"/>
              <a:t>μ</a:t>
            </a:r>
            <a:r>
              <a:rPr lang="en-US" altLang="en-US" sz="2400" b="0" dirty="0">
                <a:latin typeface="+mn-lt"/>
              </a:rPr>
              <a:t>), </a:t>
            </a:r>
            <a:r>
              <a:rPr lang="en-US" altLang="en-US" sz="2400" b="0" dirty="0" err="1">
                <a:latin typeface="+mn-lt"/>
              </a:rPr>
              <a:t>tập</a:t>
            </a:r>
            <a:r>
              <a:rPr lang="en-US" altLang="en-US" sz="2400" b="0" dirty="0">
                <a:latin typeface="+mn-lt"/>
              </a:rPr>
              <a:t> </a:t>
            </a:r>
            <a:r>
              <a:rPr lang="en-US" altLang="en-US" sz="2400" b="0" dirty="0" err="1">
                <a:latin typeface="+mn-lt"/>
              </a:rPr>
              <a:t>mẫu</a:t>
            </a:r>
            <a:r>
              <a:rPr lang="en-US" altLang="en-US" sz="2400" b="0" dirty="0">
                <a:latin typeface="+mn-lt"/>
              </a:rPr>
              <a:t> </a:t>
            </a:r>
            <a:r>
              <a:rPr lang="en-US" altLang="en-US" sz="2400" b="0" dirty="0" err="1">
                <a:latin typeface="+mn-lt"/>
              </a:rPr>
              <a:t>có</a:t>
            </a:r>
            <a:r>
              <a:rPr lang="en-US" altLang="en-US" sz="2400" b="0" dirty="0">
                <a:latin typeface="+mn-lt"/>
              </a:rPr>
              <a:t> </a:t>
            </a:r>
            <a:r>
              <a:rPr lang="en-US" altLang="en-US" sz="2400" b="0" dirty="0" err="1">
                <a:latin typeface="+mn-lt"/>
              </a:rPr>
              <a:t>kích</a:t>
            </a:r>
            <a:r>
              <a:rPr lang="en-US" altLang="en-US" sz="2400" b="0" dirty="0">
                <a:latin typeface="+mn-lt"/>
              </a:rPr>
              <a:t> </a:t>
            </a:r>
            <a:r>
              <a:rPr lang="en-US" altLang="en-US" sz="2400" b="0" dirty="0" err="1">
                <a:latin typeface="+mn-lt"/>
              </a:rPr>
              <a:t>thước</a:t>
            </a:r>
            <a:r>
              <a:rPr lang="en-US" altLang="en-US" sz="2400" b="0" dirty="0">
                <a:latin typeface="+mn-lt"/>
              </a:rPr>
              <a:t> </a:t>
            </a:r>
            <a:r>
              <a:rPr lang="en-US" altLang="en-US" sz="2400" b="0" dirty="0" err="1">
                <a:latin typeface="+mn-lt"/>
              </a:rPr>
              <a:t>lớn</a:t>
            </a:r>
            <a:r>
              <a:rPr lang="en-US" altLang="en-US" sz="2400" b="0" dirty="0">
                <a:latin typeface="+mn-lt"/>
              </a:rPr>
              <a:t> (n=64), </a:t>
            </a:r>
            <a:r>
              <a:rPr lang="en-US" altLang="en-US" sz="2400" b="0" dirty="0" err="1">
                <a:latin typeface="+mn-lt"/>
              </a:rPr>
              <a:t>biết</a:t>
            </a:r>
            <a:r>
              <a:rPr lang="en-US" altLang="en-US" sz="2400" b="0" dirty="0">
                <a:latin typeface="+mn-lt"/>
              </a:rPr>
              <a:t> </a:t>
            </a:r>
            <a:r>
              <a:rPr lang="en-US" altLang="en-US" sz="2400" b="0" dirty="0" err="1">
                <a:latin typeface="+mn-lt"/>
              </a:rPr>
              <a:t>trước</a:t>
            </a:r>
            <a:r>
              <a:rPr lang="en-US" altLang="en-US" sz="2400" b="0" dirty="0">
                <a:latin typeface="+mn-lt"/>
              </a:rPr>
              <a:t> </a:t>
            </a:r>
            <a:r>
              <a:rPr lang="en-US" altLang="en-US" sz="2400" b="0" dirty="0" err="1">
                <a:latin typeface="+mn-lt"/>
              </a:rPr>
              <a:t>phương</a:t>
            </a:r>
            <a:r>
              <a:rPr lang="en-US" altLang="en-US" sz="2400" b="0" dirty="0">
                <a:latin typeface="+mn-lt"/>
              </a:rPr>
              <a:t> </a:t>
            </a:r>
            <a:r>
              <a:rPr lang="en-US" altLang="en-US" sz="2400" b="0" dirty="0" err="1">
                <a:latin typeface="+mn-lt"/>
              </a:rPr>
              <a:t>sai</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quần</a:t>
            </a:r>
            <a:r>
              <a:rPr lang="en-US" altLang="en-US" sz="2400" b="0" dirty="0">
                <a:latin typeface="+mn-lt"/>
              </a:rPr>
              <a:t> </a:t>
            </a:r>
            <a:r>
              <a:rPr lang="en-US" altLang="en-US" sz="2400" b="0" dirty="0" err="1">
                <a:latin typeface="+mn-lt"/>
              </a:rPr>
              <a:t>thể</a:t>
            </a:r>
            <a:r>
              <a:rPr lang="en-US" altLang="en-US" sz="2400" b="0" dirty="0">
                <a:latin typeface="+mn-lt"/>
              </a:rPr>
              <a:t> (</a:t>
            </a:r>
            <a:r>
              <a:rPr lang="el-GR" altLang="en-US" sz="2400" b="0" dirty="0">
                <a:latin typeface="+mn-lt"/>
              </a:rPr>
              <a:t>σ</a:t>
            </a:r>
            <a:r>
              <a:rPr lang="en-US" altLang="en-US" sz="2400" b="0" baseline="30000" dirty="0">
                <a:latin typeface="+mn-lt"/>
              </a:rPr>
              <a:t>2</a:t>
            </a:r>
            <a:r>
              <a:rPr lang="en-US" altLang="en-US" sz="2400" b="0" baseline="-25000" dirty="0">
                <a:latin typeface="+mn-lt"/>
              </a:rPr>
              <a:t> </a:t>
            </a:r>
            <a:r>
              <a:rPr lang="en-US" altLang="en-US" sz="2400" b="0" dirty="0">
                <a:latin typeface="+mn-lt"/>
              </a:rPr>
              <a:t>= 100</a:t>
            </a:r>
            <a:r>
              <a:rPr lang="en-US" altLang="en-US" sz="2400" b="0" baseline="30000" dirty="0">
                <a:latin typeface="+mn-lt"/>
              </a:rPr>
              <a:t>2</a:t>
            </a:r>
            <a:r>
              <a:rPr lang="en-US" altLang="en-US" sz="2400" b="0" dirty="0">
                <a:latin typeface="+mn-lt"/>
              </a:rPr>
              <a:t>) </a:t>
            </a:r>
          </a:p>
          <a:p>
            <a:pPr>
              <a:lnSpc>
                <a:spcPct val="90000"/>
              </a:lnSpc>
              <a:defRPr/>
            </a:pPr>
            <a:endParaRPr lang="en-US" altLang="en-US" sz="2400" b="0" dirty="0">
              <a:latin typeface="+mn-lt"/>
            </a:endParaRPr>
          </a:p>
          <a:p>
            <a:pPr>
              <a:lnSpc>
                <a:spcPct val="90000"/>
              </a:lnSpc>
              <a:defRPr/>
            </a:pPr>
            <a:r>
              <a:rPr lang="en-US" altLang="en-US" sz="2400" b="0" dirty="0">
                <a:latin typeface="+mn-lt"/>
              </a:rPr>
              <a:t> </a:t>
            </a:r>
            <a:endParaRPr lang="vi-VN" altLang="en-US" sz="2400" b="0" dirty="0">
              <a:latin typeface="+mn-l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bwMode="auto">
          <a:xfrm>
            <a:off x="381000" y="533400"/>
            <a:ext cx="8286750" cy="471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3200" dirty="0" err="1"/>
              <a:t>Ví</a:t>
            </a:r>
            <a:r>
              <a:rPr lang="en-US" altLang="en-US" sz="3200" dirty="0"/>
              <a:t> </a:t>
            </a:r>
            <a:r>
              <a:rPr lang="en-US" altLang="en-US" sz="3200" dirty="0" err="1"/>
              <a:t>dụ</a:t>
            </a:r>
            <a:endParaRPr lang="en-US" altLang="en-US" sz="2800" dirty="0">
              <a:solidFill>
                <a:schemeClr val="tx1"/>
              </a:solidFill>
            </a:endParaRPr>
          </a:p>
        </p:txBody>
      </p:sp>
      <p:sp>
        <p:nvSpPr>
          <p:cNvPr id="53251" name="Rectangle 3"/>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3252" name="Rectangle 4"/>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3253" name="Rectangle 5"/>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3254" name="Rectangle 6"/>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3255" name="Rectangle 7"/>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6632" name="Text Box 8"/>
          <p:cNvSpPr txBox="1">
            <a:spLocks noChangeArrowheads="1"/>
          </p:cNvSpPr>
          <p:nvPr/>
        </p:nvSpPr>
        <p:spPr bwMode="auto">
          <a:xfrm>
            <a:off x="1" y="954088"/>
            <a:ext cx="85471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err="1">
                <a:latin typeface="+mn-lt"/>
              </a:rPr>
              <a:t>Tính</a:t>
            </a:r>
            <a:r>
              <a:rPr lang="en-US" altLang="en-US" sz="2400" b="0" dirty="0">
                <a:latin typeface="+mn-lt"/>
              </a:rPr>
              <a:t> </a:t>
            </a:r>
            <a:r>
              <a:rPr lang="en-US" altLang="en-US" sz="2400" b="0" dirty="0" err="1">
                <a:latin typeface="+mn-lt"/>
              </a:rPr>
              <a:t>giá</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thống</a:t>
            </a:r>
            <a:r>
              <a:rPr lang="en-US" altLang="en-US" sz="2400" b="0" dirty="0">
                <a:latin typeface="+mn-lt"/>
              </a:rPr>
              <a:t> </a:t>
            </a:r>
            <a:r>
              <a:rPr lang="en-US" altLang="en-US" sz="2400" b="0" dirty="0" err="1">
                <a:latin typeface="+mn-lt"/>
              </a:rPr>
              <a:t>kê</a:t>
            </a:r>
            <a:r>
              <a:rPr lang="en-US" altLang="en-US" sz="2400" b="0" dirty="0">
                <a:latin typeface="+mn-lt"/>
              </a:rPr>
              <a:t> </a:t>
            </a:r>
            <a:r>
              <a:rPr lang="en-US" altLang="en-US" sz="2400" b="0" dirty="0" err="1">
                <a:latin typeface="+mn-lt"/>
              </a:rPr>
              <a:t>dùng</a:t>
            </a:r>
            <a:r>
              <a:rPr lang="en-US" altLang="en-US" sz="2400" b="0" dirty="0">
                <a:latin typeface="+mn-lt"/>
              </a:rPr>
              <a:t> </a:t>
            </a:r>
            <a:r>
              <a:rPr lang="en-US" altLang="en-US" sz="2400" b="0" dirty="0" err="1">
                <a:latin typeface="+mn-lt"/>
              </a:rPr>
              <a:t>để</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r>
              <a:rPr lang="en-US" altLang="en-US" sz="2400" b="0" dirty="0">
                <a:latin typeface="+mn-lt"/>
              </a:rPr>
              <a:t>:</a:t>
            </a:r>
            <a:endParaRPr lang="vi-VN" altLang="en-US" sz="2400" b="0" dirty="0">
              <a:latin typeface="+mn-lt"/>
            </a:endParaRPr>
          </a:p>
        </p:txBody>
      </p:sp>
      <p:sp>
        <p:nvSpPr>
          <p:cNvPr id="12" name="Text Box 8"/>
          <p:cNvSpPr txBox="1">
            <a:spLocks noChangeArrowheads="1"/>
          </p:cNvSpPr>
          <p:nvPr/>
        </p:nvSpPr>
        <p:spPr bwMode="auto">
          <a:xfrm>
            <a:off x="0" y="3957638"/>
            <a:ext cx="9143999"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a:latin typeface="+mn-lt"/>
              </a:rPr>
              <a:t>z </a:t>
            </a:r>
            <a:r>
              <a:rPr lang="en-US" altLang="en-US" sz="2400" b="0" dirty="0" err="1">
                <a:latin typeface="+mn-lt"/>
              </a:rPr>
              <a:t>là</a:t>
            </a:r>
            <a:r>
              <a:rPr lang="en-US" altLang="en-US" sz="2400" b="0" dirty="0">
                <a:latin typeface="+mn-lt"/>
              </a:rPr>
              <a:t> </a:t>
            </a:r>
            <a:r>
              <a:rPr lang="en-US" altLang="en-US" sz="2400" b="0" dirty="0" err="1">
                <a:latin typeface="+mn-lt"/>
              </a:rPr>
              <a:t>biến</a:t>
            </a:r>
            <a:r>
              <a:rPr lang="en-US" altLang="en-US" sz="2400" b="0" dirty="0">
                <a:latin typeface="+mn-lt"/>
              </a:rPr>
              <a:t> </a:t>
            </a:r>
            <a:r>
              <a:rPr lang="en-US" altLang="en-US" sz="2400" b="0" dirty="0" err="1">
                <a:latin typeface="+mn-lt"/>
              </a:rPr>
              <a:t>ngẫu</a:t>
            </a:r>
            <a:r>
              <a:rPr lang="en-US" altLang="en-US" sz="2400" b="0" dirty="0">
                <a:latin typeface="+mn-lt"/>
              </a:rPr>
              <a:t> </a:t>
            </a:r>
            <a:r>
              <a:rPr lang="en-US" altLang="en-US" sz="2400" b="0" dirty="0" err="1">
                <a:latin typeface="+mn-lt"/>
              </a:rPr>
              <a:t>nhiên</a:t>
            </a:r>
            <a:r>
              <a:rPr lang="en-US" altLang="en-US" sz="2400" b="0" dirty="0">
                <a:latin typeface="+mn-lt"/>
              </a:rPr>
              <a:t> </a:t>
            </a:r>
            <a:r>
              <a:rPr lang="en-US" altLang="en-US" sz="2400" b="0" dirty="0" err="1">
                <a:latin typeface="+mn-lt"/>
              </a:rPr>
              <a:t>có</a:t>
            </a:r>
            <a:r>
              <a:rPr lang="en-US" altLang="en-US" sz="2400" b="0" dirty="0">
                <a:latin typeface="+mn-lt"/>
              </a:rPr>
              <a:t> </a:t>
            </a:r>
            <a:r>
              <a:rPr lang="en-US" altLang="en-US" sz="2400" b="0" dirty="0" err="1">
                <a:latin typeface="+mn-lt"/>
              </a:rPr>
              <a:t>phân</a:t>
            </a:r>
            <a:r>
              <a:rPr lang="en-US" altLang="en-US" sz="2400" b="0" dirty="0">
                <a:latin typeface="+mn-lt"/>
              </a:rPr>
              <a:t> </a:t>
            </a:r>
            <a:r>
              <a:rPr lang="en-US" altLang="en-US" sz="2400" b="0" dirty="0" err="1">
                <a:latin typeface="+mn-lt"/>
              </a:rPr>
              <a:t>phối</a:t>
            </a:r>
            <a:r>
              <a:rPr lang="en-US" altLang="en-US" sz="2400" b="0" dirty="0">
                <a:latin typeface="+mn-lt"/>
              </a:rPr>
              <a:t> </a:t>
            </a:r>
            <a:r>
              <a:rPr lang="en-US" altLang="en-US" sz="2400" b="0" dirty="0" err="1">
                <a:latin typeface="+mn-lt"/>
              </a:rPr>
              <a:t>chuẩn</a:t>
            </a:r>
            <a:r>
              <a:rPr lang="en-US" altLang="en-US" sz="2400" b="0" dirty="0">
                <a:latin typeface="+mn-lt"/>
              </a:rPr>
              <a:t> </a:t>
            </a:r>
            <a:r>
              <a:rPr lang="en-US" altLang="en-US" sz="2400" b="0" dirty="0" err="1">
                <a:latin typeface="+mn-lt"/>
              </a:rPr>
              <a:t>chính</a:t>
            </a:r>
            <a:r>
              <a:rPr lang="en-US" altLang="en-US" sz="2400" b="0" dirty="0">
                <a:latin typeface="+mn-lt"/>
              </a:rPr>
              <a:t> </a:t>
            </a:r>
            <a:r>
              <a:rPr lang="en-US" altLang="en-US" sz="2400" b="0" dirty="0" err="1">
                <a:latin typeface="+mn-lt"/>
              </a:rPr>
              <a:t>tắc</a:t>
            </a:r>
            <a:endParaRPr lang="en-US" altLang="en-US" sz="2400" b="0" dirty="0">
              <a:latin typeface="+mn-lt"/>
            </a:endParaRPr>
          </a:p>
          <a:p>
            <a:pPr>
              <a:lnSpc>
                <a:spcPct val="90000"/>
              </a:lnSpc>
              <a:defRPr/>
            </a:pPr>
            <a:r>
              <a:rPr lang="en-US" altLang="en-US" sz="2400" b="0" dirty="0" err="1">
                <a:latin typeface="+mn-lt"/>
              </a:rPr>
              <a:t>Tính</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số</a:t>
            </a:r>
            <a:r>
              <a:rPr lang="en-US" altLang="en-US" sz="2400" b="0" dirty="0">
                <a:latin typeface="+mn-lt"/>
              </a:rPr>
              <a:t> p:</a:t>
            </a:r>
          </a:p>
          <a:p>
            <a:pPr>
              <a:lnSpc>
                <a:spcPct val="90000"/>
              </a:lnSpc>
              <a:defRPr/>
            </a:pPr>
            <a:r>
              <a:rPr lang="en-US" altLang="en-US" sz="2400" b="0" dirty="0">
                <a:latin typeface="+mn-lt"/>
              </a:rPr>
              <a:t>P-value=2*P(z&gt;</a:t>
            </a:r>
            <a:r>
              <a:rPr lang="en-US" altLang="en-US" sz="2400" b="0" dirty="0" err="1">
                <a:latin typeface="+mn-lt"/>
              </a:rPr>
              <a:t>z</a:t>
            </a:r>
            <a:r>
              <a:rPr lang="en-US" altLang="en-US" sz="2400" b="0" baseline="-25000" dirty="0" err="1">
                <a:latin typeface="+mn-lt"/>
              </a:rPr>
              <a:t>0</a:t>
            </a:r>
            <a:r>
              <a:rPr lang="en-US" altLang="en-US" sz="2400" b="0" dirty="0">
                <a:latin typeface="+mn-lt"/>
              </a:rPr>
              <a:t>)=2*P(z&gt;0)=1</a:t>
            </a:r>
          </a:p>
          <a:p>
            <a:pPr>
              <a:lnSpc>
                <a:spcPct val="90000"/>
              </a:lnSpc>
              <a:defRPr/>
            </a:pPr>
            <a:r>
              <a:rPr lang="en-US" altLang="en-US" sz="2400" b="0" dirty="0" err="1">
                <a:latin typeface="+mn-lt"/>
              </a:rPr>
              <a:t>Vì</a:t>
            </a:r>
            <a:r>
              <a:rPr lang="en-US" altLang="en-US" sz="2400" b="0" dirty="0">
                <a:latin typeface="+mn-lt"/>
              </a:rPr>
              <a:t> p-value=1&gt;</a:t>
            </a:r>
            <a:r>
              <a:rPr lang="el-GR" altLang="en-US" sz="2400" b="0" dirty="0">
                <a:latin typeface="+mn-lt"/>
              </a:rPr>
              <a:t>α</a:t>
            </a:r>
            <a:r>
              <a:rPr lang="en-US" altLang="en-US" sz="2400" b="0" dirty="0">
                <a:latin typeface="+mn-lt"/>
              </a:rPr>
              <a:t>=0.05 </a:t>
            </a:r>
            <a:r>
              <a:rPr lang="en-US" altLang="en-US" sz="2400" b="0" dirty="0" err="1">
                <a:latin typeface="+mn-lt"/>
              </a:rPr>
              <a:t>chấp</a:t>
            </a:r>
            <a:r>
              <a:rPr lang="en-US" altLang="en-US" sz="2400" b="0" dirty="0">
                <a:latin typeface="+mn-lt"/>
              </a:rPr>
              <a:t> </a:t>
            </a:r>
            <a:r>
              <a:rPr lang="en-US" altLang="en-US" sz="2400" b="0" dirty="0" err="1">
                <a:latin typeface="+mn-lt"/>
              </a:rPr>
              <a:t>nhận</a:t>
            </a:r>
            <a:r>
              <a:rPr lang="en-US" altLang="en-US" sz="2400" b="0" dirty="0">
                <a:latin typeface="+mn-lt"/>
              </a:rPr>
              <a:t> </a:t>
            </a:r>
            <a:r>
              <a:rPr lang="en-US" altLang="en-US" sz="2400" b="0" dirty="0" err="1">
                <a:latin typeface="+mn-lt"/>
              </a:rPr>
              <a:t>giả</a:t>
            </a:r>
            <a:r>
              <a:rPr lang="en-US" altLang="en-US" sz="2400" b="0" dirty="0">
                <a:latin typeface="+mn-lt"/>
              </a:rPr>
              <a:t> </a:t>
            </a:r>
            <a:r>
              <a:rPr lang="en-US" altLang="en-US" sz="2400" b="0" dirty="0" err="1">
                <a:latin typeface="+mn-lt"/>
              </a:rPr>
              <a:t>thuyết</a:t>
            </a:r>
            <a:r>
              <a:rPr lang="en-US" altLang="en-US" sz="2400" b="0" dirty="0">
                <a:latin typeface="+mn-lt"/>
              </a:rPr>
              <a:t> </a:t>
            </a:r>
            <a:r>
              <a:rPr lang="en-US" altLang="en-US" sz="2400" b="0" dirty="0" err="1">
                <a:latin typeface="+mn-lt"/>
              </a:rPr>
              <a:t>H</a:t>
            </a:r>
            <a:r>
              <a:rPr lang="en-US" altLang="en-US" sz="2400" b="0" baseline="-25000" dirty="0" err="1">
                <a:latin typeface="+mn-lt"/>
              </a:rPr>
              <a:t>0</a:t>
            </a:r>
            <a:endParaRPr lang="en-US" altLang="en-US" sz="2400" b="0" baseline="-25000" dirty="0">
              <a:latin typeface="+mn-lt"/>
            </a:endParaRPr>
          </a:p>
          <a:p>
            <a:pPr>
              <a:lnSpc>
                <a:spcPct val="90000"/>
              </a:lnSpc>
              <a:defRPr/>
            </a:pPr>
            <a:r>
              <a:rPr lang="en-US" altLang="en-US" sz="2400" b="0" dirty="0">
                <a:latin typeface="+mn-lt"/>
              </a:rPr>
              <a:t> </a:t>
            </a:r>
          </a:p>
          <a:p>
            <a:pPr>
              <a:lnSpc>
                <a:spcPct val="90000"/>
              </a:lnSpc>
              <a:defRPr/>
            </a:pPr>
            <a:endParaRPr lang="en-US" altLang="en-US" sz="2400" b="0" dirty="0">
              <a:latin typeface="+mn-lt"/>
            </a:endParaRPr>
          </a:p>
          <a:p>
            <a:pPr>
              <a:lnSpc>
                <a:spcPct val="90000"/>
              </a:lnSpc>
              <a:defRPr/>
            </a:pPr>
            <a:endParaRPr lang="en-US" altLang="en-US" sz="2400" b="0" dirty="0">
              <a:latin typeface="+mn-lt"/>
            </a:endParaRPr>
          </a:p>
          <a:p>
            <a:pPr>
              <a:lnSpc>
                <a:spcPct val="90000"/>
              </a:lnSpc>
              <a:defRPr/>
            </a:pPr>
            <a:r>
              <a:rPr lang="en-US" altLang="en-US" sz="2400" b="0" dirty="0">
                <a:latin typeface="+mn-lt"/>
              </a:rPr>
              <a:t> </a:t>
            </a:r>
            <a:endParaRPr lang="vi-VN" altLang="en-US" sz="2400" b="0" dirty="0">
              <a:latin typeface="+mn-lt"/>
            </a:endParaRPr>
          </a:p>
        </p:txBody>
      </p:sp>
      <p:sp>
        <p:nvSpPr>
          <p:cNvPr id="3" name="TextBox 2"/>
          <p:cNvSpPr txBox="1">
            <a:spLocks noRot="1" noChangeAspect="1" noMove="1" noResize="1" noEditPoints="1" noAdjustHandles="1" noChangeArrowheads="1" noChangeShapeType="1" noTextEdit="1"/>
          </p:cNvSpPr>
          <p:nvPr/>
        </p:nvSpPr>
        <p:spPr>
          <a:xfrm>
            <a:off x="3102425" y="1905000"/>
            <a:ext cx="1956561" cy="674544"/>
          </a:xfrm>
          <a:prstGeom prst="rect">
            <a:avLst/>
          </a:prstGeom>
          <a:blipFill>
            <a:blip r:embed="rId4"/>
            <a:stretch>
              <a:fillRect/>
            </a:stretch>
          </a:blipFill>
        </p:spPr>
        <p:txBody>
          <a:bodyPr/>
          <a:lstStyle/>
          <a:p>
            <a:r>
              <a:rPr lang="en-US">
                <a:noFill/>
              </a:rPr>
              <a:t> </a:t>
            </a:r>
          </a:p>
        </p:txBody>
      </p:sp>
      <p:sp>
        <p:nvSpPr>
          <p:cNvPr id="53259" name="TextBox 14"/>
          <p:cNvSpPr txBox="1">
            <a:spLocks noChangeArrowheads="1"/>
          </p:cNvSpPr>
          <p:nvPr/>
        </p:nvSpPr>
        <p:spPr bwMode="auto">
          <a:xfrm>
            <a:off x="5524500" y="2066925"/>
            <a:ext cx="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endParaRPr lang="en-US" altLang="en-US"/>
          </a:p>
        </p:txBody>
      </p:sp>
      <p:sp>
        <p:nvSpPr>
          <p:cNvPr id="16" name="TextBox 15"/>
          <p:cNvSpPr txBox="1">
            <a:spLocks noRot="1" noChangeAspect="1" noMove="1" noResize="1" noEditPoints="1" noAdjustHandles="1" noChangeArrowheads="1" noChangeShapeType="1" noTextEdit="1"/>
          </p:cNvSpPr>
          <p:nvPr/>
        </p:nvSpPr>
        <p:spPr>
          <a:xfrm>
            <a:off x="5094096" y="2055222"/>
            <a:ext cx="488019" cy="307777"/>
          </a:xfrm>
          <a:prstGeom prst="rect">
            <a:avLst/>
          </a:prstGeom>
          <a:blipFill>
            <a:blip r:embed="rId5"/>
            <a:stretch>
              <a:fillRect l="-5000" r="-10000" b="-9804"/>
            </a:stretch>
          </a:blipFill>
        </p:spPr>
        <p:txBody>
          <a:bodyPr/>
          <a:lstStyle/>
          <a:p>
            <a:r>
              <a:rPr lang="en-US">
                <a:noFill/>
              </a:rPr>
              <a:t> </a:t>
            </a:r>
          </a:p>
        </p:txBody>
      </p:sp>
      <p:sp>
        <p:nvSpPr>
          <p:cNvPr id="17" name="TextBox 16"/>
          <p:cNvSpPr txBox="1">
            <a:spLocks noRot="1" noChangeAspect="1" noMove="1" noResize="1" noEditPoints="1" noAdjustHandles="1" noChangeArrowheads="1" noChangeShapeType="1" noTextEdit="1"/>
          </p:cNvSpPr>
          <p:nvPr/>
        </p:nvSpPr>
        <p:spPr>
          <a:xfrm>
            <a:off x="1252077" y="2097274"/>
            <a:ext cx="2173839" cy="416717"/>
          </a:xfrm>
          <a:prstGeom prst="rect">
            <a:avLst/>
          </a:prstGeom>
          <a:blipFill>
            <a:blip r:embed="rId6"/>
            <a:stretch>
              <a:fillRect l="-7003" t="-19118" b="-22059"/>
            </a:stretch>
          </a:blipFill>
        </p:spPr>
        <p:txBody>
          <a:bodyPr/>
          <a:lstStyle/>
          <a:p>
            <a:r>
              <a:rPr lang="en-US">
                <a:noFill/>
              </a:rPr>
              <a:t> </a:t>
            </a:r>
          </a:p>
        </p:txBody>
      </p:sp>
      <p:graphicFrame>
        <p:nvGraphicFramePr>
          <p:cNvPr id="53262" name="Object 3"/>
          <p:cNvGraphicFramePr>
            <a:graphicFrameLocks noChangeAspect="1"/>
          </p:cNvGraphicFramePr>
          <p:nvPr/>
        </p:nvGraphicFramePr>
        <p:xfrm>
          <a:off x="1676400" y="1905000"/>
          <a:ext cx="239713" cy="366713"/>
        </p:xfrm>
        <a:graphic>
          <a:graphicData uri="http://schemas.openxmlformats.org/presentationml/2006/ole">
            <mc:AlternateContent xmlns:mc="http://schemas.openxmlformats.org/markup-compatibility/2006">
              <mc:Choice xmlns:v="urn:schemas-microsoft-com:vml" Requires="v">
                <p:oleObj spid="_x0000_s53312" name="Equation" r:id="rId7" imgW="241195" imgH="291973" progId="Equation.DSMT4">
                  <p:embed/>
                </p:oleObj>
              </mc:Choice>
              <mc:Fallback>
                <p:oleObj name="Equation" r:id="rId7" imgW="241195" imgH="291973"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905000"/>
                        <a:ext cx="239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3" name="Object 5"/>
          <p:cNvGraphicFramePr>
            <a:graphicFrameLocks noChangeAspect="1"/>
          </p:cNvGraphicFramePr>
          <p:nvPr/>
        </p:nvGraphicFramePr>
        <p:xfrm>
          <a:off x="2344738" y="1879600"/>
          <a:ext cx="404812" cy="415925"/>
        </p:xfrm>
        <a:graphic>
          <a:graphicData uri="http://schemas.openxmlformats.org/presentationml/2006/ole">
            <mc:AlternateContent xmlns:mc="http://schemas.openxmlformats.org/markup-compatibility/2006">
              <mc:Choice xmlns:v="urn:schemas-microsoft-com:vml" Requires="v">
                <p:oleObj spid="_x0000_s53313" name="Equation" r:id="rId9" imgW="380835" imgH="431613" progId="Equation.DSMT4">
                  <p:embed/>
                </p:oleObj>
              </mc:Choice>
              <mc:Fallback>
                <p:oleObj name="Equation" r:id="rId9" imgW="380835" imgH="4316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738" y="1879600"/>
                        <a:ext cx="4048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bwMode="auto">
          <a:xfrm>
            <a:off x="304800" y="533400"/>
            <a:ext cx="8286750" cy="471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3200" dirty="0" err="1"/>
              <a:t>Bài</a:t>
            </a:r>
            <a:r>
              <a:rPr lang="en-US" altLang="en-US" sz="3200" dirty="0"/>
              <a:t> </a:t>
            </a:r>
            <a:r>
              <a:rPr lang="en-US" altLang="en-US" sz="3200" dirty="0" err="1"/>
              <a:t>tập</a:t>
            </a:r>
            <a:endParaRPr lang="en-US" altLang="en-US" sz="2800" dirty="0">
              <a:solidFill>
                <a:schemeClr val="tx1"/>
              </a:solidFill>
            </a:endParaRPr>
          </a:p>
        </p:txBody>
      </p:sp>
      <p:sp>
        <p:nvSpPr>
          <p:cNvPr id="55299" name="Rectangle 3"/>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5300" name="Rectangle 4"/>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5301" name="Rectangle 5"/>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5302" name="Rectangle 6"/>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5303" name="Rectangle 7"/>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5304" name="Text Box 8"/>
          <p:cNvSpPr txBox="1">
            <a:spLocks noChangeArrowheads="1"/>
          </p:cNvSpPr>
          <p:nvPr/>
        </p:nvSpPr>
        <p:spPr bwMode="auto">
          <a:xfrm>
            <a:off x="0" y="1066800"/>
            <a:ext cx="9144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400" b="0" dirty="0" err="1">
                <a:latin typeface="+mn-lt"/>
              </a:rPr>
              <a:t>Bạn</a:t>
            </a:r>
            <a:r>
              <a:rPr lang="en-US" altLang="en-US" sz="2400" b="0" dirty="0">
                <a:latin typeface="+mn-lt"/>
              </a:rPr>
              <a:t> </a:t>
            </a:r>
            <a:r>
              <a:rPr lang="en-US" altLang="en-US" sz="2400" b="0" dirty="0" err="1">
                <a:latin typeface="+mn-lt"/>
              </a:rPr>
              <a:t>là</a:t>
            </a:r>
            <a:r>
              <a:rPr lang="en-US" altLang="en-US" sz="2400" b="0" dirty="0">
                <a:latin typeface="+mn-lt"/>
              </a:rPr>
              <a:t> </a:t>
            </a:r>
            <a:r>
              <a:rPr lang="en-US" altLang="en-US" sz="2400" b="0" dirty="0" err="1">
                <a:latin typeface="+mn-lt"/>
              </a:rPr>
              <a:t>quản</a:t>
            </a:r>
            <a:r>
              <a:rPr lang="en-US" altLang="en-US" sz="2400" b="0" dirty="0">
                <a:latin typeface="+mn-lt"/>
              </a:rPr>
              <a:t> </a:t>
            </a:r>
            <a:r>
              <a:rPr lang="en-US" altLang="en-US" sz="2400" b="0" dirty="0" err="1">
                <a:latin typeface="+mn-lt"/>
              </a:rPr>
              <a:t>lý</a:t>
            </a:r>
            <a:r>
              <a:rPr lang="en-US" altLang="en-US" sz="2400" b="0" dirty="0">
                <a:latin typeface="+mn-lt"/>
              </a:rPr>
              <a:t> </a:t>
            </a:r>
            <a:r>
              <a:rPr lang="en-US" altLang="en-US" sz="2400" b="0" dirty="0" err="1">
                <a:latin typeface="+mn-lt"/>
              </a:rPr>
              <a:t>một</a:t>
            </a:r>
            <a:r>
              <a:rPr lang="en-US" altLang="en-US" sz="2400" b="0" dirty="0">
                <a:latin typeface="+mn-lt"/>
              </a:rPr>
              <a:t> </a:t>
            </a:r>
            <a:r>
              <a:rPr lang="en-US" altLang="en-US" sz="2400" b="0" dirty="0" err="1">
                <a:latin typeface="+mn-lt"/>
              </a:rPr>
              <a:t>nhà</a:t>
            </a:r>
            <a:r>
              <a:rPr lang="en-US" altLang="en-US" sz="2400" b="0" dirty="0">
                <a:latin typeface="+mn-lt"/>
              </a:rPr>
              <a:t> </a:t>
            </a:r>
            <a:r>
              <a:rPr lang="en-US" altLang="en-US" sz="2400" b="0" dirty="0" err="1">
                <a:latin typeface="+mn-lt"/>
              </a:rPr>
              <a:t>hàng</a:t>
            </a:r>
            <a:r>
              <a:rPr lang="en-US" altLang="en-US" sz="2400" b="0" dirty="0">
                <a:latin typeface="+mn-lt"/>
              </a:rPr>
              <a:t> </a:t>
            </a:r>
            <a:r>
              <a:rPr lang="en-US" altLang="en-US" sz="2400" b="0" dirty="0" err="1">
                <a:latin typeface="+mn-lt"/>
              </a:rPr>
              <a:t>thức</a:t>
            </a:r>
            <a:r>
              <a:rPr lang="en-US" altLang="en-US" sz="2400" b="0" dirty="0">
                <a:latin typeface="+mn-lt"/>
              </a:rPr>
              <a:t> </a:t>
            </a:r>
            <a:r>
              <a:rPr lang="en-US" altLang="en-US" sz="2400" b="0" dirty="0" err="1">
                <a:latin typeface="+mn-lt"/>
              </a:rPr>
              <a:t>ăn</a:t>
            </a:r>
            <a:r>
              <a:rPr lang="en-US" altLang="en-US" sz="2400" b="0" dirty="0">
                <a:latin typeface="+mn-lt"/>
              </a:rPr>
              <a:t> </a:t>
            </a:r>
            <a:r>
              <a:rPr lang="en-US" altLang="en-US" sz="2400" b="0" dirty="0" err="1">
                <a:latin typeface="+mn-lt"/>
              </a:rPr>
              <a:t>nhanh</a:t>
            </a:r>
            <a:r>
              <a:rPr lang="en-US" altLang="en-US" sz="2400" b="0" dirty="0">
                <a:latin typeface="+mn-lt"/>
              </a:rPr>
              <a:t>. </a:t>
            </a:r>
            <a:r>
              <a:rPr lang="en-US" altLang="en-US" sz="2400" b="0" dirty="0" err="1">
                <a:latin typeface="+mn-lt"/>
              </a:rPr>
              <a:t>Bạn</a:t>
            </a:r>
            <a:r>
              <a:rPr lang="en-US" altLang="en-US" sz="2400" b="0" dirty="0">
                <a:latin typeface="+mn-lt"/>
              </a:rPr>
              <a:t> </a:t>
            </a:r>
            <a:r>
              <a:rPr lang="en-US" altLang="en-US" sz="2400" b="0" dirty="0" err="1">
                <a:latin typeface="+mn-lt"/>
              </a:rPr>
              <a:t>muốn</a:t>
            </a:r>
            <a:r>
              <a:rPr lang="en-US" altLang="en-US" sz="2400" b="0" dirty="0">
                <a:latin typeface="+mn-lt"/>
              </a:rPr>
              <a:t> </a:t>
            </a:r>
            <a:r>
              <a:rPr lang="en-US" altLang="en-US" sz="2400" b="0" dirty="0" err="1">
                <a:latin typeface="+mn-lt"/>
              </a:rPr>
              <a:t>xác</a:t>
            </a:r>
            <a:r>
              <a:rPr lang="en-US" altLang="en-US" sz="2400" b="0" dirty="0">
                <a:latin typeface="+mn-lt"/>
              </a:rPr>
              <a:t> </a:t>
            </a:r>
            <a:r>
              <a:rPr lang="en-US" altLang="en-US" sz="2400" b="0" dirty="0" err="1">
                <a:latin typeface="+mn-lt"/>
              </a:rPr>
              <a:t>định</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thức</a:t>
            </a:r>
            <a:r>
              <a:rPr lang="en-US" altLang="en-US" sz="2400" b="0" dirty="0">
                <a:latin typeface="+mn-lt"/>
              </a:rPr>
              <a:t> </a:t>
            </a:r>
            <a:r>
              <a:rPr lang="en-US" altLang="en-US" sz="2400" b="0" dirty="0" err="1">
                <a:latin typeface="+mn-lt"/>
              </a:rPr>
              <a:t>ăn</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khách</a:t>
            </a:r>
            <a:r>
              <a:rPr lang="en-US" altLang="en-US" sz="2400" b="0" dirty="0">
                <a:latin typeface="+mn-lt"/>
              </a:rPr>
              <a:t> </a:t>
            </a:r>
            <a:r>
              <a:rPr lang="en-US" altLang="en-US" sz="2400" b="0" dirty="0" err="1">
                <a:latin typeface="+mn-lt"/>
              </a:rPr>
              <a:t>trong</a:t>
            </a:r>
            <a:r>
              <a:rPr lang="en-US" altLang="en-US" sz="2400" b="0" dirty="0">
                <a:latin typeface="+mn-lt"/>
              </a:rPr>
              <a:t> </a:t>
            </a:r>
            <a:r>
              <a:rPr lang="en-US" altLang="en-US" sz="2400" b="0" dirty="0" err="1">
                <a:latin typeface="+mn-lt"/>
              </a:rPr>
              <a:t>tháng</a:t>
            </a:r>
            <a:r>
              <a:rPr lang="en-US" altLang="en-US" sz="2400" b="0" dirty="0">
                <a:latin typeface="+mn-lt"/>
              </a:rPr>
              <a:t> </a:t>
            </a:r>
            <a:r>
              <a:rPr lang="en-US" altLang="en-US" sz="2400" b="0" dirty="0" err="1">
                <a:latin typeface="+mn-lt"/>
              </a:rPr>
              <a:t>vừa</a:t>
            </a:r>
            <a:r>
              <a:rPr lang="en-US" altLang="en-US" sz="2400" b="0" dirty="0">
                <a:latin typeface="+mn-lt"/>
              </a:rPr>
              <a:t> qua </a:t>
            </a:r>
            <a:r>
              <a:rPr lang="en-US" altLang="en-US" sz="2400" b="0" dirty="0" err="1">
                <a:latin typeface="+mn-lt"/>
              </a:rPr>
              <a:t>có</a:t>
            </a:r>
            <a:r>
              <a:rPr lang="en-US" altLang="en-US" sz="2400" b="0" dirty="0">
                <a:latin typeface="+mn-lt"/>
              </a:rPr>
              <a:t> </a:t>
            </a:r>
            <a:r>
              <a:rPr lang="en-US" altLang="en-US" sz="2400" b="0" dirty="0" err="1">
                <a:latin typeface="+mn-lt"/>
              </a:rPr>
              <a:t>thay</a:t>
            </a:r>
            <a:r>
              <a:rPr lang="en-US" altLang="en-US" sz="2400" b="0" dirty="0">
                <a:latin typeface="+mn-lt"/>
              </a:rPr>
              <a:t> </a:t>
            </a:r>
            <a:r>
              <a:rPr lang="en-US" altLang="en-US" sz="2400" b="0" dirty="0" err="1">
                <a:latin typeface="+mn-lt"/>
              </a:rPr>
              <a:t>đổi</a:t>
            </a:r>
            <a:r>
              <a:rPr lang="en-US" altLang="en-US" sz="2400" b="0" dirty="0">
                <a:latin typeface="+mn-lt"/>
              </a:rPr>
              <a:t> so </a:t>
            </a:r>
            <a:r>
              <a:rPr lang="en-US" altLang="en-US" sz="2400" b="0" dirty="0" err="1">
                <a:latin typeface="+mn-lt"/>
              </a:rPr>
              <a:t>với</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4.5 </a:t>
            </a:r>
            <a:r>
              <a:rPr lang="en-US" altLang="en-US" sz="2400" b="0" dirty="0" err="1">
                <a:latin typeface="+mn-lt"/>
              </a:rPr>
              <a:t>phút</a:t>
            </a:r>
            <a:r>
              <a:rPr lang="en-US" altLang="en-US" sz="2400" b="0" dirty="0">
                <a:latin typeface="+mn-lt"/>
              </a:rPr>
              <a:t> </a:t>
            </a:r>
            <a:r>
              <a:rPr lang="en-US" altLang="en-US" sz="2400" b="0" dirty="0" err="1">
                <a:latin typeface="+mn-lt"/>
              </a:rPr>
              <a:t>không</a:t>
            </a:r>
            <a:r>
              <a:rPr lang="en-US" altLang="en-US" sz="2400" b="0" dirty="0">
                <a:latin typeface="+mn-lt"/>
              </a:rPr>
              <a:t>. </a:t>
            </a:r>
            <a:r>
              <a:rPr lang="en-US" altLang="en-US" sz="2400" b="0" dirty="0" err="1">
                <a:latin typeface="+mn-lt"/>
              </a:rPr>
              <a:t>Dựa</a:t>
            </a:r>
            <a:r>
              <a:rPr lang="en-US" altLang="en-US" sz="2400" b="0" dirty="0">
                <a:latin typeface="+mn-lt"/>
              </a:rPr>
              <a:t> </a:t>
            </a:r>
            <a:r>
              <a:rPr lang="en-US" altLang="en-US" sz="2400" b="0" dirty="0" err="1">
                <a:latin typeface="+mn-lt"/>
              </a:rPr>
              <a:t>vào</a:t>
            </a:r>
            <a:r>
              <a:rPr lang="en-US" altLang="en-US" sz="2400" b="0" dirty="0">
                <a:latin typeface="+mn-lt"/>
              </a:rPr>
              <a:t> </a:t>
            </a:r>
            <a:r>
              <a:rPr lang="en-US" altLang="en-US" sz="2400" b="0" dirty="0" err="1">
                <a:latin typeface="+mn-lt"/>
              </a:rPr>
              <a:t>kinh</a:t>
            </a:r>
            <a:r>
              <a:rPr lang="en-US" altLang="en-US" sz="2400" b="0" dirty="0">
                <a:latin typeface="+mn-lt"/>
              </a:rPr>
              <a:t> </a:t>
            </a:r>
            <a:r>
              <a:rPr lang="en-US" altLang="en-US" sz="2400" b="0" dirty="0" err="1">
                <a:latin typeface="+mn-lt"/>
              </a:rPr>
              <a:t>nghiệm</a:t>
            </a:r>
            <a:r>
              <a:rPr lang="en-US" altLang="en-US" sz="2400" b="0" dirty="0">
                <a:latin typeface="+mn-lt"/>
              </a:rPr>
              <a:t>, </a:t>
            </a:r>
            <a:r>
              <a:rPr lang="en-US" altLang="en-US" sz="2400" b="0" dirty="0" err="1">
                <a:latin typeface="+mn-lt"/>
              </a:rPr>
              <a:t>giả</a:t>
            </a:r>
            <a:r>
              <a:rPr lang="en-US" altLang="en-US" sz="2400" b="0" dirty="0">
                <a:latin typeface="+mn-lt"/>
              </a:rPr>
              <a:t> </a:t>
            </a:r>
            <a:r>
              <a:rPr lang="en-US" altLang="en-US" sz="2400" b="0" dirty="0" err="1">
                <a:latin typeface="+mn-lt"/>
              </a:rPr>
              <a:t>sử</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có</a:t>
            </a:r>
            <a:r>
              <a:rPr lang="en-US" altLang="en-US" sz="2400" b="0" dirty="0">
                <a:latin typeface="+mn-lt"/>
              </a:rPr>
              <a:t> </a:t>
            </a:r>
            <a:r>
              <a:rPr lang="en-US" altLang="en-US" sz="2400" b="0" dirty="0" err="1">
                <a:latin typeface="+mn-lt"/>
              </a:rPr>
              <a:t>phân</a:t>
            </a:r>
            <a:r>
              <a:rPr lang="en-US" altLang="en-US" sz="2400" b="0" dirty="0">
                <a:latin typeface="+mn-lt"/>
              </a:rPr>
              <a:t> </a:t>
            </a:r>
            <a:r>
              <a:rPr lang="en-US" altLang="en-US" sz="2400" b="0" dirty="0" err="1">
                <a:latin typeface="+mn-lt"/>
              </a:rPr>
              <a:t>phối</a:t>
            </a:r>
            <a:r>
              <a:rPr lang="en-US" altLang="en-US" sz="2400" b="0" dirty="0">
                <a:latin typeface="+mn-lt"/>
              </a:rPr>
              <a:t> </a:t>
            </a:r>
            <a:r>
              <a:rPr lang="en-US" altLang="en-US" sz="2400" b="0" dirty="0" err="1">
                <a:latin typeface="+mn-lt"/>
              </a:rPr>
              <a:t>chuẩn</a:t>
            </a:r>
            <a:r>
              <a:rPr lang="en-US" altLang="en-US" sz="2400" b="0" dirty="0">
                <a:latin typeface="+mn-lt"/>
              </a:rPr>
              <a:t> </a:t>
            </a:r>
            <a:r>
              <a:rPr lang="en-US" altLang="en-US" sz="2400" b="0" dirty="0" err="1">
                <a:latin typeface="+mn-lt"/>
              </a:rPr>
              <a:t>với</a:t>
            </a:r>
            <a:r>
              <a:rPr lang="en-US" altLang="en-US" sz="2400" b="0" dirty="0">
                <a:latin typeface="+mn-lt"/>
              </a:rPr>
              <a:t> </a:t>
            </a:r>
            <a:r>
              <a:rPr lang="en-US" altLang="en-US" sz="2400" b="0" dirty="0" err="1">
                <a:latin typeface="+mn-lt"/>
              </a:rPr>
              <a:t>độ</a:t>
            </a:r>
            <a:r>
              <a:rPr lang="en-US" altLang="en-US" sz="2400" b="0" dirty="0">
                <a:latin typeface="+mn-lt"/>
              </a:rPr>
              <a:t> </a:t>
            </a:r>
            <a:r>
              <a:rPr lang="en-US" altLang="en-US" sz="2400" b="0" dirty="0" err="1">
                <a:latin typeface="+mn-lt"/>
              </a:rPr>
              <a:t>lệch</a:t>
            </a:r>
            <a:r>
              <a:rPr lang="en-US" altLang="en-US" sz="2400" b="0" dirty="0">
                <a:latin typeface="+mn-lt"/>
              </a:rPr>
              <a:t> </a:t>
            </a:r>
            <a:r>
              <a:rPr lang="en-US" altLang="en-US" sz="2400" b="0" dirty="0" err="1">
                <a:latin typeface="+mn-lt"/>
              </a:rPr>
              <a:t>chuẩn</a:t>
            </a:r>
            <a:r>
              <a:rPr lang="en-US" altLang="en-US" sz="2400" b="0" dirty="0">
                <a:latin typeface="+mn-lt"/>
              </a:rPr>
              <a:t> 1.2 </a:t>
            </a:r>
            <a:r>
              <a:rPr lang="en-US" altLang="en-US" sz="2400" b="0" dirty="0" err="1">
                <a:latin typeface="+mn-lt"/>
              </a:rPr>
              <a:t>phút</a:t>
            </a:r>
            <a:r>
              <a:rPr lang="en-US" altLang="en-US" sz="2400" b="0" dirty="0">
                <a:latin typeface="+mn-lt"/>
              </a:rPr>
              <a:t>.</a:t>
            </a:r>
          </a:p>
          <a:p>
            <a:r>
              <a:rPr lang="en-US" altLang="en-US" sz="2400" b="0" dirty="0" err="1">
                <a:latin typeface="+mn-lt"/>
              </a:rPr>
              <a:t>Bạn</a:t>
            </a:r>
            <a:r>
              <a:rPr lang="en-US" altLang="en-US" sz="2400" b="0" dirty="0">
                <a:latin typeface="+mn-lt"/>
              </a:rPr>
              <a:t> </a:t>
            </a:r>
            <a:r>
              <a:rPr lang="en-US" altLang="en-US" sz="2400" b="0" dirty="0" err="1">
                <a:latin typeface="+mn-lt"/>
              </a:rPr>
              <a:t>chọn</a:t>
            </a:r>
            <a:r>
              <a:rPr lang="en-US" altLang="en-US" sz="2400" b="0" dirty="0">
                <a:latin typeface="+mn-lt"/>
              </a:rPr>
              <a:t> </a:t>
            </a:r>
            <a:r>
              <a:rPr lang="en-US" altLang="en-US" sz="2400" b="0" dirty="0" err="1">
                <a:latin typeface="+mn-lt"/>
              </a:rPr>
              <a:t>một</a:t>
            </a:r>
            <a:r>
              <a:rPr lang="en-US" altLang="en-US" sz="2400" b="0" dirty="0">
                <a:latin typeface="+mn-lt"/>
              </a:rPr>
              <a:t> </a:t>
            </a:r>
            <a:r>
              <a:rPr lang="en-US" altLang="en-US" sz="2400" b="0" dirty="0" err="1">
                <a:latin typeface="+mn-lt"/>
              </a:rPr>
              <a:t>tập</a:t>
            </a:r>
            <a:r>
              <a:rPr lang="en-US" altLang="en-US" sz="2400" b="0" dirty="0">
                <a:latin typeface="+mn-lt"/>
              </a:rPr>
              <a:t> </a:t>
            </a:r>
            <a:r>
              <a:rPr lang="en-US" altLang="en-US" sz="2400" b="0" dirty="0" err="1">
                <a:latin typeface="+mn-lt"/>
              </a:rPr>
              <a:t>mẫu</a:t>
            </a:r>
            <a:r>
              <a:rPr lang="en-US" altLang="en-US" sz="2400" b="0" dirty="0">
                <a:latin typeface="+mn-lt"/>
              </a:rPr>
              <a:t> </a:t>
            </a:r>
            <a:r>
              <a:rPr lang="en-US" altLang="en-US" sz="2400" b="0" dirty="0" err="1">
                <a:latin typeface="+mn-lt"/>
              </a:rPr>
              <a:t>gồm</a:t>
            </a:r>
            <a:r>
              <a:rPr lang="en-US" altLang="en-US" sz="2400" b="0" dirty="0">
                <a:latin typeface="+mn-lt"/>
              </a:rPr>
              <a:t> 25 </a:t>
            </a:r>
            <a:r>
              <a:rPr lang="en-US" altLang="en-US" sz="2400" b="0" dirty="0" err="1">
                <a:latin typeface="+mn-lt"/>
              </a:rPr>
              <a:t>phiếu</a:t>
            </a:r>
            <a:r>
              <a:rPr lang="en-US" altLang="en-US" sz="2400" b="0" dirty="0">
                <a:latin typeface="+mn-lt"/>
              </a:rPr>
              <a:t> </a:t>
            </a:r>
            <a:r>
              <a:rPr lang="en-US" altLang="en-US" sz="2400" b="0" dirty="0" err="1">
                <a:latin typeface="+mn-lt"/>
              </a:rPr>
              <a:t>gọi</a:t>
            </a:r>
            <a:r>
              <a:rPr lang="en-US" altLang="en-US" sz="2400" b="0" dirty="0">
                <a:latin typeface="+mn-lt"/>
              </a:rPr>
              <a:t> </a:t>
            </a:r>
            <a:r>
              <a:rPr lang="en-US" altLang="en-US" sz="2400" b="0" dirty="0" err="1">
                <a:latin typeface="+mn-lt"/>
              </a:rPr>
              <a:t>thức</a:t>
            </a:r>
            <a:r>
              <a:rPr lang="en-US" altLang="en-US" sz="2400" b="0" dirty="0">
                <a:latin typeface="+mn-lt"/>
              </a:rPr>
              <a:t> </a:t>
            </a:r>
            <a:r>
              <a:rPr lang="en-US" altLang="en-US" sz="2400" b="0" dirty="0" err="1">
                <a:latin typeface="+mn-lt"/>
              </a:rPr>
              <a:t>ăn</a:t>
            </a:r>
            <a:r>
              <a:rPr lang="en-US" altLang="en-US" sz="2400" b="0" dirty="0">
                <a:latin typeface="+mn-lt"/>
              </a:rPr>
              <a:t> </a:t>
            </a:r>
            <a:r>
              <a:rPr lang="en-US" altLang="en-US" sz="2400" b="0" dirty="0" err="1">
                <a:latin typeface="+mn-lt"/>
              </a:rPr>
              <a:t>trong</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1 </a:t>
            </a:r>
            <a:r>
              <a:rPr lang="en-US" altLang="en-US" sz="2400" b="0" dirty="0" err="1">
                <a:latin typeface="+mn-lt"/>
              </a:rPr>
              <a:t>tiếng</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tập</a:t>
            </a:r>
            <a:r>
              <a:rPr lang="en-US" altLang="en-US" sz="2400" b="0" dirty="0">
                <a:latin typeface="+mn-lt"/>
              </a:rPr>
              <a:t> </a:t>
            </a:r>
            <a:r>
              <a:rPr lang="en-US" altLang="en-US" sz="2400" b="0" dirty="0" err="1">
                <a:latin typeface="+mn-lt"/>
              </a:rPr>
              <a:t>mẫu</a:t>
            </a:r>
            <a:r>
              <a:rPr lang="en-US" altLang="en-US" sz="2400" b="0" dirty="0">
                <a:latin typeface="+mn-lt"/>
              </a:rPr>
              <a:t> </a:t>
            </a:r>
            <a:r>
              <a:rPr lang="en-US" altLang="en-US" sz="2400" b="0" dirty="0" err="1">
                <a:latin typeface="+mn-lt"/>
              </a:rPr>
              <a:t>là</a:t>
            </a:r>
            <a:r>
              <a:rPr lang="en-US" altLang="en-US" sz="2400" b="0" dirty="0">
                <a:latin typeface="+mn-lt"/>
              </a:rPr>
              <a:t> 5.1 </a:t>
            </a:r>
            <a:r>
              <a:rPr lang="en-US" altLang="en-US" sz="2400" b="0" dirty="0" err="1">
                <a:latin typeface="+mn-lt"/>
              </a:rPr>
              <a:t>phút</a:t>
            </a:r>
            <a:r>
              <a:rPr lang="en-US" altLang="en-US" sz="2400" b="0" dirty="0">
                <a:latin typeface="+mn-lt"/>
              </a:rPr>
              <a:t>. </a:t>
            </a:r>
            <a:r>
              <a:rPr lang="en-US" altLang="en-US" sz="2400" b="0" dirty="0" err="1">
                <a:latin typeface="+mn-lt"/>
              </a:rPr>
              <a:t>Hãy</a:t>
            </a:r>
            <a:r>
              <a:rPr lang="en-US" altLang="en-US" sz="2400" b="0" dirty="0">
                <a:latin typeface="+mn-lt"/>
              </a:rPr>
              <a:t> </a:t>
            </a:r>
            <a:r>
              <a:rPr lang="en-US" altLang="en-US" sz="2400" b="0" dirty="0" err="1">
                <a:latin typeface="+mn-lt"/>
              </a:rPr>
              <a:t>xác</a:t>
            </a:r>
            <a:r>
              <a:rPr lang="en-US" altLang="en-US" sz="2400" b="0" dirty="0">
                <a:latin typeface="+mn-lt"/>
              </a:rPr>
              <a:t> </a:t>
            </a:r>
            <a:r>
              <a:rPr lang="en-US" altLang="en-US" sz="2400" b="0" dirty="0" err="1">
                <a:latin typeface="+mn-lt"/>
              </a:rPr>
              <a:t>định</a:t>
            </a:r>
            <a:r>
              <a:rPr lang="en-US" altLang="en-US" sz="2400" b="0" dirty="0">
                <a:latin typeface="+mn-lt"/>
              </a:rPr>
              <a:t> </a:t>
            </a:r>
            <a:r>
              <a:rPr lang="en-US" altLang="en-US" sz="2400" b="0" dirty="0" err="1">
                <a:latin typeface="+mn-lt"/>
              </a:rPr>
              <a:t>xem</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thức</a:t>
            </a:r>
            <a:r>
              <a:rPr lang="en-US" altLang="en-US" sz="2400" b="0" dirty="0">
                <a:latin typeface="+mn-lt"/>
              </a:rPr>
              <a:t> </a:t>
            </a:r>
            <a:r>
              <a:rPr lang="en-US" altLang="en-US" sz="2400" b="0" dirty="0" err="1">
                <a:latin typeface="+mn-lt"/>
              </a:rPr>
              <a:t>ăn</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khách</a:t>
            </a:r>
            <a:r>
              <a:rPr lang="en-US" altLang="en-US" sz="2400" b="0" dirty="0">
                <a:latin typeface="+mn-lt"/>
              </a:rPr>
              <a:t> </a:t>
            </a:r>
            <a:r>
              <a:rPr lang="en-US" altLang="en-US" sz="2400" b="0" dirty="0" err="1">
                <a:latin typeface="+mn-lt"/>
              </a:rPr>
              <a:t>hàng</a:t>
            </a:r>
            <a:r>
              <a:rPr lang="en-US" altLang="en-US" sz="2400" b="0" dirty="0">
                <a:latin typeface="+mn-lt"/>
              </a:rPr>
              <a:t> </a:t>
            </a:r>
            <a:r>
              <a:rPr lang="en-US" altLang="en-US" sz="2400" b="0" dirty="0" err="1">
                <a:latin typeface="+mn-lt"/>
              </a:rPr>
              <a:t>trong</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qua </a:t>
            </a:r>
            <a:r>
              <a:rPr lang="en-US" altLang="en-US" sz="2400" b="0" dirty="0" err="1">
                <a:latin typeface="+mn-lt"/>
              </a:rPr>
              <a:t>có</a:t>
            </a:r>
            <a:r>
              <a:rPr lang="en-US" altLang="en-US" sz="2400" b="0" dirty="0">
                <a:latin typeface="+mn-lt"/>
              </a:rPr>
              <a:t> </a:t>
            </a:r>
            <a:r>
              <a:rPr lang="en-US" altLang="en-US" sz="2400" b="0" dirty="0" err="1">
                <a:latin typeface="+mn-lt"/>
              </a:rPr>
              <a:t>thay</a:t>
            </a:r>
            <a:r>
              <a:rPr lang="en-US" altLang="en-US" sz="2400" b="0" dirty="0">
                <a:latin typeface="+mn-lt"/>
              </a:rPr>
              <a:t> </a:t>
            </a:r>
            <a:r>
              <a:rPr lang="en-US" altLang="en-US" sz="2400" b="0" dirty="0" err="1">
                <a:latin typeface="+mn-lt"/>
              </a:rPr>
              <a:t>đổi</a:t>
            </a:r>
            <a:r>
              <a:rPr lang="en-US" altLang="en-US" sz="2400" b="0" dirty="0">
                <a:latin typeface="+mn-lt"/>
              </a:rPr>
              <a:t> so </a:t>
            </a:r>
            <a:r>
              <a:rPr lang="en-US" altLang="en-US" sz="2400" b="0" dirty="0" err="1">
                <a:latin typeface="+mn-lt"/>
              </a:rPr>
              <a:t>với</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4.5 </a:t>
            </a:r>
            <a:r>
              <a:rPr lang="en-US" altLang="en-US" sz="2400" b="0" dirty="0" err="1">
                <a:latin typeface="+mn-lt"/>
              </a:rPr>
              <a:t>phút</a:t>
            </a:r>
            <a:r>
              <a:rPr lang="en-US" altLang="en-US" sz="2400" b="0" dirty="0">
                <a:latin typeface="+mn-lt"/>
              </a:rPr>
              <a:t> </a:t>
            </a:r>
            <a:r>
              <a:rPr lang="en-US" altLang="en-US" sz="2400" b="0" dirty="0" err="1">
                <a:latin typeface="+mn-lt"/>
              </a:rPr>
              <a:t>không</a:t>
            </a:r>
            <a:r>
              <a:rPr lang="en-US" altLang="en-US" sz="2400" b="0" dirty="0">
                <a:latin typeface="+mn-lt"/>
              </a:rPr>
              <a:t>. </a:t>
            </a:r>
            <a:r>
              <a:rPr lang="en-US" altLang="en-US" sz="2400" b="0" dirty="0" err="1">
                <a:latin typeface="+mn-lt"/>
              </a:rPr>
              <a:t>Chọn</a:t>
            </a:r>
            <a:r>
              <a:rPr lang="en-US" altLang="en-US" sz="2400" b="0" dirty="0">
                <a:latin typeface="+mn-lt"/>
              </a:rPr>
              <a:t> </a:t>
            </a:r>
            <a:r>
              <a:rPr lang="en-US" altLang="en-US" sz="2400" b="0" dirty="0" err="1">
                <a:latin typeface="+mn-lt"/>
              </a:rPr>
              <a:t>mức</a:t>
            </a:r>
            <a:r>
              <a:rPr lang="en-US" altLang="en-US" sz="2400" b="0" dirty="0">
                <a:latin typeface="+mn-lt"/>
              </a:rPr>
              <a:t> </a:t>
            </a:r>
            <a:r>
              <a:rPr lang="en-US" altLang="en-US" sz="2400" b="0" dirty="0" err="1">
                <a:latin typeface="+mn-lt"/>
              </a:rPr>
              <a:t>có</a:t>
            </a:r>
            <a:r>
              <a:rPr lang="en-US" altLang="en-US" sz="2400" b="0" dirty="0">
                <a:latin typeface="+mn-lt"/>
              </a:rPr>
              <a:t> ý </a:t>
            </a:r>
            <a:r>
              <a:rPr lang="en-US" altLang="en-US" sz="2400" b="0" dirty="0" err="1">
                <a:latin typeface="+mn-lt"/>
              </a:rPr>
              <a:t>nghĩa</a:t>
            </a:r>
            <a:r>
              <a:rPr lang="en-US" altLang="en-US" sz="2400" b="0" dirty="0">
                <a:latin typeface="+mn-lt"/>
              </a:rPr>
              <a:t> </a:t>
            </a:r>
            <a:r>
              <a:rPr lang="en-US" altLang="en-US" sz="2400" b="0" dirty="0" err="1">
                <a:latin typeface="+mn-lt"/>
              </a:rPr>
              <a:t>là</a:t>
            </a:r>
            <a:r>
              <a:rPr lang="en-US" altLang="en-US" sz="2400" b="0" dirty="0">
                <a:latin typeface="+mn-lt"/>
              </a:rPr>
              <a:t> 0.05</a:t>
            </a:r>
          </a:p>
        </p:txBody>
      </p:sp>
      <p:sp>
        <p:nvSpPr>
          <p:cNvPr id="12" name="Text Box 8"/>
          <p:cNvSpPr txBox="1">
            <a:spLocks noChangeArrowheads="1"/>
          </p:cNvSpPr>
          <p:nvPr/>
        </p:nvSpPr>
        <p:spPr bwMode="auto">
          <a:xfrm>
            <a:off x="676275" y="4319588"/>
            <a:ext cx="78708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err="1">
                <a:latin typeface="+mn-lt"/>
              </a:rPr>
              <a:t>Chọn</a:t>
            </a:r>
            <a:r>
              <a:rPr lang="en-US" altLang="en-US" sz="2400" b="0" dirty="0">
                <a:latin typeface="+mn-lt"/>
              </a:rPr>
              <a:t> </a:t>
            </a:r>
            <a:r>
              <a:rPr lang="en-US" altLang="en-US" sz="2400" b="0" dirty="0" err="1">
                <a:latin typeface="+mn-lt"/>
              </a:rPr>
              <a:t>mức</a:t>
            </a:r>
            <a:r>
              <a:rPr lang="en-US" altLang="en-US" sz="2400" b="0" dirty="0">
                <a:latin typeface="+mn-lt"/>
              </a:rPr>
              <a:t> </a:t>
            </a:r>
            <a:r>
              <a:rPr lang="en-US" altLang="en-US" sz="2400" b="0" dirty="0" err="1">
                <a:latin typeface="+mn-lt"/>
              </a:rPr>
              <a:t>có</a:t>
            </a:r>
            <a:r>
              <a:rPr lang="en-US" altLang="en-US" sz="2400" b="0" dirty="0">
                <a:latin typeface="+mn-lt"/>
              </a:rPr>
              <a:t> ý </a:t>
            </a:r>
            <a:r>
              <a:rPr lang="en-US" altLang="en-US" sz="2400" b="0" dirty="0" err="1">
                <a:latin typeface="+mn-lt"/>
              </a:rPr>
              <a:t>nghĩa</a:t>
            </a:r>
            <a:r>
              <a:rPr lang="en-US" altLang="en-US" sz="2400" b="0" dirty="0">
                <a:latin typeface="+mn-lt"/>
              </a:rPr>
              <a:t> </a:t>
            </a:r>
            <a:r>
              <a:rPr lang="el-GR" altLang="en-US" sz="2400" b="0" dirty="0">
                <a:latin typeface="+mn-lt"/>
              </a:rPr>
              <a:t>α</a:t>
            </a:r>
            <a:r>
              <a:rPr lang="en-US" altLang="en-US" sz="2400" b="0" dirty="0">
                <a:latin typeface="+mn-lt"/>
              </a:rPr>
              <a:t>=0.05</a:t>
            </a:r>
          </a:p>
          <a:p>
            <a:pPr>
              <a:lnSpc>
                <a:spcPct val="90000"/>
              </a:lnSpc>
              <a:defRPr/>
            </a:pPr>
            <a:endParaRPr lang="en-US" altLang="en-US" sz="2400" b="0" dirty="0">
              <a:latin typeface="+mn-lt"/>
            </a:endParaRPr>
          </a:p>
          <a:p>
            <a:pPr>
              <a:lnSpc>
                <a:spcPct val="90000"/>
              </a:lnSpc>
              <a:defRPr/>
            </a:pPr>
            <a:r>
              <a:rPr lang="en-US" altLang="en-US" sz="2400" b="0" dirty="0" err="1">
                <a:latin typeface="+mn-lt"/>
              </a:rPr>
              <a:t>Đây</a:t>
            </a:r>
            <a:r>
              <a:rPr lang="en-US" altLang="en-US" sz="2400" b="0" dirty="0">
                <a:latin typeface="+mn-lt"/>
              </a:rPr>
              <a:t> </a:t>
            </a:r>
            <a:r>
              <a:rPr lang="en-US" altLang="en-US" sz="2400" b="0" dirty="0" err="1">
                <a:latin typeface="+mn-lt"/>
              </a:rPr>
              <a:t>là</a:t>
            </a:r>
            <a:r>
              <a:rPr lang="en-US" altLang="en-US" sz="2400" b="0" dirty="0">
                <a:latin typeface="+mn-lt"/>
              </a:rPr>
              <a:t> </a:t>
            </a:r>
            <a:r>
              <a:rPr lang="en-US" altLang="en-US" sz="2400" b="0" dirty="0" err="1">
                <a:latin typeface="+mn-lt"/>
              </a:rPr>
              <a:t>bài</a:t>
            </a:r>
            <a:r>
              <a:rPr lang="en-US" altLang="en-US" sz="2400" b="0" dirty="0">
                <a:latin typeface="+mn-lt"/>
              </a:rPr>
              <a:t> </a:t>
            </a:r>
            <a:r>
              <a:rPr lang="en-US" altLang="en-US" sz="2400" b="0" dirty="0" err="1">
                <a:latin typeface="+mn-lt"/>
              </a:rPr>
              <a:t>toán</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quần</a:t>
            </a:r>
            <a:r>
              <a:rPr lang="en-US" altLang="en-US" sz="2400" b="0" dirty="0">
                <a:latin typeface="+mn-lt"/>
              </a:rPr>
              <a:t> </a:t>
            </a:r>
            <a:r>
              <a:rPr lang="en-US" altLang="en-US" sz="2400" b="0" dirty="0" err="1">
                <a:latin typeface="+mn-lt"/>
              </a:rPr>
              <a:t>thể</a:t>
            </a:r>
            <a:r>
              <a:rPr lang="en-US" altLang="en-US" sz="2400" b="0" dirty="0">
                <a:latin typeface="+mn-lt"/>
              </a:rPr>
              <a:t> (</a:t>
            </a:r>
            <a:r>
              <a:rPr lang="el-GR" altLang="en-US" sz="2400" b="0" dirty="0"/>
              <a:t>μ</a:t>
            </a:r>
            <a:r>
              <a:rPr lang="en-US" altLang="en-US" sz="2400" b="0" dirty="0">
                <a:latin typeface="+mn-lt"/>
              </a:rPr>
              <a:t>), </a:t>
            </a:r>
            <a:r>
              <a:rPr lang="en-US" altLang="en-US" sz="2400" b="0" dirty="0" err="1">
                <a:latin typeface="+mn-lt"/>
              </a:rPr>
              <a:t>tập</a:t>
            </a:r>
            <a:r>
              <a:rPr lang="en-US" altLang="en-US" sz="2400" b="0" dirty="0">
                <a:latin typeface="+mn-lt"/>
              </a:rPr>
              <a:t> </a:t>
            </a:r>
            <a:r>
              <a:rPr lang="en-US" altLang="en-US" sz="2400" b="0" dirty="0" err="1">
                <a:latin typeface="+mn-lt"/>
              </a:rPr>
              <a:t>mẫu</a:t>
            </a:r>
            <a:r>
              <a:rPr lang="en-US" altLang="en-US" sz="2400" b="0" dirty="0">
                <a:latin typeface="+mn-lt"/>
              </a:rPr>
              <a:t> </a:t>
            </a:r>
            <a:r>
              <a:rPr lang="en-US" altLang="en-US" sz="2400" b="0" dirty="0" err="1">
                <a:latin typeface="+mn-lt"/>
              </a:rPr>
              <a:t>có</a:t>
            </a:r>
            <a:r>
              <a:rPr lang="en-US" altLang="en-US" sz="2400" b="0" dirty="0">
                <a:latin typeface="+mn-lt"/>
              </a:rPr>
              <a:t> </a:t>
            </a:r>
            <a:r>
              <a:rPr lang="en-US" altLang="en-US" sz="2400" b="0" dirty="0" err="1">
                <a:latin typeface="+mn-lt"/>
              </a:rPr>
              <a:t>kích</a:t>
            </a:r>
            <a:r>
              <a:rPr lang="en-US" altLang="en-US" sz="2400" b="0" dirty="0">
                <a:latin typeface="+mn-lt"/>
              </a:rPr>
              <a:t> </a:t>
            </a:r>
            <a:r>
              <a:rPr lang="en-US" altLang="en-US" sz="2400" b="0" dirty="0" err="1">
                <a:latin typeface="+mn-lt"/>
              </a:rPr>
              <a:t>thước</a:t>
            </a:r>
            <a:r>
              <a:rPr lang="en-US" altLang="en-US" sz="2400" b="0" dirty="0">
                <a:latin typeface="+mn-lt"/>
              </a:rPr>
              <a:t> </a:t>
            </a:r>
            <a:r>
              <a:rPr lang="en-US" altLang="en-US" sz="2400" b="0" dirty="0" err="1">
                <a:latin typeface="+mn-lt"/>
              </a:rPr>
              <a:t>lớn</a:t>
            </a:r>
            <a:r>
              <a:rPr lang="en-US" altLang="en-US" sz="2400" b="0" dirty="0">
                <a:latin typeface="+mn-lt"/>
              </a:rPr>
              <a:t> (n=25), </a:t>
            </a:r>
            <a:r>
              <a:rPr lang="en-US" altLang="en-US" sz="2400" b="0" dirty="0" err="1">
                <a:latin typeface="+mn-lt"/>
              </a:rPr>
              <a:t>biết</a:t>
            </a:r>
            <a:r>
              <a:rPr lang="en-US" altLang="en-US" sz="2400" b="0" dirty="0">
                <a:latin typeface="+mn-lt"/>
              </a:rPr>
              <a:t> </a:t>
            </a:r>
            <a:r>
              <a:rPr lang="en-US" altLang="en-US" sz="2400" b="0" dirty="0" err="1">
                <a:latin typeface="+mn-lt"/>
              </a:rPr>
              <a:t>trước</a:t>
            </a:r>
            <a:r>
              <a:rPr lang="en-US" altLang="en-US" sz="2400" b="0" dirty="0">
                <a:latin typeface="+mn-lt"/>
              </a:rPr>
              <a:t> </a:t>
            </a:r>
            <a:r>
              <a:rPr lang="en-US" altLang="en-US" sz="2400" b="0" dirty="0" err="1">
                <a:latin typeface="+mn-lt"/>
              </a:rPr>
              <a:t>phương</a:t>
            </a:r>
            <a:r>
              <a:rPr lang="en-US" altLang="en-US" sz="2400" b="0" dirty="0">
                <a:latin typeface="+mn-lt"/>
              </a:rPr>
              <a:t> </a:t>
            </a:r>
            <a:r>
              <a:rPr lang="en-US" altLang="en-US" sz="2400" b="0" dirty="0" err="1">
                <a:latin typeface="+mn-lt"/>
              </a:rPr>
              <a:t>sai</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quần</a:t>
            </a:r>
            <a:r>
              <a:rPr lang="en-US" altLang="en-US" sz="2400" b="0" dirty="0">
                <a:latin typeface="+mn-lt"/>
              </a:rPr>
              <a:t> </a:t>
            </a:r>
            <a:r>
              <a:rPr lang="en-US" altLang="en-US" sz="2400" b="0" dirty="0" err="1">
                <a:latin typeface="+mn-lt"/>
              </a:rPr>
              <a:t>thể</a:t>
            </a:r>
            <a:r>
              <a:rPr lang="en-US" altLang="en-US" sz="2400" b="0" dirty="0">
                <a:latin typeface="+mn-lt"/>
              </a:rPr>
              <a:t> (</a:t>
            </a:r>
            <a:r>
              <a:rPr lang="el-GR" altLang="en-US" sz="2400" b="0" dirty="0">
                <a:latin typeface="+mn-lt"/>
              </a:rPr>
              <a:t>σ</a:t>
            </a:r>
            <a:r>
              <a:rPr lang="en-US" altLang="en-US" sz="2400" b="0" baseline="30000" dirty="0">
                <a:latin typeface="+mn-lt"/>
              </a:rPr>
              <a:t>2</a:t>
            </a:r>
            <a:r>
              <a:rPr lang="en-US" altLang="en-US" sz="2400" b="0" baseline="-25000" dirty="0">
                <a:latin typeface="+mn-lt"/>
              </a:rPr>
              <a:t> </a:t>
            </a:r>
            <a:r>
              <a:rPr lang="en-US" altLang="en-US" sz="2400" b="0" dirty="0">
                <a:latin typeface="+mn-lt"/>
              </a:rPr>
              <a:t>= 1.2</a:t>
            </a:r>
            <a:r>
              <a:rPr lang="en-US" altLang="en-US" sz="2400" b="0" baseline="30000" dirty="0">
                <a:latin typeface="+mn-lt"/>
              </a:rPr>
              <a:t>2</a:t>
            </a:r>
            <a:r>
              <a:rPr lang="en-US" altLang="en-US" sz="2400" b="0" dirty="0">
                <a:latin typeface="+mn-lt"/>
              </a:rPr>
              <a:t>) </a:t>
            </a:r>
          </a:p>
          <a:p>
            <a:pPr>
              <a:lnSpc>
                <a:spcPct val="90000"/>
              </a:lnSpc>
              <a:defRPr/>
            </a:pPr>
            <a:endParaRPr lang="en-US" altLang="en-US" sz="2400" b="0" dirty="0">
              <a:latin typeface="+mn-lt"/>
            </a:endParaRPr>
          </a:p>
          <a:p>
            <a:pPr>
              <a:lnSpc>
                <a:spcPct val="90000"/>
              </a:lnSpc>
              <a:defRPr/>
            </a:pPr>
            <a:r>
              <a:rPr lang="en-US" altLang="en-US" sz="2400" b="0" dirty="0">
                <a:latin typeface="+mn-lt"/>
              </a:rPr>
              <a:t> </a:t>
            </a:r>
            <a:endParaRPr lang="vi-VN" altLang="en-US" sz="2400" b="0" dirty="0">
              <a:latin typeface="+mn-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1143000" y="488950"/>
            <a:ext cx="6686550" cy="882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Mục</a:t>
            </a:r>
            <a:r>
              <a:rPr lang="en-US" altLang="en-US" dirty="0"/>
              <a:t> </a:t>
            </a:r>
            <a:r>
              <a:rPr lang="en-US" altLang="en-US" dirty="0" err="1"/>
              <a:t>tiêu</a:t>
            </a:r>
            <a:r>
              <a:rPr lang="en-US" altLang="en-US" dirty="0"/>
              <a:t> </a:t>
            </a:r>
            <a:r>
              <a:rPr lang="en-US" altLang="en-US" dirty="0" err="1"/>
              <a:t>chính</a:t>
            </a:r>
            <a:endParaRPr lang="en-US" altLang="en-US" dirty="0"/>
          </a:p>
        </p:txBody>
      </p:sp>
      <p:sp>
        <p:nvSpPr>
          <p:cNvPr id="8195" name="Rectangle 3"/>
          <p:cNvSpPr>
            <a:spLocks noGrp="1" noChangeArrowheads="1"/>
          </p:cNvSpPr>
          <p:nvPr>
            <p:ph type="body" idx="4294967295"/>
          </p:nvPr>
        </p:nvSpPr>
        <p:spPr bwMode="auto">
          <a:xfrm>
            <a:off x="0" y="1455738"/>
            <a:ext cx="9144000" cy="4564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0" indent="4763">
              <a:buFontTx/>
              <a:buNone/>
            </a:pPr>
            <a:r>
              <a:rPr lang="vi-VN" altLang="en-US" b="0" dirty="0"/>
              <a:t>Mục tiêu chính của chương này là phát triển khả năng </a:t>
            </a:r>
            <a:r>
              <a:rPr lang="vi-VN" altLang="en-US" b="0" dirty="0">
                <a:solidFill>
                  <a:srgbClr val="FF0000"/>
                </a:solidFill>
              </a:rPr>
              <a:t>tiến hành </a:t>
            </a:r>
            <a:r>
              <a:rPr lang="en-US" altLang="en-US" b="0" dirty="0" err="1">
                <a:solidFill>
                  <a:srgbClr val="FF0000"/>
                </a:solidFill>
              </a:rPr>
              <a:t>kiểm</a:t>
            </a:r>
            <a:r>
              <a:rPr lang="en-US" altLang="en-US" b="0" dirty="0">
                <a:solidFill>
                  <a:srgbClr val="FF0000"/>
                </a:solidFill>
              </a:rPr>
              <a:t> </a:t>
            </a:r>
            <a:r>
              <a:rPr lang="en-US" altLang="en-US" b="0" dirty="0" err="1">
                <a:solidFill>
                  <a:srgbClr val="FF0000"/>
                </a:solidFill>
              </a:rPr>
              <a:t>định</a:t>
            </a:r>
            <a:r>
              <a:rPr lang="vi-VN" altLang="en-US" b="0" dirty="0">
                <a:solidFill>
                  <a:srgbClr val="FF0000"/>
                </a:solidFill>
              </a:rPr>
              <a:t> giả thuyết </a:t>
            </a:r>
            <a:r>
              <a:rPr lang="vi-VN" altLang="en-US" b="0" dirty="0"/>
              <a:t>cho các </a:t>
            </a:r>
            <a:r>
              <a:rPr lang="en-US" altLang="en-US" b="0" dirty="0" err="1"/>
              <a:t>phát</a:t>
            </a:r>
            <a:r>
              <a:rPr lang="en-US" altLang="en-US" b="0" dirty="0"/>
              <a:t> </a:t>
            </a:r>
            <a:r>
              <a:rPr lang="en-US" altLang="en-US" b="0" dirty="0" err="1"/>
              <a:t>biểu</a:t>
            </a:r>
            <a:r>
              <a:rPr lang="vi-VN" altLang="en-US" b="0" dirty="0"/>
              <a:t> về một </a:t>
            </a:r>
            <a:r>
              <a:rPr lang="en-US" altLang="en-US" b="0" dirty="0" err="1">
                <a:solidFill>
                  <a:srgbClr val="FF0000"/>
                </a:solidFill>
              </a:rPr>
              <a:t>trung</a:t>
            </a:r>
            <a:r>
              <a:rPr lang="en-US" altLang="en-US" b="0" dirty="0">
                <a:solidFill>
                  <a:srgbClr val="FF0000"/>
                </a:solidFill>
              </a:rPr>
              <a:t> </a:t>
            </a:r>
            <a:r>
              <a:rPr lang="en-US" altLang="en-US" b="0" dirty="0" err="1">
                <a:solidFill>
                  <a:srgbClr val="FF0000"/>
                </a:solidFill>
              </a:rPr>
              <a:t>bình</a:t>
            </a:r>
            <a:r>
              <a:rPr lang="en-US" altLang="en-US" b="0" dirty="0">
                <a:solidFill>
                  <a:srgbClr val="FF0000"/>
                </a:solidFill>
              </a:rPr>
              <a:t> </a:t>
            </a:r>
            <a:r>
              <a:rPr lang="en-US" altLang="en-US" b="0" dirty="0" err="1">
                <a:solidFill>
                  <a:srgbClr val="FF0000"/>
                </a:solidFill>
              </a:rPr>
              <a:t>của</a:t>
            </a:r>
            <a:r>
              <a:rPr lang="en-US" altLang="en-US" b="0" dirty="0">
                <a:solidFill>
                  <a:srgbClr val="FF0000"/>
                </a:solidFill>
              </a:rPr>
              <a:t>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solidFill>
                  <a:srgbClr val="FF0000"/>
                </a:solidFill>
              </a:rPr>
              <a:t> </a:t>
            </a:r>
            <a:r>
              <a:rPr lang="el-GR" altLang="en-US" b="0" dirty="0">
                <a:solidFill>
                  <a:srgbClr val="FF0000"/>
                </a:solidFill>
              </a:rPr>
              <a:t>μ</a:t>
            </a:r>
            <a:r>
              <a:rPr lang="en-US" altLang="en-US" b="0" dirty="0">
                <a:solidFill>
                  <a:srgbClr val="FF0000"/>
                </a:solidFill>
              </a:rPr>
              <a:t>,</a:t>
            </a:r>
            <a:r>
              <a:rPr lang="el-GR" altLang="en-US" b="0" dirty="0">
                <a:solidFill>
                  <a:srgbClr val="FF0000"/>
                </a:solidFill>
              </a:rPr>
              <a:t> </a:t>
            </a:r>
            <a:r>
              <a:rPr lang="vi-VN" altLang="en-US" b="0" dirty="0">
                <a:solidFill>
                  <a:srgbClr val="FF0000"/>
                </a:solidFill>
              </a:rPr>
              <a:t>tỷ lệ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solidFill>
                  <a:srgbClr val="FF0000"/>
                </a:solidFill>
              </a:rPr>
              <a:t> p</a:t>
            </a:r>
            <a:r>
              <a:rPr lang="en-US" altLang="en-US" b="0" dirty="0">
                <a:solidFill>
                  <a:srgbClr val="FF0000"/>
                </a:solidFill>
              </a:rPr>
              <a:t>.</a:t>
            </a:r>
          </a:p>
          <a:p>
            <a:pPr marL="0" indent="4763">
              <a:buFontTx/>
              <a:buNone/>
            </a:pPr>
            <a:endParaRPr lang="en-US" altLang="en-US" b="0" dirty="0">
              <a:solidFill>
                <a:srgbClr val="FF0000"/>
              </a:solidFill>
            </a:endParaRPr>
          </a:p>
          <a:p>
            <a:pPr marL="0" indent="4763">
              <a:buFontTx/>
              <a:buNone/>
            </a:pPr>
            <a:endParaRPr lang="en-US" altLang="en-US" b="0" dirty="0">
              <a:solidFill>
                <a:srgbClr val="FF0000"/>
              </a:solidFill>
            </a:endParaRPr>
          </a:p>
          <a:p>
            <a:pPr marL="0" indent="4763">
              <a:buFontTx/>
              <a:buNone/>
            </a:pPr>
            <a:endParaRPr lang="el-GR" altLang="en-US" b="0" dirty="0">
              <a:solidFill>
                <a:srgbClr val="FF0000"/>
              </a:solidFill>
            </a:endParaRPr>
          </a:p>
          <a:p>
            <a:pPr marL="0" indent="4763">
              <a:buFontTx/>
              <a:buNone/>
            </a:pPr>
            <a:endParaRPr lang="en-US" altLang="en-US" b="0" dirty="0"/>
          </a:p>
          <a:p>
            <a:pPr marL="0" indent="4763">
              <a:buFontTx/>
              <a:buNone/>
            </a:pPr>
            <a:endParaRPr lang="en-US" altLang="en-US" b="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bwMode="auto">
          <a:xfrm>
            <a:off x="381000" y="457200"/>
            <a:ext cx="8286750" cy="471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3200" dirty="0" err="1"/>
              <a:t>Ví</a:t>
            </a:r>
            <a:r>
              <a:rPr lang="en-US" altLang="en-US" sz="3200" dirty="0"/>
              <a:t> </a:t>
            </a:r>
            <a:r>
              <a:rPr lang="en-US" altLang="en-US" sz="3200" dirty="0" err="1"/>
              <a:t>dụ</a:t>
            </a:r>
            <a:endParaRPr lang="en-US" altLang="en-US" sz="2800" dirty="0">
              <a:solidFill>
                <a:schemeClr val="tx1"/>
              </a:solidFill>
            </a:endParaRPr>
          </a:p>
        </p:txBody>
      </p:sp>
      <p:sp>
        <p:nvSpPr>
          <p:cNvPr id="57347" name="Rectangle 3"/>
          <p:cNvSpPr>
            <a:spLocks noChangeArrowheads="1"/>
          </p:cNvSpPr>
          <p:nvPr/>
        </p:nvSpPr>
        <p:spPr bwMode="auto">
          <a:xfrm>
            <a:off x="1838325" y="28717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7348" name="Rectangle 4"/>
          <p:cNvSpPr>
            <a:spLocks noChangeArrowheads="1"/>
          </p:cNvSpPr>
          <p:nvPr/>
        </p:nvSpPr>
        <p:spPr bwMode="auto">
          <a:xfrm>
            <a:off x="1508125" y="34861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7349" name="Rectangle 5"/>
          <p:cNvSpPr>
            <a:spLocks noChangeArrowheads="1"/>
          </p:cNvSpPr>
          <p:nvPr/>
        </p:nvSpPr>
        <p:spPr bwMode="auto">
          <a:xfrm>
            <a:off x="1736725" y="34575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7350" name="Rectangle 6"/>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7351" name="Rectangle 7"/>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6632" name="Text Box 8"/>
          <p:cNvSpPr txBox="1">
            <a:spLocks noChangeArrowheads="1"/>
          </p:cNvSpPr>
          <p:nvPr/>
        </p:nvSpPr>
        <p:spPr bwMode="auto">
          <a:xfrm>
            <a:off x="1" y="1795463"/>
            <a:ext cx="85471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err="1">
                <a:latin typeface="+mn-lt"/>
              </a:rPr>
              <a:t>Tính</a:t>
            </a:r>
            <a:r>
              <a:rPr lang="en-US" altLang="en-US" sz="2400" b="0" dirty="0">
                <a:latin typeface="+mn-lt"/>
              </a:rPr>
              <a:t> </a:t>
            </a:r>
            <a:r>
              <a:rPr lang="en-US" altLang="en-US" sz="2400" b="0" dirty="0" err="1">
                <a:latin typeface="+mn-lt"/>
              </a:rPr>
              <a:t>giá</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thống</a:t>
            </a:r>
            <a:r>
              <a:rPr lang="en-US" altLang="en-US" sz="2400" b="0" dirty="0">
                <a:latin typeface="+mn-lt"/>
              </a:rPr>
              <a:t> </a:t>
            </a:r>
            <a:r>
              <a:rPr lang="en-US" altLang="en-US" sz="2400" b="0" dirty="0" err="1">
                <a:latin typeface="+mn-lt"/>
              </a:rPr>
              <a:t>kê</a:t>
            </a:r>
            <a:r>
              <a:rPr lang="en-US" altLang="en-US" sz="2400" b="0" dirty="0">
                <a:latin typeface="+mn-lt"/>
              </a:rPr>
              <a:t> </a:t>
            </a:r>
            <a:r>
              <a:rPr lang="en-US" altLang="en-US" sz="2400" b="0" dirty="0" err="1">
                <a:latin typeface="+mn-lt"/>
              </a:rPr>
              <a:t>dùng</a:t>
            </a:r>
            <a:r>
              <a:rPr lang="en-US" altLang="en-US" sz="2400" b="0" dirty="0">
                <a:latin typeface="+mn-lt"/>
              </a:rPr>
              <a:t> </a:t>
            </a:r>
            <a:r>
              <a:rPr lang="en-US" altLang="en-US" sz="2400" b="0" dirty="0" err="1">
                <a:latin typeface="+mn-lt"/>
              </a:rPr>
              <a:t>để</a:t>
            </a:r>
            <a:r>
              <a:rPr lang="en-US" altLang="en-US" sz="2400" b="0" dirty="0">
                <a:latin typeface="+mn-lt"/>
              </a:rPr>
              <a:t> </a:t>
            </a:r>
            <a:r>
              <a:rPr lang="en-US" altLang="en-US" sz="2400" b="0" dirty="0" err="1">
                <a:latin typeface="+mn-lt"/>
              </a:rPr>
              <a:t>kiểm</a:t>
            </a:r>
            <a:r>
              <a:rPr lang="en-US" altLang="en-US" sz="2400" b="0" dirty="0">
                <a:latin typeface="+mn-lt"/>
              </a:rPr>
              <a:t> </a:t>
            </a:r>
            <a:r>
              <a:rPr lang="en-US" altLang="en-US" sz="2400" b="0" dirty="0" err="1">
                <a:latin typeface="+mn-lt"/>
              </a:rPr>
              <a:t>định</a:t>
            </a:r>
            <a:r>
              <a:rPr lang="en-US" altLang="en-US" sz="2400" b="0" dirty="0">
                <a:latin typeface="+mn-lt"/>
              </a:rPr>
              <a:t>:</a:t>
            </a:r>
            <a:endParaRPr lang="vi-VN" altLang="en-US" sz="2400" b="0" dirty="0">
              <a:latin typeface="+mn-lt"/>
            </a:endParaRPr>
          </a:p>
        </p:txBody>
      </p:sp>
      <p:sp>
        <p:nvSpPr>
          <p:cNvPr id="12" name="Text Box 8"/>
          <p:cNvSpPr txBox="1">
            <a:spLocks noChangeArrowheads="1"/>
          </p:cNvSpPr>
          <p:nvPr/>
        </p:nvSpPr>
        <p:spPr bwMode="auto">
          <a:xfrm>
            <a:off x="-12700" y="3581400"/>
            <a:ext cx="86233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588" indent="-15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400" b="0" dirty="0">
                <a:latin typeface="+mn-lt"/>
              </a:rPr>
              <a:t>z </a:t>
            </a:r>
            <a:r>
              <a:rPr lang="en-US" altLang="en-US" sz="2400" b="0" dirty="0" err="1">
                <a:latin typeface="+mn-lt"/>
              </a:rPr>
              <a:t>là</a:t>
            </a:r>
            <a:r>
              <a:rPr lang="en-US" altLang="en-US" sz="2400" b="0" dirty="0">
                <a:latin typeface="+mn-lt"/>
              </a:rPr>
              <a:t> </a:t>
            </a:r>
            <a:r>
              <a:rPr lang="en-US" altLang="en-US" sz="2400" b="0" dirty="0" err="1">
                <a:latin typeface="+mn-lt"/>
              </a:rPr>
              <a:t>biến</a:t>
            </a:r>
            <a:r>
              <a:rPr lang="en-US" altLang="en-US" sz="2400" b="0" dirty="0">
                <a:latin typeface="+mn-lt"/>
              </a:rPr>
              <a:t> </a:t>
            </a:r>
            <a:r>
              <a:rPr lang="en-US" altLang="en-US" sz="2400" b="0" dirty="0" err="1">
                <a:latin typeface="+mn-lt"/>
              </a:rPr>
              <a:t>ngẫu</a:t>
            </a:r>
            <a:r>
              <a:rPr lang="en-US" altLang="en-US" sz="2400" b="0" dirty="0">
                <a:latin typeface="+mn-lt"/>
              </a:rPr>
              <a:t> </a:t>
            </a:r>
            <a:r>
              <a:rPr lang="en-US" altLang="en-US" sz="2400" b="0" dirty="0" err="1">
                <a:latin typeface="+mn-lt"/>
              </a:rPr>
              <a:t>nhiên</a:t>
            </a:r>
            <a:r>
              <a:rPr lang="en-US" altLang="en-US" sz="2400" b="0" dirty="0">
                <a:latin typeface="+mn-lt"/>
              </a:rPr>
              <a:t> </a:t>
            </a:r>
            <a:r>
              <a:rPr lang="en-US" altLang="en-US" sz="2400" b="0" dirty="0" err="1">
                <a:latin typeface="+mn-lt"/>
              </a:rPr>
              <a:t>có</a:t>
            </a:r>
            <a:r>
              <a:rPr lang="en-US" altLang="en-US" sz="2400" b="0" dirty="0">
                <a:latin typeface="+mn-lt"/>
              </a:rPr>
              <a:t> </a:t>
            </a:r>
            <a:r>
              <a:rPr lang="en-US" altLang="en-US" sz="2400" b="0" dirty="0" err="1">
                <a:latin typeface="+mn-lt"/>
              </a:rPr>
              <a:t>phân</a:t>
            </a:r>
            <a:r>
              <a:rPr lang="en-US" altLang="en-US" sz="2400" b="0" dirty="0">
                <a:latin typeface="+mn-lt"/>
              </a:rPr>
              <a:t> </a:t>
            </a:r>
            <a:r>
              <a:rPr lang="en-US" altLang="en-US" sz="2400" b="0" dirty="0" err="1">
                <a:latin typeface="+mn-lt"/>
              </a:rPr>
              <a:t>phối</a:t>
            </a:r>
            <a:r>
              <a:rPr lang="en-US" altLang="en-US" sz="2400" b="0" dirty="0">
                <a:latin typeface="+mn-lt"/>
              </a:rPr>
              <a:t> </a:t>
            </a:r>
            <a:r>
              <a:rPr lang="en-US" altLang="en-US" sz="2400" b="0" dirty="0" err="1">
                <a:latin typeface="+mn-lt"/>
              </a:rPr>
              <a:t>chuẩn</a:t>
            </a:r>
            <a:r>
              <a:rPr lang="en-US" altLang="en-US" sz="2400" b="0" dirty="0">
                <a:latin typeface="+mn-lt"/>
              </a:rPr>
              <a:t> </a:t>
            </a:r>
            <a:r>
              <a:rPr lang="en-US" altLang="en-US" sz="2400" b="0" dirty="0" err="1">
                <a:latin typeface="+mn-lt"/>
              </a:rPr>
              <a:t>chính</a:t>
            </a:r>
            <a:r>
              <a:rPr lang="en-US" altLang="en-US" sz="2400" b="0" dirty="0">
                <a:latin typeface="+mn-lt"/>
              </a:rPr>
              <a:t> </a:t>
            </a:r>
            <a:r>
              <a:rPr lang="en-US" altLang="en-US" sz="2400" b="0" dirty="0" err="1">
                <a:latin typeface="+mn-lt"/>
              </a:rPr>
              <a:t>tắc</a:t>
            </a:r>
            <a:endParaRPr lang="en-US" altLang="en-US" sz="2400" b="0" dirty="0">
              <a:latin typeface="+mn-lt"/>
            </a:endParaRPr>
          </a:p>
          <a:p>
            <a:pPr>
              <a:lnSpc>
                <a:spcPct val="90000"/>
              </a:lnSpc>
              <a:defRPr/>
            </a:pPr>
            <a:r>
              <a:rPr lang="en-US" altLang="en-US" sz="2400" b="0" dirty="0" err="1">
                <a:latin typeface="+mn-lt"/>
              </a:rPr>
              <a:t>Tính</a:t>
            </a:r>
            <a:r>
              <a:rPr lang="en-US" altLang="en-US" sz="2400" b="0" dirty="0">
                <a:latin typeface="+mn-lt"/>
              </a:rPr>
              <a:t> </a:t>
            </a:r>
            <a:r>
              <a:rPr lang="en-US" altLang="en-US" sz="2400" b="0" dirty="0" err="1">
                <a:latin typeface="+mn-lt"/>
              </a:rPr>
              <a:t>trị</a:t>
            </a:r>
            <a:r>
              <a:rPr lang="en-US" altLang="en-US" sz="2400" b="0" dirty="0">
                <a:latin typeface="+mn-lt"/>
              </a:rPr>
              <a:t> </a:t>
            </a:r>
            <a:r>
              <a:rPr lang="en-US" altLang="en-US" sz="2400" b="0" dirty="0" err="1">
                <a:latin typeface="+mn-lt"/>
              </a:rPr>
              <a:t>số</a:t>
            </a:r>
            <a:r>
              <a:rPr lang="en-US" altLang="en-US" sz="2400" b="0" dirty="0">
                <a:latin typeface="+mn-lt"/>
              </a:rPr>
              <a:t> p:</a:t>
            </a:r>
          </a:p>
          <a:p>
            <a:pPr>
              <a:lnSpc>
                <a:spcPct val="90000"/>
              </a:lnSpc>
              <a:defRPr/>
            </a:pPr>
            <a:r>
              <a:rPr lang="en-US" altLang="en-US" sz="2400" b="0" dirty="0">
                <a:latin typeface="+mn-lt"/>
              </a:rPr>
              <a:t>P-value=2*P(z&gt;</a:t>
            </a:r>
            <a:r>
              <a:rPr lang="en-US" altLang="en-US" sz="2400" b="0" dirty="0" err="1">
                <a:latin typeface="+mn-lt"/>
              </a:rPr>
              <a:t>z</a:t>
            </a:r>
            <a:r>
              <a:rPr lang="en-US" altLang="en-US" sz="2400" b="0" baseline="-25000" dirty="0" err="1">
                <a:latin typeface="+mn-lt"/>
              </a:rPr>
              <a:t>0</a:t>
            </a:r>
            <a:r>
              <a:rPr lang="en-US" altLang="en-US" sz="2400" b="0" dirty="0">
                <a:latin typeface="+mn-lt"/>
              </a:rPr>
              <a:t>)=2*P(z&gt;2.5)=0.0455</a:t>
            </a:r>
          </a:p>
          <a:p>
            <a:pPr>
              <a:lnSpc>
                <a:spcPct val="90000"/>
              </a:lnSpc>
              <a:defRPr/>
            </a:pPr>
            <a:r>
              <a:rPr lang="en-US" altLang="en-US" sz="2400" b="0" dirty="0" err="1">
                <a:latin typeface="+mn-lt"/>
              </a:rPr>
              <a:t>Vì</a:t>
            </a:r>
            <a:r>
              <a:rPr lang="en-US" altLang="en-US" sz="2400" b="0" dirty="0">
                <a:latin typeface="+mn-lt"/>
              </a:rPr>
              <a:t> p-value=0.0455&lt;</a:t>
            </a:r>
            <a:r>
              <a:rPr lang="el-GR" altLang="en-US" sz="2400" b="0" dirty="0">
                <a:latin typeface="+mn-lt"/>
              </a:rPr>
              <a:t>α</a:t>
            </a:r>
            <a:r>
              <a:rPr lang="en-US" altLang="en-US" sz="2400" b="0" dirty="0">
                <a:latin typeface="+mn-lt"/>
              </a:rPr>
              <a:t>=0.05 </a:t>
            </a:r>
            <a:r>
              <a:rPr lang="en-US" altLang="en-US" sz="2400" b="0" dirty="0" err="1">
                <a:latin typeface="+mn-lt"/>
              </a:rPr>
              <a:t>bác</a:t>
            </a:r>
            <a:r>
              <a:rPr lang="en-US" altLang="en-US" sz="2400" b="0" dirty="0">
                <a:latin typeface="+mn-lt"/>
              </a:rPr>
              <a:t> </a:t>
            </a:r>
            <a:r>
              <a:rPr lang="en-US" altLang="en-US" sz="2400" b="0" dirty="0" err="1">
                <a:latin typeface="+mn-lt"/>
              </a:rPr>
              <a:t>bỏ</a:t>
            </a:r>
            <a:r>
              <a:rPr lang="en-US" altLang="en-US" sz="2400" b="0" dirty="0">
                <a:latin typeface="+mn-lt"/>
              </a:rPr>
              <a:t> </a:t>
            </a:r>
            <a:r>
              <a:rPr lang="en-US" altLang="en-US" sz="2400" b="0" dirty="0" err="1">
                <a:latin typeface="+mn-lt"/>
              </a:rPr>
              <a:t>giả</a:t>
            </a:r>
            <a:r>
              <a:rPr lang="en-US" altLang="en-US" sz="2400" b="0" dirty="0">
                <a:latin typeface="+mn-lt"/>
              </a:rPr>
              <a:t> </a:t>
            </a:r>
            <a:r>
              <a:rPr lang="en-US" altLang="en-US" sz="2400" b="0" dirty="0" err="1">
                <a:latin typeface="+mn-lt"/>
              </a:rPr>
              <a:t>thuyết</a:t>
            </a:r>
            <a:r>
              <a:rPr lang="en-US" altLang="en-US" sz="2400" b="0" dirty="0">
                <a:latin typeface="+mn-lt"/>
              </a:rPr>
              <a:t> </a:t>
            </a:r>
            <a:r>
              <a:rPr lang="en-US" altLang="en-US" sz="2400" b="0" dirty="0" err="1">
                <a:latin typeface="+mn-lt"/>
              </a:rPr>
              <a:t>H</a:t>
            </a:r>
            <a:r>
              <a:rPr lang="en-US" altLang="en-US" sz="2400" b="0" baseline="-25000" dirty="0" err="1">
                <a:latin typeface="+mn-lt"/>
              </a:rPr>
              <a:t>0</a:t>
            </a:r>
            <a:r>
              <a:rPr lang="en-US" altLang="en-US" sz="2400" b="0" baseline="-25000" dirty="0">
                <a:latin typeface="+mn-lt"/>
              </a:rPr>
              <a:t>       </a:t>
            </a:r>
          </a:p>
          <a:p>
            <a:pPr>
              <a:lnSpc>
                <a:spcPct val="90000"/>
              </a:lnSpc>
              <a:defRPr/>
            </a:pPr>
            <a:r>
              <a:rPr lang="en-US" altLang="en-US" sz="2400" b="0" dirty="0" err="1">
                <a:latin typeface="+mn-lt"/>
              </a:rPr>
              <a:t>Kết</a:t>
            </a:r>
            <a:r>
              <a:rPr lang="en-US" altLang="en-US" sz="2400" b="0" dirty="0">
                <a:latin typeface="+mn-lt"/>
              </a:rPr>
              <a:t> </a:t>
            </a:r>
            <a:r>
              <a:rPr lang="en-US" altLang="en-US" sz="2400" b="0" dirty="0" err="1">
                <a:latin typeface="+mn-lt"/>
              </a:rPr>
              <a:t>luận</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thức</a:t>
            </a:r>
            <a:r>
              <a:rPr lang="en-US" altLang="en-US" sz="2400" b="0" dirty="0">
                <a:latin typeface="+mn-lt"/>
              </a:rPr>
              <a:t> </a:t>
            </a:r>
            <a:r>
              <a:rPr lang="en-US" altLang="en-US" sz="2400" b="0" dirty="0" err="1">
                <a:latin typeface="+mn-lt"/>
              </a:rPr>
              <a:t>ăn</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khách</a:t>
            </a:r>
            <a:r>
              <a:rPr lang="en-US" altLang="en-US" sz="2400" b="0" dirty="0">
                <a:latin typeface="+mn-lt"/>
              </a:rPr>
              <a:t> </a:t>
            </a:r>
            <a:r>
              <a:rPr lang="en-US" altLang="en-US" sz="2400" b="0" dirty="0" err="1">
                <a:latin typeface="+mn-lt"/>
              </a:rPr>
              <a:t>trong</a:t>
            </a:r>
            <a:r>
              <a:rPr lang="en-US" altLang="en-US" sz="2400" b="0" dirty="0">
                <a:latin typeface="+mn-lt"/>
              </a:rPr>
              <a:t> </a:t>
            </a:r>
            <a:r>
              <a:rPr lang="en-US" altLang="en-US" sz="2400" b="0" dirty="0" err="1">
                <a:latin typeface="+mn-lt"/>
              </a:rPr>
              <a:t>tháng</a:t>
            </a:r>
            <a:r>
              <a:rPr lang="en-US" altLang="en-US" sz="2400" b="0" dirty="0">
                <a:latin typeface="+mn-lt"/>
              </a:rPr>
              <a:t> </a:t>
            </a:r>
            <a:r>
              <a:rPr lang="en-US" altLang="en-US" sz="2400" b="0" dirty="0" err="1">
                <a:latin typeface="+mn-lt"/>
              </a:rPr>
              <a:t>vừa</a:t>
            </a:r>
            <a:r>
              <a:rPr lang="en-US" altLang="en-US" sz="2400" b="0" dirty="0">
                <a:latin typeface="+mn-lt"/>
              </a:rPr>
              <a:t> qua </a:t>
            </a:r>
            <a:r>
              <a:rPr lang="en-US" altLang="en-US" sz="2400" b="0" dirty="0" err="1">
                <a:latin typeface="+mn-lt"/>
              </a:rPr>
              <a:t>có</a:t>
            </a:r>
            <a:r>
              <a:rPr lang="en-US" altLang="en-US" sz="2400" b="0" dirty="0">
                <a:latin typeface="+mn-lt"/>
              </a:rPr>
              <a:t> </a:t>
            </a:r>
            <a:r>
              <a:rPr lang="en-US" altLang="en-US" sz="2400" b="0" dirty="0" err="1">
                <a:latin typeface="+mn-lt"/>
              </a:rPr>
              <a:t>thay</a:t>
            </a:r>
            <a:r>
              <a:rPr lang="en-US" altLang="en-US" sz="2400" b="0" dirty="0">
                <a:latin typeface="+mn-lt"/>
              </a:rPr>
              <a:t> </a:t>
            </a:r>
            <a:r>
              <a:rPr lang="en-US" altLang="en-US" sz="2400" b="0" dirty="0" err="1">
                <a:latin typeface="+mn-lt"/>
              </a:rPr>
              <a:t>đổi</a:t>
            </a:r>
            <a:r>
              <a:rPr lang="en-US" altLang="en-US" sz="2400" b="0" dirty="0">
                <a:latin typeface="+mn-lt"/>
              </a:rPr>
              <a:t> so </a:t>
            </a:r>
            <a:r>
              <a:rPr lang="en-US" altLang="en-US" sz="2400" b="0" dirty="0" err="1">
                <a:latin typeface="+mn-lt"/>
              </a:rPr>
              <a:t>với</a:t>
            </a:r>
            <a:r>
              <a:rPr lang="en-US" altLang="en-US" sz="2400" b="0" dirty="0">
                <a:latin typeface="+mn-lt"/>
              </a:rPr>
              <a:t> </a:t>
            </a:r>
            <a:r>
              <a:rPr lang="en-US" altLang="en-US" sz="2400" b="0" dirty="0" err="1">
                <a:latin typeface="+mn-lt"/>
              </a:rPr>
              <a:t>thời</a:t>
            </a:r>
            <a:r>
              <a:rPr lang="en-US" altLang="en-US" sz="2400" b="0" dirty="0">
                <a:latin typeface="+mn-lt"/>
              </a:rPr>
              <a:t> </a:t>
            </a:r>
            <a:r>
              <a:rPr lang="en-US" altLang="en-US" sz="2400" b="0" dirty="0" err="1">
                <a:latin typeface="+mn-lt"/>
              </a:rPr>
              <a:t>gian</a:t>
            </a:r>
            <a:r>
              <a:rPr lang="en-US" altLang="en-US" sz="2400" b="0" dirty="0">
                <a:latin typeface="+mn-lt"/>
              </a:rPr>
              <a:t> </a:t>
            </a:r>
            <a:r>
              <a:rPr lang="en-US" altLang="en-US" sz="2400" b="0" dirty="0" err="1">
                <a:latin typeface="+mn-lt"/>
              </a:rPr>
              <a:t>chờ</a:t>
            </a:r>
            <a:r>
              <a:rPr lang="en-US" altLang="en-US" sz="2400" b="0" dirty="0">
                <a:latin typeface="+mn-lt"/>
              </a:rPr>
              <a:t> </a:t>
            </a:r>
            <a:r>
              <a:rPr lang="en-US" altLang="en-US" sz="2400" b="0" dirty="0" err="1">
                <a:latin typeface="+mn-lt"/>
              </a:rPr>
              <a:t>trung</a:t>
            </a:r>
            <a:r>
              <a:rPr lang="en-US" altLang="en-US" sz="2400" b="0" dirty="0">
                <a:latin typeface="+mn-lt"/>
              </a:rPr>
              <a:t> </a:t>
            </a:r>
            <a:r>
              <a:rPr lang="en-US" altLang="en-US" sz="2400" b="0" dirty="0" err="1">
                <a:latin typeface="+mn-lt"/>
              </a:rPr>
              <a:t>bình</a:t>
            </a:r>
            <a:r>
              <a:rPr lang="en-US" altLang="en-US" sz="2400" b="0" dirty="0">
                <a:latin typeface="+mn-lt"/>
              </a:rPr>
              <a:t> 4.5 </a:t>
            </a:r>
            <a:r>
              <a:rPr lang="en-US" altLang="en-US" sz="2400" b="0" dirty="0" err="1">
                <a:latin typeface="+mn-lt"/>
              </a:rPr>
              <a:t>phút</a:t>
            </a:r>
            <a:r>
              <a:rPr lang="en-US" altLang="en-US" sz="2400" b="0" dirty="0">
                <a:latin typeface="+mn-lt"/>
              </a:rPr>
              <a:t>.</a:t>
            </a:r>
            <a:r>
              <a:rPr lang="en-US" altLang="en-US" sz="2400" b="0" baseline="-25000" dirty="0">
                <a:latin typeface="+mn-lt"/>
              </a:rPr>
              <a:t>       </a:t>
            </a:r>
          </a:p>
          <a:p>
            <a:pPr>
              <a:lnSpc>
                <a:spcPct val="90000"/>
              </a:lnSpc>
              <a:defRPr/>
            </a:pPr>
            <a:endParaRPr lang="en-US" altLang="en-US" sz="2400" b="0" baseline="-25000" dirty="0">
              <a:latin typeface="+mn-lt"/>
            </a:endParaRPr>
          </a:p>
          <a:p>
            <a:pPr>
              <a:lnSpc>
                <a:spcPct val="90000"/>
              </a:lnSpc>
              <a:defRPr/>
            </a:pPr>
            <a:r>
              <a:rPr lang="en-US" altLang="en-US" sz="2400" b="0" dirty="0">
                <a:latin typeface="+mn-lt"/>
              </a:rPr>
              <a:t> </a:t>
            </a:r>
          </a:p>
          <a:p>
            <a:pPr>
              <a:lnSpc>
                <a:spcPct val="90000"/>
              </a:lnSpc>
              <a:defRPr/>
            </a:pPr>
            <a:endParaRPr lang="en-US" altLang="en-US" sz="2400" b="0" dirty="0">
              <a:latin typeface="+mn-lt"/>
            </a:endParaRPr>
          </a:p>
          <a:p>
            <a:pPr>
              <a:lnSpc>
                <a:spcPct val="90000"/>
              </a:lnSpc>
              <a:defRPr/>
            </a:pPr>
            <a:endParaRPr lang="en-US" altLang="en-US" sz="2400" b="0" dirty="0">
              <a:latin typeface="+mn-lt"/>
            </a:endParaRPr>
          </a:p>
          <a:p>
            <a:pPr>
              <a:lnSpc>
                <a:spcPct val="90000"/>
              </a:lnSpc>
              <a:defRPr/>
            </a:pPr>
            <a:r>
              <a:rPr lang="en-US" altLang="en-US" sz="2400" b="0" dirty="0">
                <a:latin typeface="+mn-lt"/>
              </a:rPr>
              <a:t> </a:t>
            </a:r>
            <a:endParaRPr lang="vi-VN" altLang="en-US" sz="2400" b="0" dirty="0">
              <a:latin typeface="+mn-lt"/>
            </a:endParaRPr>
          </a:p>
        </p:txBody>
      </p:sp>
      <p:sp>
        <p:nvSpPr>
          <p:cNvPr id="3" name="TextBox 2"/>
          <p:cNvSpPr txBox="1">
            <a:spLocks noRot="1" noChangeAspect="1" noMove="1" noResize="1" noEditPoints="1" noAdjustHandles="1" noChangeArrowheads="1" noChangeShapeType="1" noTextEdit="1"/>
          </p:cNvSpPr>
          <p:nvPr/>
        </p:nvSpPr>
        <p:spPr>
          <a:xfrm>
            <a:off x="3102425" y="2373312"/>
            <a:ext cx="1784015" cy="688843"/>
          </a:xfrm>
          <a:prstGeom prst="rect">
            <a:avLst/>
          </a:prstGeom>
          <a:blipFill>
            <a:blip r:embed="rId4"/>
            <a:stretch>
              <a:fillRect/>
            </a:stretch>
          </a:blipFill>
        </p:spPr>
        <p:txBody>
          <a:bodyPr/>
          <a:lstStyle/>
          <a:p>
            <a:r>
              <a:rPr lang="en-US">
                <a:noFill/>
              </a:rPr>
              <a:t> </a:t>
            </a:r>
          </a:p>
        </p:txBody>
      </p:sp>
      <p:sp>
        <p:nvSpPr>
          <p:cNvPr id="57355" name="TextBox 14"/>
          <p:cNvSpPr txBox="1">
            <a:spLocks noChangeArrowheads="1"/>
          </p:cNvSpPr>
          <p:nvPr/>
        </p:nvSpPr>
        <p:spPr bwMode="auto">
          <a:xfrm>
            <a:off x="5524500" y="2535238"/>
            <a:ext cx="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endParaRPr lang="en-US" altLang="en-US"/>
          </a:p>
        </p:txBody>
      </p:sp>
      <p:sp>
        <p:nvSpPr>
          <p:cNvPr id="16" name="TextBox 15"/>
          <p:cNvSpPr txBox="1">
            <a:spLocks noRot="1" noChangeAspect="1" noMove="1" noResize="1" noEditPoints="1" noAdjustHandles="1" noChangeArrowheads="1" noChangeShapeType="1" noTextEdit="1"/>
          </p:cNvSpPr>
          <p:nvPr/>
        </p:nvSpPr>
        <p:spPr>
          <a:xfrm>
            <a:off x="5094096" y="2523534"/>
            <a:ext cx="737574" cy="307777"/>
          </a:xfrm>
          <a:prstGeom prst="rect">
            <a:avLst/>
          </a:prstGeom>
          <a:blipFill>
            <a:blip r:embed="rId5"/>
            <a:stretch>
              <a:fillRect l="-3306" r="-7438" b="-12000"/>
            </a:stretch>
          </a:blipFill>
        </p:spPr>
        <p:txBody>
          <a:bodyPr/>
          <a:lstStyle/>
          <a:p>
            <a:r>
              <a:rPr lang="en-US">
                <a:noFill/>
              </a:rPr>
              <a:t> </a:t>
            </a:r>
          </a:p>
        </p:txBody>
      </p:sp>
      <p:sp>
        <p:nvSpPr>
          <p:cNvPr id="17" name="TextBox 16"/>
          <p:cNvSpPr txBox="1">
            <a:spLocks noRot="1" noChangeAspect="1" noMove="1" noResize="1" noEditPoints="1" noAdjustHandles="1" noChangeArrowheads="1" noChangeShapeType="1" noTextEdit="1"/>
          </p:cNvSpPr>
          <p:nvPr/>
        </p:nvSpPr>
        <p:spPr>
          <a:xfrm>
            <a:off x="1252077" y="2565586"/>
            <a:ext cx="2173839" cy="416717"/>
          </a:xfrm>
          <a:prstGeom prst="rect">
            <a:avLst/>
          </a:prstGeom>
          <a:blipFill>
            <a:blip r:embed="rId6"/>
            <a:stretch>
              <a:fillRect l="-7003" t="-19118" b="-22059"/>
            </a:stretch>
          </a:blipFill>
        </p:spPr>
        <p:txBody>
          <a:bodyPr/>
          <a:lstStyle/>
          <a:p>
            <a:r>
              <a:rPr lang="en-US">
                <a:noFill/>
              </a:rPr>
              <a:t> </a:t>
            </a:r>
          </a:p>
        </p:txBody>
      </p:sp>
      <p:graphicFrame>
        <p:nvGraphicFramePr>
          <p:cNvPr id="57358" name="Object 3"/>
          <p:cNvGraphicFramePr>
            <a:graphicFrameLocks noChangeAspect="1"/>
          </p:cNvGraphicFramePr>
          <p:nvPr/>
        </p:nvGraphicFramePr>
        <p:xfrm>
          <a:off x="1676400" y="2373313"/>
          <a:ext cx="239713" cy="366712"/>
        </p:xfrm>
        <a:graphic>
          <a:graphicData uri="http://schemas.openxmlformats.org/presentationml/2006/ole">
            <mc:AlternateContent xmlns:mc="http://schemas.openxmlformats.org/markup-compatibility/2006">
              <mc:Choice xmlns:v="urn:schemas-microsoft-com:vml" Requires="v">
                <p:oleObj spid="_x0000_s57407" name="Equation" r:id="rId7" imgW="241195" imgH="291973" progId="Equation.DSMT4">
                  <p:embed/>
                </p:oleObj>
              </mc:Choice>
              <mc:Fallback>
                <p:oleObj name="Equation" r:id="rId7" imgW="241195" imgH="291973"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373313"/>
                        <a:ext cx="239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9" name="Object 5"/>
          <p:cNvGraphicFramePr>
            <a:graphicFrameLocks noChangeAspect="1"/>
          </p:cNvGraphicFramePr>
          <p:nvPr/>
        </p:nvGraphicFramePr>
        <p:xfrm>
          <a:off x="2344738" y="2347913"/>
          <a:ext cx="404812" cy="415925"/>
        </p:xfrm>
        <a:graphic>
          <a:graphicData uri="http://schemas.openxmlformats.org/presentationml/2006/ole">
            <mc:AlternateContent xmlns:mc="http://schemas.openxmlformats.org/markup-compatibility/2006">
              <mc:Choice xmlns:v="urn:schemas-microsoft-com:vml" Requires="v">
                <p:oleObj spid="_x0000_s57408" name="Equation" r:id="rId9" imgW="380835" imgH="431613" progId="Equation.DSMT4">
                  <p:embed/>
                </p:oleObj>
              </mc:Choice>
              <mc:Fallback>
                <p:oleObj name="Equation" r:id="rId9" imgW="380835" imgH="4316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738" y="2347913"/>
                        <a:ext cx="4048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60" name="TextBox 19"/>
          <p:cNvSpPr txBox="1">
            <a:spLocks noChangeArrowheads="1"/>
          </p:cNvSpPr>
          <p:nvPr/>
        </p:nvSpPr>
        <p:spPr bwMode="auto">
          <a:xfrm>
            <a:off x="0" y="762000"/>
            <a:ext cx="358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400" b="0" i="1" dirty="0">
                <a:latin typeface="+mn-lt"/>
              </a:rPr>
              <a:t>    </a:t>
            </a:r>
            <a:r>
              <a:rPr lang="en-US" altLang="en-US" sz="2400" b="0" i="1" dirty="0" err="1">
                <a:latin typeface="+mn-lt"/>
              </a:rPr>
              <a:t>H</a:t>
            </a:r>
            <a:r>
              <a:rPr lang="en-US" altLang="en-US" sz="2400" b="0" baseline="-25000" dirty="0" err="1">
                <a:latin typeface="+mn-lt"/>
              </a:rPr>
              <a:t>0</a:t>
            </a:r>
            <a:r>
              <a:rPr lang="en-US" altLang="en-US" sz="2400" b="0" dirty="0">
                <a:latin typeface="+mn-lt"/>
              </a:rPr>
              <a:t>: </a:t>
            </a:r>
            <a:r>
              <a:rPr lang="el-GR" altLang="en-US" sz="2400" b="0" dirty="0">
                <a:latin typeface="+mn-lt"/>
              </a:rPr>
              <a:t>μ</a:t>
            </a:r>
            <a:r>
              <a:rPr lang="en-US" altLang="en-US" sz="2400" b="0" dirty="0">
                <a:latin typeface="+mn-lt"/>
              </a:rPr>
              <a:t>=350</a:t>
            </a:r>
          </a:p>
          <a:p>
            <a:r>
              <a:rPr lang="en-US" altLang="en-US" sz="2400" b="0" i="1" dirty="0">
                <a:latin typeface="+mn-lt"/>
              </a:rPr>
              <a:t>    </a:t>
            </a:r>
            <a:r>
              <a:rPr lang="en-US" altLang="en-US" sz="2400" b="0" i="1" dirty="0" err="1">
                <a:latin typeface="+mn-lt"/>
              </a:rPr>
              <a:t>H</a:t>
            </a:r>
            <a:r>
              <a:rPr lang="en-US" altLang="en-US" sz="2400" b="0" baseline="-25000" dirty="0" err="1">
                <a:latin typeface="+mn-lt"/>
              </a:rPr>
              <a:t>1</a:t>
            </a:r>
            <a:r>
              <a:rPr lang="en-US" altLang="en-US" sz="2400" b="0" dirty="0">
                <a:latin typeface="+mn-lt"/>
              </a:rPr>
              <a:t>: </a:t>
            </a:r>
            <a:r>
              <a:rPr lang="el-GR" altLang="en-US" sz="2400" b="0" dirty="0">
                <a:latin typeface="+mn-lt"/>
              </a:rPr>
              <a:t>μ</a:t>
            </a:r>
            <a:r>
              <a:rPr lang="en-US" altLang="en-US" sz="2400" b="0" dirty="0">
                <a:latin typeface="+mn-lt"/>
              </a:rPr>
              <a:t>≠350</a:t>
            </a:r>
          </a:p>
          <a:p>
            <a:r>
              <a:rPr lang="en-US" altLang="en-US" sz="2400" b="0" dirty="0">
                <a:latin typeface="+mn-lt"/>
              </a:rPr>
              <a:t> </a:t>
            </a:r>
            <a:endParaRPr lang="en-US" altLang="en-US" sz="2400" dirty="0">
              <a:latin typeface="+mn-lt"/>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914400" y="457200"/>
            <a:ext cx="7112000" cy="1365250"/>
          </a:xfrm>
        </p:spPr>
        <p:txBody>
          <a:bodyPr lIns="90488" tIns="44450" rIns="90488" bIns="44450"/>
          <a:lstStyle/>
          <a:p>
            <a:pPr>
              <a:defRPr/>
            </a:pPr>
            <a:r>
              <a:rPr lang="en-US" b="1" dirty="0" err="1">
                <a:solidFill>
                  <a:schemeClr val="accent6">
                    <a:lumMod val="75000"/>
                  </a:schemeClr>
                </a:solidFill>
              </a:rPr>
              <a:t>Chương</a:t>
            </a:r>
            <a:r>
              <a:rPr lang="en-US" b="1" dirty="0">
                <a:solidFill>
                  <a:schemeClr val="accent6">
                    <a:lumMod val="75000"/>
                  </a:schemeClr>
                </a:solidFill>
              </a:rPr>
              <a:t> 8</a:t>
            </a:r>
            <a:br>
              <a:rPr lang="en-US" b="1" dirty="0">
                <a:solidFill>
                  <a:schemeClr val="accent6">
                    <a:lumMod val="75000"/>
                  </a:schemeClr>
                </a:solidFill>
              </a:rPr>
            </a:br>
            <a:r>
              <a:rPr lang="en-US" b="1" dirty="0" err="1">
                <a:solidFill>
                  <a:schemeClr val="accent6">
                    <a:lumMod val="75000"/>
                  </a:schemeClr>
                </a:solidFill>
              </a:rPr>
              <a:t>Kiểm</a:t>
            </a:r>
            <a:r>
              <a:rPr lang="en-US" b="1" dirty="0">
                <a:solidFill>
                  <a:schemeClr val="accent6">
                    <a:lumMod val="75000"/>
                  </a:schemeClr>
                </a:solidFill>
              </a:rPr>
              <a:t> </a:t>
            </a:r>
            <a:r>
              <a:rPr lang="en-US" b="1" dirty="0" err="1">
                <a:solidFill>
                  <a:schemeClr val="accent6">
                    <a:lumMod val="75000"/>
                  </a:schemeClr>
                </a:solidFill>
              </a:rPr>
              <a:t>định</a:t>
            </a:r>
            <a:r>
              <a:rPr lang="en-US" b="1" dirty="0">
                <a:solidFill>
                  <a:schemeClr val="accent6">
                    <a:lumMod val="75000"/>
                  </a:schemeClr>
                </a:solidFill>
              </a:rPr>
              <a:t> </a:t>
            </a:r>
            <a:r>
              <a:rPr lang="en-US" b="1" dirty="0" err="1">
                <a:solidFill>
                  <a:schemeClr val="accent6">
                    <a:lumMod val="75000"/>
                  </a:schemeClr>
                </a:solidFill>
              </a:rPr>
              <a:t>giả</a:t>
            </a:r>
            <a:r>
              <a:rPr lang="en-US" b="1" dirty="0">
                <a:solidFill>
                  <a:schemeClr val="accent6">
                    <a:lumMod val="75000"/>
                  </a:schemeClr>
                </a:solidFill>
              </a:rPr>
              <a:t> </a:t>
            </a:r>
            <a:r>
              <a:rPr lang="en-US" b="1" dirty="0" err="1">
                <a:solidFill>
                  <a:schemeClr val="accent6">
                    <a:lumMod val="75000"/>
                  </a:schemeClr>
                </a:solidFill>
              </a:rPr>
              <a:t>thuyết</a:t>
            </a:r>
            <a:r>
              <a:rPr lang="en-US" b="1" dirty="0">
                <a:solidFill>
                  <a:schemeClr val="accent6">
                    <a:lumMod val="75000"/>
                  </a:schemeClr>
                </a:solidFill>
              </a:rPr>
              <a:t> </a:t>
            </a:r>
            <a:r>
              <a:rPr lang="en-US" b="1" dirty="0" err="1">
                <a:solidFill>
                  <a:schemeClr val="accent6">
                    <a:lumMod val="75000"/>
                  </a:schemeClr>
                </a:solidFill>
              </a:rPr>
              <a:t>thống</a:t>
            </a:r>
            <a:r>
              <a:rPr lang="en-US" b="1" dirty="0">
                <a:solidFill>
                  <a:schemeClr val="accent6">
                    <a:lumMod val="75000"/>
                  </a:schemeClr>
                </a:solidFill>
              </a:rPr>
              <a:t> </a:t>
            </a:r>
            <a:r>
              <a:rPr lang="en-US" b="1" dirty="0" err="1">
                <a:solidFill>
                  <a:schemeClr val="accent6">
                    <a:lumMod val="75000"/>
                  </a:schemeClr>
                </a:solidFill>
              </a:rPr>
              <a:t>kê</a:t>
            </a:r>
            <a:endParaRPr lang="en-US" b="1" dirty="0">
              <a:solidFill>
                <a:schemeClr val="accent6">
                  <a:lumMod val="75000"/>
                </a:schemeClr>
              </a:solidFill>
            </a:endParaRPr>
          </a:p>
        </p:txBody>
      </p:sp>
      <p:sp>
        <p:nvSpPr>
          <p:cNvPr id="3075" name="Text Box 3078"/>
          <p:cNvSpPr txBox="1">
            <a:spLocks noChangeArrowheads="1"/>
          </p:cNvSpPr>
          <p:nvPr/>
        </p:nvSpPr>
        <p:spPr bwMode="auto">
          <a:xfrm>
            <a:off x="642938" y="1916113"/>
            <a:ext cx="8229600" cy="2825750"/>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b="0" dirty="0">
                <a:latin typeface="Arial" charset="0"/>
              </a:rPr>
              <a:t>8-1  </a:t>
            </a:r>
            <a:r>
              <a:rPr lang="en-US" sz="2400" b="0" dirty="0" err="1">
                <a:latin typeface="Arial" charset="0"/>
              </a:rPr>
              <a:t>Giới</a:t>
            </a:r>
            <a:r>
              <a:rPr lang="en-US" sz="2400" b="0" dirty="0">
                <a:latin typeface="Arial" charset="0"/>
              </a:rPr>
              <a:t> </a:t>
            </a:r>
            <a:r>
              <a:rPr lang="en-US" sz="2400" b="0" dirty="0" err="1">
                <a:latin typeface="Arial" charset="0"/>
              </a:rPr>
              <a:t>thiệu</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8-2  </a:t>
            </a:r>
            <a:r>
              <a:rPr lang="en-US" sz="2400" b="0" dirty="0" err="1">
                <a:latin typeface="Arial" charset="0"/>
              </a:rPr>
              <a:t>Các</a:t>
            </a:r>
            <a:r>
              <a:rPr lang="en-US" sz="2400" b="0" dirty="0">
                <a:latin typeface="Arial" charset="0"/>
              </a:rPr>
              <a:t> </a:t>
            </a:r>
            <a:r>
              <a:rPr lang="en-US" sz="2400" b="0" dirty="0" err="1">
                <a:latin typeface="Arial" charset="0"/>
              </a:rPr>
              <a:t>khái</a:t>
            </a:r>
            <a:r>
              <a:rPr lang="en-US" sz="2400" b="0" dirty="0">
                <a:latin typeface="Arial" charset="0"/>
              </a:rPr>
              <a:t> </a:t>
            </a:r>
            <a:r>
              <a:rPr lang="en-US" sz="2400" b="0" dirty="0" err="1">
                <a:latin typeface="Arial" charset="0"/>
              </a:rPr>
              <a:t>niệm</a:t>
            </a:r>
            <a:r>
              <a:rPr lang="en-US" sz="2400" b="0" dirty="0">
                <a:latin typeface="Arial" charset="0"/>
              </a:rPr>
              <a:t> </a:t>
            </a:r>
            <a:r>
              <a:rPr lang="en-US" sz="2400" b="0" dirty="0" err="1">
                <a:latin typeface="Arial" charset="0"/>
              </a:rPr>
              <a:t>cơ</a:t>
            </a:r>
            <a:r>
              <a:rPr lang="en-US" sz="2400" b="0" dirty="0">
                <a:latin typeface="Arial" charset="0"/>
              </a:rPr>
              <a:t> </a:t>
            </a:r>
            <a:r>
              <a:rPr lang="en-US" sz="2400" b="0" dirty="0" err="1">
                <a:latin typeface="Arial" charset="0"/>
              </a:rPr>
              <a:t>bản</a:t>
            </a:r>
            <a:r>
              <a:rPr lang="en-US" sz="2400" b="0" dirty="0">
                <a:latin typeface="Arial" charset="0"/>
              </a:rPr>
              <a:t> </a:t>
            </a:r>
            <a:r>
              <a:rPr lang="en-US" sz="2400" b="0" dirty="0" err="1">
                <a:latin typeface="Arial" charset="0"/>
              </a:rPr>
              <a:t>trong</a:t>
            </a:r>
            <a:r>
              <a:rPr lang="en-US" sz="2400" b="0" dirty="0">
                <a:latin typeface="Arial" charset="0"/>
              </a:rPr>
              <a:t>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giả</a:t>
            </a:r>
            <a:r>
              <a:rPr lang="en-US" sz="2400" b="0" dirty="0">
                <a:latin typeface="Arial" charset="0"/>
              </a:rPr>
              <a:t> </a:t>
            </a:r>
            <a:r>
              <a:rPr lang="en-US" sz="2400" b="0" dirty="0" err="1">
                <a:latin typeface="Arial" charset="0"/>
              </a:rPr>
              <a:t>thuyết</a:t>
            </a:r>
            <a:r>
              <a:rPr lang="en-US" sz="2400" b="0" dirty="0">
                <a:latin typeface="Arial" charset="0"/>
              </a:rPr>
              <a:t> </a:t>
            </a:r>
            <a:r>
              <a:rPr lang="en-US" sz="2400" b="0" dirty="0" err="1">
                <a:latin typeface="Arial" charset="0"/>
              </a:rPr>
              <a:t>thống</a:t>
            </a:r>
            <a:r>
              <a:rPr lang="en-US" sz="2400" b="0" dirty="0">
                <a:latin typeface="Arial" charset="0"/>
              </a:rPr>
              <a:t> </a:t>
            </a:r>
            <a:r>
              <a:rPr lang="en-US" sz="2400" b="0" dirty="0" err="1">
                <a:latin typeface="Arial" charset="0"/>
              </a:rPr>
              <a:t>kê</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8-3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phát</a:t>
            </a:r>
            <a:r>
              <a:rPr lang="en-US" sz="2400" b="0" dirty="0">
                <a:latin typeface="Arial" charset="0"/>
              </a:rPr>
              <a:t> </a:t>
            </a:r>
            <a:r>
              <a:rPr lang="en-US" sz="2400" b="0" dirty="0" err="1">
                <a:latin typeface="Arial" charset="0"/>
              </a:rPr>
              <a:t>biểu</a:t>
            </a:r>
            <a:r>
              <a:rPr lang="en-US" sz="2400" b="0" dirty="0">
                <a:latin typeface="Arial" charset="0"/>
              </a:rPr>
              <a:t> </a:t>
            </a:r>
            <a:r>
              <a:rPr lang="en-US" sz="2400" b="0" dirty="0" err="1">
                <a:latin typeface="Arial" charset="0"/>
              </a:rPr>
              <a:t>về</a:t>
            </a:r>
            <a:r>
              <a:rPr lang="en-US" sz="2400" b="0" dirty="0">
                <a:latin typeface="Arial" charset="0"/>
              </a:rPr>
              <a:t> </a:t>
            </a:r>
            <a:r>
              <a:rPr lang="en-US" sz="2400" b="0" dirty="0" err="1">
                <a:latin typeface="Arial" charset="0"/>
              </a:rPr>
              <a:t>giá</a:t>
            </a:r>
            <a:r>
              <a:rPr lang="en-US" sz="2400" b="0" dirty="0">
                <a:latin typeface="Arial" charset="0"/>
              </a:rPr>
              <a:t> </a:t>
            </a:r>
            <a:r>
              <a:rPr lang="en-US" sz="2400" b="0" dirty="0" err="1">
                <a:latin typeface="Arial" charset="0"/>
              </a:rPr>
              <a:t>trị</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bình</a:t>
            </a:r>
            <a:r>
              <a:rPr lang="en-US" sz="2400" b="0" dirty="0">
                <a:latin typeface="Arial" charset="0"/>
              </a:rPr>
              <a:t>   </a:t>
            </a:r>
          </a:p>
          <a:p>
            <a:pPr>
              <a:lnSpc>
                <a:spcPct val="90000"/>
              </a:lnSpc>
              <a:spcBef>
                <a:spcPct val="50000"/>
              </a:spcBef>
              <a:tabLst>
                <a:tab pos="633413" algn="l"/>
              </a:tabLst>
              <a:defRPr/>
            </a:pPr>
            <a:r>
              <a:rPr lang="en-US" sz="2400" dirty="0">
                <a:solidFill>
                  <a:schemeClr val="accent6">
                    <a:lumMod val="75000"/>
                  </a:schemeClr>
                </a:solidFill>
                <a:latin typeface="Arial" charset="0"/>
              </a:rPr>
              <a:t>8-4  </a:t>
            </a:r>
            <a:r>
              <a:rPr lang="en-US" sz="2400" dirty="0" err="1">
                <a:solidFill>
                  <a:schemeClr val="accent6">
                    <a:lumMod val="75000"/>
                  </a:schemeClr>
                </a:solidFill>
                <a:latin typeface="Arial" charset="0"/>
              </a:rPr>
              <a:t>Kiểm</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định</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phát</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biểu</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về</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giá</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trị</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tỉ</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lệ</a:t>
            </a:r>
            <a:endParaRPr lang="en-US" sz="2400" dirty="0">
              <a:solidFill>
                <a:schemeClr val="accent6">
                  <a:lumMod val="75000"/>
                </a:schemeClr>
              </a:solidFill>
              <a:latin typeface="Arial" charset="0"/>
            </a:endParaRPr>
          </a:p>
          <a:p>
            <a:pPr>
              <a:lnSpc>
                <a:spcPct val="90000"/>
              </a:lnSpc>
              <a:spcBef>
                <a:spcPct val="50000"/>
              </a:spcBef>
              <a:tabLst>
                <a:tab pos="633413" algn="l"/>
              </a:tabLst>
              <a:defRPr/>
            </a:pPr>
            <a:r>
              <a:rPr lang="en-US" sz="2400" b="0" dirty="0">
                <a:latin typeface="Arial" charset="0"/>
              </a:rPr>
              <a:t>  </a:t>
            </a:r>
            <a:r>
              <a:rPr lang="en-US" sz="2400" b="0" i="1" dirty="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bwMode="auto">
          <a:xfrm>
            <a:off x="533400" y="609600"/>
            <a:ext cx="78486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Khái</a:t>
            </a:r>
            <a:r>
              <a:rPr lang="en-US" altLang="en-US" dirty="0"/>
              <a:t> </a:t>
            </a:r>
            <a:r>
              <a:rPr lang="en-US" altLang="en-US" dirty="0" err="1"/>
              <a:t>niệm</a:t>
            </a:r>
            <a:r>
              <a:rPr lang="en-US" altLang="en-US" dirty="0"/>
              <a:t> </a:t>
            </a:r>
            <a:r>
              <a:rPr lang="en-US" altLang="en-US" dirty="0" err="1"/>
              <a:t>chính</a:t>
            </a:r>
            <a:endParaRPr lang="en-US" altLang="en-US" dirty="0"/>
          </a:p>
        </p:txBody>
      </p:sp>
      <p:sp>
        <p:nvSpPr>
          <p:cNvPr id="61443" name="Text Box 4"/>
          <p:cNvSpPr txBox="1">
            <a:spLocks noChangeArrowheads="1"/>
          </p:cNvSpPr>
          <p:nvPr/>
        </p:nvSpPr>
        <p:spPr bwMode="auto">
          <a:xfrm>
            <a:off x="0" y="2011363"/>
            <a:ext cx="914399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latin typeface="+mn-lt"/>
              </a:rPr>
              <a:t>Phần này trình bày các thủ tục</a:t>
            </a:r>
            <a:r>
              <a:rPr lang="en-US" altLang="en-US" sz="2800" b="0" dirty="0">
                <a:latin typeface="+mn-lt"/>
              </a:rPr>
              <a:t> </a:t>
            </a:r>
            <a:r>
              <a:rPr lang="vi-VN" altLang="en-US" sz="2800" b="0" dirty="0">
                <a:latin typeface="+mn-lt"/>
              </a:rPr>
              <a:t>để kiểm </a:t>
            </a:r>
            <a:r>
              <a:rPr lang="en-US" altLang="en-US" sz="2800" b="0" dirty="0" err="1">
                <a:latin typeface="+mn-lt"/>
              </a:rPr>
              <a:t>định</a:t>
            </a:r>
            <a:r>
              <a:rPr lang="vi-VN" altLang="en-US" sz="2800" b="0" dirty="0">
                <a:latin typeface="+mn-lt"/>
              </a:rPr>
              <a:t> một </a:t>
            </a:r>
            <a:r>
              <a:rPr lang="en-US" altLang="en-US" sz="2800" b="0" dirty="0" err="1">
                <a:latin typeface="+mn-lt"/>
              </a:rPr>
              <a:t>phát</a:t>
            </a:r>
            <a:r>
              <a:rPr lang="en-US" altLang="en-US" sz="2800" b="0" dirty="0">
                <a:latin typeface="+mn-lt"/>
              </a:rPr>
              <a:t> </a:t>
            </a:r>
            <a:r>
              <a:rPr lang="en-US" altLang="en-US" sz="2800" b="0" dirty="0" err="1">
                <a:latin typeface="+mn-lt"/>
              </a:rPr>
              <a:t>biểu</a:t>
            </a:r>
            <a:r>
              <a:rPr lang="vi-VN" altLang="en-US" sz="2800" b="0" dirty="0">
                <a:latin typeface="+mn-lt"/>
              </a:rPr>
              <a:t> về tỷ lệ </a:t>
            </a:r>
            <a:r>
              <a:rPr lang="en-US" altLang="en-US" sz="2800" b="0" dirty="0" err="1">
                <a:latin typeface="+mn-lt"/>
              </a:rPr>
              <a:t>quần</a:t>
            </a:r>
            <a:r>
              <a:rPr lang="en-US" altLang="en-US" sz="2800" b="0" dirty="0">
                <a:latin typeface="+mn-lt"/>
              </a:rPr>
              <a:t> </a:t>
            </a:r>
            <a:r>
              <a:rPr lang="en-US" altLang="en-US" sz="2800" b="0" dirty="0" err="1">
                <a:latin typeface="+mn-lt"/>
              </a:rPr>
              <a:t>thể</a:t>
            </a:r>
            <a:r>
              <a:rPr lang="vi-VN" altLang="en-US" sz="2800" b="0" dirty="0">
                <a:latin typeface="+mn-lt"/>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bwMode="auto">
          <a:xfrm>
            <a:off x="457200" y="609600"/>
            <a:ext cx="78486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Khái</a:t>
            </a:r>
            <a:r>
              <a:rPr lang="en-US" altLang="en-US" dirty="0"/>
              <a:t> </a:t>
            </a:r>
            <a:r>
              <a:rPr lang="en-US" altLang="en-US" dirty="0" err="1"/>
              <a:t>niệm</a:t>
            </a:r>
            <a:r>
              <a:rPr lang="en-US" altLang="en-US" dirty="0"/>
              <a:t> </a:t>
            </a:r>
            <a:r>
              <a:rPr lang="en-US" altLang="en-US" dirty="0" err="1"/>
              <a:t>chính</a:t>
            </a:r>
            <a:endParaRPr lang="en-US" altLang="en-US" dirty="0"/>
          </a:p>
        </p:txBody>
      </p:sp>
      <p:sp>
        <p:nvSpPr>
          <p:cNvPr id="63491" name="Text Box 3"/>
          <p:cNvSpPr txBox="1">
            <a:spLocks noChangeArrowheads="1"/>
          </p:cNvSpPr>
          <p:nvPr/>
        </p:nvSpPr>
        <p:spPr bwMode="auto">
          <a:xfrm>
            <a:off x="0" y="1760538"/>
            <a:ext cx="914400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800" b="0" dirty="0">
                <a:latin typeface="+mn-lt"/>
              </a:rPr>
              <a:t>P</a:t>
            </a:r>
            <a:r>
              <a:rPr lang="vi-VN" altLang="en-US" sz="2800" b="0" dirty="0">
                <a:latin typeface="+mn-lt"/>
              </a:rPr>
              <a:t>hương pháp phổ biến để </a:t>
            </a:r>
            <a:r>
              <a:rPr lang="en-US" altLang="en-US" sz="2800" b="0" dirty="0">
                <a:latin typeface="+mn-lt"/>
              </a:rPr>
              <a:t>k</a:t>
            </a:r>
            <a:r>
              <a:rPr lang="vi-VN" altLang="en-US" sz="2800" b="0" dirty="0">
                <a:latin typeface="+mn-lt"/>
              </a:rPr>
              <a:t>iểm định một </a:t>
            </a:r>
            <a:r>
              <a:rPr lang="en-US" altLang="en-US" sz="2800" b="0" dirty="0" err="1">
                <a:latin typeface="+mn-lt"/>
              </a:rPr>
              <a:t>phát</a:t>
            </a:r>
            <a:r>
              <a:rPr lang="en-US" altLang="en-US" sz="2800" b="0" dirty="0">
                <a:latin typeface="+mn-lt"/>
              </a:rPr>
              <a:t> </a:t>
            </a:r>
            <a:r>
              <a:rPr lang="en-US" altLang="en-US" sz="2800" b="0" dirty="0" err="1">
                <a:latin typeface="+mn-lt"/>
              </a:rPr>
              <a:t>biểu</a:t>
            </a:r>
            <a:r>
              <a:rPr lang="vi-VN" altLang="en-US" sz="2800" b="0" dirty="0">
                <a:latin typeface="+mn-lt"/>
              </a:rPr>
              <a:t> về tỷ lệ </a:t>
            </a:r>
            <a:r>
              <a:rPr lang="en-US" altLang="en-US" sz="2800" b="0" dirty="0" err="1">
                <a:latin typeface="+mn-lt"/>
              </a:rPr>
              <a:t>quần</a:t>
            </a:r>
            <a:r>
              <a:rPr lang="en-US" altLang="en-US" sz="2800" b="0" dirty="0">
                <a:latin typeface="+mn-lt"/>
              </a:rPr>
              <a:t> </a:t>
            </a:r>
            <a:r>
              <a:rPr lang="en-US" altLang="en-US" sz="2800" b="0" dirty="0" err="1">
                <a:latin typeface="+mn-lt"/>
              </a:rPr>
              <a:t>thể</a:t>
            </a:r>
            <a:r>
              <a:rPr lang="vi-VN" altLang="en-US" sz="2800" b="0" dirty="0">
                <a:latin typeface="+mn-lt"/>
              </a:rPr>
              <a:t> là sử dụng phân phối chuẩn xấp xỉ với phân phối nhị thức</a:t>
            </a:r>
            <a:endParaRPr lang="en-US" altLang="en-US" sz="2800" b="0" dirty="0">
              <a:latin typeface="+mn-lt"/>
            </a:endParaRPr>
          </a:p>
          <a:p>
            <a:pPr>
              <a:lnSpc>
                <a:spcPct val="90000"/>
              </a:lnSpc>
              <a:spcBef>
                <a:spcPct val="50000"/>
              </a:spcBef>
            </a:pPr>
            <a:r>
              <a:rPr lang="en-US" altLang="en-US" sz="2800" b="0" dirty="0">
                <a:latin typeface="+mn-lt"/>
              </a:rPr>
              <a:t>P</a:t>
            </a:r>
            <a:r>
              <a:rPr lang="vi-VN" altLang="en-US" sz="2800" b="0" dirty="0">
                <a:latin typeface="+mn-lt"/>
              </a:rPr>
              <a:t>hần này sử dụng phương pháp gần đúng với phân phối chuẩn</a:t>
            </a:r>
            <a:endParaRPr lang="en-US" altLang="en-US" sz="2800" b="0" dirty="0">
              <a:latin typeface="+mn-lt"/>
            </a:endParaRPr>
          </a:p>
          <a:p>
            <a:pPr>
              <a:lnSpc>
                <a:spcPct val="90000"/>
              </a:lnSpc>
              <a:spcBef>
                <a:spcPct val="50000"/>
              </a:spcBef>
            </a:pPr>
            <a:endParaRPr lang="en-US" altLang="en-US" sz="2800" b="0" dirty="0">
              <a:latin typeface="+mn-lt"/>
            </a:endParaRPr>
          </a:p>
          <a:p>
            <a:pPr>
              <a:lnSpc>
                <a:spcPct val="90000"/>
              </a:lnSpc>
              <a:spcBef>
                <a:spcPct val="50000"/>
              </a:spcBef>
            </a:pPr>
            <a:endParaRPr lang="en-US" altLang="en-US" sz="2800" b="0" dirty="0">
              <a:latin typeface="+mn-l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bwMode="auto">
          <a:xfrm>
            <a:off x="533400" y="457200"/>
            <a:ext cx="7772400" cy="742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Ký</a:t>
            </a:r>
            <a:r>
              <a:rPr lang="en-US" altLang="en-US" dirty="0"/>
              <a:t> </a:t>
            </a:r>
            <a:r>
              <a:rPr lang="en-US" altLang="en-US" dirty="0" err="1"/>
              <a:t>hiệu</a:t>
            </a:r>
            <a:endParaRPr lang="en-US" altLang="en-US" dirty="0"/>
          </a:p>
        </p:txBody>
      </p:sp>
      <p:sp>
        <p:nvSpPr>
          <p:cNvPr id="65539" name="Rectangle 6"/>
          <p:cNvSpPr>
            <a:spLocks noChangeArrowheads="1"/>
          </p:cNvSpPr>
          <p:nvPr/>
        </p:nvSpPr>
        <p:spPr bwMode="auto">
          <a:xfrm>
            <a:off x="609600" y="1219200"/>
            <a:ext cx="82296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25000"/>
              </a:lnSpc>
            </a:pPr>
            <a:r>
              <a:rPr lang="en-US" altLang="en-US" sz="2800" b="0" i="1"/>
              <a:t>n</a:t>
            </a:r>
            <a:r>
              <a:rPr lang="en-US" altLang="en-US" sz="2800" b="0"/>
              <a:t>	= cỡ mẫu hoặc số thử nghiệm</a:t>
            </a:r>
          </a:p>
          <a:p>
            <a:pPr>
              <a:lnSpc>
                <a:spcPct val="125000"/>
              </a:lnSpc>
            </a:pPr>
            <a:endParaRPr lang="en-US" altLang="en-US" sz="2800" b="0"/>
          </a:p>
          <a:p>
            <a:pPr>
              <a:lnSpc>
                <a:spcPct val="125000"/>
              </a:lnSpc>
            </a:pPr>
            <a:endParaRPr lang="en-US" altLang="en-US" sz="2800" b="0"/>
          </a:p>
          <a:p>
            <a:pPr>
              <a:lnSpc>
                <a:spcPct val="125000"/>
              </a:lnSpc>
            </a:pPr>
            <a:r>
              <a:rPr lang="en-US" altLang="en-US" sz="2800" b="0" i="1"/>
              <a:t>p</a:t>
            </a:r>
            <a:r>
              <a:rPr lang="en-US" altLang="en-US" sz="2800" b="0"/>
              <a:t>	= tỉ lệ quần thể</a:t>
            </a:r>
          </a:p>
          <a:p>
            <a:pPr>
              <a:lnSpc>
                <a:spcPct val="125000"/>
              </a:lnSpc>
            </a:pPr>
            <a:r>
              <a:rPr lang="en-US" altLang="en-US" sz="2800" b="0" i="1"/>
              <a:t>q</a:t>
            </a:r>
            <a:r>
              <a:rPr lang="en-US" altLang="en-US" sz="2800" b="0"/>
              <a:t>	= 1 – </a:t>
            </a:r>
            <a:r>
              <a:rPr lang="en-US" altLang="en-US" sz="2800" b="0" i="1"/>
              <a:t>p</a:t>
            </a:r>
            <a:r>
              <a:rPr lang="en-US" altLang="en-US" sz="2800" b="0"/>
              <a:t> </a:t>
            </a:r>
          </a:p>
        </p:txBody>
      </p:sp>
      <p:graphicFrame>
        <p:nvGraphicFramePr>
          <p:cNvPr id="65540" name="Object 3"/>
          <p:cNvGraphicFramePr>
            <a:graphicFrameLocks noChangeAspect="1"/>
          </p:cNvGraphicFramePr>
          <p:nvPr/>
        </p:nvGraphicFramePr>
        <p:xfrm>
          <a:off x="661988" y="1752600"/>
          <a:ext cx="1560512" cy="982663"/>
        </p:xfrm>
        <a:graphic>
          <a:graphicData uri="http://schemas.openxmlformats.org/presentationml/2006/ole">
            <mc:AlternateContent xmlns:mc="http://schemas.openxmlformats.org/markup-compatibility/2006">
              <mc:Choice xmlns:v="urn:schemas-microsoft-com:vml" Requires="v">
                <p:oleObj spid="_x0000_s65564" name="Equation" r:id="rId4" imgW="1333500" imgH="838200" progId="Equation.DSMT4">
                  <p:embed/>
                </p:oleObj>
              </mc:Choice>
              <mc:Fallback>
                <p:oleObj name="Equation" r:id="rId4" imgW="1333500" imgH="838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752600"/>
                        <a:ext cx="1560512" cy="982663"/>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3"/>
          <p:cNvSpPr>
            <a:spLocks noGrp="1" noChangeArrowheads="1"/>
          </p:cNvSpPr>
          <p:nvPr>
            <p:ph type="body" idx="4294967295"/>
          </p:nvPr>
        </p:nvSpPr>
        <p:spPr bwMode="auto">
          <a:xfrm>
            <a:off x="0" y="1447800"/>
            <a:ext cx="9144000" cy="4989513"/>
          </a:xfrm>
          <a:prstGeom prst="rect">
            <a:avLst/>
          </a:prstGeom>
          <a:ln w="12700">
            <a:miter lim="800000"/>
            <a:headEnd/>
            <a:tailEnd/>
          </a:ln>
        </p:spPr>
        <p:txBody>
          <a:bodyPr lIns="90488" tIns="44450" rIns="90488" bIns="44450"/>
          <a:lstStyle/>
          <a:p>
            <a:pPr marL="450850" indent="-450850" defTabSz="508000">
              <a:spcBef>
                <a:spcPct val="35000"/>
              </a:spcBef>
              <a:spcAft>
                <a:spcPct val="35000"/>
              </a:spcAft>
              <a:buFontTx/>
              <a:buNone/>
              <a:defRPr/>
            </a:pPr>
            <a:r>
              <a:rPr lang="en-US" b="0" dirty="0"/>
              <a:t>1)  </a:t>
            </a:r>
            <a:r>
              <a:rPr lang="vi-VN" b="0" dirty="0"/>
              <a:t>Các quan sát mẫu là một mẫu ngẫu nhiên đơn giản</a:t>
            </a:r>
            <a:r>
              <a:rPr lang="en-US" b="0" dirty="0"/>
              <a:t>.</a:t>
            </a:r>
          </a:p>
          <a:p>
            <a:pPr marL="450850" indent="-450850" defTabSz="508000">
              <a:spcBef>
                <a:spcPct val="35000"/>
              </a:spcBef>
              <a:spcAft>
                <a:spcPct val="35000"/>
              </a:spcAft>
              <a:buFontTx/>
              <a:buNone/>
              <a:defRPr/>
            </a:pPr>
            <a:r>
              <a:rPr lang="en-US" b="0" dirty="0"/>
              <a:t>2)  </a:t>
            </a:r>
            <a:r>
              <a:rPr lang="vi-VN" b="0" dirty="0"/>
              <a:t>Các điều kiện cho phân phối nhị thức được thỏa mãn</a:t>
            </a:r>
            <a:r>
              <a:rPr lang="en-US" b="0" dirty="0"/>
              <a:t>.</a:t>
            </a:r>
          </a:p>
          <a:p>
            <a:pPr marL="457200" indent="-457200" defTabSz="508000">
              <a:spcBef>
                <a:spcPct val="35000"/>
              </a:spcBef>
              <a:spcAft>
                <a:spcPct val="35000"/>
              </a:spcAft>
              <a:buFontTx/>
              <a:buAutoNum type="arabicParenR" startAt="3"/>
              <a:defRPr/>
            </a:pPr>
            <a:r>
              <a:rPr lang="en-US" b="0" dirty="0" err="1"/>
              <a:t>Các</a:t>
            </a:r>
            <a:r>
              <a:rPr lang="en-US" b="0" dirty="0"/>
              <a:t> </a:t>
            </a:r>
            <a:r>
              <a:rPr lang="en-US" b="0" dirty="0" err="1"/>
              <a:t>điều</a:t>
            </a:r>
            <a:r>
              <a:rPr lang="en-US" b="0" dirty="0"/>
              <a:t> </a:t>
            </a:r>
            <a:r>
              <a:rPr lang="en-US" b="0" dirty="0" err="1"/>
              <a:t>kiện</a:t>
            </a:r>
            <a:r>
              <a:rPr lang="en-US" b="0" dirty="0"/>
              <a:t> np ≥ 5 </a:t>
            </a:r>
            <a:r>
              <a:rPr lang="en-US" b="0" dirty="0" err="1"/>
              <a:t>và</a:t>
            </a:r>
            <a:r>
              <a:rPr lang="en-US" b="0" dirty="0"/>
              <a:t> nq ≥ 5 </a:t>
            </a:r>
            <a:r>
              <a:rPr lang="en-US" b="0" dirty="0" err="1"/>
              <a:t>đều</a:t>
            </a:r>
            <a:r>
              <a:rPr lang="en-US" b="0" dirty="0"/>
              <a:t> </a:t>
            </a:r>
            <a:r>
              <a:rPr lang="en-US" b="0" dirty="0" err="1"/>
              <a:t>thỏa</a:t>
            </a:r>
            <a:r>
              <a:rPr lang="en-US" b="0" dirty="0"/>
              <a:t> </a:t>
            </a:r>
            <a:r>
              <a:rPr lang="en-US" b="0" dirty="0" err="1"/>
              <a:t>mãn</a:t>
            </a:r>
            <a:r>
              <a:rPr lang="en-US" b="0" dirty="0"/>
              <a:t>, </a:t>
            </a:r>
            <a:r>
              <a:rPr lang="en-US" b="0" dirty="0" err="1"/>
              <a:t>vì</a:t>
            </a:r>
            <a:r>
              <a:rPr lang="en-US" b="0" dirty="0"/>
              <a:t> </a:t>
            </a:r>
            <a:r>
              <a:rPr lang="en-US" b="0" dirty="0" err="1"/>
              <a:t>vậy</a:t>
            </a:r>
            <a:r>
              <a:rPr lang="en-US" b="0" dirty="0"/>
              <a:t> </a:t>
            </a:r>
            <a:r>
              <a:rPr lang="en-US" b="0" dirty="0" err="1"/>
              <a:t>sự</a:t>
            </a:r>
            <a:r>
              <a:rPr lang="en-US" b="0" dirty="0"/>
              <a:t> </a:t>
            </a:r>
            <a:r>
              <a:rPr lang="en-US" b="0" dirty="0" err="1"/>
              <a:t>phân</a:t>
            </a:r>
            <a:r>
              <a:rPr lang="en-US" b="0" dirty="0"/>
              <a:t> </a:t>
            </a:r>
            <a:r>
              <a:rPr lang="en-US" b="0" dirty="0" err="1"/>
              <a:t>phối</a:t>
            </a:r>
            <a:r>
              <a:rPr lang="en-US" b="0" dirty="0"/>
              <a:t> </a:t>
            </a:r>
            <a:r>
              <a:rPr lang="en-US" b="0" dirty="0" err="1"/>
              <a:t>nhị</a:t>
            </a:r>
            <a:r>
              <a:rPr lang="en-US" b="0" dirty="0"/>
              <a:t> </a:t>
            </a:r>
            <a:r>
              <a:rPr lang="en-US" b="0" dirty="0" err="1"/>
              <a:t>thức</a:t>
            </a:r>
            <a:r>
              <a:rPr lang="en-US" b="0" dirty="0"/>
              <a:t> </a:t>
            </a:r>
            <a:r>
              <a:rPr lang="en-US" b="0" dirty="0" err="1"/>
              <a:t>của</a:t>
            </a:r>
            <a:r>
              <a:rPr lang="en-US" b="0" dirty="0"/>
              <a:t> </a:t>
            </a:r>
            <a:r>
              <a:rPr lang="en-US" b="0" dirty="0" err="1"/>
              <a:t>tỷ</a:t>
            </a:r>
            <a:r>
              <a:rPr lang="en-US" b="0" dirty="0"/>
              <a:t> </a:t>
            </a:r>
            <a:r>
              <a:rPr lang="en-US" b="0" dirty="0" err="1"/>
              <a:t>lệ</a:t>
            </a:r>
            <a:r>
              <a:rPr lang="en-US" b="0" dirty="0"/>
              <a:t> </a:t>
            </a:r>
            <a:r>
              <a:rPr lang="en-US" b="0" dirty="0" err="1"/>
              <a:t>mẫu</a:t>
            </a:r>
            <a:r>
              <a:rPr lang="en-US" b="0" dirty="0"/>
              <a:t> </a:t>
            </a:r>
            <a:r>
              <a:rPr lang="en-US" b="0" dirty="0" err="1"/>
              <a:t>có</a:t>
            </a:r>
            <a:r>
              <a:rPr lang="en-US" b="0" dirty="0"/>
              <a:t> </a:t>
            </a:r>
            <a:r>
              <a:rPr lang="en-US" b="0" dirty="0" err="1"/>
              <a:t>thể</a:t>
            </a:r>
            <a:r>
              <a:rPr lang="en-US" b="0" dirty="0"/>
              <a:t> </a:t>
            </a:r>
            <a:r>
              <a:rPr lang="en-US" b="0" dirty="0" err="1"/>
              <a:t>xấp</a:t>
            </a:r>
            <a:r>
              <a:rPr lang="en-US" b="0" dirty="0"/>
              <a:t> </a:t>
            </a:r>
            <a:r>
              <a:rPr lang="en-US" b="0" dirty="0" err="1"/>
              <a:t>xỉ</a:t>
            </a:r>
            <a:r>
              <a:rPr lang="en-US" b="0" dirty="0"/>
              <a:t> </a:t>
            </a:r>
            <a:r>
              <a:rPr lang="en-US" b="0" dirty="0" err="1"/>
              <a:t>bằng</a:t>
            </a:r>
            <a:r>
              <a:rPr lang="en-US" b="0" dirty="0"/>
              <a:t> </a:t>
            </a:r>
            <a:r>
              <a:rPr lang="en-US" b="0" dirty="0" err="1"/>
              <a:t>phân</a:t>
            </a:r>
            <a:r>
              <a:rPr lang="en-US" b="0" dirty="0"/>
              <a:t> </a:t>
            </a:r>
            <a:r>
              <a:rPr lang="en-US" b="0" dirty="0" err="1"/>
              <a:t>phối</a:t>
            </a:r>
            <a:r>
              <a:rPr lang="en-US" b="0" dirty="0"/>
              <a:t> </a:t>
            </a:r>
            <a:r>
              <a:rPr lang="en-US" b="0" dirty="0" err="1"/>
              <a:t>chuẩn</a:t>
            </a:r>
            <a:r>
              <a:rPr lang="en-US" b="0" dirty="0"/>
              <a:t>.</a:t>
            </a:r>
          </a:p>
          <a:p>
            <a:pPr marL="457200" indent="-457200" defTabSz="508000">
              <a:spcBef>
                <a:spcPct val="35000"/>
              </a:spcBef>
              <a:spcAft>
                <a:spcPct val="35000"/>
              </a:spcAft>
              <a:buFontTx/>
              <a:buAutoNum type="arabicParenR" startAt="3"/>
              <a:defRPr/>
            </a:pPr>
            <a:r>
              <a:rPr lang="vi-VN" b="0" dirty="0"/>
              <a:t>Lưu ý: p là tỷ lệ giả định chứ không phải tỷ lệ mẫu</a:t>
            </a:r>
            <a:r>
              <a:rPr lang="en-US" b="0" dirty="0"/>
              <a:t>.</a:t>
            </a:r>
            <a:endParaRPr lang="en-US" b="0" i="1" dirty="0"/>
          </a:p>
        </p:txBody>
      </p:sp>
      <p:sp>
        <p:nvSpPr>
          <p:cNvPr id="67587" name="Rectangle 10"/>
          <p:cNvSpPr>
            <a:spLocks noGrp="1" noChangeArrowheads="1"/>
          </p:cNvSpPr>
          <p:nvPr>
            <p:ph type="title" idx="4294967295"/>
          </p:nvPr>
        </p:nvSpPr>
        <p:spPr bwMode="auto">
          <a:xfrm>
            <a:off x="457200" y="457200"/>
            <a:ext cx="8496300" cy="1409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Yêu</a:t>
            </a:r>
            <a:r>
              <a:rPr lang="en-US" altLang="en-US" dirty="0"/>
              <a:t> </a:t>
            </a:r>
            <a:r>
              <a:rPr lang="en-US" altLang="en-US" dirty="0" err="1"/>
              <a:t>cầu</a:t>
            </a:r>
            <a:r>
              <a:rPr lang="en-US" altLang="en-US" dirty="0"/>
              <a:t> </a:t>
            </a:r>
            <a:r>
              <a:rPr lang="en-US" altLang="en-US" dirty="0" err="1"/>
              <a:t>đối</a:t>
            </a:r>
            <a:r>
              <a:rPr lang="en-US" altLang="en-US" dirty="0"/>
              <a:t> </a:t>
            </a:r>
            <a:r>
              <a:rPr lang="en-US" altLang="en-US" dirty="0" err="1"/>
              <a:t>với</a:t>
            </a:r>
            <a:r>
              <a:rPr lang="en-US" altLang="en-US" dirty="0"/>
              <a:t> </a:t>
            </a:r>
            <a:r>
              <a:rPr lang="en-US" altLang="en-US" dirty="0" err="1"/>
              <a:t>kiểm</a:t>
            </a:r>
            <a:r>
              <a:rPr lang="en-US" altLang="en-US" dirty="0"/>
              <a:t> </a:t>
            </a:r>
            <a:r>
              <a:rPr lang="en-US" altLang="en-US" dirty="0" err="1"/>
              <a:t>định</a:t>
            </a:r>
            <a:r>
              <a:rPr lang="en-US" altLang="en-US" dirty="0"/>
              <a:t> </a:t>
            </a:r>
            <a:r>
              <a:rPr lang="en-US" altLang="en-US" dirty="0" err="1"/>
              <a:t>phát</a:t>
            </a:r>
            <a:r>
              <a:rPr lang="en-US" altLang="en-US" dirty="0"/>
              <a:t> </a:t>
            </a:r>
            <a:r>
              <a:rPr lang="en-US" altLang="en-US" dirty="0" err="1"/>
              <a:t>biểu</a:t>
            </a:r>
            <a:r>
              <a:rPr lang="en-US" altLang="en-US" dirty="0"/>
              <a:t> </a:t>
            </a:r>
            <a:r>
              <a:rPr lang="en-US" altLang="en-US" dirty="0" err="1"/>
              <a:t>về</a:t>
            </a:r>
            <a:r>
              <a:rPr lang="en-US" altLang="en-US" dirty="0"/>
              <a:t> </a:t>
            </a:r>
            <a:r>
              <a:rPr lang="en-US" altLang="en-US" dirty="0" err="1"/>
              <a:t>tỷ</a:t>
            </a:r>
            <a:r>
              <a:rPr lang="en-US" altLang="en-US" dirty="0"/>
              <a:t> </a:t>
            </a:r>
            <a:r>
              <a:rPr lang="en-US" altLang="en-US" dirty="0" err="1"/>
              <a:t>lệ</a:t>
            </a:r>
            <a:r>
              <a:rPr lang="en-US" altLang="en-US" dirty="0"/>
              <a:t> </a:t>
            </a:r>
            <a:r>
              <a:rPr lang="en-US" altLang="en-US" dirty="0" err="1"/>
              <a:t>quần</a:t>
            </a:r>
            <a:r>
              <a:rPr lang="en-US" altLang="en-US" dirty="0"/>
              <a:t> </a:t>
            </a:r>
            <a:r>
              <a:rPr lang="en-US" altLang="en-US" dirty="0" err="1"/>
              <a:t>thể</a:t>
            </a:r>
            <a:r>
              <a:rPr lang="en-US" altLang="en-US" dirty="0"/>
              <a:t> p</a:t>
            </a:r>
            <a:endParaRPr lang="en-US" altLang="en-US" i="1"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3"/>
          <p:cNvSpPr>
            <a:spLocks noGrp="1" noChangeArrowheads="1"/>
          </p:cNvSpPr>
          <p:nvPr>
            <p:ph type="title" idx="4294967295"/>
          </p:nvPr>
        </p:nvSpPr>
        <p:spPr bwMode="auto">
          <a:xfrm>
            <a:off x="304800" y="533400"/>
            <a:ext cx="8675687"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Số</a:t>
            </a:r>
            <a:r>
              <a:rPr lang="en-US" altLang="en-US" dirty="0"/>
              <a:t> </a:t>
            </a:r>
            <a:r>
              <a:rPr lang="en-US" altLang="en-US" dirty="0" err="1"/>
              <a:t>liệu</a:t>
            </a:r>
            <a:r>
              <a:rPr lang="en-US" altLang="en-US" dirty="0"/>
              <a:t> </a:t>
            </a:r>
            <a:r>
              <a:rPr lang="en-US" altLang="en-US" dirty="0" err="1"/>
              <a:t>thống</a:t>
            </a:r>
            <a:r>
              <a:rPr lang="en-US" altLang="en-US" dirty="0"/>
              <a:t> </a:t>
            </a:r>
            <a:r>
              <a:rPr lang="en-US" altLang="en-US" dirty="0" err="1"/>
              <a:t>kê</a:t>
            </a:r>
            <a:r>
              <a:rPr lang="en-US" altLang="en-US" dirty="0"/>
              <a:t> </a:t>
            </a:r>
            <a:r>
              <a:rPr lang="en-US" altLang="en-US" dirty="0" err="1"/>
              <a:t>để</a:t>
            </a:r>
            <a:r>
              <a:rPr lang="en-US" altLang="en-US" dirty="0"/>
              <a:t> </a:t>
            </a:r>
            <a:r>
              <a:rPr lang="en-US" altLang="en-US" dirty="0" err="1"/>
              <a:t>kiểm</a:t>
            </a:r>
            <a:r>
              <a:rPr lang="en-US" altLang="en-US" dirty="0"/>
              <a:t> </a:t>
            </a:r>
            <a:r>
              <a:rPr lang="en-US" altLang="en-US" dirty="0" err="1"/>
              <a:t>định</a:t>
            </a:r>
            <a:r>
              <a:rPr lang="en-US" altLang="en-US" dirty="0"/>
              <a:t> </a:t>
            </a:r>
            <a:r>
              <a:rPr lang="en-US" altLang="en-US" dirty="0" err="1"/>
              <a:t>phát</a:t>
            </a:r>
            <a:r>
              <a:rPr lang="en-US" altLang="en-US" dirty="0"/>
              <a:t> </a:t>
            </a:r>
            <a:r>
              <a:rPr lang="en-US" altLang="en-US" dirty="0" err="1"/>
              <a:t>biểu</a:t>
            </a:r>
            <a:r>
              <a:rPr lang="en-US" altLang="en-US" dirty="0"/>
              <a:t> </a:t>
            </a:r>
            <a:r>
              <a:rPr lang="en-US" altLang="en-US" dirty="0" err="1"/>
              <a:t>về</a:t>
            </a:r>
            <a:r>
              <a:rPr lang="en-US" altLang="en-US" dirty="0"/>
              <a:t> </a:t>
            </a:r>
            <a:r>
              <a:rPr lang="en-US" altLang="en-US" dirty="0" err="1"/>
              <a:t>tỷ</a:t>
            </a:r>
            <a:r>
              <a:rPr lang="en-US" altLang="en-US" dirty="0"/>
              <a:t> </a:t>
            </a:r>
            <a:r>
              <a:rPr lang="en-US" altLang="en-US" dirty="0" err="1"/>
              <a:t>lệ</a:t>
            </a:r>
            <a:endParaRPr lang="en-US" altLang="en-US" dirty="0"/>
          </a:p>
        </p:txBody>
      </p:sp>
      <p:sp>
        <p:nvSpPr>
          <p:cNvPr id="69635" name="Rectangle 25"/>
          <p:cNvSpPr>
            <a:spLocks noChangeArrowheads="1"/>
          </p:cNvSpPr>
          <p:nvPr/>
        </p:nvSpPr>
        <p:spPr bwMode="auto">
          <a:xfrm>
            <a:off x="1062038" y="4302125"/>
            <a:ext cx="18780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i="1"/>
              <a:t>P</a:t>
            </a:r>
            <a:r>
              <a:rPr lang="en-US" altLang="en-US" b="0"/>
              <a:t>-values:</a:t>
            </a:r>
          </a:p>
          <a:p>
            <a:pPr>
              <a:lnSpc>
                <a:spcPct val="90000"/>
              </a:lnSpc>
            </a:pPr>
            <a:endParaRPr lang="en-US" altLang="en-US" b="0"/>
          </a:p>
          <a:p>
            <a:pPr>
              <a:lnSpc>
                <a:spcPct val="90000"/>
              </a:lnSpc>
            </a:pPr>
            <a:endParaRPr lang="en-US" altLang="en-US" b="0"/>
          </a:p>
          <a:p>
            <a:pPr>
              <a:lnSpc>
                <a:spcPct val="90000"/>
              </a:lnSpc>
            </a:pPr>
            <a:endParaRPr lang="en-US" altLang="en-US" b="0"/>
          </a:p>
          <a:p>
            <a:pPr>
              <a:lnSpc>
                <a:spcPct val="90000"/>
              </a:lnSpc>
            </a:pPr>
            <a:r>
              <a:rPr lang="en-US" altLang="en-US" b="0"/>
              <a:t>Critical Values:</a:t>
            </a:r>
            <a:endParaRPr lang="en-US" altLang="en-US" b="0" i="1"/>
          </a:p>
        </p:txBody>
      </p:sp>
      <p:sp>
        <p:nvSpPr>
          <p:cNvPr id="69636" name="Rectangle 26"/>
          <p:cNvSpPr>
            <a:spLocks noChangeArrowheads="1"/>
          </p:cNvSpPr>
          <p:nvPr/>
        </p:nvSpPr>
        <p:spPr bwMode="auto">
          <a:xfrm>
            <a:off x="3124200" y="4298950"/>
            <a:ext cx="58372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dirty="0" err="1"/>
              <a:t>Sử</a:t>
            </a:r>
            <a:r>
              <a:rPr lang="en-US" altLang="en-US" b="0" dirty="0"/>
              <a:t> </a:t>
            </a:r>
            <a:r>
              <a:rPr lang="en-US" altLang="en-US" b="0" dirty="0" err="1"/>
              <a:t>dụng</a:t>
            </a:r>
            <a:r>
              <a:rPr lang="en-US" altLang="en-US" b="0" dirty="0"/>
              <a:t> </a:t>
            </a:r>
            <a:r>
              <a:rPr lang="en-US" altLang="en-US" b="0" dirty="0" err="1"/>
              <a:t>phân</a:t>
            </a:r>
            <a:r>
              <a:rPr lang="en-US" altLang="en-US" b="0" dirty="0"/>
              <a:t> </a:t>
            </a:r>
            <a:r>
              <a:rPr lang="en-US" altLang="en-US" b="0" dirty="0" err="1"/>
              <a:t>phối</a:t>
            </a:r>
            <a:r>
              <a:rPr lang="en-US" altLang="en-US" b="0" dirty="0"/>
              <a:t> </a:t>
            </a:r>
            <a:r>
              <a:rPr lang="en-US" altLang="en-US" b="0" dirty="0" err="1"/>
              <a:t>chuẩn</a:t>
            </a:r>
            <a:r>
              <a:rPr lang="en-US" altLang="en-US" b="0" dirty="0"/>
              <a:t> (</a:t>
            </a:r>
            <a:r>
              <a:rPr lang="en-US" altLang="en-US" b="0" dirty="0" err="1"/>
              <a:t>Bảng</a:t>
            </a:r>
            <a:r>
              <a:rPr lang="en-US" altLang="en-US" b="0" dirty="0"/>
              <a:t> A-2) </a:t>
            </a:r>
            <a:r>
              <a:rPr lang="en-US" altLang="en-US" b="0" dirty="0" err="1"/>
              <a:t>và</a:t>
            </a:r>
            <a:r>
              <a:rPr lang="en-US" altLang="en-US" b="0" dirty="0"/>
              <a:t> </a:t>
            </a:r>
            <a:r>
              <a:rPr lang="en-US" altLang="en-US" b="0" dirty="0" err="1"/>
              <a:t>tham</a:t>
            </a:r>
            <a:r>
              <a:rPr lang="en-US" altLang="en-US" b="0" dirty="0"/>
              <a:t> </a:t>
            </a:r>
            <a:r>
              <a:rPr lang="en-US" altLang="en-US" b="0" dirty="0" err="1"/>
              <a:t>khảo</a:t>
            </a:r>
            <a:r>
              <a:rPr lang="en-US" altLang="en-US" b="0" dirty="0"/>
              <a:t> </a:t>
            </a:r>
            <a:r>
              <a:rPr lang="en-US" altLang="en-US" b="0" dirty="0" err="1"/>
              <a:t>Hình</a:t>
            </a:r>
            <a:r>
              <a:rPr lang="en-US" altLang="en-US" b="0" dirty="0"/>
              <a:t> 8-1</a:t>
            </a:r>
          </a:p>
          <a:p>
            <a:pPr>
              <a:lnSpc>
                <a:spcPct val="90000"/>
              </a:lnSpc>
            </a:pPr>
            <a:endParaRPr lang="en-US" altLang="en-US" b="0" dirty="0"/>
          </a:p>
          <a:p>
            <a:pPr>
              <a:lnSpc>
                <a:spcPct val="90000"/>
              </a:lnSpc>
            </a:pPr>
            <a:endParaRPr lang="en-US" altLang="en-US" b="0" dirty="0"/>
          </a:p>
          <a:p>
            <a:pPr>
              <a:lnSpc>
                <a:spcPct val="90000"/>
              </a:lnSpc>
            </a:pPr>
            <a:r>
              <a:rPr lang="en-US" altLang="en-US" b="0" dirty="0" err="1"/>
              <a:t>Sử</a:t>
            </a:r>
            <a:r>
              <a:rPr lang="en-US" altLang="en-US" b="0" dirty="0"/>
              <a:t> </a:t>
            </a:r>
            <a:r>
              <a:rPr lang="en-US" altLang="en-US" b="0" dirty="0" err="1"/>
              <a:t>dụng</a:t>
            </a:r>
            <a:r>
              <a:rPr lang="en-US" altLang="en-US" b="0" dirty="0"/>
              <a:t> </a:t>
            </a:r>
            <a:r>
              <a:rPr lang="en-US" altLang="en-US" b="0" dirty="0" err="1"/>
              <a:t>phân</a:t>
            </a:r>
            <a:r>
              <a:rPr lang="en-US" altLang="en-US" b="0" dirty="0"/>
              <a:t> </a:t>
            </a:r>
            <a:r>
              <a:rPr lang="en-US" altLang="en-US" b="0" dirty="0" err="1"/>
              <a:t>phối</a:t>
            </a:r>
            <a:r>
              <a:rPr lang="en-US" altLang="en-US" b="0" dirty="0"/>
              <a:t> </a:t>
            </a:r>
            <a:r>
              <a:rPr lang="en-US" altLang="en-US" b="0" dirty="0" err="1"/>
              <a:t>chuẩn</a:t>
            </a:r>
            <a:r>
              <a:rPr lang="en-US" altLang="en-US" b="0" dirty="0"/>
              <a:t> (</a:t>
            </a:r>
            <a:r>
              <a:rPr lang="en-US" altLang="en-US" b="0" dirty="0" err="1"/>
              <a:t>Bảng</a:t>
            </a:r>
            <a:r>
              <a:rPr lang="en-US" altLang="en-US" b="0" dirty="0"/>
              <a:t> A-2).</a:t>
            </a:r>
          </a:p>
        </p:txBody>
      </p:sp>
      <p:graphicFrame>
        <p:nvGraphicFramePr>
          <p:cNvPr id="69637" name="Object 2"/>
          <p:cNvGraphicFramePr>
            <a:graphicFrameLocks noChangeAspect="1"/>
          </p:cNvGraphicFramePr>
          <p:nvPr/>
        </p:nvGraphicFramePr>
        <p:xfrm>
          <a:off x="3678238" y="1698625"/>
          <a:ext cx="2133600" cy="2057400"/>
        </p:xfrm>
        <a:graphic>
          <a:graphicData uri="http://schemas.openxmlformats.org/presentationml/2006/ole">
            <mc:AlternateContent xmlns:mc="http://schemas.openxmlformats.org/markup-compatibility/2006">
              <mc:Choice xmlns:v="urn:schemas-microsoft-com:vml" Requires="v">
                <p:oleObj spid="_x0000_s69661" name="Equation" r:id="rId4" imgW="1422400" imgH="1371600" progId="Equation.DSMT4">
                  <p:embed/>
                </p:oleObj>
              </mc:Choice>
              <mc:Fallback>
                <p:oleObj name="Equation" r:id="rId4" imgW="1422400" imgH="1371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8238" y="1698625"/>
                        <a:ext cx="2133600" cy="2057400"/>
                      </a:xfrm>
                      <a:prstGeom prst="rect">
                        <a:avLst/>
                      </a:prstGeom>
                      <a:noFill/>
                      <a:ln>
                        <a:noFill/>
                      </a:ln>
                      <a:effectLst/>
                      <a:extLst>
                        <a:ext uri="{909E8E84-426E-40DD-AFC4-6F175D3DCCD1}">
                          <a14:hiddenFill xmlns:a14="http://schemas.microsoft.com/office/drawing/2010/main">
                            <a:solidFill>
                              <a:srgbClr val="C1CE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09600" y="381000"/>
            <a:ext cx="77724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Thận</a:t>
            </a:r>
            <a:r>
              <a:rPr lang="en-US" altLang="en-US" sz="4000" dirty="0">
                <a:solidFill>
                  <a:srgbClr val="008000"/>
                </a:solidFill>
              </a:rPr>
              <a:t> </a:t>
            </a:r>
            <a:r>
              <a:rPr lang="en-US" altLang="en-US" sz="4000" dirty="0" err="1">
                <a:solidFill>
                  <a:srgbClr val="008000"/>
                </a:solidFill>
              </a:rPr>
              <a:t>trọng</a:t>
            </a:r>
            <a:endParaRPr lang="en-US" altLang="en-US" sz="4000" dirty="0">
              <a:solidFill>
                <a:srgbClr val="008000"/>
              </a:solidFill>
            </a:endParaRPr>
          </a:p>
        </p:txBody>
      </p:sp>
      <p:sp>
        <p:nvSpPr>
          <p:cNvPr id="71683" name="Rectangle 4"/>
          <p:cNvSpPr>
            <a:spLocks noChangeArrowheads="1"/>
          </p:cNvSpPr>
          <p:nvPr/>
        </p:nvSpPr>
        <p:spPr bwMode="auto">
          <a:xfrm>
            <a:off x="0" y="1568450"/>
            <a:ext cx="90805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buSzPct val="100000"/>
            </a:pPr>
            <a:r>
              <a:rPr lang="en-US" altLang="en-US" sz="3200" b="0" dirty="0" err="1">
                <a:latin typeface="+mn-lt"/>
              </a:rPr>
              <a:t>Đừng</a:t>
            </a:r>
            <a:r>
              <a:rPr lang="en-US" altLang="en-US" sz="3200" b="0" dirty="0">
                <a:latin typeface="+mn-lt"/>
              </a:rPr>
              <a:t> </a:t>
            </a:r>
            <a:r>
              <a:rPr lang="en-US" altLang="en-US" sz="3200" b="0" dirty="0" err="1">
                <a:latin typeface="+mn-lt"/>
              </a:rPr>
              <a:t>nhầm</a:t>
            </a:r>
            <a:r>
              <a:rPr lang="en-US" altLang="en-US" sz="3200" b="0" dirty="0">
                <a:latin typeface="+mn-lt"/>
              </a:rPr>
              <a:t> </a:t>
            </a:r>
            <a:r>
              <a:rPr lang="en-US" altLang="en-US" sz="3200" b="0" dirty="0" err="1">
                <a:latin typeface="+mn-lt"/>
              </a:rPr>
              <a:t>lẫn</a:t>
            </a:r>
            <a:r>
              <a:rPr lang="en-US" altLang="en-US" sz="3200" b="0" dirty="0">
                <a:latin typeface="+mn-lt"/>
              </a:rPr>
              <a:t> </a:t>
            </a:r>
            <a:r>
              <a:rPr lang="en-US" altLang="en-US" sz="3200" b="0" dirty="0" err="1">
                <a:latin typeface="+mn-lt"/>
              </a:rPr>
              <a:t>giữa</a:t>
            </a:r>
            <a:r>
              <a:rPr lang="en-US" altLang="en-US" sz="3200" b="0" dirty="0">
                <a:latin typeface="+mn-lt"/>
              </a:rPr>
              <a:t> P-value </a:t>
            </a:r>
            <a:r>
              <a:rPr lang="en-US" altLang="en-US" sz="3200" b="0" dirty="0" err="1">
                <a:latin typeface="+mn-lt"/>
              </a:rPr>
              <a:t>với</a:t>
            </a:r>
            <a:r>
              <a:rPr lang="en-US" altLang="en-US" sz="3200" b="0" dirty="0">
                <a:latin typeface="+mn-lt"/>
              </a:rPr>
              <a:t> </a:t>
            </a:r>
            <a:r>
              <a:rPr lang="en-US" altLang="en-US" sz="3200" b="0" dirty="0" err="1">
                <a:latin typeface="+mn-lt"/>
              </a:rPr>
              <a:t>tỷ</a:t>
            </a:r>
            <a:r>
              <a:rPr lang="en-US" altLang="en-US" sz="3200" b="0" dirty="0">
                <a:latin typeface="+mn-lt"/>
              </a:rPr>
              <a:t> </a:t>
            </a:r>
            <a:r>
              <a:rPr lang="en-US" altLang="en-US" sz="3200" b="0" dirty="0" err="1">
                <a:latin typeface="+mn-lt"/>
              </a:rPr>
              <a:t>lệ</a:t>
            </a:r>
            <a:r>
              <a:rPr lang="en-US" altLang="en-US" sz="3200" b="0" dirty="0">
                <a:latin typeface="+mn-lt"/>
              </a:rPr>
              <a:t> p.</a:t>
            </a:r>
          </a:p>
        </p:txBody>
      </p:sp>
      <p:sp>
        <p:nvSpPr>
          <p:cNvPr id="71684" name="Rectangle 5"/>
          <p:cNvSpPr>
            <a:spLocks noChangeArrowheads="1"/>
          </p:cNvSpPr>
          <p:nvPr/>
        </p:nvSpPr>
        <p:spPr bwMode="auto">
          <a:xfrm>
            <a:off x="0" y="2800350"/>
            <a:ext cx="91440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1941513" indent="-1941513">
              <a:tabLst>
                <a:tab pos="1257300" algn="l"/>
              </a:tabLst>
              <a:defRPr sz="2000" b="1">
                <a:solidFill>
                  <a:schemeClr val="tx1"/>
                </a:solidFill>
                <a:latin typeface="Arial" panose="020B0604020202020204" pitchFamily="34" charset="0"/>
              </a:defRPr>
            </a:lvl1pPr>
            <a:lvl2pPr marL="742950" indent="-285750">
              <a:tabLst>
                <a:tab pos="1257300" algn="l"/>
              </a:tabLst>
              <a:defRPr sz="2000" b="1">
                <a:solidFill>
                  <a:schemeClr val="tx1"/>
                </a:solidFill>
                <a:latin typeface="Arial" panose="020B0604020202020204" pitchFamily="34" charset="0"/>
              </a:defRPr>
            </a:lvl2pPr>
            <a:lvl3pPr marL="1143000" indent="-228600">
              <a:tabLst>
                <a:tab pos="1257300" algn="l"/>
              </a:tabLst>
              <a:defRPr sz="2000" b="1">
                <a:solidFill>
                  <a:schemeClr val="tx1"/>
                </a:solidFill>
                <a:latin typeface="Arial" panose="020B0604020202020204" pitchFamily="34" charset="0"/>
              </a:defRPr>
            </a:lvl3pPr>
            <a:lvl4pPr marL="1600200" indent="-228600">
              <a:tabLst>
                <a:tab pos="1257300" algn="l"/>
              </a:tabLst>
              <a:defRPr sz="2000" b="1">
                <a:solidFill>
                  <a:schemeClr val="tx1"/>
                </a:solidFill>
                <a:latin typeface="Arial" panose="020B0604020202020204" pitchFamily="34" charset="0"/>
              </a:defRPr>
            </a:lvl4pPr>
            <a:lvl5pPr marL="2057400" indent="-228600">
              <a:tabLst>
                <a:tab pos="1257300" algn="l"/>
              </a:tabLst>
              <a:defRPr sz="2000" b="1">
                <a:solidFill>
                  <a:schemeClr val="tx1"/>
                </a:solidFill>
                <a:latin typeface="Arial" panose="020B0604020202020204" pitchFamily="34" charset="0"/>
              </a:defRPr>
            </a:lvl5pPr>
            <a:lvl6pPr marL="2514600" indent="-228600" eaLnBrk="0" fontAlgn="base" hangingPunct="0">
              <a:spcBef>
                <a:spcPct val="0"/>
              </a:spcBef>
              <a:spcAft>
                <a:spcPct val="0"/>
              </a:spcAft>
              <a:tabLst>
                <a:tab pos="1257300" algn="l"/>
              </a:tabLst>
              <a:defRPr sz="2000" b="1">
                <a:solidFill>
                  <a:schemeClr val="tx1"/>
                </a:solidFill>
                <a:latin typeface="Arial" panose="020B0604020202020204" pitchFamily="34" charset="0"/>
              </a:defRPr>
            </a:lvl6pPr>
            <a:lvl7pPr marL="2971800" indent="-228600" eaLnBrk="0" fontAlgn="base" hangingPunct="0">
              <a:spcBef>
                <a:spcPct val="0"/>
              </a:spcBef>
              <a:spcAft>
                <a:spcPct val="0"/>
              </a:spcAft>
              <a:tabLst>
                <a:tab pos="1257300" algn="l"/>
              </a:tabLst>
              <a:defRPr sz="2000" b="1">
                <a:solidFill>
                  <a:schemeClr val="tx1"/>
                </a:solidFill>
                <a:latin typeface="Arial" panose="020B0604020202020204" pitchFamily="34" charset="0"/>
              </a:defRPr>
            </a:lvl7pPr>
            <a:lvl8pPr marL="3429000" indent="-228600" eaLnBrk="0" fontAlgn="base" hangingPunct="0">
              <a:spcBef>
                <a:spcPct val="0"/>
              </a:spcBef>
              <a:spcAft>
                <a:spcPct val="0"/>
              </a:spcAft>
              <a:tabLst>
                <a:tab pos="1257300" algn="l"/>
              </a:tabLst>
              <a:defRPr sz="2000" b="1">
                <a:solidFill>
                  <a:schemeClr val="tx1"/>
                </a:solidFill>
                <a:latin typeface="Arial" panose="020B0604020202020204" pitchFamily="34" charset="0"/>
              </a:defRPr>
            </a:lvl8pPr>
            <a:lvl9pPr marL="3886200" indent="-228600" eaLnBrk="0" fontAlgn="base" hangingPunct="0">
              <a:spcBef>
                <a:spcPct val="0"/>
              </a:spcBef>
              <a:spcAft>
                <a:spcPct val="0"/>
              </a:spcAft>
              <a:tabLst>
                <a:tab pos="1257300" algn="l"/>
              </a:tabLst>
              <a:defRPr sz="2000" b="1">
                <a:solidFill>
                  <a:schemeClr val="tx1"/>
                </a:solidFill>
                <a:latin typeface="Arial" panose="020B0604020202020204" pitchFamily="34" charset="0"/>
              </a:defRPr>
            </a:lvl9pPr>
          </a:lstStyle>
          <a:p>
            <a:pPr>
              <a:lnSpc>
                <a:spcPct val="90000"/>
              </a:lnSpc>
              <a:buSzPct val="100000"/>
            </a:pPr>
            <a:r>
              <a:rPr lang="en-US" altLang="en-US" sz="3200" b="0" i="1" dirty="0">
                <a:latin typeface="+mn-lt"/>
              </a:rPr>
              <a:t>P</a:t>
            </a:r>
            <a:r>
              <a:rPr lang="en-US" altLang="en-US" sz="3200" b="0" dirty="0">
                <a:latin typeface="+mn-lt"/>
              </a:rPr>
              <a:t>-value =	</a:t>
            </a:r>
            <a:r>
              <a:rPr lang="vi-VN" altLang="en-US" sz="3200" b="0" dirty="0">
                <a:latin typeface="+mn-lt"/>
              </a:rPr>
              <a:t>là xác suất nhận được một giá trị thống kê để kiểm định </a:t>
            </a:r>
            <a:r>
              <a:rPr lang="vi-VN" altLang="en-US" sz="3200" b="0" dirty="0">
                <a:solidFill>
                  <a:srgbClr val="FF0000"/>
                </a:solidFill>
                <a:latin typeface="+mn-lt"/>
              </a:rPr>
              <a:t>ít nhất là cực đại với giá trị đại diện cho dữ liệu mẫu.</a:t>
            </a:r>
          </a:p>
          <a:p>
            <a:pPr>
              <a:lnSpc>
                <a:spcPct val="90000"/>
              </a:lnSpc>
              <a:buSzPct val="100000"/>
            </a:pPr>
            <a:endParaRPr lang="en-US" altLang="en-US" sz="3200" b="0" dirty="0">
              <a:latin typeface="+mn-lt"/>
            </a:endParaRPr>
          </a:p>
          <a:p>
            <a:pPr>
              <a:lnSpc>
                <a:spcPct val="90000"/>
              </a:lnSpc>
              <a:buSzPct val="100000"/>
            </a:pPr>
            <a:r>
              <a:rPr lang="en-US" altLang="en-US" sz="3200" b="0" i="1" dirty="0">
                <a:latin typeface="+mn-lt"/>
              </a:rPr>
              <a:t>	p</a:t>
            </a:r>
            <a:r>
              <a:rPr lang="en-US" altLang="en-US" sz="3200" b="0" dirty="0">
                <a:latin typeface="+mn-lt"/>
              </a:rPr>
              <a:t> = </a:t>
            </a:r>
            <a:r>
              <a:rPr lang="en-US" altLang="en-US" sz="3200" b="0" dirty="0" err="1">
                <a:latin typeface="+mn-lt"/>
              </a:rPr>
              <a:t>tỉ</a:t>
            </a:r>
            <a:r>
              <a:rPr lang="en-US" altLang="en-US" sz="3200" b="0" dirty="0">
                <a:latin typeface="+mn-lt"/>
              </a:rPr>
              <a:t> </a:t>
            </a:r>
            <a:r>
              <a:rPr lang="en-US" altLang="en-US" sz="3200" b="0" dirty="0" err="1">
                <a:latin typeface="+mn-lt"/>
              </a:rPr>
              <a:t>lệ</a:t>
            </a:r>
            <a:r>
              <a:rPr lang="en-US" altLang="en-US" sz="3200" b="0" dirty="0">
                <a:latin typeface="+mn-lt"/>
              </a:rPr>
              <a:t> </a:t>
            </a:r>
            <a:r>
              <a:rPr lang="en-US" altLang="en-US" sz="3200" b="0" dirty="0" err="1">
                <a:latin typeface="+mn-lt"/>
              </a:rPr>
              <a:t>quần</a:t>
            </a:r>
            <a:r>
              <a:rPr lang="en-US" altLang="en-US" sz="3200" b="0" dirty="0">
                <a:latin typeface="+mn-lt"/>
              </a:rPr>
              <a:t> </a:t>
            </a:r>
            <a:r>
              <a:rPr lang="en-US" altLang="en-US" sz="3200" b="0" dirty="0" err="1">
                <a:latin typeface="+mn-lt"/>
              </a:rPr>
              <a:t>thể</a:t>
            </a:r>
            <a:endParaRPr lang="en-US" altLang="en-US" sz="3200" b="0" dirty="0">
              <a:latin typeface="+mn-lt"/>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bwMode="auto">
          <a:xfrm>
            <a:off x="457200" y="5334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a:t>Ví dụ</a:t>
            </a:r>
            <a:endParaRPr lang="en-US" altLang="en-US" sz="3200">
              <a:solidFill>
                <a:schemeClr val="tx1"/>
              </a:solidFill>
            </a:endParaRPr>
          </a:p>
        </p:txBody>
      </p:sp>
      <p:sp>
        <p:nvSpPr>
          <p:cNvPr id="73731" name="Rectangle 10"/>
          <p:cNvSpPr>
            <a:spLocks noChangeArrowheads="1"/>
          </p:cNvSpPr>
          <p:nvPr/>
        </p:nvSpPr>
        <p:spPr bwMode="auto">
          <a:xfrm>
            <a:off x="0" y="1077913"/>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latin typeface="+mn-lt"/>
              </a:rPr>
              <a:t>Dựa trên thông tin của Liên minh an ninh mạng quốc gia, 93% chủ sở hữu máy tính tin rằng họ có chương trình chống vi rút được cài đặt trên máy tính của họ.</a:t>
            </a:r>
          </a:p>
          <a:p>
            <a:pPr>
              <a:lnSpc>
                <a:spcPct val="90000"/>
              </a:lnSpc>
            </a:pPr>
            <a:endParaRPr lang="vi-VN" altLang="en-US" sz="2400" b="0" dirty="0">
              <a:latin typeface="+mn-lt"/>
            </a:endParaRPr>
          </a:p>
          <a:p>
            <a:pPr>
              <a:lnSpc>
                <a:spcPct val="90000"/>
              </a:lnSpc>
            </a:pPr>
            <a:r>
              <a:rPr lang="vi-VN" altLang="en-US" sz="2400" b="0" dirty="0">
                <a:latin typeface="+mn-lt"/>
              </a:rPr>
              <a:t>Trong một mẫu ngẫu nhiên của 400 máy tính được quét,  </a:t>
            </a:r>
            <a:r>
              <a:rPr lang="en-US" altLang="en-US" sz="2400" b="0" dirty="0" err="1">
                <a:latin typeface="+mn-lt"/>
              </a:rPr>
              <a:t>người</a:t>
            </a:r>
            <a:r>
              <a:rPr lang="en-US" altLang="en-US" sz="2400" b="0" dirty="0">
                <a:latin typeface="+mn-lt"/>
              </a:rPr>
              <a:t> ta </a:t>
            </a:r>
            <a:r>
              <a:rPr lang="vi-VN" altLang="en-US" sz="2400" b="0" dirty="0">
                <a:latin typeface="+mn-lt"/>
              </a:rPr>
              <a:t>tìm thấy 380 trong số </a:t>
            </a:r>
            <a:r>
              <a:rPr lang="en-US" altLang="en-US" sz="2400" b="0" dirty="0" err="1">
                <a:latin typeface="+mn-lt"/>
              </a:rPr>
              <a:t>các</a:t>
            </a:r>
            <a:r>
              <a:rPr lang="en-US" altLang="en-US" sz="2400" b="0" dirty="0">
                <a:latin typeface="+mn-lt"/>
              </a:rPr>
              <a:t> </a:t>
            </a:r>
            <a:r>
              <a:rPr lang="en-US" altLang="en-US" sz="2400" b="0" dirty="0" err="1">
                <a:latin typeface="+mn-lt"/>
              </a:rPr>
              <a:t>máy</a:t>
            </a:r>
            <a:r>
              <a:rPr lang="en-US" altLang="en-US" sz="2400" b="0" dirty="0">
                <a:latin typeface="+mn-lt"/>
              </a:rPr>
              <a:t> </a:t>
            </a:r>
            <a:r>
              <a:rPr lang="en-US" altLang="en-US" sz="2400" b="0" dirty="0" err="1">
                <a:latin typeface="+mn-lt"/>
              </a:rPr>
              <a:t>tính</a:t>
            </a:r>
            <a:r>
              <a:rPr lang="en-US" altLang="en-US" sz="2400" b="0" dirty="0">
                <a:latin typeface="+mn-lt"/>
              </a:rPr>
              <a:t> </a:t>
            </a:r>
            <a:r>
              <a:rPr lang="en-US" altLang="en-US" sz="2400" b="0" dirty="0" err="1">
                <a:latin typeface="+mn-lt"/>
              </a:rPr>
              <a:t>trên</a:t>
            </a:r>
            <a:r>
              <a:rPr lang="vi-VN" altLang="en-US" sz="2400" b="0" dirty="0">
                <a:latin typeface="+mn-lt"/>
              </a:rPr>
              <a:t> (hoặc 95%) thực sự có chương trình phần mềm chống vi-rút.</a:t>
            </a:r>
          </a:p>
          <a:p>
            <a:pPr>
              <a:lnSpc>
                <a:spcPct val="90000"/>
              </a:lnSpc>
            </a:pPr>
            <a:endParaRPr lang="vi-VN" altLang="en-US" sz="2400" b="0" dirty="0">
              <a:latin typeface="+mn-lt"/>
            </a:endParaRPr>
          </a:p>
          <a:p>
            <a:pPr>
              <a:lnSpc>
                <a:spcPct val="90000"/>
              </a:lnSpc>
            </a:pPr>
            <a:r>
              <a:rPr lang="vi-VN" altLang="en-US" sz="2400" b="0" dirty="0">
                <a:latin typeface="+mn-lt"/>
              </a:rPr>
              <a:t>Sử dụng dữ liệu mẫu từ các máy tính được quét để </a:t>
            </a:r>
            <a:r>
              <a:rPr lang="en-US" altLang="en-US" sz="2400" b="0" dirty="0">
                <a:latin typeface="+mn-lt"/>
              </a:rPr>
              <a:t>k</a:t>
            </a:r>
            <a:r>
              <a:rPr lang="vi-VN" altLang="en-US" sz="2400" b="0" dirty="0">
                <a:latin typeface="+mn-lt"/>
              </a:rPr>
              <a:t>iểm định </a:t>
            </a:r>
            <a:r>
              <a:rPr lang="en-US" altLang="en-US" sz="2400" b="0" dirty="0" err="1">
                <a:latin typeface="+mn-lt"/>
              </a:rPr>
              <a:t>phát</a:t>
            </a:r>
            <a:r>
              <a:rPr lang="en-US" altLang="en-US" sz="2400" b="0" dirty="0">
                <a:latin typeface="+mn-lt"/>
              </a:rPr>
              <a:t> </a:t>
            </a:r>
            <a:r>
              <a:rPr lang="en-US" altLang="en-US" sz="2400" b="0" dirty="0" err="1">
                <a:latin typeface="+mn-lt"/>
              </a:rPr>
              <a:t>biểu</a:t>
            </a:r>
            <a:r>
              <a:rPr lang="en-US" altLang="en-US" sz="2400" b="0" dirty="0">
                <a:latin typeface="+mn-lt"/>
              </a:rPr>
              <a:t>:</a:t>
            </a:r>
            <a:r>
              <a:rPr lang="vi-VN" altLang="en-US" sz="2400" b="0" dirty="0">
                <a:latin typeface="+mn-lt"/>
              </a:rPr>
              <a:t> </a:t>
            </a:r>
            <a:r>
              <a:rPr lang="en-US" altLang="en-US" sz="2400" b="0" dirty="0">
                <a:latin typeface="+mn-lt"/>
              </a:rPr>
              <a:t>“</a:t>
            </a:r>
            <a:r>
              <a:rPr lang="vi-VN" altLang="en-US" sz="2400" b="0" dirty="0">
                <a:latin typeface="+mn-lt"/>
              </a:rPr>
              <a:t>93% máy tính có phần mềm chống vi-rút</a:t>
            </a:r>
            <a:r>
              <a:rPr lang="en-US" altLang="en-US" sz="2400" b="0" dirty="0">
                <a:latin typeface="+mn-lt"/>
              </a:rPr>
              <a:t>”</a:t>
            </a:r>
            <a:r>
              <a:rPr lang="vi-VN" altLang="en-US" sz="2400" b="0" dirty="0">
                <a:latin typeface="+mn-lt"/>
              </a:rPr>
              <a:t>.</a:t>
            </a:r>
            <a:endParaRPr lang="en-US" altLang="en-US" sz="2400" b="0" dirty="0">
              <a:latin typeface="+mn-l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bwMode="auto">
          <a:xfrm>
            <a:off x="457200" y="4572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dirty="0" err="1"/>
              <a:t>Ví</a:t>
            </a:r>
            <a:r>
              <a:rPr lang="en-US" altLang="en-US" sz="3200" dirty="0"/>
              <a:t> </a:t>
            </a:r>
            <a:r>
              <a:rPr lang="en-US" altLang="en-US" sz="3200" dirty="0" err="1"/>
              <a:t>dụ</a:t>
            </a:r>
            <a:r>
              <a:rPr lang="en-US" altLang="en-US" sz="3200" dirty="0"/>
              <a:t> (</a:t>
            </a:r>
            <a:r>
              <a:rPr lang="en-US" altLang="en-US" sz="3200" dirty="0" err="1"/>
              <a:t>tt</a:t>
            </a:r>
            <a:r>
              <a:rPr lang="en-US" altLang="en-US" sz="3200" dirty="0"/>
              <a:t>)</a:t>
            </a:r>
            <a:endParaRPr lang="en-US" altLang="en-US" sz="3200" dirty="0">
              <a:solidFill>
                <a:schemeClr val="tx1"/>
              </a:solidFill>
            </a:endParaRPr>
          </a:p>
        </p:txBody>
      </p:sp>
      <p:sp>
        <p:nvSpPr>
          <p:cNvPr id="21507" name="Rectangle 10"/>
          <p:cNvSpPr>
            <a:spLocks noChangeArrowheads="1"/>
          </p:cNvSpPr>
          <p:nvPr/>
        </p:nvSpPr>
        <p:spPr bwMode="auto">
          <a:xfrm>
            <a:off x="0" y="1077913"/>
            <a:ext cx="9144000" cy="2751522"/>
          </a:xfrm>
          <a:prstGeom prst="rect">
            <a:avLst/>
          </a:prstGeom>
          <a:noFill/>
          <a:ln w="12700">
            <a:noFill/>
            <a:miter lim="800000"/>
            <a:headEnd/>
            <a:tailEnd/>
          </a:ln>
        </p:spPr>
        <p:txBody>
          <a:bodyPr wrap="square">
            <a:spAutoFit/>
          </a:bodyPr>
          <a:lstStyle/>
          <a:p>
            <a:pPr>
              <a:lnSpc>
                <a:spcPct val="90000"/>
              </a:lnSpc>
              <a:defRPr/>
            </a:pPr>
            <a:r>
              <a:rPr lang="en-US" sz="2400" b="0" dirty="0" err="1">
                <a:latin typeface="+mn-lt"/>
              </a:rPr>
              <a:t>Kiểm</a:t>
            </a:r>
            <a:r>
              <a:rPr lang="en-US" sz="2400" b="0" dirty="0">
                <a:latin typeface="+mn-lt"/>
              </a:rPr>
              <a:t> </a:t>
            </a:r>
            <a:r>
              <a:rPr lang="en-US" sz="2400" b="0" dirty="0" err="1">
                <a:latin typeface="+mn-lt"/>
              </a:rPr>
              <a:t>tra</a:t>
            </a:r>
            <a:r>
              <a:rPr lang="en-US" sz="2400" b="0" dirty="0">
                <a:latin typeface="+mn-lt"/>
              </a:rPr>
              <a:t> </a:t>
            </a:r>
            <a:r>
              <a:rPr lang="en-US" sz="2400" b="0" dirty="0" err="1">
                <a:latin typeface="+mn-lt"/>
              </a:rPr>
              <a:t>yêu</a:t>
            </a:r>
            <a:r>
              <a:rPr lang="en-US" sz="2400" b="0" dirty="0">
                <a:latin typeface="+mn-lt"/>
              </a:rPr>
              <a:t> </a:t>
            </a:r>
            <a:r>
              <a:rPr lang="en-US" sz="2400" b="0" dirty="0" err="1">
                <a:latin typeface="+mn-lt"/>
              </a:rPr>
              <a:t>cầu</a:t>
            </a:r>
            <a:r>
              <a:rPr lang="en-US" sz="2400" b="0" dirty="0">
                <a:latin typeface="+mn-lt"/>
              </a:rPr>
              <a:t>:</a:t>
            </a:r>
          </a:p>
          <a:p>
            <a:pPr>
              <a:lnSpc>
                <a:spcPct val="90000"/>
              </a:lnSpc>
              <a:defRPr/>
            </a:pPr>
            <a:endParaRPr lang="en-US" sz="2400" b="0" dirty="0">
              <a:latin typeface="+mn-lt"/>
            </a:endParaRPr>
          </a:p>
          <a:p>
            <a:pPr marL="457200" indent="-457200">
              <a:lnSpc>
                <a:spcPct val="90000"/>
              </a:lnSpc>
              <a:buFontTx/>
              <a:buAutoNum type="arabicPeriod"/>
              <a:defRPr/>
            </a:pPr>
            <a:r>
              <a:rPr lang="vi-VN" sz="2400" b="0" dirty="0">
                <a:latin typeface="+mn-lt"/>
              </a:rPr>
              <a:t>400 máy tính được chọn ngẫu nhiên.</a:t>
            </a:r>
          </a:p>
          <a:p>
            <a:pPr marL="457200" indent="-457200">
              <a:lnSpc>
                <a:spcPct val="90000"/>
              </a:lnSpc>
              <a:buFontTx/>
              <a:buAutoNum type="arabicPeriod"/>
              <a:defRPr/>
            </a:pPr>
            <a:r>
              <a:rPr lang="vi-VN" sz="2400" b="0" dirty="0">
                <a:latin typeface="+mn-lt"/>
              </a:rPr>
              <a:t>Có một số thử nghiệm độc lập cố định với hai loại (máy tính có chương trình chống vi-rút hoặc không).</a:t>
            </a:r>
          </a:p>
          <a:p>
            <a:pPr marL="457200" indent="-457200">
              <a:lnSpc>
                <a:spcPct val="90000"/>
              </a:lnSpc>
              <a:buFontTx/>
              <a:buAutoNum type="arabicPeriod"/>
              <a:defRPr/>
            </a:pPr>
            <a:r>
              <a:rPr lang="vi-VN" sz="2400" b="0" dirty="0">
                <a:latin typeface="+mn-lt"/>
              </a:rPr>
              <a:t>Các yêu cầu np ≥ 5 và nq ≥ 5 đều </a:t>
            </a:r>
            <a:r>
              <a:rPr lang="en-US" sz="2400" b="0" dirty="0" err="1">
                <a:latin typeface="+mn-lt"/>
              </a:rPr>
              <a:t>thỏa</a:t>
            </a:r>
            <a:r>
              <a:rPr lang="en-US" sz="2400" b="0" dirty="0">
                <a:latin typeface="+mn-lt"/>
              </a:rPr>
              <a:t> </a:t>
            </a:r>
            <a:r>
              <a:rPr lang="en-US" sz="2400" b="0" dirty="0" err="1">
                <a:latin typeface="+mn-lt"/>
              </a:rPr>
              <a:t>mãn</a:t>
            </a:r>
            <a:r>
              <a:rPr lang="vi-VN" sz="2400" b="0" dirty="0">
                <a:latin typeface="+mn-lt"/>
              </a:rPr>
              <a:t> với n = 400</a:t>
            </a:r>
            <a:endParaRPr lang="en-US" sz="2400" b="0" dirty="0">
              <a:latin typeface="+mn-lt"/>
            </a:endParaRPr>
          </a:p>
          <a:p>
            <a:pPr marL="457200" indent="-457200">
              <a:lnSpc>
                <a:spcPct val="90000"/>
              </a:lnSpc>
              <a:defRPr/>
            </a:pPr>
            <a:r>
              <a:rPr lang="en-US" sz="2400" b="0" dirty="0">
                <a:latin typeface="+mn-lt"/>
              </a:rPr>
              <a:t>	</a:t>
            </a:r>
          </a:p>
          <a:p>
            <a:pPr marL="457200" indent="-457200">
              <a:lnSpc>
                <a:spcPct val="90000"/>
              </a:lnSpc>
              <a:buFontTx/>
              <a:buAutoNum type="arabicPeriod"/>
              <a:defRPr/>
            </a:pPr>
            <a:endParaRPr lang="en-US" sz="2400" b="0" dirty="0">
              <a:latin typeface="+mn-lt"/>
            </a:endParaRPr>
          </a:p>
        </p:txBody>
      </p:sp>
      <p:graphicFrame>
        <p:nvGraphicFramePr>
          <p:cNvPr id="75780" name="Object 2"/>
          <p:cNvGraphicFramePr>
            <a:graphicFrameLocks noChangeAspect="1"/>
          </p:cNvGraphicFramePr>
          <p:nvPr/>
        </p:nvGraphicFramePr>
        <p:xfrm>
          <a:off x="2590800" y="4038600"/>
          <a:ext cx="3048000" cy="1079500"/>
        </p:xfrm>
        <a:graphic>
          <a:graphicData uri="http://schemas.openxmlformats.org/presentationml/2006/ole">
            <mc:AlternateContent xmlns:mc="http://schemas.openxmlformats.org/markup-compatibility/2006">
              <mc:Choice xmlns:v="urn:schemas-microsoft-com:vml" Requires="v">
                <p:oleObj spid="_x0000_s75805" name="Equation" r:id="rId4" imgW="1473200" imgH="508000" progId="Equation.DSMT4">
                  <p:embed/>
                </p:oleObj>
              </mc:Choice>
              <mc:Fallback>
                <p:oleObj name="Equation" r:id="rId4" imgW="1473200" imgH="508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038600"/>
                        <a:ext cx="30480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1016000" y="387350"/>
            <a:ext cx="7112000" cy="1365250"/>
          </a:xfrm>
        </p:spPr>
        <p:txBody>
          <a:bodyPr lIns="90488" tIns="44450" rIns="90488" bIns="44450"/>
          <a:lstStyle/>
          <a:p>
            <a:pPr>
              <a:defRPr/>
            </a:pPr>
            <a:r>
              <a:rPr lang="en-US" b="1" dirty="0" err="1">
                <a:solidFill>
                  <a:schemeClr val="accent6">
                    <a:lumMod val="75000"/>
                  </a:schemeClr>
                </a:solidFill>
              </a:rPr>
              <a:t>Chương</a:t>
            </a:r>
            <a:r>
              <a:rPr lang="en-US" b="1" dirty="0">
                <a:solidFill>
                  <a:schemeClr val="accent6">
                    <a:lumMod val="75000"/>
                  </a:schemeClr>
                </a:solidFill>
              </a:rPr>
              <a:t> 8</a:t>
            </a:r>
            <a:br>
              <a:rPr lang="en-US" b="1" dirty="0">
                <a:solidFill>
                  <a:schemeClr val="accent6">
                    <a:lumMod val="75000"/>
                  </a:schemeClr>
                </a:solidFill>
              </a:rPr>
            </a:br>
            <a:r>
              <a:rPr lang="en-US" b="1" dirty="0" err="1">
                <a:solidFill>
                  <a:schemeClr val="accent6">
                    <a:lumMod val="75000"/>
                  </a:schemeClr>
                </a:solidFill>
              </a:rPr>
              <a:t>Kiểm</a:t>
            </a:r>
            <a:r>
              <a:rPr lang="en-US" b="1" dirty="0">
                <a:solidFill>
                  <a:schemeClr val="accent6">
                    <a:lumMod val="75000"/>
                  </a:schemeClr>
                </a:solidFill>
              </a:rPr>
              <a:t> </a:t>
            </a:r>
            <a:r>
              <a:rPr lang="en-US" b="1" dirty="0" err="1">
                <a:solidFill>
                  <a:schemeClr val="accent6">
                    <a:lumMod val="75000"/>
                  </a:schemeClr>
                </a:solidFill>
              </a:rPr>
              <a:t>định</a:t>
            </a:r>
            <a:r>
              <a:rPr lang="en-US" b="1" dirty="0">
                <a:solidFill>
                  <a:schemeClr val="accent6">
                    <a:lumMod val="75000"/>
                  </a:schemeClr>
                </a:solidFill>
              </a:rPr>
              <a:t> </a:t>
            </a:r>
            <a:r>
              <a:rPr lang="en-US" b="1" dirty="0" err="1">
                <a:solidFill>
                  <a:schemeClr val="accent6">
                    <a:lumMod val="75000"/>
                  </a:schemeClr>
                </a:solidFill>
              </a:rPr>
              <a:t>giả</a:t>
            </a:r>
            <a:r>
              <a:rPr lang="en-US" b="1" dirty="0">
                <a:solidFill>
                  <a:schemeClr val="accent6">
                    <a:lumMod val="75000"/>
                  </a:schemeClr>
                </a:solidFill>
              </a:rPr>
              <a:t> </a:t>
            </a:r>
            <a:r>
              <a:rPr lang="en-US" b="1" dirty="0" err="1">
                <a:solidFill>
                  <a:schemeClr val="accent6">
                    <a:lumMod val="75000"/>
                  </a:schemeClr>
                </a:solidFill>
              </a:rPr>
              <a:t>thuyết</a:t>
            </a:r>
            <a:r>
              <a:rPr lang="en-US" b="1" dirty="0">
                <a:solidFill>
                  <a:schemeClr val="accent6">
                    <a:lumMod val="75000"/>
                  </a:schemeClr>
                </a:solidFill>
              </a:rPr>
              <a:t> </a:t>
            </a:r>
            <a:r>
              <a:rPr lang="en-US" b="1" dirty="0" err="1">
                <a:solidFill>
                  <a:schemeClr val="accent6">
                    <a:lumMod val="75000"/>
                  </a:schemeClr>
                </a:solidFill>
              </a:rPr>
              <a:t>thống</a:t>
            </a:r>
            <a:r>
              <a:rPr lang="en-US" b="1" dirty="0">
                <a:solidFill>
                  <a:schemeClr val="accent6">
                    <a:lumMod val="75000"/>
                  </a:schemeClr>
                </a:solidFill>
              </a:rPr>
              <a:t> </a:t>
            </a:r>
            <a:r>
              <a:rPr lang="en-US" b="1" dirty="0" err="1">
                <a:solidFill>
                  <a:schemeClr val="accent6">
                    <a:lumMod val="75000"/>
                  </a:schemeClr>
                </a:solidFill>
              </a:rPr>
              <a:t>kê</a:t>
            </a:r>
            <a:endParaRPr lang="en-US" b="1" dirty="0">
              <a:solidFill>
                <a:schemeClr val="accent6">
                  <a:lumMod val="75000"/>
                </a:schemeClr>
              </a:solidFill>
            </a:endParaRPr>
          </a:p>
        </p:txBody>
      </p:sp>
      <p:sp>
        <p:nvSpPr>
          <p:cNvPr id="3075" name="Text Box 3078"/>
          <p:cNvSpPr txBox="1">
            <a:spLocks noChangeArrowheads="1"/>
          </p:cNvSpPr>
          <p:nvPr/>
        </p:nvSpPr>
        <p:spPr bwMode="auto">
          <a:xfrm>
            <a:off x="642938" y="1916113"/>
            <a:ext cx="8229600" cy="2825750"/>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b="0" dirty="0">
                <a:latin typeface="Arial" charset="0"/>
              </a:rPr>
              <a:t>8-1  </a:t>
            </a:r>
            <a:r>
              <a:rPr lang="en-US" sz="2400" b="0" dirty="0" err="1">
                <a:latin typeface="Arial" charset="0"/>
              </a:rPr>
              <a:t>Giới</a:t>
            </a:r>
            <a:r>
              <a:rPr lang="en-US" sz="2400" b="0" dirty="0">
                <a:latin typeface="Arial" charset="0"/>
              </a:rPr>
              <a:t> </a:t>
            </a:r>
            <a:r>
              <a:rPr lang="en-US" sz="2400" b="0" dirty="0" err="1">
                <a:latin typeface="Arial" charset="0"/>
              </a:rPr>
              <a:t>thiệu</a:t>
            </a:r>
            <a:endParaRPr lang="en-US" sz="2400" b="0" dirty="0">
              <a:latin typeface="Arial" charset="0"/>
            </a:endParaRPr>
          </a:p>
          <a:p>
            <a:pPr>
              <a:lnSpc>
                <a:spcPct val="90000"/>
              </a:lnSpc>
              <a:spcBef>
                <a:spcPct val="50000"/>
              </a:spcBef>
              <a:tabLst>
                <a:tab pos="633413" algn="l"/>
              </a:tabLst>
              <a:defRPr/>
            </a:pPr>
            <a:r>
              <a:rPr lang="en-US" sz="2400" dirty="0">
                <a:solidFill>
                  <a:schemeClr val="accent6">
                    <a:lumMod val="75000"/>
                  </a:schemeClr>
                </a:solidFill>
                <a:latin typeface="Arial" charset="0"/>
              </a:rPr>
              <a:t>8-2  </a:t>
            </a:r>
            <a:r>
              <a:rPr lang="en-US" sz="2400" dirty="0" err="1">
                <a:solidFill>
                  <a:schemeClr val="accent6">
                    <a:lumMod val="75000"/>
                  </a:schemeClr>
                </a:solidFill>
                <a:latin typeface="Arial" charset="0"/>
              </a:rPr>
              <a:t>Các</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khái</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niệm</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cơ</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bản</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trong</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kiểm</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định</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giả</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thuyết</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thống</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kê</a:t>
            </a:r>
            <a:endParaRPr lang="en-US" sz="2400" dirty="0">
              <a:solidFill>
                <a:schemeClr val="accent6">
                  <a:lumMod val="75000"/>
                </a:schemeClr>
              </a:solidFill>
              <a:latin typeface="Arial" charset="0"/>
            </a:endParaRPr>
          </a:p>
          <a:p>
            <a:pPr>
              <a:lnSpc>
                <a:spcPct val="90000"/>
              </a:lnSpc>
              <a:spcBef>
                <a:spcPct val="50000"/>
              </a:spcBef>
              <a:tabLst>
                <a:tab pos="633413" algn="l"/>
              </a:tabLst>
              <a:defRPr/>
            </a:pPr>
            <a:r>
              <a:rPr lang="en-US" sz="2400" b="0" dirty="0">
                <a:latin typeface="Arial" charset="0"/>
              </a:rPr>
              <a:t>8-3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về</a:t>
            </a:r>
            <a:r>
              <a:rPr lang="en-US" sz="2400" b="0" dirty="0">
                <a:latin typeface="Arial" charset="0"/>
              </a:rPr>
              <a:t> </a:t>
            </a:r>
            <a:r>
              <a:rPr lang="en-US" sz="2400" b="0" dirty="0" err="1">
                <a:latin typeface="Arial" charset="0"/>
              </a:rPr>
              <a:t>giá</a:t>
            </a:r>
            <a:r>
              <a:rPr lang="en-US" sz="2400" b="0" dirty="0">
                <a:latin typeface="Arial" charset="0"/>
              </a:rPr>
              <a:t> </a:t>
            </a:r>
            <a:r>
              <a:rPr lang="en-US" sz="2400" b="0" dirty="0" err="1">
                <a:latin typeface="Arial" charset="0"/>
              </a:rPr>
              <a:t>trị</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bình</a:t>
            </a:r>
            <a:r>
              <a:rPr lang="en-US" sz="2400" b="0" dirty="0">
                <a:latin typeface="Arial" charset="0"/>
              </a:rPr>
              <a:t>   </a:t>
            </a:r>
          </a:p>
          <a:p>
            <a:pPr>
              <a:lnSpc>
                <a:spcPct val="90000"/>
              </a:lnSpc>
              <a:spcBef>
                <a:spcPct val="50000"/>
              </a:spcBef>
              <a:tabLst>
                <a:tab pos="633413" algn="l"/>
              </a:tabLst>
              <a:defRPr/>
            </a:pPr>
            <a:r>
              <a:rPr lang="en-US" sz="2400" b="0" dirty="0">
                <a:latin typeface="Arial" charset="0"/>
              </a:rPr>
              <a:t>8-4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về</a:t>
            </a:r>
            <a:r>
              <a:rPr lang="en-US" sz="2400" b="0" dirty="0">
                <a:latin typeface="Arial" charset="0"/>
              </a:rPr>
              <a:t> </a:t>
            </a:r>
            <a:r>
              <a:rPr lang="en-US" sz="2400" b="0" dirty="0" err="1">
                <a:latin typeface="Arial" charset="0"/>
              </a:rPr>
              <a:t>giá</a:t>
            </a:r>
            <a:r>
              <a:rPr lang="en-US" sz="2400" b="0" dirty="0">
                <a:latin typeface="Arial" charset="0"/>
              </a:rPr>
              <a:t> </a:t>
            </a:r>
            <a:r>
              <a:rPr lang="en-US" sz="2400" b="0" dirty="0" err="1">
                <a:latin typeface="Arial" charset="0"/>
              </a:rPr>
              <a:t>trị</a:t>
            </a:r>
            <a:r>
              <a:rPr lang="en-US" sz="2400" b="0" dirty="0">
                <a:latin typeface="Arial" charset="0"/>
              </a:rPr>
              <a:t> </a:t>
            </a:r>
            <a:r>
              <a:rPr lang="en-US" sz="2400" b="0" dirty="0" err="1">
                <a:latin typeface="Arial" charset="0"/>
              </a:rPr>
              <a:t>tỉ</a:t>
            </a:r>
            <a:r>
              <a:rPr lang="en-US" sz="2400" b="0" dirty="0">
                <a:latin typeface="Arial" charset="0"/>
              </a:rPr>
              <a:t> </a:t>
            </a:r>
            <a:r>
              <a:rPr lang="en-US" sz="2400" b="0" dirty="0" err="1">
                <a:latin typeface="Arial" charset="0"/>
              </a:rPr>
              <a:t>lệ</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  </a:t>
            </a:r>
            <a:r>
              <a:rPr lang="en-US" sz="2400" b="0" i="1" dirty="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bwMode="auto">
          <a:xfrm>
            <a:off x="457200" y="4572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dirty="0" err="1"/>
              <a:t>Ví</a:t>
            </a:r>
            <a:r>
              <a:rPr lang="en-US" altLang="en-US" sz="3200" dirty="0"/>
              <a:t> </a:t>
            </a:r>
            <a:r>
              <a:rPr lang="en-US" altLang="en-US" sz="3200" dirty="0" err="1"/>
              <a:t>dụ</a:t>
            </a:r>
            <a:r>
              <a:rPr lang="en-US" altLang="en-US" sz="3200" dirty="0"/>
              <a:t> (</a:t>
            </a:r>
            <a:r>
              <a:rPr lang="en-US" altLang="en-US" sz="3200" dirty="0" err="1"/>
              <a:t>tt</a:t>
            </a:r>
            <a:r>
              <a:rPr lang="en-US" altLang="en-US" sz="3200" dirty="0"/>
              <a:t>)</a:t>
            </a:r>
            <a:endParaRPr lang="en-US" altLang="en-US" sz="3200" dirty="0">
              <a:solidFill>
                <a:schemeClr val="tx1"/>
              </a:solidFill>
            </a:endParaRPr>
          </a:p>
        </p:txBody>
      </p:sp>
      <p:sp>
        <p:nvSpPr>
          <p:cNvPr id="21507" name="Rectangle 10"/>
          <p:cNvSpPr>
            <a:spLocks noChangeArrowheads="1"/>
          </p:cNvSpPr>
          <p:nvPr/>
        </p:nvSpPr>
        <p:spPr bwMode="auto">
          <a:xfrm>
            <a:off x="0" y="1077913"/>
            <a:ext cx="9144000" cy="3416300"/>
          </a:xfrm>
          <a:prstGeom prst="rect">
            <a:avLst/>
          </a:prstGeom>
          <a:noFill/>
          <a:ln w="12700">
            <a:noFill/>
            <a:miter lim="800000"/>
            <a:headEnd/>
            <a:tailEnd/>
          </a:ln>
        </p:spPr>
        <p:txBody>
          <a:bodyPr wrap="square">
            <a:spAutoFit/>
          </a:bodyPr>
          <a:lstStyle/>
          <a:p>
            <a:pPr>
              <a:lnSpc>
                <a:spcPct val="90000"/>
              </a:lnSpc>
              <a:defRPr/>
            </a:pPr>
            <a:endParaRPr lang="en-US" sz="2400" b="0" dirty="0">
              <a:latin typeface="+mn-lt"/>
            </a:endParaRPr>
          </a:p>
          <a:p>
            <a:pPr marL="457200" indent="-457200">
              <a:lnSpc>
                <a:spcPct val="90000"/>
              </a:lnSpc>
              <a:buFontTx/>
              <a:buAutoNum type="arabicPeriod"/>
              <a:defRPr/>
            </a:pPr>
            <a:r>
              <a:rPr lang="vi-VN" sz="2400" b="0" dirty="0">
                <a:latin typeface="+mn-lt"/>
              </a:rPr>
              <a:t>Yêu cầu ban đầu rằng 93% máy tính có phần mềm chống vi-rút có thể được </a:t>
            </a:r>
            <a:r>
              <a:rPr lang="en-US" sz="2400" b="0" dirty="0" err="1">
                <a:latin typeface="+mn-lt"/>
              </a:rPr>
              <a:t>biểu</a:t>
            </a:r>
            <a:r>
              <a:rPr lang="en-US" sz="2400" b="0" dirty="0">
                <a:latin typeface="+mn-lt"/>
              </a:rPr>
              <a:t> </a:t>
            </a:r>
            <a:r>
              <a:rPr lang="en-US" sz="2400" b="0" dirty="0" err="1">
                <a:latin typeface="+mn-lt"/>
              </a:rPr>
              <a:t>diễn</a:t>
            </a:r>
            <a:r>
              <a:rPr lang="en-US" sz="2400" b="0" dirty="0">
                <a:latin typeface="+mn-lt"/>
              </a:rPr>
              <a:t> </a:t>
            </a:r>
            <a:r>
              <a:rPr lang="en-US" sz="2400" b="0" dirty="0" err="1">
                <a:latin typeface="+mn-lt"/>
              </a:rPr>
              <a:t>bằng</a:t>
            </a:r>
            <a:r>
              <a:rPr lang="en-US" sz="2400" b="0" dirty="0">
                <a:latin typeface="+mn-lt"/>
              </a:rPr>
              <a:t> </a:t>
            </a:r>
            <a:r>
              <a:rPr lang="vi-VN" sz="2400" b="0" dirty="0">
                <a:latin typeface="+mn-lt"/>
              </a:rPr>
              <a:t>p = 0,93.</a:t>
            </a:r>
          </a:p>
          <a:p>
            <a:pPr marL="457200" indent="-457200">
              <a:lnSpc>
                <a:spcPct val="90000"/>
              </a:lnSpc>
              <a:buFontTx/>
              <a:buAutoNum type="arabicPeriod"/>
              <a:defRPr/>
            </a:pPr>
            <a:endParaRPr lang="vi-VN" sz="2400" b="0" dirty="0">
              <a:latin typeface="+mn-lt"/>
            </a:endParaRPr>
          </a:p>
          <a:p>
            <a:pPr marL="457200" indent="-457200">
              <a:lnSpc>
                <a:spcPct val="90000"/>
              </a:lnSpc>
              <a:buFontTx/>
              <a:buAutoNum type="arabicPeriod"/>
              <a:defRPr/>
            </a:pPr>
            <a:r>
              <a:rPr lang="vi-VN" sz="2400" b="0" dirty="0">
                <a:latin typeface="+mn-lt"/>
              </a:rPr>
              <a:t>Ngược lại với yêu cầu ban đầu là p ≠ 0,93.</a:t>
            </a:r>
          </a:p>
          <a:p>
            <a:pPr marL="457200" indent="-457200">
              <a:lnSpc>
                <a:spcPct val="90000"/>
              </a:lnSpc>
              <a:buFontTx/>
              <a:buAutoNum type="arabicPeriod"/>
              <a:defRPr/>
            </a:pPr>
            <a:endParaRPr lang="vi-VN" sz="2400" b="0" dirty="0">
              <a:latin typeface="+mn-lt"/>
            </a:endParaRPr>
          </a:p>
          <a:p>
            <a:pPr marL="457200" indent="-457200">
              <a:lnSpc>
                <a:spcPct val="90000"/>
              </a:lnSpc>
              <a:buFontTx/>
              <a:buAutoNum type="arabicPeriod"/>
              <a:defRPr/>
            </a:pPr>
            <a:r>
              <a:rPr lang="vi-VN" sz="2400" b="0" dirty="0">
                <a:latin typeface="+mn-lt"/>
              </a:rPr>
              <a:t>Các giả thuyết được viết như sau:</a:t>
            </a:r>
            <a:endParaRPr lang="en-US" sz="2400" b="0" dirty="0">
              <a:latin typeface="+mn-lt"/>
            </a:endParaRPr>
          </a:p>
          <a:p>
            <a:pPr marL="457200" indent="-457200">
              <a:lnSpc>
                <a:spcPct val="90000"/>
              </a:lnSpc>
              <a:buFontTx/>
              <a:buAutoNum type="arabicPeriod"/>
              <a:defRPr/>
            </a:pPr>
            <a:endParaRPr lang="en-US" sz="2400" b="0" dirty="0">
              <a:latin typeface="+mn-lt"/>
            </a:endParaRPr>
          </a:p>
          <a:p>
            <a:pPr marL="457200" indent="-457200">
              <a:lnSpc>
                <a:spcPct val="90000"/>
              </a:lnSpc>
              <a:defRPr/>
            </a:pPr>
            <a:r>
              <a:rPr lang="en-US" sz="2400" b="0" dirty="0">
                <a:latin typeface="+mn-lt"/>
              </a:rPr>
              <a:t>	</a:t>
            </a:r>
          </a:p>
          <a:p>
            <a:pPr marL="457200" indent="-457200">
              <a:lnSpc>
                <a:spcPct val="90000"/>
              </a:lnSpc>
              <a:buFontTx/>
              <a:buAutoNum type="arabicPeriod"/>
              <a:defRPr/>
            </a:pPr>
            <a:endParaRPr lang="en-US" sz="2400" b="0" dirty="0">
              <a:latin typeface="+mn-lt"/>
            </a:endParaRPr>
          </a:p>
        </p:txBody>
      </p:sp>
      <p:graphicFrame>
        <p:nvGraphicFramePr>
          <p:cNvPr id="77828" name="Object 3"/>
          <p:cNvGraphicFramePr>
            <a:graphicFrameLocks noChangeAspect="1"/>
          </p:cNvGraphicFramePr>
          <p:nvPr/>
        </p:nvGraphicFramePr>
        <p:xfrm>
          <a:off x="3581400" y="3962400"/>
          <a:ext cx="2095500" cy="1143000"/>
        </p:xfrm>
        <a:graphic>
          <a:graphicData uri="http://schemas.openxmlformats.org/presentationml/2006/ole">
            <mc:AlternateContent xmlns:mc="http://schemas.openxmlformats.org/markup-compatibility/2006">
              <mc:Choice xmlns:v="urn:schemas-microsoft-com:vml" Requires="v">
                <p:oleObj spid="_x0000_s77853" name="Equation" r:id="rId4" imgW="838200" imgH="457200" progId="Equation.DSMT4">
                  <p:embed/>
                </p:oleObj>
              </mc:Choice>
              <mc:Fallback>
                <p:oleObj name="Equation" r:id="rId4" imgW="8382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962400"/>
                        <a:ext cx="2095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381000" y="4572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dirty="0" err="1"/>
              <a:t>Ví</a:t>
            </a:r>
            <a:r>
              <a:rPr lang="en-US" altLang="en-US" sz="3200" dirty="0"/>
              <a:t> </a:t>
            </a:r>
            <a:r>
              <a:rPr lang="en-US" altLang="en-US" sz="3200" dirty="0" err="1"/>
              <a:t>dụ</a:t>
            </a:r>
            <a:r>
              <a:rPr lang="en-US" altLang="en-US" sz="3200" dirty="0"/>
              <a:t> (</a:t>
            </a:r>
            <a:r>
              <a:rPr lang="en-US" altLang="en-US" sz="3200" dirty="0" err="1"/>
              <a:t>tt</a:t>
            </a:r>
            <a:r>
              <a:rPr lang="en-US" altLang="en-US" sz="3200" dirty="0"/>
              <a:t>)</a:t>
            </a:r>
            <a:endParaRPr lang="en-US" altLang="en-US" sz="3200" dirty="0">
              <a:solidFill>
                <a:schemeClr val="tx1"/>
              </a:solidFill>
            </a:endParaRPr>
          </a:p>
        </p:txBody>
      </p:sp>
      <mc:AlternateContent xmlns:mc="http://schemas.openxmlformats.org/markup-compatibility/2006" xmlns:a14="http://schemas.microsoft.com/office/drawing/2010/main">
        <mc:Choice Requires="a14">
          <p:sp>
            <p:nvSpPr>
              <p:cNvPr id="21507" name="Rectangle 10"/>
              <p:cNvSpPr>
                <a:spLocks noChangeArrowheads="1"/>
              </p:cNvSpPr>
              <p:nvPr/>
            </p:nvSpPr>
            <p:spPr bwMode="auto">
              <a:xfrm>
                <a:off x="0" y="1077913"/>
                <a:ext cx="9144000" cy="1754326"/>
              </a:xfrm>
              <a:prstGeom prst="rect">
                <a:avLst/>
              </a:prstGeom>
              <a:noFill/>
              <a:ln w="12700">
                <a:noFill/>
                <a:miter lim="800000"/>
                <a:headEnd/>
                <a:tailEnd/>
              </a:ln>
            </p:spPr>
            <p:txBody>
              <a:bodyPr wrap="square">
                <a:spAutoFit/>
              </a:bodyPr>
              <a:lstStyle/>
              <a:p>
                <a:pPr marL="457200" indent="-457200">
                  <a:lnSpc>
                    <a:spcPct val="90000"/>
                  </a:lnSpc>
                  <a:buFont typeface="+mj-lt"/>
                  <a:buAutoNum type="arabicPeriod" startAt="4"/>
                  <a:defRPr/>
                </a:pPr>
                <a:r>
                  <a:rPr lang="en-US" sz="2400" b="0" dirty="0" err="1">
                    <a:latin typeface="+mn-lt"/>
                  </a:rPr>
                  <a:t>Đối</a:t>
                </a:r>
                <a:r>
                  <a:rPr lang="en-US" sz="2400" b="0" dirty="0">
                    <a:latin typeface="+mn-lt"/>
                  </a:rPr>
                  <a:t> </a:t>
                </a:r>
                <a:r>
                  <a:rPr lang="en-US" sz="2400" b="0" dirty="0" err="1">
                    <a:latin typeface="+mn-lt"/>
                  </a:rPr>
                  <a:t>với</a:t>
                </a:r>
                <a:r>
                  <a:rPr lang="en-US" sz="2400" b="0" dirty="0">
                    <a:latin typeface="+mn-lt"/>
                  </a:rPr>
                  <a:t> </a:t>
                </a:r>
                <a:r>
                  <a:rPr lang="en-US" sz="2400" b="0" dirty="0" err="1">
                    <a:latin typeface="+mn-lt"/>
                  </a:rPr>
                  <a:t>mức</a:t>
                </a:r>
                <a:r>
                  <a:rPr lang="en-US" sz="2400" b="0" dirty="0">
                    <a:latin typeface="+mn-lt"/>
                  </a:rPr>
                  <a:t> ý </a:t>
                </a:r>
                <a:r>
                  <a:rPr lang="en-US" sz="2400" b="0" dirty="0" err="1">
                    <a:latin typeface="+mn-lt"/>
                  </a:rPr>
                  <a:t>nghĩa</a:t>
                </a:r>
                <a:r>
                  <a:rPr lang="en-US" sz="2400" b="0" dirty="0">
                    <a:latin typeface="+mn-lt"/>
                  </a:rPr>
                  <a:t>, </a:t>
                </a:r>
                <a:r>
                  <a:rPr lang="en-US" sz="2400" b="0" dirty="0" err="1">
                    <a:latin typeface="+mn-lt"/>
                  </a:rPr>
                  <a:t>chúng</a:t>
                </a:r>
                <a:r>
                  <a:rPr lang="en-US" sz="2400" b="0" dirty="0">
                    <a:latin typeface="+mn-lt"/>
                  </a:rPr>
                  <a:t> ta </a:t>
                </a:r>
                <a:r>
                  <a:rPr lang="en-US" sz="2400" b="0" dirty="0" err="1">
                    <a:latin typeface="+mn-lt"/>
                  </a:rPr>
                  <a:t>chọn</a:t>
                </a:r>
                <a:r>
                  <a:rPr lang="en-US" sz="2400" b="0" dirty="0">
                    <a:latin typeface="+mn-lt"/>
                  </a:rPr>
                  <a:t> </a:t>
                </a:r>
                <a:r>
                  <a:rPr lang="el-GR" sz="2400" b="0" dirty="0">
                    <a:latin typeface="+mn-lt"/>
                  </a:rPr>
                  <a:t>α = 0,05.</a:t>
                </a:r>
              </a:p>
              <a:p>
                <a:pPr marL="457200" indent="-457200">
                  <a:lnSpc>
                    <a:spcPct val="90000"/>
                  </a:lnSpc>
                  <a:buFont typeface="+mj-lt"/>
                  <a:buAutoNum type="arabicPeriod" startAt="4"/>
                  <a:defRPr/>
                </a:pPr>
                <a:r>
                  <a:rPr lang="en-US" sz="2400" b="0" dirty="0" err="1">
                    <a:latin typeface="+mn-lt"/>
                  </a:rPr>
                  <a:t>Bởi</a:t>
                </a:r>
                <a:r>
                  <a:rPr lang="en-US" sz="2400" b="0" dirty="0">
                    <a:latin typeface="+mn-lt"/>
                  </a:rPr>
                  <a:t> </a:t>
                </a:r>
                <a:r>
                  <a:rPr lang="en-US" sz="2400" b="0" dirty="0" err="1">
                    <a:latin typeface="+mn-lt"/>
                  </a:rPr>
                  <a:t>vì</a:t>
                </a:r>
                <a:r>
                  <a:rPr lang="en-US" sz="2400" b="0" dirty="0">
                    <a:latin typeface="+mn-lt"/>
                  </a:rPr>
                  <a:t> </a:t>
                </a:r>
                <a:r>
                  <a:rPr lang="en-US" sz="2400" b="0" dirty="0" err="1">
                    <a:latin typeface="+mn-lt"/>
                  </a:rPr>
                  <a:t>chúng</a:t>
                </a:r>
                <a:r>
                  <a:rPr lang="en-US" sz="2400" b="0" dirty="0">
                    <a:latin typeface="+mn-lt"/>
                  </a:rPr>
                  <a:t> ta </a:t>
                </a:r>
                <a:r>
                  <a:rPr lang="en-US" sz="2400" b="0" dirty="0" err="1">
                    <a:latin typeface="+mn-lt"/>
                  </a:rPr>
                  <a:t>đang</a:t>
                </a:r>
                <a:r>
                  <a:rPr lang="en-US" sz="2400" b="0" dirty="0">
                    <a:latin typeface="+mn-lt"/>
                  </a:rPr>
                  <a:t> </a:t>
                </a:r>
                <a:r>
                  <a:rPr lang="en-US" sz="2400" b="0" dirty="0" err="1">
                    <a:latin typeface="+mn-lt"/>
                  </a:rPr>
                  <a:t>kiểm</a:t>
                </a:r>
                <a:r>
                  <a:rPr lang="en-US" sz="2400" b="0" dirty="0">
                    <a:latin typeface="+mn-lt"/>
                  </a:rPr>
                  <a:t> </a:t>
                </a:r>
                <a:r>
                  <a:rPr lang="en-US" sz="2400" b="0" dirty="0" err="1">
                    <a:latin typeface="+mn-lt"/>
                  </a:rPr>
                  <a:t>định</a:t>
                </a:r>
                <a:r>
                  <a:rPr lang="en-US" sz="2400" b="0" dirty="0">
                    <a:latin typeface="+mn-lt"/>
                  </a:rPr>
                  <a:t> </a:t>
                </a:r>
                <a:r>
                  <a:rPr lang="en-US" sz="2400" b="0" dirty="0" err="1">
                    <a:latin typeface="+mn-lt"/>
                  </a:rPr>
                  <a:t>một</a:t>
                </a:r>
                <a:r>
                  <a:rPr lang="en-US" sz="2400" b="0" dirty="0">
                    <a:latin typeface="+mn-lt"/>
                  </a:rPr>
                  <a:t> </a:t>
                </a:r>
                <a:r>
                  <a:rPr lang="en-US" sz="2400" b="0" dirty="0" err="1">
                    <a:latin typeface="+mn-lt"/>
                  </a:rPr>
                  <a:t>phát</a:t>
                </a:r>
                <a:r>
                  <a:rPr lang="en-US" sz="2400" b="0" dirty="0">
                    <a:latin typeface="+mn-lt"/>
                  </a:rPr>
                  <a:t> </a:t>
                </a:r>
                <a:r>
                  <a:rPr lang="en-US" sz="2400" b="0" dirty="0" err="1">
                    <a:latin typeface="+mn-lt"/>
                  </a:rPr>
                  <a:t>biểu</a:t>
                </a:r>
                <a:r>
                  <a:rPr lang="en-US" sz="2400" b="0" dirty="0">
                    <a:latin typeface="+mn-lt"/>
                  </a:rPr>
                  <a:t> </a:t>
                </a:r>
                <a:r>
                  <a:rPr lang="en-US" sz="2400" b="0" dirty="0" err="1">
                    <a:latin typeface="+mn-lt"/>
                  </a:rPr>
                  <a:t>về</a:t>
                </a:r>
                <a:r>
                  <a:rPr lang="en-US" sz="2400" b="0" dirty="0">
                    <a:latin typeface="+mn-lt"/>
                  </a:rPr>
                  <a:t> </a:t>
                </a:r>
                <a:r>
                  <a:rPr lang="en-US" sz="2400" b="0" dirty="0" err="1">
                    <a:latin typeface="+mn-lt"/>
                  </a:rPr>
                  <a:t>tỷ</a:t>
                </a:r>
                <a:r>
                  <a:rPr lang="en-US" sz="2400" b="0" dirty="0">
                    <a:latin typeface="+mn-lt"/>
                  </a:rPr>
                  <a:t> </a:t>
                </a:r>
                <a:r>
                  <a:rPr lang="en-US" sz="2400" b="0" dirty="0" err="1">
                    <a:latin typeface="+mn-lt"/>
                  </a:rPr>
                  <a:t>lệ</a:t>
                </a:r>
                <a:r>
                  <a:rPr lang="en-US" sz="2400" b="0" dirty="0">
                    <a:latin typeface="+mn-lt"/>
                  </a:rPr>
                  <a:t> </a:t>
                </a:r>
                <a:r>
                  <a:rPr lang="en-US" sz="2400" b="0" dirty="0" err="1">
                    <a:latin typeface="+mn-lt"/>
                  </a:rPr>
                  <a:t>quần</a:t>
                </a:r>
                <a:r>
                  <a:rPr lang="en-US" sz="2400" b="0" dirty="0">
                    <a:latin typeface="+mn-lt"/>
                  </a:rPr>
                  <a:t> </a:t>
                </a:r>
                <a:r>
                  <a:rPr lang="en-US" sz="2400" b="0" dirty="0" err="1">
                    <a:latin typeface="+mn-lt"/>
                  </a:rPr>
                  <a:t>thể</a:t>
                </a:r>
                <a:r>
                  <a:rPr lang="en-US" sz="2400" b="0" dirty="0">
                    <a:latin typeface="+mn-lt"/>
                  </a:rPr>
                  <a:t>, </a:t>
                </a:r>
                <a:r>
                  <a:rPr lang="en-US" sz="2400" b="0" dirty="0" err="1">
                    <a:latin typeface="+mn-lt"/>
                  </a:rPr>
                  <a:t>thống</a:t>
                </a:r>
                <a:r>
                  <a:rPr lang="en-US" sz="2400" b="0" dirty="0">
                    <a:latin typeface="+mn-lt"/>
                  </a:rPr>
                  <a:t> </a:t>
                </a:r>
                <a:r>
                  <a:rPr lang="en-US" sz="2400" b="0" dirty="0" err="1">
                    <a:latin typeface="+mn-lt"/>
                  </a:rPr>
                  <a:t>kê</a:t>
                </a:r>
                <a:r>
                  <a:rPr lang="en-US" sz="2400" b="0" dirty="0">
                    <a:latin typeface="+mn-lt"/>
                  </a:rPr>
                  <a:t> </a:t>
                </a:r>
                <a:r>
                  <a:rPr lang="en-US" sz="2400" b="0" dirty="0" err="1">
                    <a:latin typeface="+mn-lt"/>
                  </a:rPr>
                  <a:t>mẫu</a:t>
                </a:r>
                <a:r>
                  <a:rPr lang="en-US" sz="2400" b="0" dirty="0">
                    <a:latin typeface="+mn-lt"/>
                  </a:rPr>
                  <a:t> </a:t>
                </a:r>
                <a:r>
                  <a:rPr lang="en-US" sz="2400" b="0" dirty="0" err="1">
                    <a:latin typeface="+mn-lt"/>
                  </a:rPr>
                  <a:t>có</a:t>
                </a:r>
                <a:r>
                  <a:rPr lang="en-US" sz="2400" b="0" dirty="0">
                    <a:latin typeface="+mn-lt"/>
                  </a:rPr>
                  <a:t> </a:t>
                </a:r>
                <a:r>
                  <a:rPr lang="en-US" sz="2400" b="0" dirty="0" err="1">
                    <a:latin typeface="+mn-lt"/>
                  </a:rPr>
                  <a:t>liên</a:t>
                </a:r>
                <a:r>
                  <a:rPr lang="en-US" sz="2400" b="0" dirty="0">
                    <a:latin typeface="+mn-lt"/>
                  </a:rPr>
                  <a:t> </a:t>
                </a:r>
                <a:r>
                  <a:rPr lang="en-US" sz="2400" b="0" dirty="0" err="1">
                    <a:latin typeface="+mn-lt"/>
                  </a:rPr>
                  <a:t>quan</a:t>
                </a:r>
                <a:r>
                  <a:rPr lang="en-US" sz="2400" b="0" dirty="0">
                    <a:latin typeface="+mn-lt"/>
                  </a:rPr>
                  <a:t> </a:t>
                </a:r>
                <a:r>
                  <a:rPr lang="en-US" sz="2400" b="0" dirty="0" err="1">
                    <a:latin typeface="+mn-lt"/>
                  </a:rPr>
                  <a:t>đến</a:t>
                </a:r>
                <a:r>
                  <a:rPr lang="en-US" sz="2400" b="0" dirty="0">
                    <a:latin typeface="+mn-lt"/>
                  </a:rPr>
                  <a:t> </a:t>
                </a:r>
                <a:r>
                  <a:rPr lang="en-US" sz="2400" b="0" dirty="0" err="1">
                    <a:latin typeface="+mn-lt"/>
                  </a:rPr>
                  <a:t>kiểm</a:t>
                </a:r>
                <a:r>
                  <a:rPr lang="en-US" sz="2400" b="0" dirty="0">
                    <a:latin typeface="+mn-lt"/>
                  </a:rPr>
                  <a:t> </a:t>
                </a:r>
                <a:r>
                  <a:rPr lang="en-US" sz="2400" b="0" dirty="0" err="1">
                    <a:latin typeface="+mn-lt"/>
                  </a:rPr>
                  <a:t>định</a:t>
                </a:r>
                <a:r>
                  <a:rPr lang="en-US" sz="2400" b="0" dirty="0">
                    <a:latin typeface="+mn-lt"/>
                  </a:rPr>
                  <a:t> </a:t>
                </a:r>
                <a:r>
                  <a:rPr lang="en-US" sz="2400" b="0" dirty="0" err="1">
                    <a:latin typeface="+mn-lt"/>
                  </a:rPr>
                  <a:t>này</a:t>
                </a:r>
                <a:r>
                  <a:rPr lang="en-US" sz="2400" b="0" dirty="0">
                    <a:latin typeface="+mn-lt"/>
                  </a:rPr>
                  <a:t> </a:t>
                </a:r>
                <a:r>
                  <a:rPr lang="en-US" sz="2400" b="0" dirty="0" err="1">
                    <a:latin typeface="+mn-lt"/>
                  </a:rPr>
                  <a:t>là</a:t>
                </a:r>
                <a:r>
                  <a:rPr lang="en-US" sz="2400" b="0" dirty="0">
                    <a:latin typeface="+mn-lt"/>
                  </a:rPr>
                  <a:t>: </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a:latin typeface="Cambria Math" panose="02040503050406030204" pitchFamily="18" charset="0"/>
                          </a:rPr>
                          <m:t>𝑝</m:t>
                        </m:r>
                      </m:e>
                    </m:acc>
                  </m:oMath>
                </a14:m>
                <a:endParaRPr lang="en-US" sz="2400" b="0" dirty="0">
                  <a:latin typeface="+mn-lt"/>
                </a:endParaRPr>
              </a:p>
              <a:p>
                <a:pPr marL="457200" indent="-457200">
                  <a:lnSpc>
                    <a:spcPct val="90000"/>
                  </a:lnSpc>
                  <a:defRPr/>
                </a:pPr>
                <a:r>
                  <a:rPr lang="en-US" sz="2400" b="0" dirty="0">
                    <a:latin typeface="+mn-lt"/>
                  </a:rPr>
                  <a:t>	</a:t>
                </a:r>
              </a:p>
              <a:p>
                <a:pPr marL="457200" indent="-457200">
                  <a:lnSpc>
                    <a:spcPct val="90000"/>
                  </a:lnSpc>
                  <a:buFontTx/>
                  <a:buAutoNum type="arabicPeriod"/>
                  <a:defRPr/>
                </a:pPr>
                <a:endParaRPr lang="en-US" sz="2400" b="0" dirty="0">
                  <a:latin typeface="+mn-lt"/>
                </a:endParaRPr>
              </a:p>
            </p:txBody>
          </p:sp>
        </mc:Choice>
        <mc:Fallback xmlns="">
          <p:sp>
            <p:nvSpPr>
              <p:cNvPr id="21507" name="Rectangle 10"/>
              <p:cNvSpPr>
                <a:spLocks noRot="1" noChangeAspect="1" noMove="1" noResize="1" noEditPoints="1" noAdjustHandles="1" noChangeArrowheads="1" noChangeShapeType="1" noTextEdit="1"/>
              </p:cNvSpPr>
              <p:nvPr/>
            </p:nvSpPr>
            <p:spPr bwMode="auto">
              <a:xfrm>
                <a:off x="0" y="1077913"/>
                <a:ext cx="9144000" cy="1754326"/>
              </a:xfrm>
              <a:prstGeom prst="rect">
                <a:avLst/>
              </a:prstGeom>
              <a:blipFill>
                <a:blip r:embed="rId3"/>
                <a:stretch>
                  <a:fillRect l="-867" t="-4514"/>
                </a:stretch>
              </a:blipFill>
              <a:ln w="12700">
                <a:noFill/>
                <a:miter lim="800000"/>
                <a:headEnd/>
                <a:tailEnd/>
              </a:ln>
            </p:spPr>
            <p:txBody>
              <a:bodyPr/>
              <a:lstStyle/>
              <a:p>
                <a:r>
                  <a:rPr lang="en-US">
                    <a:noFill/>
                  </a:rPr>
                  <a:t> </a:t>
                </a:r>
              </a:p>
            </p:txBody>
          </p:sp>
        </mc:Fallback>
      </mc:AlternateContent>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4572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dirty="0" err="1"/>
              <a:t>Ví</a:t>
            </a:r>
            <a:r>
              <a:rPr lang="en-US" altLang="en-US" sz="3200" dirty="0"/>
              <a:t> </a:t>
            </a:r>
            <a:r>
              <a:rPr lang="en-US" altLang="en-US" sz="3200" dirty="0" err="1"/>
              <a:t>dụ</a:t>
            </a:r>
            <a:r>
              <a:rPr lang="en-US" altLang="en-US" sz="3200" dirty="0"/>
              <a:t> (</a:t>
            </a:r>
            <a:r>
              <a:rPr lang="en-US" altLang="en-US" sz="3200" dirty="0" err="1"/>
              <a:t>tt</a:t>
            </a:r>
            <a:r>
              <a:rPr lang="en-US" altLang="en-US" sz="3200" dirty="0"/>
              <a:t>)</a:t>
            </a:r>
            <a:endParaRPr lang="en-US" altLang="en-US" sz="3200" dirty="0">
              <a:solidFill>
                <a:schemeClr val="tx1"/>
              </a:solidFill>
            </a:endParaRPr>
          </a:p>
        </p:txBody>
      </p:sp>
      <p:sp>
        <p:nvSpPr>
          <p:cNvPr id="21507" name="Rectangle 10"/>
          <p:cNvSpPr>
            <a:spLocks noChangeArrowheads="1"/>
          </p:cNvSpPr>
          <p:nvPr/>
        </p:nvSpPr>
        <p:spPr bwMode="auto">
          <a:xfrm>
            <a:off x="0" y="1077913"/>
            <a:ext cx="9144000" cy="1421928"/>
          </a:xfrm>
          <a:prstGeom prst="rect">
            <a:avLst/>
          </a:prstGeom>
          <a:noFill/>
          <a:ln w="12700">
            <a:noFill/>
            <a:miter lim="800000"/>
            <a:headEnd/>
            <a:tailEnd/>
          </a:ln>
        </p:spPr>
        <p:txBody>
          <a:bodyPr wrap="square">
            <a:spAutoFit/>
          </a:bodyPr>
          <a:lstStyle/>
          <a:p>
            <a:pPr marL="457200" indent="-457200">
              <a:lnSpc>
                <a:spcPct val="90000"/>
              </a:lnSpc>
              <a:buFont typeface="+mj-lt"/>
              <a:buAutoNum type="arabicPeriod" startAt="6"/>
              <a:defRPr/>
            </a:pPr>
            <a:r>
              <a:rPr lang="en-US" sz="2400" b="0" dirty="0" err="1">
                <a:latin typeface="+mn-lt"/>
              </a:rPr>
              <a:t>Số</a:t>
            </a:r>
            <a:r>
              <a:rPr lang="en-US" sz="2400" b="0" dirty="0">
                <a:latin typeface="+mn-lt"/>
              </a:rPr>
              <a:t> </a:t>
            </a:r>
            <a:r>
              <a:rPr lang="en-US" sz="2400" b="0" dirty="0" err="1">
                <a:latin typeface="+mn-lt"/>
              </a:rPr>
              <a:t>liệu</a:t>
            </a:r>
            <a:r>
              <a:rPr lang="en-US" sz="2400" b="0" dirty="0">
                <a:latin typeface="+mn-lt"/>
              </a:rPr>
              <a:t> </a:t>
            </a:r>
            <a:r>
              <a:rPr lang="en-US" sz="2400" b="0" dirty="0" err="1">
                <a:latin typeface="+mn-lt"/>
              </a:rPr>
              <a:t>thống</a:t>
            </a:r>
            <a:r>
              <a:rPr lang="en-US" sz="2400" b="0" dirty="0">
                <a:latin typeface="+mn-lt"/>
              </a:rPr>
              <a:t> </a:t>
            </a:r>
            <a:r>
              <a:rPr lang="en-US" sz="2400" b="0" dirty="0" err="1">
                <a:latin typeface="+mn-lt"/>
              </a:rPr>
              <a:t>kê</a:t>
            </a:r>
            <a:r>
              <a:rPr lang="en-US" sz="2400" b="0" dirty="0">
                <a:latin typeface="+mn-lt"/>
              </a:rPr>
              <a:t> </a:t>
            </a:r>
            <a:r>
              <a:rPr lang="en-US" sz="2400" b="0" dirty="0" err="1">
                <a:latin typeface="+mn-lt"/>
              </a:rPr>
              <a:t>được</a:t>
            </a:r>
            <a:r>
              <a:rPr lang="en-US" sz="2400" b="0" dirty="0">
                <a:latin typeface="+mn-lt"/>
              </a:rPr>
              <a:t> </a:t>
            </a:r>
            <a:r>
              <a:rPr lang="en-US" sz="2400" b="0" dirty="0" err="1">
                <a:latin typeface="+mn-lt"/>
              </a:rPr>
              <a:t>tính</a:t>
            </a:r>
            <a:r>
              <a:rPr lang="en-US" sz="2400" b="0" dirty="0">
                <a:latin typeface="+mn-lt"/>
              </a:rPr>
              <a:t> </a:t>
            </a:r>
            <a:r>
              <a:rPr lang="en-US" sz="2400" b="0" dirty="0" err="1">
                <a:latin typeface="+mn-lt"/>
              </a:rPr>
              <a:t>như</a:t>
            </a:r>
            <a:r>
              <a:rPr lang="en-US" sz="2400" b="0" dirty="0">
                <a:latin typeface="+mn-lt"/>
              </a:rPr>
              <a:t> </a:t>
            </a:r>
            <a:r>
              <a:rPr lang="en-US" sz="2400" b="0" dirty="0" err="1">
                <a:latin typeface="+mn-lt"/>
              </a:rPr>
              <a:t>sau</a:t>
            </a:r>
            <a:r>
              <a:rPr lang="en-US" sz="2400" b="0" dirty="0">
                <a:latin typeface="+mn-lt"/>
              </a:rPr>
              <a:t>:</a:t>
            </a:r>
          </a:p>
          <a:p>
            <a:pPr marL="457200" indent="-457200">
              <a:lnSpc>
                <a:spcPct val="90000"/>
              </a:lnSpc>
              <a:buFontTx/>
              <a:buAutoNum type="arabicPeriod" startAt="6"/>
              <a:defRPr/>
            </a:pPr>
            <a:endParaRPr lang="en-US" sz="2400" b="0" dirty="0">
              <a:latin typeface="+mn-lt"/>
            </a:endParaRPr>
          </a:p>
          <a:p>
            <a:pPr marL="457200" indent="-457200">
              <a:lnSpc>
                <a:spcPct val="90000"/>
              </a:lnSpc>
              <a:defRPr/>
            </a:pPr>
            <a:r>
              <a:rPr lang="en-US" sz="2400" b="0" dirty="0">
                <a:latin typeface="+mn-lt"/>
              </a:rPr>
              <a:t>	</a:t>
            </a:r>
          </a:p>
          <a:p>
            <a:pPr marL="457200" indent="-457200">
              <a:lnSpc>
                <a:spcPct val="90000"/>
              </a:lnSpc>
              <a:buFontTx/>
              <a:buAutoNum type="arabicPeriod"/>
              <a:defRPr/>
            </a:pPr>
            <a:endParaRPr lang="en-US" sz="2400" b="0" dirty="0">
              <a:latin typeface="+mn-lt"/>
            </a:endParaRPr>
          </a:p>
        </p:txBody>
      </p:sp>
      <p:graphicFrame>
        <p:nvGraphicFramePr>
          <p:cNvPr id="81924" name="Object 3"/>
          <p:cNvGraphicFramePr>
            <a:graphicFrameLocks noChangeAspect="1"/>
          </p:cNvGraphicFramePr>
          <p:nvPr>
            <p:extLst>
              <p:ext uri="{D42A27DB-BD31-4B8C-83A1-F6EECF244321}">
                <p14:modId xmlns:p14="http://schemas.microsoft.com/office/powerpoint/2010/main" val="1730846549"/>
              </p:ext>
            </p:extLst>
          </p:nvPr>
        </p:nvGraphicFramePr>
        <p:xfrm>
          <a:off x="1828800" y="1981200"/>
          <a:ext cx="5121275" cy="1981200"/>
        </p:xfrm>
        <a:graphic>
          <a:graphicData uri="http://schemas.openxmlformats.org/presentationml/2006/ole">
            <mc:AlternateContent xmlns:mc="http://schemas.openxmlformats.org/markup-compatibility/2006">
              <mc:Choice xmlns:v="urn:schemas-microsoft-com:vml" Requires="v">
                <p:oleObj spid="_x0000_s81949" name="Equation" r:id="rId4" imgW="2133600" imgH="825500" progId="Equation.DSMT4">
                  <p:embed/>
                </p:oleObj>
              </mc:Choice>
              <mc:Fallback>
                <p:oleObj name="Equation" r:id="rId4" imgW="2133600" imgH="8255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81200"/>
                        <a:ext cx="5121275"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bwMode="auto">
          <a:xfrm>
            <a:off x="457200" y="4572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dirty="0" err="1"/>
              <a:t>Ví</a:t>
            </a:r>
            <a:r>
              <a:rPr lang="en-US" altLang="en-US" sz="3200" dirty="0"/>
              <a:t> </a:t>
            </a:r>
            <a:r>
              <a:rPr lang="en-US" altLang="en-US" sz="3200" dirty="0" err="1"/>
              <a:t>dụ</a:t>
            </a:r>
            <a:r>
              <a:rPr lang="en-US" altLang="en-US" sz="3200" dirty="0"/>
              <a:t> (</a:t>
            </a:r>
            <a:r>
              <a:rPr lang="en-US" altLang="en-US" sz="3200" dirty="0" err="1"/>
              <a:t>tt</a:t>
            </a:r>
            <a:r>
              <a:rPr lang="en-US" altLang="en-US" sz="3200" dirty="0"/>
              <a:t>)</a:t>
            </a:r>
            <a:endParaRPr lang="en-US" altLang="en-US" sz="3200" dirty="0">
              <a:solidFill>
                <a:schemeClr val="tx1"/>
              </a:solidFill>
            </a:endParaRPr>
          </a:p>
        </p:txBody>
      </p:sp>
      <p:sp>
        <p:nvSpPr>
          <p:cNvPr id="21507" name="Rectangle 10"/>
          <p:cNvSpPr>
            <a:spLocks noChangeArrowheads="1"/>
          </p:cNvSpPr>
          <p:nvPr/>
        </p:nvSpPr>
        <p:spPr bwMode="auto">
          <a:xfrm>
            <a:off x="0" y="1077913"/>
            <a:ext cx="9144000" cy="2086725"/>
          </a:xfrm>
          <a:prstGeom prst="rect">
            <a:avLst/>
          </a:prstGeom>
          <a:noFill/>
          <a:ln w="12700">
            <a:noFill/>
            <a:miter lim="800000"/>
            <a:headEnd/>
            <a:tailEnd/>
          </a:ln>
        </p:spPr>
        <p:txBody>
          <a:bodyPr wrap="square">
            <a:spAutoFit/>
          </a:bodyPr>
          <a:lstStyle/>
          <a:p>
            <a:pPr marL="457200" indent="-457200">
              <a:lnSpc>
                <a:spcPct val="90000"/>
              </a:lnSpc>
              <a:buFont typeface="+mj-lt"/>
              <a:buAutoNum type="arabicPeriod" startAt="6"/>
              <a:defRPr/>
            </a:pPr>
            <a:r>
              <a:rPr lang="en-US" sz="2400" b="0" dirty="0" err="1">
                <a:latin typeface="+mn-lt"/>
              </a:rPr>
              <a:t>Bởi</a:t>
            </a:r>
            <a:r>
              <a:rPr lang="en-US" sz="2400" b="0" dirty="0">
                <a:latin typeface="+mn-lt"/>
              </a:rPr>
              <a:t> </a:t>
            </a:r>
            <a:r>
              <a:rPr lang="en-US" sz="2400" b="0" dirty="0" err="1">
                <a:latin typeface="+mn-lt"/>
              </a:rPr>
              <a:t>vì</a:t>
            </a:r>
            <a:r>
              <a:rPr lang="en-US" sz="2400" b="0" dirty="0">
                <a:latin typeface="+mn-lt"/>
              </a:rPr>
              <a:t> </a:t>
            </a:r>
            <a:r>
              <a:rPr lang="en-US" sz="2400" b="0" dirty="0" err="1">
                <a:latin typeface="+mn-lt"/>
              </a:rPr>
              <a:t>kiểm</a:t>
            </a:r>
            <a:r>
              <a:rPr lang="en-US" sz="2400" b="0" dirty="0">
                <a:latin typeface="+mn-lt"/>
              </a:rPr>
              <a:t> </a:t>
            </a:r>
            <a:r>
              <a:rPr lang="en-US" sz="2400" b="0" dirty="0" err="1">
                <a:latin typeface="+mn-lt"/>
              </a:rPr>
              <a:t>định</a:t>
            </a:r>
            <a:r>
              <a:rPr lang="en-US" sz="2400" b="0" dirty="0">
                <a:latin typeface="+mn-lt"/>
              </a:rPr>
              <a:t> </a:t>
            </a:r>
            <a:r>
              <a:rPr lang="en-US" sz="2400" b="0" dirty="0" err="1">
                <a:latin typeface="+mn-lt"/>
              </a:rPr>
              <a:t>giả</a:t>
            </a:r>
            <a:r>
              <a:rPr lang="en-US" sz="2400" b="0" dirty="0">
                <a:latin typeface="+mn-lt"/>
              </a:rPr>
              <a:t> </a:t>
            </a:r>
            <a:r>
              <a:rPr lang="en-US" sz="2400" b="0" dirty="0" err="1">
                <a:latin typeface="+mn-lt"/>
              </a:rPr>
              <a:t>thuyết</a:t>
            </a:r>
            <a:r>
              <a:rPr lang="en-US" sz="2400" b="0" dirty="0">
                <a:latin typeface="+mn-lt"/>
              </a:rPr>
              <a:t> </a:t>
            </a:r>
            <a:r>
              <a:rPr lang="en-US" sz="2400" b="0" dirty="0" err="1">
                <a:latin typeface="+mn-lt"/>
              </a:rPr>
              <a:t>là</a:t>
            </a:r>
            <a:r>
              <a:rPr lang="en-US" sz="2400" b="0" dirty="0">
                <a:latin typeface="+mn-lt"/>
              </a:rPr>
              <a:t> </a:t>
            </a:r>
            <a:r>
              <a:rPr lang="en-US" sz="2400" b="0" dirty="0" err="1">
                <a:latin typeface="+mn-lt"/>
              </a:rPr>
              <a:t>hai</a:t>
            </a:r>
            <a:r>
              <a:rPr lang="en-US" sz="2400" b="0" dirty="0">
                <a:latin typeface="+mn-lt"/>
              </a:rPr>
              <a:t> </a:t>
            </a:r>
            <a:r>
              <a:rPr lang="en-US" sz="2400" b="0" dirty="0" err="1">
                <a:latin typeface="+mn-lt"/>
              </a:rPr>
              <a:t>đuôi</a:t>
            </a:r>
            <a:r>
              <a:rPr lang="en-US" sz="2400" b="0" dirty="0">
                <a:latin typeface="+mn-lt"/>
              </a:rPr>
              <a:t> </a:t>
            </a:r>
            <a:r>
              <a:rPr lang="en-US" sz="2400" b="0" dirty="0" err="1">
                <a:latin typeface="+mn-lt"/>
              </a:rPr>
              <a:t>với</a:t>
            </a:r>
            <a:r>
              <a:rPr lang="en-US" sz="2400" b="0" dirty="0">
                <a:latin typeface="+mn-lt"/>
              </a:rPr>
              <a:t> </a:t>
            </a:r>
            <a:r>
              <a:rPr lang="en-US" sz="2400" b="0" dirty="0" err="1">
                <a:latin typeface="+mn-lt"/>
              </a:rPr>
              <a:t>một</a:t>
            </a:r>
            <a:r>
              <a:rPr lang="en-US" sz="2400" b="0" dirty="0">
                <a:latin typeface="+mn-lt"/>
              </a:rPr>
              <a:t> </a:t>
            </a:r>
            <a:r>
              <a:rPr lang="en-US" sz="2400" b="0" dirty="0" err="1">
                <a:latin typeface="+mn-lt"/>
              </a:rPr>
              <a:t>số</a:t>
            </a:r>
            <a:r>
              <a:rPr lang="en-US" sz="2400" b="0" dirty="0">
                <a:latin typeface="+mn-lt"/>
              </a:rPr>
              <a:t> </a:t>
            </a:r>
            <a:r>
              <a:rPr lang="en-US" sz="2400" b="0" dirty="0" err="1">
                <a:latin typeface="+mn-lt"/>
              </a:rPr>
              <a:t>liệu</a:t>
            </a:r>
            <a:r>
              <a:rPr lang="en-US" sz="2400" b="0" dirty="0">
                <a:latin typeface="+mn-lt"/>
              </a:rPr>
              <a:t> </a:t>
            </a:r>
            <a:r>
              <a:rPr lang="en-US" sz="2400" b="0" dirty="0" err="1">
                <a:latin typeface="+mn-lt"/>
              </a:rPr>
              <a:t>thống</a:t>
            </a:r>
            <a:r>
              <a:rPr lang="en-US" sz="2400" b="0" dirty="0">
                <a:latin typeface="+mn-lt"/>
              </a:rPr>
              <a:t> </a:t>
            </a:r>
            <a:r>
              <a:rPr lang="en-US" sz="2400" b="0" dirty="0" err="1">
                <a:latin typeface="+mn-lt"/>
              </a:rPr>
              <a:t>kê</a:t>
            </a:r>
            <a:r>
              <a:rPr lang="en-US" sz="2400" b="0" dirty="0">
                <a:latin typeface="+mn-lt"/>
              </a:rPr>
              <a:t> </a:t>
            </a:r>
            <a:r>
              <a:rPr lang="en-US" sz="2400" b="0" dirty="0" err="1">
                <a:latin typeface="+mn-lt"/>
              </a:rPr>
              <a:t>để</a:t>
            </a:r>
            <a:r>
              <a:rPr lang="en-US" sz="2400" b="0" dirty="0">
                <a:latin typeface="+mn-lt"/>
              </a:rPr>
              <a:t> </a:t>
            </a:r>
            <a:r>
              <a:rPr lang="en-US" sz="2400" b="0" dirty="0" err="1">
                <a:latin typeface="+mn-lt"/>
              </a:rPr>
              <a:t>kiểm</a:t>
            </a:r>
            <a:r>
              <a:rPr lang="en-US" sz="2400" b="0" dirty="0">
                <a:latin typeface="+mn-lt"/>
              </a:rPr>
              <a:t> </a:t>
            </a:r>
            <a:r>
              <a:rPr lang="en-US" sz="2400" b="0" dirty="0" err="1">
                <a:latin typeface="+mn-lt"/>
              </a:rPr>
              <a:t>định</a:t>
            </a:r>
            <a:r>
              <a:rPr lang="en-US" sz="2400" b="0" dirty="0">
                <a:latin typeface="+mn-lt"/>
              </a:rPr>
              <a:t> </a:t>
            </a:r>
            <a:r>
              <a:rPr lang="en-US" sz="2400" b="0" dirty="0" err="1">
                <a:latin typeface="+mn-lt"/>
              </a:rPr>
              <a:t>là</a:t>
            </a:r>
            <a:r>
              <a:rPr lang="en-US" sz="2400" b="0" dirty="0">
                <a:latin typeface="+mn-lt"/>
              </a:rPr>
              <a:t> z = 1,57, </a:t>
            </a:r>
            <a:r>
              <a:rPr lang="en-US" sz="2400" b="0" dirty="0" err="1">
                <a:latin typeface="+mn-lt"/>
              </a:rPr>
              <a:t>giá</a:t>
            </a:r>
            <a:r>
              <a:rPr lang="en-US" sz="2400" b="0" dirty="0">
                <a:latin typeface="+mn-lt"/>
              </a:rPr>
              <a:t> </a:t>
            </a:r>
            <a:r>
              <a:rPr lang="en-US" sz="2400" b="0" dirty="0" err="1">
                <a:latin typeface="+mn-lt"/>
              </a:rPr>
              <a:t>trị</a:t>
            </a:r>
            <a:r>
              <a:rPr lang="en-US" sz="2400" b="0" dirty="0">
                <a:latin typeface="+mn-lt"/>
              </a:rPr>
              <a:t> P </a:t>
            </a:r>
            <a:r>
              <a:rPr lang="en-US" sz="2400" b="0" dirty="0" err="1">
                <a:latin typeface="+mn-lt"/>
              </a:rPr>
              <a:t>gấp</a:t>
            </a:r>
            <a:r>
              <a:rPr lang="en-US" sz="2400" b="0" dirty="0">
                <a:latin typeface="+mn-lt"/>
              </a:rPr>
              <a:t> </a:t>
            </a:r>
            <a:r>
              <a:rPr lang="en-US" sz="2400" b="0" dirty="0" err="1">
                <a:latin typeface="+mn-lt"/>
              </a:rPr>
              <a:t>hai</a:t>
            </a:r>
            <a:r>
              <a:rPr lang="en-US" sz="2400" b="0" dirty="0">
                <a:latin typeface="+mn-lt"/>
              </a:rPr>
              <a:t> </a:t>
            </a:r>
            <a:r>
              <a:rPr lang="en-US" sz="2400" b="0" dirty="0" err="1">
                <a:latin typeface="+mn-lt"/>
              </a:rPr>
              <a:t>lần</a:t>
            </a:r>
            <a:r>
              <a:rPr lang="en-US" sz="2400" b="0" dirty="0">
                <a:latin typeface="+mn-lt"/>
              </a:rPr>
              <a:t> </a:t>
            </a:r>
            <a:r>
              <a:rPr lang="en-US" sz="2400" b="0" dirty="0" err="1">
                <a:latin typeface="+mn-lt"/>
              </a:rPr>
              <a:t>diện</a:t>
            </a:r>
            <a:r>
              <a:rPr lang="en-US" sz="2400" b="0" dirty="0">
                <a:latin typeface="+mn-lt"/>
              </a:rPr>
              <a:t> </a:t>
            </a:r>
            <a:r>
              <a:rPr lang="en-US" sz="2400" b="0" dirty="0" err="1">
                <a:latin typeface="+mn-lt"/>
              </a:rPr>
              <a:t>tích</a:t>
            </a:r>
            <a:r>
              <a:rPr lang="en-US" sz="2400" b="0" dirty="0">
                <a:latin typeface="+mn-lt"/>
              </a:rPr>
              <a:t> </a:t>
            </a:r>
            <a:r>
              <a:rPr lang="en-US" sz="2400" b="0" dirty="0" err="1">
                <a:latin typeface="+mn-lt"/>
              </a:rPr>
              <a:t>bên</a:t>
            </a:r>
            <a:r>
              <a:rPr lang="en-US" sz="2400" b="0" dirty="0">
                <a:latin typeface="+mn-lt"/>
              </a:rPr>
              <a:t> </a:t>
            </a:r>
            <a:r>
              <a:rPr lang="en-US" sz="2400" b="0" dirty="0" err="1">
                <a:latin typeface="+mn-lt"/>
              </a:rPr>
              <a:t>phải</a:t>
            </a:r>
            <a:r>
              <a:rPr lang="en-US" sz="2400" b="0" dirty="0">
                <a:latin typeface="+mn-lt"/>
              </a:rPr>
              <a:t> z = 1,57.</a:t>
            </a:r>
          </a:p>
          <a:p>
            <a:pPr>
              <a:lnSpc>
                <a:spcPct val="90000"/>
              </a:lnSpc>
              <a:defRPr/>
            </a:pPr>
            <a:r>
              <a:rPr lang="en-US" sz="2400" b="0" dirty="0">
                <a:latin typeface="+mn-lt"/>
              </a:rPr>
              <a:t>       </a:t>
            </a:r>
            <a:r>
              <a:rPr lang="en-US" sz="2400" b="0" dirty="0" err="1">
                <a:latin typeface="+mn-lt"/>
              </a:rPr>
              <a:t>Giá</a:t>
            </a:r>
            <a:r>
              <a:rPr lang="en-US" sz="2400" b="0" dirty="0">
                <a:latin typeface="+mn-lt"/>
              </a:rPr>
              <a:t> </a:t>
            </a:r>
            <a:r>
              <a:rPr lang="en-US" sz="2400" b="0" dirty="0" err="1">
                <a:latin typeface="+mn-lt"/>
              </a:rPr>
              <a:t>trị</a:t>
            </a:r>
            <a:r>
              <a:rPr lang="en-US" sz="2400" b="0" dirty="0">
                <a:latin typeface="+mn-lt"/>
              </a:rPr>
              <a:t> P =2*0,0582 = 0,164.</a:t>
            </a:r>
          </a:p>
          <a:p>
            <a:pPr marL="457200" indent="-457200">
              <a:lnSpc>
                <a:spcPct val="90000"/>
              </a:lnSpc>
              <a:defRPr/>
            </a:pPr>
            <a:r>
              <a:rPr lang="en-US" sz="2400" b="0" dirty="0">
                <a:latin typeface="+mn-lt"/>
              </a:rPr>
              <a:t>	</a:t>
            </a:r>
          </a:p>
          <a:p>
            <a:pPr marL="457200" indent="-457200">
              <a:lnSpc>
                <a:spcPct val="90000"/>
              </a:lnSpc>
              <a:buFontTx/>
              <a:buAutoNum type="arabicPeriod"/>
              <a:defRPr/>
            </a:pPr>
            <a:endParaRPr lang="en-US" sz="2400" b="0" dirty="0">
              <a:latin typeface="+mn-lt"/>
            </a:endParaRPr>
          </a:p>
        </p:txBody>
      </p:sp>
      <p:pic>
        <p:nvPicPr>
          <p:cNvPr id="83972" name="Picture 5" descr="C:\Users\Joe\Desktop\Triola Job\Graphics\Round_2_png_files\Ch0803-Slid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78163"/>
            <a:ext cx="4362450"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381000" y="457200"/>
            <a:ext cx="7961312"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05000"/>
              </a:lnSpc>
            </a:pPr>
            <a:r>
              <a:rPr lang="en-US" altLang="en-US" sz="3200" dirty="0" err="1"/>
              <a:t>Ví</a:t>
            </a:r>
            <a:r>
              <a:rPr lang="en-US" altLang="en-US" sz="3200" dirty="0"/>
              <a:t> </a:t>
            </a:r>
            <a:r>
              <a:rPr lang="en-US" altLang="en-US" sz="3200" dirty="0" err="1"/>
              <a:t>dụ</a:t>
            </a:r>
            <a:r>
              <a:rPr lang="en-US" altLang="en-US" sz="3200" dirty="0"/>
              <a:t> (</a:t>
            </a:r>
            <a:r>
              <a:rPr lang="en-US" altLang="en-US" sz="3200" dirty="0" err="1"/>
              <a:t>tt</a:t>
            </a:r>
            <a:r>
              <a:rPr lang="en-US" altLang="en-US" sz="3200" dirty="0"/>
              <a:t>)</a:t>
            </a:r>
            <a:endParaRPr lang="en-US" altLang="en-US" sz="3200" dirty="0">
              <a:solidFill>
                <a:schemeClr val="tx1"/>
              </a:solidFill>
            </a:endParaRPr>
          </a:p>
        </p:txBody>
      </p:sp>
      <p:sp>
        <p:nvSpPr>
          <p:cNvPr id="21507" name="Rectangle 10"/>
          <p:cNvSpPr>
            <a:spLocks noChangeArrowheads="1"/>
          </p:cNvSpPr>
          <p:nvPr/>
        </p:nvSpPr>
        <p:spPr bwMode="auto">
          <a:xfrm>
            <a:off x="0" y="1077913"/>
            <a:ext cx="9144000" cy="3083921"/>
          </a:xfrm>
          <a:prstGeom prst="rect">
            <a:avLst/>
          </a:prstGeom>
          <a:noFill/>
          <a:ln w="12700">
            <a:noFill/>
            <a:miter lim="800000"/>
            <a:headEnd/>
            <a:tailEnd/>
          </a:ln>
        </p:spPr>
        <p:txBody>
          <a:bodyPr wrap="square">
            <a:spAutoFit/>
          </a:bodyPr>
          <a:lstStyle/>
          <a:p>
            <a:pPr marL="457200" indent="-457200">
              <a:lnSpc>
                <a:spcPct val="90000"/>
              </a:lnSpc>
              <a:buFont typeface="+mj-lt"/>
              <a:buAutoNum type="arabicPeriod" startAt="7"/>
              <a:defRPr/>
            </a:pPr>
            <a:endParaRPr lang="vi-VN" sz="2400" b="0" dirty="0">
              <a:latin typeface="+mn-lt"/>
            </a:endParaRPr>
          </a:p>
          <a:p>
            <a:pPr marL="457200" indent="-457200">
              <a:lnSpc>
                <a:spcPct val="90000"/>
              </a:lnSpc>
              <a:buFont typeface="+mj-lt"/>
              <a:buAutoNum type="arabicPeriod" startAt="7"/>
              <a:defRPr/>
            </a:pPr>
            <a:r>
              <a:rPr lang="vi-VN" sz="2400" b="0" dirty="0">
                <a:latin typeface="+mn-lt"/>
              </a:rPr>
              <a:t>Bởi vì giá trị P</a:t>
            </a:r>
            <a:r>
              <a:rPr lang="en-US" sz="2400" b="0" dirty="0">
                <a:latin typeface="+mn-lt"/>
              </a:rPr>
              <a:t>=</a:t>
            </a:r>
            <a:r>
              <a:rPr lang="vi-VN" sz="2400" b="0" dirty="0">
                <a:latin typeface="+mn-lt"/>
              </a:rPr>
              <a:t>0.1164 lớn hơn mức ý nghĩa của </a:t>
            </a:r>
            <a:r>
              <a:rPr lang="el-GR" sz="2400" b="0" dirty="0">
                <a:latin typeface="+mn-lt"/>
              </a:rPr>
              <a:t>α = 0,05, </a:t>
            </a:r>
            <a:r>
              <a:rPr lang="vi-VN" sz="2400" b="0" dirty="0">
                <a:latin typeface="+mn-lt"/>
              </a:rPr>
              <a:t>chúng ta không từ chối giả thuyết </a:t>
            </a:r>
            <a:r>
              <a:rPr lang="en-US" sz="2400" b="0" dirty="0">
                <a:latin typeface="+mn-lt"/>
              </a:rPr>
              <a:t>null</a:t>
            </a:r>
            <a:r>
              <a:rPr lang="vi-VN" sz="2400" b="0" dirty="0">
                <a:latin typeface="+mn-lt"/>
              </a:rPr>
              <a:t>.</a:t>
            </a:r>
          </a:p>
          <a:p>
            <a:pPr marL="457200" indent="-457200">
              <a:lnSpc>
                <a:spcPct val="90000"/>
              </a:lnSpc>
              <a:buFont typeface="+mj-lt"/>
              <a:buAutoNum type="arabicPeriod" startAt="7"/>
              <a:defRPr/>
            </a:pPr>
            <a:endParaRPr lang="vi-VN" sz="2400" b="0" dirty="0">
              <a:latin typeface="+mn-lt"/>
            </a:endParaRPr>
          </a:p>
          <a:p>
            <a:pPr marL="457200" indent="-457200">
              <a:lnSpc>
                <a:spcPct val="90000"/>
              </a:lnSpc>
              <a:buFont typeface="+mj-lt"/>
              <a:buAutoNum type="arabicPeriod" startAt="7"/>
              <a:defRPr/>
            </a:pPr>
            <a:r>
              <a:rPr lang="vi-VN" sz="2400" b="0" dirty="0">
                <a:latin typeface="+mn-lt"/>
              </a:rPr>
              <a:t>Chúng ta không từ chối </a:t>
            </a:r>
            <a:r>
              <a:rPr lang="en-US" sz="2400" b="0" dirty="0" err="1">
                <a:latin typeface="+mn-lt"/>
              </a:rPr>
              <a:t>phát</a:t>
            </a:r>
            <a:r>
              <a:rPr lang="en-US" sz="2400" b="0" dirty="0">
                <a:latin typeface="+mn-lt"/>
              </a:rPr>
              <a:t> </a:t>
            </a:r>
            <a:r>
              <a:rPr lang="en-US" sz="2400" b="0" dirty="0" err="1">
                <a:latin typeface="+mn-lt"/>
              </a:rPr>
              <a:t>biểu</a:t>
            </a:r>
            <a:r>
              <a:rPr lang="vi-VN" sz="2400" b="0" dirty="0">
                <a:latin typeface="+mn-lt"/>
              </a:rPr>
              <a:t> rằng 93% máy tính có phần mềm chống vi-rút. Chúng ta kết luận rằng không có đủ bằng chứng mẫu để đảm bảo từ chối </a:t>
            </a:r>
            <a:r>
              <a:rPr lang="en-US" sz="2400" b="0" dirty="0" err="1">
                <a:latin typeface="+mn-lt"/>
              </a:rPr>
              <a:t>phát</a:t>
            </a:r>
            <a:r>
              <a:rPr lang="en-US" sz="2400" b="0" dirty="0">
                <a:latin typeface="+mn-lt"/>
              </a:rPr>
              <a:t> </a:t>
            </a:r>
            <a:r>
              <a:rPr lang="en-US" sz="2400" b="0" dirty="0" err="1">
                <a:latin typeface="+mn-lt"/>
              </a:rPr>
              <a:t>biểu</a:t>
            </a:r>
            <a:r>
              <a:rPr lang="vi-VN" sz="2400" b="0" dirty="0">
                <a:latin typeface="+mn-lt"/>
              </a:rPr>
              <a:t> rằng 93% máy tính có chương trình chống vi-rút.</a:t>
            </a:r>
            <a:r>
              <a:rPr lang="en-US" sz="2400" b="0" dirty="0">
                <a:latin typeface="+mn-lt"/>
              </a:rPr>
              <a:t>	</a:t>
            </a:r>
          </a:p>
          <a:p>
            <a:pPr marL="457200" indent="-457200">
              <a:lnSpc>
                <a:spcPct val="90000"/>
              </a:lnSpc>
              <a:buFontTx/>
              <a:buAutoNum type="arabicPeriod"/>
              <a:defRPr/>
            </a:pPr>
            <a:endParaRPr lang="en-US" sz="2400" b="0" dirty="0">
              <a:latin typeface="+mn-l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13358-15CC-4EC7-80A6-1554BFAAFF08}"/>
              </a:ext>
            </a:extLst>
          </p:cNvPr>
          <p:cNvPicPr>
            <a:picLocks noChangeAspect="1"/>
          </p:cNvPicPr>
          <p:nvPr/>
        </p:nvPicPr>
        <p:blipFill>
          <a:blip r:embed="rId2"/>
          <a:stretch>
            <a:fillRect/>
          </a:stretch>
        </p:blipFill>
        <p:spPr>
          <a:xfrm>
            <a:off x="457200" y="1143000"/>
            <a:ext cx="7855306" cy="1295400"/>
          </a:xfrm>
          <a:prstGeom prst="rect">
            <a:avLst/>
          </a:prstGeom>
        </p:spPr>
      </p:pic>
      <p:pic>
        <p:nvPicPr>
          <p:cNvPr id="3" name="Picture 2">
            <a:extLst>
              <a:ext uri="{FF2B5EF4-FFF2-40B4-BE49-F238E27FC236}">
                <a16:creationId xmlns:a16="http://schemas.microsoft.com/office/drawing/2014/main" id="{15DC914E-E444-4FE8-8A5D-6073DF9EAC1C}"/>
              </a:ext>
            </a:extLst>
          </p:cNvPr>
          <p:cNvPicPr>
            <a:picLocks noChangeAspect="1"/>
          </p:cNvPicPr>
          <p:nvPr/>
        </p:nvPicPr>
        <p:blipFill>
          <a:blip r:embed="rId3"/>
          <a:stretch>
            <a:fillRect/>
          </a:stretch>
        </p:blipFill>
        <p:spPr>
          <a:xfrm>
            <a:off x="457200" y="2743200"/>
            <a:ext cx="7855306" cy="1175695"/>
          </a:xfrm>
          <a:prstGeom prst="rect">
            <a:avLst/>
          </a:prstGeom>
        </p:spPr>
      </p:pic>
      <p:pic>
        <p:nvPicPr>
          <p:cNvPr id="4" name="Picture 3">
            <a:extLst>
              <a:ext uri="{FF2B5EF4-FFF2-40B4-BE49-F238E27FC236}">
                <a16:creationId xmlns:a16="http://schemas.microsoft.com/office/drawing/2014/main" id="{1A23FE83-DCBB-4AD5-9C5D-25F5FA7893A1}"/>
              </a:ext>
            </a:extLst>
          </p:cNvPr>
          <p:cNvPicPr>
            <a:picLocks noChangeAspect="1"/>
          </p:cNvPicPr>
          <p:nvPr/>
        </p:nvPicPr>
        <p:blipFill>
          <a:blip r:embed="rId4"/>
          <a:stretch>
            <a:fillRect/>
          </a:stretch>
        </p:blipFill>
        <p:spPr>
          <a:xfrm>
            <a:off x="533400" y="4223695"/>
            <a:ext cx="7779106" cy="1943100"/>
          </a:xfrm>
          <a:prstGeom prst="rect">
            <a:avLst/>
          </a:prstGeom>
        </p:spPr>
      </p:pic>
    </p:spTree>
    <p:extLst>
      <p:ext uri="{BB962C8B-B14F-4D97-AF65-F5344CB8AC3E}">
        <p14:creationId xmlns:p14="http://schemas.microsoft.com/office/powerpoint/2010/main" val="1329378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728063-8165-46B3-92FE-FC4793F6F3B3}"/>
              </a:ext>
            </a:extLst>
          </p:cNvPr>
          <p:cNvPicPr>
            <a:picLocks noChangeAspect="1"/>
          </p:cNvPicPr>
          <p:nvPr/>
        </p:nvPicPr>
        <p:blipFill>
          <a:blip r:embed="rId3"/>
          <a:stretch>
            <a:fillRect/>
          </a:stretch>
        </p:blipFill>
        <p:spPr>
          <a:xfrm>
            <a:off x="152400" y="609600"/>
            <a:ext cx="8582025" cy="1352550"/>
          </a:xfrm>
          <a:prstGeom prst="rect">
            <a:avLst/>
          </a:prstGeom>
        </p:spPr>
      </p:pic>
      <p:pic>
        <p:nvPicPr>
          <p:cNvPr id="3" name="Picture 2">
            <a:extLst>
              <a:ext uri="{FF2B5EF4-FFF2-40B4-BE49-F238E27FC236}">
                <a16:creationId xmlns:a16="http://schemas.microsoft.com/office/drawing/2014/main" id="{D7588585-7848-4280-9E2B-1F3DF8845954}"/>
              </a:ext>
            </a:extLst>
          </p:cNvPr>
          <p:cNvPicPr>
            <a:picLocks noChangeAspect="1"/>
          </p:cNvPicPr>
          <p:nvPr/>
        </p:nvPicPr>
        <p:blipFill>
          <a:blip r:embed="rId4"/>
          <a:stretch>
            <a:fillRect/>
          </a:stretch>
        </p:blipFill>
        <p:spPr>
          <a:xfrm>
            <a:off x="152400" y="2133600"/>
            <a:ext cx="8543925" cy="1000125"/>
          </a:xfrm>
          <a:prstGeom prst="rect">
            <a:avLst/>
          </a:prstGeom>
        </p:spPr>
      </p:pic>
      <p:pic>
        <p:nvPicPr>
          <p:cNvPr id="4" name="Picture 3">
            <a:extLst>
              <a:ext uri="{FF2B5EF4-FFF2-40B4-BE49-F238E27FC236}">
                <a16:creationId xmlns:a16="http://schemas.microsoft.com/office/drawing/2014/main" id="{79318FDE-CC48-41A6-89E1-2F957E24B88E}"/>
              </a:ext>
            </a:extLst>
          </p:cNvPr>
          <p:cNvPicPr>
            <a:picLocks noChangeAspect="1"/>
          </p:cNvPicPr>
          <p:nvPr/>
        </p:nvPicPr>
        <p:blipFill>
          <a:blip r:embed="rId5"/>
          <a:stretch>
            <a:fillRect/>
          </a:stretch>
        </p:blipFill>
        <p:spPr>
          <a:xfrm>
            <a:off x="152400" y="3317875"/>
            <a:ext cx="8620125" cy="2362200"/>
          </a:xfrm>
          <a:prstGeom prst="rect">
            <a:avLst/>
          </a:prstGeom>
        </p:spPr>
      </p:pic>
    </p:spTree>
    <p:extLst>
      <p:ext uri="{BB962C8B-B14F-4D97-AF65-F5344CB8AC3E}">
        <p14:creationId xmlns:p14="http://schemas.microsoft.com/office/powerpoint/2010/main" val="37382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bwMode="auto">
          <a:xfrm>
            <a:off x="533400" y="457200"/>
            <a:ext cx="7848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Khái niệm chính</a:t>
            </a:r>
          </a:p>
        </p:txBody>
      </p:sp>
      <p:sp>
        <p:nvSpPr>
          <p:cNvPr id="12291" name="Text Box 4"/>
          <p:cNvSpPr txBox="1">
            <a:spLocks noChangeArrowheads="1"/>
          </p:cNvSpPr>
          <p:nvPr/>
        </p:nvSpPr>
        <p:spPr bwMode="auto">
          <a:xfrm>
            <a:off x="0" y="1135063"/>
            <a:ext cx="9144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400" b="0" dirty="0"/>
              <a:t>Phần này trình bày </a:t>
            </a:r>
            <a:r>
              <a:rPr lang="en-US" altLang="en-US" sz="2400" b="0" dirty="0" err="1"/>
              <a:t>các</a:t>
            </a:r>
            <a:r>
              <a:rPr lang="en-US" altLang="en-US" sz="2400" b="0" dirty="0"/>
              <a:t> </a:t>
            </a:r>
            <a:r>
              <a:rPr lang="en-US" altLang="en-US" sz="2400" b="0" dirty="0" err="1"/>
              <a:t>nội</a:t>
            </a:r>
            <a:r>
              <a:rPr lang="en-US" altLang="en-US" sz="2400" b="0" dirty="0"/>
              <a:t> dung </a:t>
            </a:r>
            <a:r>
              <a:rPr lang="en-US" altLang="en-US" sz="2400" b="0" dirty="0" err="1"/>
              <a:t>sau</a:t>
            </a:r>
            <a:r>
              <a:rPr lang="vi-VN" altLang="en-US" sz="2400" b="0" dirty="0"/>
              <a:t>:</a:t>
            </a:r>
          </a:p>
        </p:txBody>
      </p:sp>
      <p:sp>
        <p:nvSpPr>
          <p:cNvPr id="12292" name="Text Box 5"/>
          <p:cNvSpPr txBox="1">
            <a:spLocks noChangeArrowheads="1"/>
          </p:cNvSpPr>
          <p:nvPr/>
        </p:nvSpPr>
        <p:spPr bwMode="auto">
          <a:xfrm>
            <a:off x="0" y="1752600"/>
            <a:ext cx="91440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27013" indent="-227013">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ts val="600"/>
              </a:spcBef>
              <a:buClr>
                <a:srgbClr val="008000"/>
              </a:buClr>
              <a:buFontTx/>
              <a:buChar char="•"/>
            </a:pPr>
            <a:r>
              <a:rPr lang="vi-VN" altLang="en-US" sz="2400" b="0" dirty="0"/>
              <a:t>Làm thế nào để xác định </a:t>
            </a:r>
            <a:r>
              <a:rPr lang="vi-VN" altLang="en-US" sz="2400" b="0" dirty="0">
                <a:solidFill>
                  <a:srgbClr val="FF0000"/>
                </a:solidFill>
              </a:rPr>
              <a:t>giả thuyết null và giả thuyết thay thế</a:t>
            </a:r>
            <a:r>
              <a:rPr lang="en-US" altLang="en-US" sz="2400" b="0" dirty="0">
                <a:solidFill>
                  <a:srgbClr val="FF0000"/>
                </a:solidFill>
              </a:rPr>
              <a:t>, </a:t>
            </a:r>
            <a:r>
              <a:rPr lang="en-US" altLang="en-US" sz="2400" b="0" dirty="0" err="1">
                <a:solidFill>
                  <a:srgbClr val="FF0000"/>
                </a:solidFill>
              </a:rPr>
              <a:t>giả</a:t>
            </a:r>
            <a:r>
              <a:rPr lang="en-US" altLang="en-US" sz="2400" b="0" dirty="0">
                <a:solidFill>
                  <a:srgbClr val="FF0000"/>
                </a:solidFill>
              </a:rPr>
              <a:t> </a:t>
            </a:r>
            <a:r>
              <a:rPr lang="en-US" altLang="en-US" sz="2400" b="0" dirty="0" err="1">
                <a:solidFill>
                  <a:srgbClr val="FF0000"/>
                </a:solidFill>
              </a:rPr>
              <a:t>thuyết</a:t>
            </a:r>
            <a:r>
              <a:rPr lang="en-US" altLang="en-US" sz="2400" b="0" dirty="0">
                <a:solidFill>
                  <a:srgbClr val="FF0000"/>
                </a:solidFill>
              </a:rPr>
              <a:t> </a:t>
            </a:r>
            <a:r>
              <a:rPr lang="en-US" altLang="en-US" sz="2400" b="0" dirty="0" err="1">
                <a:solidFill>
                  <a:srgbClr val="FF0000"/>
                </a:solidFill>
              </a:rPr>
              <a:t>đuôi</a:t>
            </a:r>
            <a:r>
              <a:rPr lang="en-US" altLang="en-US" sz="2400" b="0" dirty="0">
                <a:solidFill>
                  <a:srgbClr val="FF0000"/>
                </a:solidFill>
              </a:rPr>
              <a:t> </a:t>
            </a:r>
            <a:r>
              <a:rPr lang="en-US" altLang="en-US" sz="2400" b="0" dirty="0" err="1">
                <a:solidFill>
                  <a:srgbClr val="FF0000"/>
                </a:solidFill>
              </a:rPr>
              <a:t>trái</a:t>
            </a:r>
            <a:r>
              <a:rPr lang="en-US" altLang="en-US" sz="2400" b="0" dirty="0">
                <a:solidFill>
                  <a:srgbClr val="FF0000"/>
                </a:solidFill>
              </a:rPr>
              <a:t>, </a:t>
            </a:r>
            <a:r>
              <a:rPr lang="en-US" altLang="en-US" sz="2400" b="0" dirty="0" err="1">
                <a:solidFill>
                  <a:srgbClr val="FF0000"/>
                </a:solidFill>
              </a:rPr>
              <a:t>đuôi</a:t>
            </a:r>
            <a:r>
              <a:rPr lang="en-US" altLang="en-US" sz="2400" b="0" dirty="0">
                <a:solidFill>
                  <a:srgbClr val="FF0000"/>
                </a:solidFill>
              </a:rPr>
              <a:t> </a:t>
            </a:r>
            <a:r>
              <a:rPr lang="en-US" altLang="en-US" sz="2400" b="0" dirty="0" err="1">
                <a:solidFill>
                  <a:srgbClr val="FF0000"/>
                </a:solidFill>
              </a:rPr>
              <a:t>phải</a:t>
            </a:r>
            <a:r>
              <a:rPr lang="en-US" altLang="en-US" sz="2400" b="0" dirty="0">
                <a:solidFill>
                  <a:srgbClr val="FF0000"/>
                </a:solidFill>
              </a:rPr>
              <a:t>, </a:t>
            </a:r>
            <a:r>
              <a:rPr lang="en-US" altLang="en-US" sz="2400" b="0" dirty="0" err="1">
                <a:solidFill>
                  <a:srgbClr val="FF0000"/>
                </a:solidFill>
              </a:rPr>
              <a:t>hai</a:t>
            </a:r>
            <a:r>
              <a:rPr lang="en-US" altLang="en-US" sz="2400" b="0" dirty="0">
                <a:solidFill>
                  <a:srgbClr val="FF0000"/>
                </a:solidFill>
              </a:rPr>
              <a:t> </a:t>
            </a:r>
            <a:r>
              <a:rPr lang="en-US" altLang="en-US" sz="2400" b="0" dirty="0" err="1">
                <a:solidFill>
                  <a:srgbClr val="FF0000"/>
                </a:solidFill>
              </a:rPr>
              <a:t>đuôi</a:t>
            </a:r>
            <a:r>
              <a:rPr lang="en-US" altLang="en-US" sz="2400" b="0" dirty="0">
                <a:solidFill>
                  <a:srgbClr val="FF0000"/>
                </a:solidFill>
              </a:rPr>
              <a:t> </a:t>
            </a:r>
            <a:r>
              <a:rPr lang="vi-VN" altLang="en-US" sz="2400" b="0" dirty="0">
                <a:solidFill>
                  <a:srgbClr val="FF0000"/>
                </a:solidFill>
              </a:rPr>
              <a:t> </a:t>
            </a:r>
            <a:r>
              <a:rPr lang="vi-VN" altLang="en-US" sz="2400" b="0" dirty="0"/>
              <a:t>từ một </a:t>
            </a:r>
            <a:r>
              <a:rPr lang="en-US" altLang="en-US" sz="2400" b="0" dirty="0" err="1"/>
              <a:t>phát</a:t>
            </a:r>
            <a:r>
              <a:rPr lang="en-US" altLang="en-US" sz="2400" b="0" dirty="0"/>
              <a:t> </a:t>
            </a:r>
            <a:r>
              <a:rPr lang="en-US" altLang="en-US" sz="2400" b="0" dirty="0" err="1"/>
              <a:t>biểu</a:t>
            </a:r>
            <a:r>
              <a:rPr lang="en-US" altLang="en-US" sz="2400" b="0" dirty="0"/>
              <a:t> </a:t>
            </a:r>
            <a:r>
              <a:rPr lang="en-US" altLang="en-US" sz="2400" b="0" dirty="0" err="1"/>
              <a:t>đưa</a:t>
            </a:r>
            <a:r>
              <a:rPr lang="en-US" altLang="en-US" sz="2400" b="0" dirty="0"/>
              <a:t> </a:t>
            </a:r>
            <a:r>
              <a:rPr lang="en-US" altLang="en-US" sz="2400" b="0" dirty="0" err="1"/>
              <a:t>ra</a:t>
            </a:r>
            <a:r>
              <a:rPr lang="vi-VN" altLang="en-US" sz="2400" b="0" dirty="0"/>
              <a:t>, và làm thế nào để </a:t>
            </a:r>
            <a:r>
              <a:rPr lang="en-US" altLang="en-US" sz="2400" b="0" dirty="0" err="1"/>
              <a:t>biểu</a:t>
            </a:r>
            <a:r>
              <a:rPr lang="en-US" altLang="en-US" sz="2400" b="0" dirty="0"/>
              <a:t> </a:t>
            </a:r>
            <a:r>
              <a:rPr lang="en-US" altLang="en-US" sz="2400" b="0" dirty="0" err="1"/>
              <a:t>diễn</a:t>
            </a:r>
            <a:r>
              <a:rPr lang="en-US" altLang="en-US" sz="2400" b="0" dirty="0"/>
              <a:t> </a:t>
            </a:r>
            <a:r>
              <a:rPr lang="en-US" altLang="en-US" sz="2400" b="0" dirty="0" err="1"/>
              <a:t>giả</a:t>
            </a:r>
            <a:r>
              <a:rPr lang="en-US" altLang="en-US" sz="2400" b="0" dirty="0"/>
              <a:t> </a:t>
            </a:r>
            <a:r>
              <a:rPr lang="en-US" altLang="en-US" sz="2400" b="0" dirty="0" err="1"/>
              <a:t>thuyết</a:t>
            </a:r>
            <a:r>
              <a:rPr lang="en-US" altLang="en-US" sz="2400" b="0" dirty="0"/>
              <a:t> ở </a:t>
            </a:r>
            <a:r>
              <a:rPr lang="en-US" altLang="en-US" sz="2400" b="0" dirty="0" err="1"/>
              <a:t>dạng</a:t>
            </a:r>
            <a:r>
              <a:rPr lang="en-US" altLang="en-US" sz="2400" b="0" dirty="0"/>
              <a:t> </a:t>
            </a:r>
            <a:r>
              <a:rPr lang="en-US" altLang="en-US" sz="2400" b="0" dirty="0" err="1"/>
              <a:t>ký</a:t>
            </a:r>
            <a:r>
              <a:rPr lang="en-US" altLang="en-US" sz="2400" b="0" dirty="0"/>
              <a:t> </a:t>
            </a:r>
            <a:r>
              <a:rPr lang="en-US" altLang="en-US" sz="2400" b="0" dirty="0" err="1"/>
              <a:t>hiệu</a:t>
            </a:r>
            <a:r>
              <a:rPr lang="en-US" altLang="en-US" sz="2400" b="0" dirty="0"/>
              <a:t>. </a:t>
            </a:r>
            <a:endParaRPr lang="vi-VN" altLang="en-US" sz="2400" b="0" dirty="0">
              <a:solidFill>
                <a:srgbClr val="FF0000"/>
              </a:solidFill>
            </a:endParaRPr>
          </a:p>
          <a:p>
            <a:pPr>
              <a:spcBef>
                <a:spcPts val="600"/>
              </a:spcBef>
              <a:buClr>
                <a:srgbClr val="008000"/>
              </a:buClr>
              <a:buFontTx/>
              <a:buChar char="•"/>
            </a:pPr>
            <a:r>
              <a:rPr lang="vi-VN" altLang="en-US" sz="2400" b="0" dirty="0"/>
              <a:t>Làm thế nào để </a:t>
            </a:r>
            <a:r>
              <a:rPr lang="vi-VN" altLang="en-US" sz="2400" b="0" dirty="0">
                <a:solidFill>
                  <a:srgbClr val="FF0000"/>
                </a:solidFill>
              </a:rPr>
              <a:t>tính toán giá trị </a:t>
            </a:r>
            <a:r>
              <a:rPr lang="en-US" altLang="en-US" sz="2400" b="0" dirty="0" err="1">
                <a:solidFill>
                  <a:srgbClr val="FF0000"/>
                </a:solidFill>
              </a:rPr>
              <a:t>thống</a:t>
            </a:r>
            <a:r>
              <a:rPr lang="en-US" altLang="en-US" sz="2400" b="0" dirty="0">
                <a:solidFill>
                  <a:srgbClr val="FF0000"/>
                </a:solidFill>
              </a:rPr>
              <a:t> </a:t>
            </a:r>
            <a:r>
              <a:rPr lang="en-US" altLang="en-US" sz="2400" b="0" dirty="0" err="1">
                <a:solidFill>
                  <a:srgbClr val="FF0000"/>
                </a:solidFill>
              </a:rPr>
              <a:t>kê</a:t>
            </a:r>
            <a:r>
              <a:rPr lang="en-US" altLang="en-US" sz="2400" b="0" dirty="0">
                <a:solidFill>
                  <a:srgbClr val="FF0000"/>
                </a:solidFill>
              </a:rPr>
              <a:t> </a:t>
            </a:r>
            <a:r>
              <a:rPr lang="en-US" altLang="en-US" sz="2400" b="0" dirty="0" err="1"/>
              <a:t>của</a:t>
            </a:r>
            <a:r>
              <a:rPr lang="en-US" altLang="en-US" sz="2400" b="0" dirty="0"/>
              <a:t> </a:t>
            </a:r>
            <a:r>
              <a:rPr lang="en-US" altLang="en-US" sz="2400" b="0" dirty="0" err="1"/>
              <a:t>kiểm</a:t>
            </a:r>
            <a:r>
              <a:rPr lang="en-US" altLang="en-US" sz="2400" b="0" dirty="0"/>
              <a:t> </a:t>
            </a:r>
            <a:r>
              <a:rPr lang="en-US" altLang="en-US" sz="2400" b="0" dirty="0" err="1"/>
              <a:t>định</a:t>
            </a:r>
            <a:r>
              <a:rPr lang="en-US" altLang="en-US" sz="2400" b="0" dirty="0"/>
              <a:t> </a:t>
            </a:r>
            <a:r>
              <a:rPr lang="en-US" altLang="en-US" sz="2400" b="0" dirty="0" err="1"/>
              <a:t>được</a:t>
            </a:r>
            <a:r>
              <a:rPr lang="en-US" altLang="en-US" sz="2400" b="0" dirty="0"/>
              <a:t> </a:t>
            </a:r>
            <a:r>
              <a:rPr lang="en-US" altLang="en-US" sz="2400" b="0" dirty="0" err="1"/>
              <a:t>phát</a:t>
            </a:r>
            <a:r>
              <a:rPr lang="en-US" altLang="en-US" sz="2400" b="0" dirty="0"/>
              <a:t> </a:t>
            </a:r>
            <a:r>
              <a:rPr lang="en-US" altLang="en-US" sz="2400" b="0" dirty="0" err="1"/>
              <a:t>biểu</a:t>
            </a:r>
            <a:r>
              <a:rPr lang="en-US" altLang="en-US" sz="2400" b="0" dirty="0"/>
              <a:t> </a:t>
            </a:r>
            <a:r>
              <a:rPr lang="en-US" altLang="en-US" sz="2400" b="0" dirty="0" err="1"/>
              <a:t>và</a:t>
            </a:r>
            <a:r>
              <a:rPr lang="en-US" altLang="en-US" sz="2400" b="0" dirty="0"/>
              <a:t> </a:t>
            </a:r>
            <a:r>
              <a:rPr lang="en-US" altLang="en-US" sz="2400" b="0" dirty="0" err="1"/>
              <a:t>dữ</a:t>
            </a:r>
            <a:r>
              <a:rPr lang="en-US" altLang="en-US" sz="2400" b="0" dirty="0"/>
              <a:t> </a:t>
            </a:r>
            <a:r>
              <a:rPr lang="en-US" altLang="en-US" sz="2400" b="0" dirty="0" err="1"/>
              <a:t>liệu</a:t>
            </a:r>
            <a:r>
              <a:rPr lang="en-US" altLang="en-US" sz="2400" b="0" dirty="0"/>
              <a:t> </a:t>
            </a:r>
            <a:r>
              <a:rPr lang="en-US" altLang="en-US" sz="2400" b="0" dirty="0" err="1"/>
              <a:t>mẫu</a:t>
            </a:r>
            <a:r>
              <a:rPr lang="en-US" altLang="en-US" sz="2400" b="0" dirty="0"/>
              <a:t> </a:t>
            </a:r>
            <a:r>
              <a:rPr lang="en-US" altLang="en-US" sz="2400" b="0" dirty="0" err="1"/>
              <a:t>cho</a:t>
            </a:r>
            <a:r>
              <a:rPr lang="en-US" altLang="en-US" sz="2400" b="0" dirty="0"/>
              <a:t> </a:t>
            </a:r>
            <a:r>
              <a:rPr lang="en-US" altLang="en-US" sz="2400" b="0" dirty="0" err="1"/>
              <a:t>trước</a:t>
            </a:r>
            <a:endParaRPr lang="vi-VN" altLang="en-US" sz="2400" b="0" dirty="0"/>
          </a:p>
          <a:p>
            <a:pPr>
              <a:spcBef>
                <a:spcPts val="600"/>
              </a:spcBef>
              <a:buClr>
                <a:srgbClr val="008000"/>
              </a:buClr>
              <a:buFontTx/>
              <a:buChar char="•"/>
            </a:pPr>
            <a:r>
              <a:rPr lang="vi-VN" altLang="en-US" sz="2400" b="0" dirty="0"/>
              <a:t>Làm thế nào để </a:t>
            </a:r>
            <a:r>
              <a:rPr lang="vi-VN" altLang="en-US" sz="2400" b="0" dirty="0">
                <a:solidFill>
                  <a:srgbClr val="FF0000"/>
                </a:solidFill>
              </a:rPr>
              <a:t>chọn phân phối mẫu có liên quan</a:t>
            </a:r>
          </a:p>
          <a:p>
            <a:pPr>
              <a:spcBef>
                <a:spcPts val="600"/>
              </a:spcBef>
              <a:buClr>
                <a:srgbClr val="008000"/>
              </a:buClr>
              <a:buFontTx/>
              <a:buChar char="•"/>
            </a:pPr>
            <a:r>
              <a:rPr lang="vi-VN" altLang="en-US" sz="2400" b="0" dirty="0"/>
              <a:t>Làm thế nào để xác định giá trị </a:t>
            </a:r>
            <a:r>
              <a:rPr lang="vi-VN" altLang="en-US" sz="2400" b="0" dirty="0">
                <a:solidFill>
                  <a:srgbClr val="FF0000"/>
                </a:solidFill>
              </a:rPr>
              <a:t>P </a:t>
            </a:r>
          </a:p>
          <a:p>
            <a:pPr>
              <a:spcBef>
                <a:spcPts val="600"/>
              </a:spcBef>
              <a:buClr>
                <a:srgbClr val="008000"/>
              </a:buClr>
              <a:buFontTx/>
              <a:buChar char="•"/>
            </a:pPr>
            <a:r>
              <a:rPr lang="vi-VN" altLang="en-US" sz="2400" b="0" dirty="0"/>
              <a:t>Làm thế nào để </a:t>
            </a:r>
            <a:r>
              <a:rPr lang="en-US" altLang="en-US" sz="2400" b="0" dirty="0" err="1">
                <a:solidFill>
                  <a:srgbClr val="FF0000"/>
                </a:solidFill>
              </a:rPr>
              <a:t>đưa</a:t>
            </a:r>
            <a:r>
              <a:rPr lang="en-US" altLang="en-US" sz="2400" b="0" dirty="0">
                <a:solidFill>
                  <a:srgbClr val="FF0000"/>
                </a:solidFill>
              </a:rPr>
              <a:t> </a:t>
            </a:r>
            <a:r>
              <a:rPr lang="en-US" altLang="en-US" sz="2400" b="0" dirty="0" err="1">
                <a:solidFill>
                  <a:srgbClr val="FF0000"/>
                </a:solidFill>
              </a:rPr>
              <a:t>ra</a:t>
            </a:r>
            <a:r>
              <a:rPr lang="en-US" altLang="en-US" sz="2400" b="0" dirty="0">
                <a:solidFill>
                  <a:srgbClr val="FF0000"/>
                </a:solidFill>
              </a:rPr>
              <a:t> </a:t>
            </a:r>
            <a:r>
              <a:rPr lang="vi-VN" altLang="en-US" sz="2400" b="0" dirty="0">
                <a:solidFill>
                  <a:srgbClr val="FF0000"/>
                </a:solidFill>
              </a:rPr>
              <a:t>kết luận về một </a:t>
            </a:r>
            <a:r>
              <a:rPr lang="en-US" altLang="en-US" sz="2400" b="0" dirty="0" err="1">
                <a:solidFill>
                  <a:srgbClr val="FF0000"/>
                </a:solidFill>
              </a:rPr>
              <a:t>phát</a:t>
            </a:r>
            <a:r>
              <a:rPr lang="en-US" altLang="en-US" sz="2400" b="0" dirty="0">
                <a:solidFill>
                  <a:srgbClr val="FF0000"/>
                </a:solidFill>
              </a:rPr>
              <a:t> </a:t>
            </a:r>
            <a:r>
              <a:rPr lang="en-US" altLang="en-US" sz="2400" b="0" dirty="0" err="1">
                <a:solidFill>
                  <a:srgbClr val="FF0000"/>
                </a:solidFill>
              </a:rPr>
              <a:t>biểu</a:t>
            </a:r>
            <a:r>
              <a:rPr lang="vi-VN" altLang="en-US" sz="2400" b="0" dirty="0">
                <a:solidFill>
                  <a:srgbClr val="FF0000"/>
                </a:solidFill>
              </a:rPr>
              <a:t> </a:t>
            </a:r>
            <a:r>
              <a:rPr lang="en-US" altLang="en-US" sz="2400" b="0" dirty="0" err="1">
                <a:solidFill>
                  <a:srgbClr val="FF0000"/>
                </a:solidFill>
              </a:rPr>
              <a:t>bằng</a:t>
            </a:r>
            <a:r>
              <a:rPr lang="en-US" altLang="en-US" sz="2400" b="0" dirty="0">
                <a:solidFill>
                  <a:srgbClr val="FF0000"/>
                </a:solidFill>
              </a:rPr>
              <a:t> </a:t>
            </a:r>
            <a:r>
              <a:rPr lang="en-US" altLang="en-US" sz="2400" b="0" dirty="0" err="1">
                <a:solidFill>
                  <a:srgbClr val="FF0000"/>
                </a:solidFill>
              </a:rPr>
              <a:t>các</a:t>
            </a:r>
            <a:r>
              <a:rPr lang="en-US" altLang="en-US" sz="2400" b="0" dirty="0">
                <a:solidFill>
                  <a:srgbClr val="FF0000"/>
                </a:solidFill>
              </a:rPr>
              <a:t> </a:t>
            </a:r>
            <a:r>
              <a:rPr lang="en-US" altLang="en-US" sz="2400" b="0" dirty="0" err="1">
                <a:solidFill>
                  <a:srgbClr val="FF0000"/>
                </a:solidFill>
              </a:rPr>
              <a:t>từ</a:t>
            </a:r>
            <a:r>
              <a:rPr lang="en-US" altLang="en-US" sz="2400" b="0" dirty="0">
                <a:solidFill>
                  <a:srgbClr val="FF0000"/>
                </a:solidFill>
              </a:rPr>
              <a:t> </a:t>
            </a:r>
            <a:r>
              <a:rPr lang="en-US" altLang="en-US" sz="2400" b="0" dirty="0" err="1">
                <a:solidFill>
                  <a:srgbClr val="FF0000"/>
                </a:solidFill>
              </a:rPr>
              <a:t>ngữ</a:t>
            </a:r>
            <a:r>
              <a:rPr lang="en-US" altLang="en-US" sz="2400" b="0" dirty="0">
                <a:solidFill>
                  <a:srgbClr val="FF0000"/>
                </a:solidFill>
              </a:rPr>
              <a:t> </a:t>
            </a:r>
            <a:r>
              <a:rPr lang="en-US" altLang="en-US" sz="2400" b="0" dirty="0" err="1">
                <a:solidFill>
                  <a:srgbClr val="FF0000"/>
                </a:solidFill>
              </a:rPr>
              <a:t>đơn</a:t>
            </a:r>
            <a:r>
              <a:rPr lang="en-US" altLang="en-US" sz="2400" b="0" dirty="0">
                <a:solidFill>
                  <a:srgbClr val="FF0000"/>
                </a:solidFill>
              </a:rPr>
              <a:t> </a:t>
            </a:r>
            <a:r>
              <a:rPr lang="en-US" altLang="en-US" sz="2400" b="0" dirty="0" err="1">
                <a:solidFill>
                  <a:srgbClr val="FF0000"/>
                </a:solidFill>
              </a:rPr>
              <a:t>giản</a:t>
            </a:r>
            <a:r>
              <a:rPr lang="en-US" altLang="en-US" sz="2400" b="0" dirty="0">
                <a:solidFill>
                  <a:srgbClr val="FF0000"/>
                </a:solidFill>
              </a:rPr>
              <a:t> </a:t>
            </a:r>
            <a:r>
              <a:rPr lang="en-US" altLang="en-US" sz="2400" b="0" dirty="0" err="1">
                <a:solidFill>
                  <a:srgbClr val="FF0000"/>
                </a:solidFill>
              </a:rPr>
              <a:t>dễ</a:t>
            </a:r>
            <a:r>
              <a:rPr lang="en-US" altLang="en-US" sz="2400" b="0" dirty="0">
                <a:solidFill>
                  <a:srgbClr val="FF0000"/>
                </a:solidFill>
              </a:rPr>
              <a:t> </a:t>
            </a:r>
            <a:r>
              <a:rPr lang="en-US" altLang="en-US" sz="2400" b="0" dirty="0" err="1">
                <a:solidFill>
                  <a:srgbClr val="FF0000"/>
                </a:solidFill>
              </a:rPr>
              <a:t>hiểu</a:t>
            </a:r>
            <a:r>
              <a:rPr lang="en-US" altLang="en-US" sz="2400" b="0" dirty="0">
                <a:solidFill>
                  <a:srgbClr val="FF0000"/>
                </a:solidFill>
              </a:rPr>
              <a:t> </a:t>
            </a:r>
            <a:r>
              <a:rPr lang="en-US" altLang="en-US" sz="2400" b="0" dirty="0" err="1">
                <a:solidFill>
                  <a:srgbClr val="FF0000"/>
                </a:solidFill>
              </a:rPr>
              <a:t>nhất</a:t>
            </a:r>
            <a:r>
              <a:rPr lang="en-US" altLang="en-US" sz="2400" b="0" dirty="0">
                <a:solidFill>
                  <a:srgbClr val="FF0000"/>
                </a:solidFill>
              </a:rPr>
              <a:t>.</a:t>
            </a:r>
            <a:endParaRPr lang="vi-VN" altLang="en-US" sz="2400" b="0" dirty="0">
              <a:solidFill>
                <a:srgbClr val="FF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bwMode="auto">
          <a:xfrm>
            <a:off x="0" y="488950"/>
            <a:ext cx="8743950" cy="654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Định</a:t>
            </a:r>
            <a:r>
              <a:rPr lang="en-US" altLang="en-US" dirty="0"/>
              <a:t> </a:t>
            </a:r>
            <a:r>
              <a:rPr lang="en-US" altLang="en-US" dirty="0" err="1"/>
              <a:t>nghĩa</a:t>
            </a:r>
            <a:endParaRPr lang="en-US" altLang="en-US" dirty="0"/>
          </a:p>
        </p:txBody>
      </p:sp>
      <p:sp>
        <p:nvSpPr>
          <p:cNvPr id="14339" name="Rectangle 3"/>
          <p:cNvSpPr>
            <a:spLocks noGrp="1" noChangeArrowheads="1"/>
          </p:cNvSpPr>
          <p:nvPr>
            <p:ph type="body" idx="4294967295"/>
          </p:nvPr>
        </p:nvSpPr>
        <p:spPr bwMode="auto">
          <a:xfrm>
            <a:off x="-76200" y="1219200"/>
            <a:ext cx="9220200" cy="3848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0">
              <a:buFontTx/>
              <a:buNone/>
            </a:pPr>
            <a:r>
              <a:rPr lang="vi-VN" altLang="en-US" b="0" dirty="0">
                <a:solidFill>
                  <a:srgbClr val="FF0000"/>
                </a:solidFill>
              </a:rPr>
              <a:t>Giả thuyết </a:t>
            </a:r>
            <a:r>
              <a:rPr lang="vi-VN" altLang="en-US" b="0" dirty="0"/>
              <a:t>là một </a:t>
            </a:r>
            <a:r>
              <a:rPr lang="en-US" altLang="en-US" b="0" dirty="0" err="1"/>
              <a:t>phát</a:t>
            </a:r>
            <a:r>
              <a:rPr lang="en-US" altLang="en-US" b="0" dirty="0"/>
              <a:t> </a:t>
            </a:r>
            <a:r>
              <a:rPr lang="en-US" altLang="en-US" b="0" dirty="0" err="1"/>
              <a:t>biểu</a:t>
            </a:r>
            <a:r>
              <a:rPr lang="vi-VN" altLang="en-US" b="0" dirty="0"/>
              <a:t> về một t</a:t>
            </a:r>
            <a:r>
              <a:rPr lang="en-US" altLang="en-US" b="0" dirty="0" err="1"/>
              <a:t>huộc</a:t>
            </a:r>
            <a:r>
              <a:rPr lang="en-US" altLang="en-US" b="0" dirty="0"/>
              <a:t> </a:t>
            </a:r>
            <a:r>
              <a:rPr lang="en-US" altLang="en-US" b="0" dirty="0" err="1"/>
              <a:t>tính</a:t>
            </a:r>
            <a:r>
              <a:rPr lang="en-US" altLang="en-US" b="0" dirty="0"/>
              <a:t> </a:t>
            </a:r>
            <a:r>
              <a:rPr lang="en-US" altLang="en-US" b="0" dirty="0" err="1"/>
              <a:t>của</a:t>
            </a:r>
            <a:r>
              <a:rPr lang="en-US" altLang="en-US" b="0" dirty="0"/>
              <a:t> </a:t>
            </a:r>
            <a:r>
              <a:rPr lang="en-US" altLang="en-US" b="0" dirty="0" err="1"/>
              <a:t>một</a:t>
            </a:r>
            <a:r>
              <a:rPr lang="en-US" altLang="en-US" b="0" dirty="0"/>
              <a:t> </a:t>
            </a:r>
            <a:r>
              <a:rPr lang="en-US" altLang="en-US" b="0" dirty="0" err="1"/>
              <a:t>quần</a:t>
            </a:r>
            <a:r>
              <a:rPr lang="en-US" altLang="en-US" b="0" dirty="0"/>
              <a:t> </a:t>
            </a:r>
            <a:r>
              <a:rPr lang="en-US" altLang="en-US" b="0" dirty="0" err="1"/>
              <a:t>thể</a:t>
            </a:r>
            <a:r>
              <a:rPr lang="vi-VN" altLang="en-US" b="0" dirty="0"/>
              <a:t>.</a:t>
            </a:r>
          </a:p>
          <a:p>
            <a:pPr marL="0">
              <a:buFontTx/>
              <a:buNone/>
            </a:pPr>
            <a:endParaRPr lang="en-US" altLang="en-US" b="0" dirty="0"/>
          </a:p>
          <a:p>
            <a:pPr marL="0">
              <a:buFontTx/>
              <a:buNone/>
            </a:pPr>
            <a:r>
              <a:rPr lang="en-US" altLang="en-US" b="0" dirty="0" err="1"/>
              <a:t>Một</a:t>
            </a:r>
            <a:r>
              <a:rPr lang="vi-VN" altLang="en-US" b="0" dirty="0"/>
              <a:t> </a:t>
            </a:r>
            <a:r>
              <a:rPr lang="en-US" altLang="en-US" b="0" dirty="0" err="1">
                <a:solidFill>
                  <a:srgbClr val="FF0000"/>
                </a:solidFill>
              </a:rPr>
              <a:t>kiểm</a:t>
            </a:r>
            <a:r>
              <a:rPr lang="en-US" altLang="en-US" b="0" dirty="0">
                <a:solidFill>
                  <a:srgbClr val="FF0000"/>
                </a:solidFill>
              </a:rPr>
              <a:t> </a:t>
            </a:r>
            <a:r>
              <a:rPr lang="en-US" altLang="en-US" b="0" dirty="0" err="1">
                <a:solidFill>
                  <a:srgbClr val="FF0000"/>
                </a:solidFill>
              </a:rPr>
              <a:t>định</a:t>
            </a:r>
            <a:r>
              <a:rPr lang="vi-VN" altLang="en-US" b="0" dirty="0">
                <a:solidFill>
                  <a:srgbClr val="FF0000"/>
                </a:solidFill>
              </a:rPr>
              <a:t> giả thuyết </a:t>
            </a:r>
            <a:r>
              <a:rPr lang="en-US" altLang="en-US" b="0" dirty="0" err="1">
                <a:solidFill>
                  <a:srgbClr val="FF0000"/>
                </a:solidFill>
              </a:rPr>
              <a:t>thống</a:t>
            </a:r>
            <a:r>
              <a:rPr lang="en-US" altLang="en-US" b="0" dirty="0">
                <a:solidFill>
                  <a:srgbClr val="FF0000"/>
                </a:solidFill>
              </a:rPr>
              <a:t> </a:t>
            </a:r>
            <a:r>
              <a:rPr lang="en-US" altLang="en-US" b="0" dirty="0" err="1">
                <a:solidFill>
                  <a:srgbClr val="FF0000"/>
                </a:solidFill>
              </a:rPr>
              <a:t>kê</a:t>
            </a:r>
            <a:r>
              <a:rPr lang="en-US" altLang="en-US" b="0" dirty="0">
                <a:solidFill>
                  <a:srgbClr val="FF0000"/>
                </a:solidFill>
              </a:rPr>
              <a:t> </a:t>
            </a:r>
            <a:r>
              <a:rPr lang="vi-VN" altLang="en-US" b="0" dirty="0"/>
              <a:t>là một thủ tục để </a:t>
            </a:r>
            <a:r>
              <a:rPr lang="en-US" altLang="en-US" b="0" dirty="0"/>
              <a:t>k</a:t>
            </a:r>
            <a:r>
              <a:rPr lang="vi-VN" altLang="en-US" b="0" dirty="0"/>
              <a:t>iểm định một </a:t>
            </a:r>
            <a:r>
              <a:rPr lang="en-US" altLang="en-US" b="0" dirty="0" err="1"/>
              <a:t>phát</a:t>
            </a:r>
            <a:r>
              <a:rPr lang="en-US" altLang="en-US" b="0" dirty="0"/>
              <a:t> </a:t>
            </a:r>
            <a:r>
              <a:rPr lang="en-US" altLang="en-US" b="0" dirty="0" err="1"/>
              <a:t>biểu</a:t>
            </a:r>
            <a:r>
              <a:rPr lang="vi-VN" altLang="en-US" b="0" dirty="0"/>
              <a:t> về một t</a:t>
            </a:r>
            <a:r>
              <a:rPr lang="en-US" altLang="en-US" b="0" dirty="0" err="1"/>
              <a:t>huộc</a:t>
            </a:r>
            <a:r>
              <a:rPr lang="en-US" altLang="en-US" b="0" dirty="0"/>
              <a:t> </a:t>
            </a:r>
            <a:r>
              <a:rPr lang="en-US" altLang="en-US" b="0" dirty="0" err="1"/>
              <a:t>tính</a:t>
            </a:r>
            <a:r>
              <a:rPr lang="en-US" altLang="en-US" b="0" dirty="0"/>
              <a:t> </a:t>
            </a:r>
            <a:r>
              <a:rPr lang="en-US" altLang="en-US" b="0" dirty="0" err="1"/>
              <a:t>của</a:t>
            </a:r>
            <a:r>
              <a:rPr lang="en-US" altLang="en-US" b="0" dirty="0"/>
              <a:t> </a:t>
            </a:r>
            <a:r>
              <a:rPr lang="en-US" altLang="en-US" b="0" dirty="0" err="1"/>
              <a:t>một</a:t>
            </a:r>
            <a:r>
              <a:rPr lang="en-US" altLang="en-US" b="0" dirty="0"/>
              <a:t> </a:t>
            </a:r>
            <a:r>
              <a:rPr lang="en-US" altLang="en-US" b="0" dirty="0" err="1"/>
              <a:t>quần</a:t>
            </a:r>
            <a:r>
              <a:rPr lang="en-US" altLang="en-US" b="0" dirty="0"/>
              <a:t> </a:t>
            </a:r>
            <a:r>
              <a:rPr lang="en-US" altLang="en-US" b="0" dirty="0" err="1"/>
              <a:t>thể</a:t>
            </a:r>
            <a:r>
              <a:rPr lang="vi-VN" altLang="en-US" b="0" dirty="0"/>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bwMode="auto">
          <a:xfrm>
            <a:off x="533400" y="533400"/>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a:t>Giả</a:t>
            </a:r>
            <a:r>
              <a:rPr lang="en-US" altLang="en-US" dirty="0"/>
              <a:t> </a:t>
            </a:r>
            <a:r>
              <a:rPr lang="en-US" altLang="en-US" dirty="0" err="1"/>
              <a:t>thuyết</a:t>
            </a:r>
            <a:r>
              <a:rPr lang="en-US" altLang="en-US" dirty="0"/>
              <a:t> Null</a:t>
            </a:r>
            <a:endParaRPr lang="en-US" altLang="en-US" baseline="-25000" dirty="0"/>
          </a:p>
        </p:txBody>
      </p:sp>
      <p:sp>
        <p:nvSpPr>
          <p:cNvPr id="16387" name="Rectangle 3"/>
          <p:cNvSpPr>
            <a:spLocks noGrp="1" noChangeArrowheads="1"/>
          </p:cNvSpPr>
          <p:nvPr>
            <p:ph type="body" idx="4294967295"/>
          </p:nvPr>
        </p:nvSpPr>
        <p:spPr bwMode="auto">
          <a:xfrm>
            <a:off x="0" y="1879600"/>
            <a:ext cx="9144000" cy="307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lnSpc>
                <a:spcPct val="85000"/>
              </a:lnSpc>
              <a:spcBef>
                <a:spcPct val="3000"/>
              </a:spcBef>
              <a:buClr>
                <a:schemeClr val="accent2"/>
              </a:buClr>
              <a:buFont typeface="Times" panose="02020603050405020304" pitchFamily="18" charset="0"/>
              <a:buChar char="•"/>
              <a:tabLst>
                <a:tab pos="457200" algn="l"/>
              </a:tabLst>
            </a:pPr>
            <a:r>
              <a:rPr lang="vi-VN" altLang="en-US" b="0" dirty="0">
                <a:solidFill>
                  <a:srgbClr val="FF0000"/>
                </a:solidFill>
              </a:rPr>
              <a:t>Giả thuyết </a:t>
            </a:r>
            <a:r>
              <a:rPr lang="en-US" altLang="en-US" b="0" dirty="0">
                <a:solidFill>
                  <a:srgbClr val="FF0000"/>
                </a:solidFill>
              </a:rPr>
              <a:t>null</a:t>
            </a:r>
            <a:r>
              <a:rPr lang="vi-VN" altLang="en-US" b="0" dirty="0">
                <a:solidFill>
                  <a:srgbClr val="FF0000"/>
                </a:solidFill>
              </a:rPr>
              <a:t> </a:t>
            </a:r>
            <a:r>
              <a:rPr lang="vi-VN" altLang="en-US" b="0" dirty="0"/>
              <a:t>(</a:t>
            </a:r>
            <a:r>
              <a:rPr lang="en-US" altLang="en-US" b="0" dirty="0" err="1"/>
              <a:t>ký</a:t>
            </a:r>
            <a:r>
              <a:rPr lang="en-US" altLang="en-US" b="0" dirty="0"/>
              <a:t> </a:t>
            </a:r>
            <a:r>
              <a:rPr lang="en-US" altLang="en-US" b="0" dirty="0" err="1"/>
              <a:t>hiệu</a:t>
            </a:r>
            <a:r>
              <a:rPr lang="vi-VN" altLang="en-US" b="0" dirty="0"/>
              <a:t> bởi</a:t>
            </a:r>
            <a:r>
              <a:rPr lang="en-US" altLang="en-US" b="0" dirty="0"/>
              <a:t> </a:t>
            </a:r>
            <a:r>
              <a:rPr lang="en-US" altLang="en-US" b="0" i="1" dirty="0" err="1"/>
              <a:t>H</a:t>
            </a:r>
            <a:r>
              <a:rPr lang="en-US" altLang="en-US" b="0" baseline="-25000" dirty="0" err="1"/>
              <a:t>0</a:t>
            </a:r>
            <a:r>
              <a:rPr lang="vi-VN" altLang="en-US" b="0" dirty="0"/>
              <a:t>) là một </a:t>
            </a:r>
            <a:r>
              <a:rPr lang="en-US" altLang="en-US" b="0" dirty="0" err="1"/>
              <a:t>phát</a:t>
            </a:r>
            <a:r>
              <a:rPr lang="en-US" altLang="en-US" b="0" dirty="0"/>
              <a:t> </a:t>
            </a:r>
            <a:r>
              <a:rPr lang="en-US" altLang="en-US" b="0" dirty="0" err="1"/>
              <a:t>biểu</a:t>
            </a:r>
            <a:r>
              <a:rPr lang="vi-VN" altLang="en-US" b="0" dirty="0"/>
              <a:t> rằng </a:t>
            </a:r>
            <a:r>
              <a:rPr lang="vi-VN" altLang="en-US" b="0" dirty="0">
                <a:solidFill>
                  <a:srgbClr val="FF0000"/>
                </a:solidFill>
              </a:rPr>
              <a:t>giá trị của một tham số</a:t>
            </a:r>
            <a:r>
              <a:rPr lang="en-US" altLang="en-US" b="0" dirty="0">
                <a:solidFill>
                  <a:srgbClr val="FF0000"/>
                </a:solidFill>
              </a:rPr>
              <a:t> </a:t>
            </a:r>
            <a:r>
              <a:rPr lang="en-US" altLang="en-US" b="0" dirty="0" err="1">
                <a:solidFill>
                  <a:srgbClr val="FF0000"/>
                </a:solidFill>
              </a:rPr>
              <a:t>quần</a:t>
            </a:r>
            <a:r>
              <a:rPr lang="en-US" altLang="en-US" b="0" dirty="0">
                <a:solidFill>
                  <a:srgbClr val="FF0000"/>
                </a:solidFill>
              </a:rPr>
              <a:t> </a:t>
            </a:r>
            <a:r>
              <a:rPr lang="en-US" altLang="en-US" b="0" dirty="0" err="1">
                <a:solidFill>
                  <a:srgbClr val="FF0000"/>
                </a:solidFill>
              </a:rPr>
              <a:t>thể</a:t>
            </a:r>
            <a:r>
              <a:rPr lang="vi-VN" altLang="en-US" b="0" dirty="0">
                <a:solidFill>
                  <a:srgbClr val="FF0000"/>
                </a:solidFill>
              </a:rPr>
              <a:t> </a:t>
            </a:r>
            <a:r>
              <a:rPr lang="vi-VN" altLang="en-US" b="0" dirty="0"/>
              <a:t>(chẳng hạn như tỷ lệ, </a:t>
            </a:r>
            <a:r>
              <a:rPr lang="en-US" altLang="en-US" b="0" dirty="0" err="1"/>
              <a:t>trung</a:t>
            </a:r>
            <a:r>
              <a:rPr lang="en-US" altLang="en-US" b="0" dirty="0"/>
              <a:t> </a:t>
            </a:r>
            <a:r>
              <a:rPr lang="en-US" altLang="en-US" b="0" dirty="0" err="1"/>
              <a:t>bình</a:t>
            </a:r>
            <a:r>
              <a:rPr lang="en-US" altLang="en-US" b="0" dirty="0"/>
              <a:t>,…</a:t>
            </a:r>
            <a:r>
              <a:rPr lang="vi-VN" altLang="en-US" b="0" dirty="0"/>
              <a:t>) </a:t>
            </a:r>
            <a:r>
              <a:rPr lang="en-US" altLang="en-US" b="0" dirty="0" err="1">
                <a:solidFill>
                  <a:srgbClr val="FF0000"/>
                </a:solidFill>
              </a:rPr>
              <a:t>bằng</a:t>
            </a:r>
            <a:r>
              <a:rPr lang="en-US" altLang="en-US" b="0" dirty="0">
                <a:solidFill>
                  <a:srgbClr val="FF0000"/>
                </a:solidFill>
              </a:rPr>
              <a:t> </a:t>
            </a:r>
            <a:r>
              <a:rPr lang="vi-VN" altLang="en-US" b="0" dirty="0">
                <a:solidFill>
                  <a:srgbClr val="FF0000"/>
                </a:solidFill>
              </a:rPr>
              <a:t>với một số giá trị</a:t>
            </a:r>
            <a:r>
              <a:rPr lang="en-US" altLang="en-US" b="0" dirty="0">
                <a:solidFill>
                  <a:srgbClr val="FF0000"/>
                </a:solidFill>
              </a:rPr>
              <a:t> </a:t>
            </a:r>
            <a:r>
              <a:rPr lang="en-US" altLang="en-US" b="0" dirty="0" err="1">
                <a:solidFill>
                  <a:srgbClr val="FF0000"/>
                </a:solidFill>
              </a:rPr>
              <a:t>được</a:t>
            </a:r>
            <a:r>
              <a:rPr lang="en-US" altLang="en-US" b="0" dirty="0">
                <a:solidFill>
                  <a:srgbClr val="FF0000"/>
                </a:solidFill>
              </a:rPr>
              <a:t> </a:t>
            </a:r>
            <a:r>
              <a:rPr lang="en-US" altLang="en-US" b="0" dirty="0" err="1">
                <a:solidFill>
                  <a:srgbClr val="FF0000"/>
                </a:solidFill>
              </a:rPr>
              <a:t>phát</a:t>
            </a:r>
            <a:r>
              <a:rPr lang="en-US" altLang="en-US" b="0" dirty="0">
                <a:solidFill>
                  <a:srgbClr val="FF0000"/>
                </a:solidFill>
              </a:rPr>
              <a:t> </a:t>
            </a:r>
            <a:r>
              <a:rPr lang="en-US" altLang="en-US" b="0" dirty="0" err="1">
                <a:solidFill>
                  <a:srgbClr val="FF0000"/>
                </a:solidFill>
              </a:rPr>
              <a:t>biểu</a:t>
            </a:r>
            <a:r>
              <a:rPr lang="vi-VN" altLang="en-US" b="0" dirty="0">
                <a:solidFill>
                  <a:srgbClr val="FF0000"/>
                </a:solidFill>
              </a:rPr>
              <a:t>.</a:t>
            </a:r>
          </a:p>
          <a:p>
            <a:pPr marL="457200" indent="-457200">
              <a:lnSpc>
                <a:spcPct val="85000"/>
              </a:lnSpc>
              <a:spcBef>
                <a:spcPct val="3000"/>
              </a:spcBef>
              <a:buClr>
                <a:schemeClr val="accent2"/>
              </a:buClr>
              <a:buFont typeface="Times" panose="02020603050405020304" pitchFamily="18" charset="0"/>
              <a:buChar char="•"/>
              <a:tabLst>
                <a:tab pos="457200" algn="l"/>
              </a:tabLst>
            </a:pPr>
            <a:r>
              <a:rPr lang="vi-VN" altLang="en-US" b="0" dirty="0"/>
              <a:t>Chúng t</a:t>
            </a:r>
            <a:r>
              <a:rPr lang="en-US" altLang="en-US" b="0" dirty="0"/>
              <a:t>a</a:t>
            </a:r>
            <a:r>
              <a:rPr lang="vi-VN" altLang="en-US" b="0" dirty="0"/>
              <a:t> kiểm </a:t>
            </a:r>
            <a:r>
              <a:rPr lang="en-US" altLang="en-US" b="0" dirty="0" err="1"/>
              <a:t>định</a:t>
            </a:r>
            <a:r>
              <a:rPr lang="vi-VN" altLang="en-US" b="0" dirty="0"/>
              <a:t> giả thuyết null trực tiếp theo nghĩa là chúng t</a:t>
            </a:r>
            <a:r>
              <a:rPr lang="en-US" altLang="en-US" b="0" dirty="0"/>
              <a:t>a</a:t>
            </a:r>
            <a:r>
              <a:rPr lang="vi-VN" altLang="en-US" b="0" dirty="0"/>
              <a:t> </a:t>
            </a:r>
            <a:r>
              <a:rPr lang="vi-VN" altLang="en-US" b="0" dirty="0">
                <a:solidFill>
                  <a:srgbClr val="FF0000"/>
                </a:solidFill>
              </a:rPr>
              <a:t>giả định nó là đúng </a:t>
            </a:r>
            <a:r>
              <a:rPr lang="vi-VN" altLang="en-US" b="0" dirty="0"/>
              <a:t>và </a:t>
            </a:r>
            <a:r>
              <a:rPr lang="en-US" altLang="en-US" b="0" dirty="0" err="1"/>
              <a:t>đi</a:t>
            </a:r>
            <a:r>
              <a:rPr lang="en-US" altLang="en-US" b="0" dirty="0"/>
              <a:t> </a:t>
            </a:r>
            <a:r>
              <a:rPr lang="en-US" altLang="en-US" b="0" dirty="0" err="1"/>
              <a:t>đến</a:t>
            </a:r>
            <a:r>
              <a:rPr lang="en-US" altLang="en-US" b="0" dirty="0"/>
              <a:t> </a:t>
            </a:r>
            <a:r>
              <a:rPr lang="vi-VN" altLang="en-US" b="0" dirty="0"/>
              <a:t>một kết luận hoặc </a:t>
            </a:r>
            <a:r>
              <a:rPr lang="en-US" altLang="en-US" b="0" dirty="0" err="1">
                <a:solidFill>
                  <a:srgbClr val="FF0000"/>
                </a:solidFill>
              </a:rPr>
              <a:t>bác</a:t>
            </a:r>
            <a:r>
              <a:rPr lang="en-US" altLang="en-US" b="0" dirty="0">
                <a:solidFill>
                  <a:srgbClr val="FF0000"/>
                </a:solidFill>
              </a:rPr>
              <a:t> </a:t>
            </a:r>
            <a:r>
              <a:rPr lang="en-US" altLang="en-US" b="0" dirty="0" err="1">
                <a:solidFill>
                  <a:srgbClr val="FF0000"/>
                </a:solidFill>
              </a:rPr>
              <a:t>bỏ</a:t>
            </a:r>
            <a:r>
              <a:rPr lang="en-US" altLang="en-US" b="0" dirty="0">
                <a:solidFill>
                  <a:srgbClr val="FF0000"/>
                </a:solidFill>
              </a:rPr>
              <a:t> </a:t>
            </a:r>
            <a:r>
              <a:rPr lang="en-US" altLang="en-US" b="0" i="1" dirty="0" err="1">
                <a:solidFill>
                  <a:srgbClr val="FF0000"/>
                </a:solidFill>
              </a:rPr>
              <a:t>H</a:t>
            </a:r>
            <a:r>
              <a:rPr lang="en-US" altLang="en-US" b="0" baseline="-25000" dirty="0" err="1">
                <a:solidFill>
                  <a:srgbClr val="FF0000"/>
                </a:solidFill>
              </a:rPr>
              <a:t>0</a:t>
            </a:r>
            <a:r>
              <a:rPr lang="vi-VN" altLang="en-US" b="0" dirty="0">
                <a:solidFill>
                  <a:srgbClr val="FF0000"/>
                </a:solidFill>
              </a:rPr>
              <a:t> </a:t>
            </a:r>
            <a:r>
              <a:rPr lang="vi-VN" altLang="en-US" b="0" dirty="0"/>
              <a:t>hoặc </a:t>
            </a:r>
            <a:r>
              <a:rPr lang="vi-VN" altLang="en-US" b="0" dirty="0">
                <a:solidFill>
                  <a:srgbClr val="FF0000"/>
                </a:solidFill>
              </a:rPr>
              <a:t>khô</a:t>
            </a:r>
            <a:r>
              <a:rPr lang="en-US" altLang="en-US" b="0" dirty="0">
                <a:solidFill>
                  <a:srgbClr val="FF0000"/>
                </a:solidFill>
              </a:rPr>
              <a:t>ng </a:t>
            </a:r>
            <a:r>
              <a:rPr lang="en-US" altLang="en-US" b="0" dirty="0" err="1">
                <a:solidFill>
                  <a:srgbClr val="FF0000"/>
                </a:solidFill>
              </a:rPr>
              <a:t>bác</a:t>
            </a:r>
            <a:r>
              <a:rPr lang="en-US" altLang="en-US" b="0" dirty="0">
                <a:solidFill>
                  <a:srgbClr val="FF0000"/>
                </a:solidFill>
              </a:rPr>
              <a:t> </a:t>
            </a:r>
            <a:r>
              <a:rPr lang="en-US" altLang="en-US" b="0" dirty="0" err="1">
                <a:solidFill>
                  <a:srgbClr val="FF0000"/>
                </a:solidFill>
              </a:rPr>
              <a:t>bỏ</a:t>
            </a:r>
            <a:r>
              <a:rPr lang="en-US" altLang="en-US" b="0" i="1" dirty="0">
                <a:solidFill>
                  <a:srgbClr val="FF0000"/>
                </a:solidFill>
              </a:rPr>
              <a:t> </a:t>
            </a:r>
            <a:r>
              <a:rPr lang="en-US" altLang="en-US" b="0" i="1" dirty="0" err="1">
                <a:solidFill>
                  <a:srgbClr val="FF0000"/>
                </a:solidFill>
              </a:rPr>
              <a:t>H</a:t>
            </a:r>
            <a:r>
              <a:rPr lang="en-US" altLang="en-US" b="0" baseline="-25000" dirty="0" err="1">
                <a:solidFill>
                  <a:srgbClr val="FF0000"/>
                </a:solidFill>
              </a:rPr>
              <a:t>0</a:t>
            </a:r>
            <a:r>
              <a:rPr lang="vi-VN" altLang="en-US" b="0" dirty="0">
                <a:solidFill>
                  <a:srgbClr val="FF0000"/>
                </a:solidFill>
              </a:rPr>
              <a:t>.</a:t>
            </a:r>
          </a:p>
          <a:p>
            <a:pPr marL="457200" indent="-457200">
              <a:lnSpc>
                <a:spcPct val="85000"/>
              </a:lnSpc>
              <a:spcBef>
                <a:spcPct val="3000"/>
              </a:spcBef>
              <a:buClr>
                <a:schemeClr val="accent2"/>
              </a:buClr>
              <a:buFont typeface="Times" panose="02020603050405020304" pitchFamily="18" charset="0"/>
              <a:buChar char="•"/>
              <a:tabLst>
                <a:tab pos="457200" algn="l"/>
              </a:tabLst>
            </a:pPr>
            <a:endParaRPr lang="en-US" altLang="en-US" b="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bwMode="auto">
          <a:xfrm>
            <a:off x="412750" y="520700"/>
            <a:ext cx="8045450" cy="774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a:t>Giả thuyết thay thế</a:t>
            </a:r>
            <a:br>
              <a:rPr lang="en-US" altLang="en-US"/>
            </a:br>
            <a:endParaRPr lang="en-US" altLang="en-US" baseline="-25000"/>
          </a:p>
        </p:txBody>
      </p:sp>
      <p:sp>
        <p:nvSpPr>
          <p:cNvPr id="18435" name="Rectangle 3"/>
          <p:cNvSpPr>
            <a:spLocks noGrp="1" noChangeArrowheads="1"/>
          </p:cNvSpPr>
          <p:nvPr>
            <p:ph type="body" idx="4294967295"/>
          </p:nvPr>
        </p:nvSpPr>
        <p:spPr bwMode="auto">
          <a:xfrm>
            <a:off x="0" y="1752600"/>
            <a:ext cx="9144000" cy="2438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rmAutofit lnSpcReduction="10000"/>
          </a:bodyPr>
          <a:lstStyle/>
          <a:p>
            <a:pPr marL="520700" indent="-520700" defTabSz="508000">
              <a:spcBef>
                <a:spcPct val="35000"/>
              </a:spcBef>
              <a:spcAft>
                <a:spcPct val="35000"/>
              </a:spcAft>
              <a:buClr>
                <a:schemeClr val="accent2"/>
              </a:buClr>
              <a:buFont typeface="Times" panose="02020603050405020304" pitchFamily="18" charset="0"/>
              <a:buChar char="•"/>
            </a:pPr>
            <a:r>
              <a:rPr lang="vi-VN" altLang="en-US" b="0" dirty="0"/>
              <a:t>Giả thuyết thay thế (được </a:t>
            </a:r>
            <a:r>
              <a:rPr lang="en-US" altLang="en-US" b="0" dirty="0" err="1"/>
              <a:t>ký</a:t>
            </a:r>
            <a:r>
              <a:rPr lang="en-US" altLang="en-US" b="0" dirty="0"/>
              <a:t> </a:t>
            </a:r>
            <a:r>
              <a:rPr lang="en-US" altLang="en-US" b="0" dirty="0" err="1"/>
              <a:t>hiệu</a:t>
            </a:r>
            <a:r>
              <a:rPr lang="vi-VN" altLang="en-US" b="0" dirty="0"/>
              <a:t> bởi </a:t>
            </a:r>
            <a:r>
              <a:rPr lang="en-US" altLang="en-US" b="0" i="1" dirty="0" err="1"/>
              <a:t>H</a:t>
            </a:r>
            <a:r>
              <a:rPr lang="en-US" altLang="en-US" b="0" baseline="-25000" dirty="0" err="1"/>
              <a:t>1</a:t>
            </a:r>
            <a:r>
              <a:rPr lang="en-US" altLang="en-US" b="0" dirty="0"/>
              <a:t> hay </a:t>
            </a:r>
            <a:r>
              <a:rPr lang="en-US" altLang="en-US" b="0" i="1" dirty="0"/>
              <a:t>H</a:t>
            </a:r>
            <a:r>
              <a:rPr lang="en-US" altLang="en-US" b="0" baseline="-25000" dirty="0"/>
              <a:t>A</a:t>
            </a:r>
            <a:r>
              <a:rPr lang="vi-VN" altLang="en-US" b="0" dirty="0"/>
              <a:t>) là </a:t>
            </a:r>
            <a:r>
              <a:rPr lang="en-US" altLang="en-US" b="0" dirty="0" err="1"/>
              <a:t>phát</a:t>
            </a:r>
            <a:r>
              <a:rPr lang="en-US" altLang="en-US" b="0" dirty="0"/>
              <a:t> </a:t>
            </a:r>
            <a:r>
              <a:rPr lang="en-US" altLang="en-US" b="0" dirty="0" err="1"/>
              <a:t>biểu</a:t>
            </a:r>
            <a:r>
              <a:rPr lang="vi-VN" altLang="en-US" b="0" dirty="0"/>
              <a:t> rằng </a:t>
            </a:r>
            <a:r>
              <a:rPr lang="vi-VN" altLang="en-US" b="0" dirty="0">
                <a:solidFill>
                  <a:srgbClr val="FF0000"/>
                </a:solidFill>
              </a:rPr>
              <a:t>tham số có giá trị </a:t>
            </a:r>
            <a:r>
              <a:rPr lang="vi-VN" altLang="en-US" b="0" dirty="0"/>
              <a:t>nào đó </a:t>
            </a:r>
            <a:r>
              <a:rPr lang="vi-VN" altLang="en-US" b="0" dirty="0">
                <a:solidFill>
                  <a:srgbClr val="FF0000"/>
                </a:solidFill>
              </a:rPr>
              <a:t>khác với giả thuyết null.</a:t>
            </a:r>
          </a:p>
          <a:p>
            <a:pPr marL="520700" indent="-520700" defTabSz="508000">
              <a:spcBef>
                <a:spcPct val="35000"/>
              </a:spcBef>
              <a:spcAft>
                <a:spcPct val="35000"/>
              </a:spcAft>
              <a:buClr>
                <a:schemeClr val="accent2"/>
              </a:buClr>
              <a:buFont typeface="Times" panose="02020603050405020304" pitchFamily="18" charset="0"/>
              <a:buChar char="•"/>
            </a:pPr>
            <a:r>
              <a:rPr lang="en-US" altLang="en-US" b="0" dirty="0" err="1">
                <a:solidFill>
                  <a:srgbClr val="FF0000"/>
                </a:solidFill>
              </a:rPr>
              <a:t>Ký</a:t>
            </a:r>
            <a:r>
              <a:rPr lang="en-US" altLang="en-US" b="0" dirty="0">
                <a:solidFill>
                  <a:srgbClr val="FF0000"/>
                </a:solidFill>
              </a:rPr>
              <a:t> </a:t>
            </a:r>
            <a:r>
              <a:rPr lang="en-US" altLang="en-US" b="0" dirty="0" err="1">
                <a:solidFill>
                  <a:srgbClr val="FF0000"/>
                </a:solidFill>
              </a:rPr>
              <a:t>hiệu</a:t>
            </a:r>
            <a:r>
              <a:rPr lang="vi-VN" altLang="en-US" b="0" dirty="0">
                <a:solidFill>
                  <a:srgbClr val="FF0000"/>
                </a:solidFill>
              </a:rPr>
              <a:t> </a:t>
            </a:r>
            <a:r>
              <a:rPr lang="vi-VN" altLang="en-US" b="0" dirty="0"/>
              <a:t>của giả thuyết thay thế phải sử dụng một trong các </a:t>
            </a:r>
            <a:r>
              <a:rPr lang="en-US" altLang="en-US" b="0" dirty="0" err="1"/>
              <a:t>ký</a:t>
            </a:r>
            <a:r>
              <a:rPr lang="en-US" altLang="en-US" b="0" dirty="0"/>
              <a:t> </a:t>
            </a:r>
            <a:r>
              <a:rPr lang="en-US" altLang="en-US" b="0" dirty="0" err="1"/>
              <a:t>hiệu</a:t>
            </a:r>
            <a:r>
              <a:rPr lang="vi-VN" altLang="en-US" b="0" dirty="0"/>
              <a:t> này: </a:t>
            </a:r>
            <a:r>
              <a:rPr lang="vi-VN" altLang="en-US" b="0" dirty="0">
                <a:solidFill>
                  <a:srgbClr val="FF0000"/>
                </a:solidFill>
              </a:rPr>
              <a:t>&lt;, &gt;, ≠.</a:t>
            </a:r>
          </a:p>
          <a:p>
            <a:pPr marL="520700" indent="-520700" defTabSz="508000">
              <a:spcBef>
                <a:spcPct val="35000"/>
              </a:spcBef>
              <a:spcAft>
                <a:spcPct val="35000"/>
              </a:spcAft>
              <a:buClr>
                <a:schemeClr val="accent2"/>
              </a:buClr>
              <a:buFont typeface="Times" panose="02020603050405020304" pitchFamily="18" charset="0"/>
              <a:buChar char="•"/>
            </a:pPr>
            <a:endParaRPr lang="en-US" altLang="en-US" b="0" dirty="0"/>
          </a:p>
          <a:p>
            <a:pPr marL="520700" indent="-520700" defTabSz="508000">
              <a:spcBef>
                <a:spcPct val="35000"/>
              </a:spcBef>
              <a:spcAft>
                <a:spcPct val="35000"/>
              </a:spcAft>
              <a:buClr>
                <a:schemeClr val="accent2"/>
              </a:buClr>
              <a:buFont typeface="Times" panose="02020603050405020304" pitchFamily="18" charset="0"/>
              <a:buChar char="•"/>
            </a:pPr>
            <a:endParaRPr lang="en-US" altLang="en-US" b="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bwMode="auto">
          <a:xfrm>
            <a:off x="0" y="368300"/>
            <a:ext cx="8045450" cy="774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dirty="0" err="1"/>
              <a:t>Ví</a:t>
            </a:r>
            <a:r>
              <a:rPr lang="en-US" altLang="en-US" dirty="0"/>
              <a:t> </a:t>
            </a:r>
            <a:r>
              <a:rPr lang="en-US" altLang="en-US" dirty="0" err="1"/>
              <a:t>dụ</a:t>
            </a:r>
            <a:r>
              <a:rPr lang="en-US" altLang="en-US" dirty="0"/>
              <a:t/>
            </a:r>
            <a:br>
              <a:rPr lang="en-US" altLang="en-US" dirty="0"/>
            </a:br>
            <a:endParaRPr lang="en-US" altLang="en-US" baseline="-25000" dirty="0"/>
          </a:p>
        </p:txBody>
      </p:sp>
      <p:sp>
        <p:nvSpPr>
          <p:cNvPr id="18435" name="Rectangle 3"/>
          <p:cNvSpPr>
            <a:spLocks noGrp="1" noChangeArrowheads="1"/>
          </p:cNvSpPr>
          <p:nvPr>
            <p:ph type="body" idx="4294967295"/>
          </p:nvPr>
        </p:nvSpPr>
        <p:spPr bwMode="auto">
          <a:xfrm>
            <a:off x="0" y="1371600"/>
            <a:ext cx="9144000" cy="281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Autofit/>
          </a:bodyPr>
          <a:lstStyle/>
          <a:p>
            <a:pPr marL="457200" indent="-457200" defTabSz="508000">
              <a:spcBef>
                <a:spcPct val="35000"/>
              </a:spcBef>
              <a:spcAft>
                <a:spcPct val="35000"/>
              </a:spcAft>
              <a:buClr>
                <a:schemeClr val="accent2"/>
              </a:buClr>
              <a:buFont typeface="+mj-lt"/>
              <a:buAutoNum type="arabicPeriod"/>
            </a:pPr>
            <a:r>
              <a:rPr lang="vi-VN" altLang="en-US" b="0" dirty="0"/>
              <a:t>Bạn muốn tìm hiểu xem hơn </a:t>
            </a:r>
            <a:r>
              <a:rPr lang="vi-VN" altLang="en-US" b="0" dirty="0">
                <a:solidFill>
                  <a:srgbClr val="FF0000"/>
                </a:solidFill>
              </a:rPr>
              <a:t>50%</a:t>
            </a:r>
            <a:r>
              <a:rPr lang="vi-VN" altLang="en-US" b="0" dirty="0"/>
              <a:t> cử tri có ủng hộ ứng cử viên hay không.</a:t>
            </a:r>
            <a:endParaRPr lang="en-US" altLang="en-US" b="0" dirty="0"/>
          </a:p>
          <a:p>
            <a:pPr marL="857250" lvl="2" indent="0" defTabSz="508000">
              <a:spcBef>
                <a:spcPct val="35000"/>
              </a:spcBef>
              <a:spcAft>
                <a:spcPct val="35000"/>
              </a:spcAft>
              <a:buClr>
                <a:schemeClr val="accent2"/>
              </a:buClr>
              <a:buNone/>
            </a:pPr>
            <a:r>
              <a:rPr lang="en-US" altLang="en-US" sz="2800" b="0" dirty="0">
                <a:solidFill>
                  <a:srgbClr val="990000"/>
                </a:solidFill>
              </a:rPr>
              <a:t>			</a:t>
            </a:r>
            <a:r>
              <a:rPr lang="en-US" altLang="en-US" sz="2800" dirty="0" err="1">
                <a:solidFill>
                  <a:srgbClr val="FF0000"/>
                </a:solidFill>
              </a:rPr>
              <a:t>H</a:t>
            </a:r>
            <a:r>
              <a:rPr lang="en-US" altLang="en-US" sz="2800" baseline="-25000" dirty="0" err="1">
                <a:solidFill>
                  <a:srgbClr val="FF0000"/>
                </a:solidFill>
              </a:rPr>
              <a:t>0</a:t>
            </a:r>
            <a:r>
              <a:rPr lang="en-US" altLang="en-US" sz="2800" dirty="0">
                <a:solidFill>
                  <a:srgbClr val="FF0000"/>
                </a:solidFill>
              </a:rPr>
              <a:t>:  p = 0.5, </a:t>
            </a:r>
            <a:r>
              <a:rPr lang="en-US" altLang="en-US" sz="2800" dirty="0" err="1">
                <a:solidFill>
                  <a:srgbClr val="FF0000"/>
                </a:solidFill>
              </a:rPr>
              <a:t>H</a:t>
            </a:r>
            <a:r>
              <a:rPr lang="en-US" altLang="en-US" sz="2800" baseline="-25000" dirty="0" err="1">
                <a:solidFill>
                  <a:srgbClr val="FF0000"/>
                </a:solidFill>
              </a:rPr>
              <a:t>1</a:t>
            </a:r>
            <a:r>
              <a:rPr lang="en-US" altLang="en-US" sz="2800" dirty="0">
                <a:solidFill>
                  <a:srgbClr val="FF0000"/>
                </a:solidFill>
              </a:rPr>
              <a:t>:  p &gt; 0.5</a:t>
            </a:r>
          </a:p>
          <a:p>
            <a:pPr marL="457200" indent="-457200" defTabSz="508000">
              <a:spcBef>
                <a:spcPct val="35000"/>
              </a:spcBef>
              <a:spcAft>
                <a:spcPct val="35000"/>
              </a:spcAft>
              <a:buClr>
                <a:schemeClr val="accent2"/>
              </a:buClr>
              <a:buFont typeface="+mj-lt"/>
              <a:buAutoNum type="arabicPeriod"/>
            </a:pPr>
            <a:r>
              <a:rPr lang="vi-VN" altLang="en-US" b="0" dirty="0"/>
              <a:t>Bạn muốn tìm hiểu xem số ván tuyết trung bình </a:t>
            </a:r>
            <a:r>
              <a:rPr lang="en-US" altLang="en-US" b="0" dirty="0" err="1"/>
              <a:t>được</a:t>
            </a:r>
            <a:r>
              <a:rPr lang="en-US" altLang="en-US" b="0" dirty="0"/>
              <a:t> </a:t>
            </a:r>
            <a:r>
              <a:rPr lang="en-US" altLang="en-US" b="0" dirty="0" err="1"/>
              <a:t>cho</a:t>
            </a:r>
            <a:r>
              <a:rPr lang="vi-VN" altLang="en-US" b="0" dirty="0"/>
              <a:t> thuê lớn hơn </a:t>
            </a:r>
            <a:r>
              <a:rPr lang="vi-VN" altLang="en-US" b="0" dirty="0">
                <a:solidFill>
                  <a:srgbClr val="FF0000"/>
                </a:solidFill>
              </a:rPr>
              <a:t>60</a:t>
            </a:r>
            <a:r>
              <a:rPr lang="vi-VN" altLang="en-US" b="0" dirty="0"/>
              <a:t> </a:t>
            </a:r>
            <a:r>
              <a:rPr lang="en-US" altLang="en-US" b="0" dirty="0" err="1"/>
              <a:t>trong</a:t>
            </a:r>
            <a:r>
              <a:rPr lang="en-US" altLang="en-US" b="0" dirty="0"/>
              <a:t> </a:t>
            </a:r>
            <a:r>
              <a:rPr lang="vi-VN" altLang="en-US" b="0" dirty="0"/>
              <a:t>mỗi ngày hay không.</a:t>
            </a:r>
            <a:endParaRPr lang="en-US" altLang="en-US" b="0" dirty="0"/>
          </a:p>
          <a:p>
            <a:pPr marL="0" indent="0" defTabSz="508000">
              <a:spcBef>
                <a:spcPct val="35000"/>
              </a:spcBef>
              <a:spcAft>
                <a:spcPct val="35000"/>
              </a:spcAft>
              <a:buClr>
                <a:schemeClr val="accent2"/>
              </a:buClr>
              <a:buNone/>
            </a:pPr>
            <a:r>
              <a:rPr lang="en-US" altLang="en-US" b="0" dirty="0"/>
              <a:t>                        </a:t>
            </a:r>
            <a:r>
              <a:rPr lang="en-US" altLang="en-US" dirty="0" err="1">
                <a:solidFill>
                  <a:srgbClr val="FF0000"/>
                </a:solidFill>
              </a:rPr>
              <a:t>H</a:t>
            </a:r>
            <a:r>
              <a:rPr lang="en-US" altLang="en-US" baseline="-25000" dirty="0" err="1">
                <a:solidFill>
                  <a:srgbClr val="FF0000"/>
                </a:solidFill>
              </a:rPr>
              <a:t>0</a:t>
            </a:r>
            <a:r>
              <a:rPr lang="en-US" altLang="en-US" dirty="0">
                <a:solidFill>
                  <a:srgbClr val="FF0000"/>
                </a:solidFill>
              </a:rPr>
              <a:t>:  </a:t>
            </a:r>
            <a:r>
              <a:rPr kumimoji="0" lang="en-US" altLang="en-US" i="0" u="none" strike="noStrike" kern="0" cap="none" spc="0" normalizeH="0" baseline="0" noProof="0" dirty="0">
                <a:ln>
                  <a:noFill/>
                </a:ln>
                <a:solidFill>
                  <a:srgbClr val="FF0000"/>
                </a:solidFill>
                <a:effectLst/>
                <a:uLnTx/>
                <a:uFillTx/>
                <a:latin typeface="Symbol" panose="05050102010706020507" pitchFamily="18" charset="2"/>
              </a:rPr>
              <a:t>m</a:t>
            </a:r>
            <a:r>
              <a:rPr lang="en-US" altLang="en-US" dirty="0">
                <a:solidFill>
                  <a:srgbClr val="FF0000"/>
                </a:solidFill>
              </a:rPr>
              <a:t> = 60, </a:t>
            </a:r>
            <a:r>
              <a:rPr lang="en-US" altLang="en-US" dirty="0" err="1">
                <a:solidFill>
                  <a:srgbClr val="FF0000"/>
                </a:solidFill>
              </a:rPr>
              <a:t>H</a:t>
            </a:r>
            <a:r>
              <a:rPr lang="en-US" altLang="en-US" baseline="-25000" dirty="0" err="1">
                <a:solidFill>
                  <a:srgbClr val="FF0000"/>
                </a:solidFill>
              </a:rPr>
              <a:t>1</a:t>
            </a:r>
            <a:r>
              <a:rPr lang="en-US" altLang="en-US" dirty="0">
                <a:solidFill>
                  <a:srgbClr val="FF0000"/>
                </a:solidFill>
              </a:rPr>
              <a:t>:  </a:t>
            </a:r>
            <a:r>
              <a:rPr kumimoji="0" lang="en-US" altLang="en-US" i="0" u="none" strike="noStrike" kern="0" cap="none" spc="0" normalizeH="0" baseline="0" noProof="0" dirty="0">
                <a:ln>
                  <a:noFill/>
                </a:ln>
                <a:solidFill>
                  <a:srgbClr val="FF0000"/>
                </a:solidFill>
                <a:effectLst/>
                <a:uLnTx/>
                <a:uFillTx/>
                <a:latin typeface="Symbol" panose="05050102010706020507" pitchFamily="18" charset="2"/>
              </a:rPr>
              <a:t>m</a:t>
            </a:r>
            <a:r>
              <a:rPr lang="en-US" altLang="en-US" dirty="0">
                <a:solidFill>
                  <a:srgbClr val="FF0000"/>
                </a:solidFill>
              </a:rPr>
              <a:t> &gt; 60</a:t>
            </a:r>
            <a:r>
              <a:rPr lang="en-US" altLang="en-US" b="0" dirty="0"/>
              <a:t>       </a:t>
            </a:r>
          </a:p>
          <a:p>
            <a:pPr marL="457200" indent="-457200" defTabSz="508000">
              <a:spcBef>
                <a:spcPct val="35000"/>
              </a:spcBef>
              <a:spcAft>
                <a:spcPct val="35000"/>
              </a:spcAft>
              <a:buClr>
                <a:schemeClr val="accent2"/>
              </a:buClr>
              <a:buAutoNum type="arabicPeriod" startAt="3"/>
            </a:pPr>
            <a:r>
              <a:rPr lang="vi-VN" altLang="en-US" b="0" dirty="0"/>
              <a:t>Bạn muốn tìm hiểu xem tốc độ trung bình mà mọi người lái xe </a:t>
            </a:r>
            <a:r>
              <a:rPr lang="en-US" altLang="en-US" b="0" dirty="0"/>
              <a:t>   </a:t>
            </a:r>
            <a:r>
              <a:rPr lang="vi-VN" altLang="en-US" b="0" dirty="0"/>
              <a:t>trên </a:t>
            </a:r>
            <a:r>
              <a:rPr lang="vi-VN" altLang="en-US" b="0" dirty="0">
                <a:solidFill>
                  <a:srgbClr val="FF0000"/>
                </a:solidFill>
              </a:rPr>
              <a:t>đường cao tốc 50</a:t>
            </a:r>
            <a:r>
              <a:rPr lang="vi-VN" altLang="en-US" b="0" dirty="0"/>
              <a:t> là </a:t>
            </a:r>
            <a:r>
              <a:rPr lang="vi-VN" altLang="en-US" b="0" dirty="0">
                <a:solidFill>
                  <a:srgbClr val="FF0000"/>
                </a:solidFill>
              </a:rPr>
              <a:t>khác với 40 </a:t>
            </a:r>
            <a:r>
              <a:rPr lang="vi-VN" altLang="en-US" b="0" dirty="0"/>
              <a:t>dặm / giờ.</a:t>
            </a:r>
            <a:endParaRPr lang="en-US" altLang="en-US" b="0" dirty="0"/>
          </a:p>
          <a:p>
            <a:pPr marL="0" indent="0" defTabSz="508000">
              <a:spcBef>
                <a:spcPct val="35000"/>
              </a:spcBef>
              <a:spcAft>
                <a:spcPct val="35000"/>
              </a:spcAft>
              <a:buClr>
                <a:schemeClr val="accent2"/>
              </a:buClr>
              <a:buNone/>
            </a:pPr>
            <a:r>
              <a:rPr lang="en-US" altLang="en-US" b="0" dirty="0">
                <a:solidFill>
                  <a:srgbClr val="FF0000"/>
                </a:solidFill>
              </a:rPr>
              <a:t>				</a:t>
            </a:r>
            <a:r>
              <a:rPr lang="en-US" altLang="en-US" dirty="0" err="1">
                <a:solidFill>
                  <a:srgbClr val="FF0000"/>
                </a:solidFill>
              </a:rPr>
              <a:t>H</a:t>
            </a:r>
            <a:r>
              <a:rPr lang="en-US" altLang="en-US" baseline="-25000" dirty="0" err="1">
                <a:solidFill>
                  <a:srgbClr val="FF0000"/>
                </a:solidFill>
              </a:rPr>
              <a:t>0</a:t>
            </a:r>
            <a:r>
              <a:rPr lang="en-US" altLang="en-US" dirty="0">
                <a:solidFill>
                  <a:srgbClr val="FF0000"/>
                </a:solidFill>
              </a:rPr>
              <a:t>:  </a:t>
            </a:r>
            <a:r>
              <a:rPr lang="en-US" altLang="en-US" dirty="0">
                <a:solidFill>
                  <a:srgbClr val="FF0000"/>
                </a:solidFill>
                <a:latin typeface="Symbol" panose="05050102010706020507" pitchFamily="18" charset="2"/>
              </a:rPr>
              <a:t>m </a:t>
            </a:r>
            <a:r>
              <a:rPr lang="en-US" altLang="en-US" dirty="0">
                <a:solidFill>
                  <a:srgbClr val="FF0000"/>
                </a:solidFill>
              </a:rPr>
              <a:t>= 40, </a:t>
            </a:r>
            <a:r>
              <a:rPr lang="en-US" altLang="en-US" dirty="0" err="1">
                <a:solidFill>
                  <a:srgbClr val="FF0000"/>
                </a:solidFill>
              </a:rPr>
              <a:t>H</a:t>
            </a:r>
            <a:r>
              <a:rPr lang="en-US" altLang="en-US" baseline="-25000" dirty="0" err="1">
                <a:solidFill>
                  <a:srgbClr val="FF0000"/>
                </a:solidFill>
              </a:rPr>
              <a:t>1</a:t>
            </a:r>
            <a:r>
              <a:rPr lang="en-US" altLang="en-US" dirty="0">
                <a:solidFill>
                  <a:srgbClr val="FF0000"/>
                </a:solidFill>
              </a:rPr>
              <a:t>:  </a:t>
            </a:r>
            <a:r>
              <a:rPr lang="en-US" altLang="en-US" dirty="0">
                <a:solidFill>
                  <a:srgbClr val="FF0000"/>
                </a:solidFill>
                <a:latin typeface="Symbol" panose="05050102010706020507" pitchFamily="18" charset="2"/>
              </a:rPr>
              <a:t>m</a:t>
            </a:r>
            <a:r>
              <a:rPr lang="en-US" altLang="en-US" dirty="0">
                <a:solidFill>
                  <a:srgbClr val="FF0000"/>
                </a:solidFill>
              </a:rPr>
              <a:t> ≠ 40</a:t>
            </a:r>
          </a:p>
          <a:p>
            <a:pPr marL="0" indent="0" defTabSz="508000">
              <a:spcBef>
                <a:spcPct val="35000"/>
              </a:spcBef>
              <a:spcAft>
                <a:spcPct val="35000"/>
              </a:spcAft>
              <a:buClr>
                <a:schemeClr val="accent2"/>
              </a:buClr>
              <a:buNone/>
            </a:pPr>
            <a:endParaRPr lang="en-US" altLang="en-US" b="0" dirty="0">
              <a:solidFill>
                <a:srgbClr val="FF0000"/>
              </a:solidFill>
            </a:endParaRPr>
          </a:p>
          <a:p>
            <a:pPr marL="2171700" lvl="4" indent="-457200" defTabSz="508000">
              <a:spcBef>
                <a:spcPct val="35000"/>
              </a:spcBef>
              <a:spcAft>
                <a:spcPct val="35000"/>
              </a:spcAft>
              <a:buClr>
                <a:schemeClr val="accent2"/>
              </a:buClr>
              <a:buFont typeface="+mj-lt"/>
              <a:buAutoNum type="arabicPeriod"/>
            </a:pPr>
            <a:endParaRPr lang="en-US" altLang="en-US" sz="2800" b="0" dirty="0"/>
          </a:p>
          <a:p>
            <a:pPr marL="457200" indent="-457200" defTabSz="508000">
              <a:spcBef>
                <a:spcPct val="35000"/>
              </a:spcBef>
              <a:spcAft>
                <a:spcPct val="35000"/>
              </a:spcAft>
              <a:buClr>
                <a:schemeClr val="accent2"/>
              </a:buClr>
              <a:buFont typeface="+mj-lt"/>
              <a:buAutoNum type="arabicPeriod"/>
            </a:pPr>
            <a:endParaRPr lang="en-US" altLang="en-US" b="0" dirty="0">
              <a:solidFill>
                <a:srgbClr val="FF0000"/>
              </a:solidFill>
            </a:endParaRPr>
          </a:p>
          <a:p>
            <a:pPr marL="609600" lvl="0" indent="-609600" eaLnBrk="1" hangingPunct="1">
              <a:lnSpc>
                <a:spcPct val="100000"/>
              </a:lnSpc>
              <a:spcBef>
                <a:spcPct val="20000"/>
              </a:spcBef>
              <a:buClr>
                <a:srgbClr val="996666"/>
              </a:buClr>
              <a:buSzPct val="80000"/>
              <a:buNone/>
            </a:pPr>
            <a:r>
              <a:rPr lang="en-US" altLang="en-US" b="0" dirty="0">
                <a:solidFill>
                  <a:srgbClr val="990000"/>
                </a:solidFill>
              </a:rPr>
              <a:t>			</a:t>
            </a:r>
            <a:endParaRPr lang="vi-VN" altLang="en-US" b="0" dirty="0">
              <a:solidFill>
                <a:srgbClr val="FF0000"/>
              </a:solidFill>
            </a:endParaRPr>
          </a:p>
          <a:p>
            <a:pPr marL="520700" indent="-520700" defTabSz="508000">
              <a:spcBef>
                <a:spcPct val="35000"/>
              </a:spcBef>
              <a:spcAft>
                <a:spcPct val="35000"/>
              </a:spcAft>
              <a:buClr>
                <a:schemeClr val="accent2"/>
              </a:buClr>
              <a:buFont typeface="Times" panose="02020603050405020304" pitchFamily="18" charset="0"/>
              <a:buChar char="•"/>
            </a:pPr>
            <a:r>
              <a:rPr lang="en-US" altLang="en-US" b="0" dirty="0" err="1">
                <a:solidFill>
                  <a:srgbClr val="FF0000"/>
                </a:solidFill>
              </a:rPr>
              <a:t>Ký</a:t>
            </a:r>
            <a:r>
              <a:rPr lang="en-US" altLang="en-US" b="0" dirty="0">
                <a:solidFill>
                  <a:srgbClr val="FF0000"/>
                </a:solidFill>
              </a:rPr>
              <a:t> </a:t>
            </a:r>
            <a:r>
              <a:rPr lang="en-US" altLang="en-US" b="0" dirty="0" err="1">
                <a:solidFill>
                  <a:srgbClr val="FF0000"/>
                </a:solidFill>
              </a:rPr>
              <a:t>hiệu</a:t>
            </a:r>
            <a:r>
              <a:rPr lang="vi-VN" altLang="en-US" b="0" dirty="0">
                <a:solidFill>
                  <a:srgbClr val="FF0000"/>
                </a:solidFill>
              </a:rPr>
              <a:t> </a:t>
            </a:r>
            <a:r>
              <a:rPr lang="vi-VN" altLang="en-US" b="0" dirty="0"/>
              <a:t>của giả thuyết thay thế phải sử dụng một trong các </a:t>
            </a:r>
            <a:r>
              <a:rPr lang="en-US" altLang="en-US" b="0" dirty="0" err="1"/>
              <a:t>ký</a:t>
            </a:r>
            <a:r>
              <a:rPr lang="en-US" altLang="en-US" b="0" dirty="0"/>
              <a:t> </a:t>
            </a:r>
            <a:r>
              <a:rPr lang="en-US" altLang="en-US" b="0" dirty="0" err="1"/>
              <a:t>hiệu</a:t>
            </a:r>
            <a:r>
              <a:rPr lang="vi-VN" altLang="en-US" b="0" dirty="0"/>
              <a:t> này: </a:t>
            </a:r>
            <a:r>
              <a:rPr lang="vi-VN" altLang="en-US" b="0" dirty="0">
                <a:solidFill>
                  <a:srgbClr val="FF0000"/>
                </a:solidFill>
              </a:rPr>
              <a:t>&lt;, &gt;, ≠.</a:t>
            </a:r>
          </a:p>
          <a:p>
            <a:pPr marL="520700" indent="-520700" defTabSz="508000">
              <a:spcBef>
                <a:spcPct val="35000"/>
              </a:spcBef>
              <a:spcAft>
                <a:spcPct val="35000"/>
              </a:spcAft>
              <a:buClr>
                <a:schemeClr val="accent2"/>
              </a:buClr>
              <a:buFont typeface="Times" panose="02020603050405020304" pitchFamily="18" charset="0"/>
              <a:buChar char="•"/>
            </a:pPr>
            <a:endParaRPr lang="en-US" altLang="en-US" b="0" dirty="0"/>
          </a:p>
          <a:p>
            <a:pPr marL="520700" indent="-520700" defTabSz="508000">
              <a:spcBef>
                <a:spcPct val="35000"/>
              </a:spcBef>
              <a:spcAft>
                <a:spcPct val="35000"/>
              </a:spcAft>
              <a:buClr>
                <a:schemeClr val="accent2"/>
              </a:buClr>
              <a:buFont typeface="Times" panose="02020603050405020304" pitchFamily="18" charset="0"/>
              <a:buChar char="•"/>
            </a:pPr>
            <a:endParaRPr lang="en-US" altLang="en-US" b="0" dirty="0"/>
          </a:p>
        </p:txBody>
      </p:sp>
    </p:spTree>
    <p:extLst>
      <p:ext uri="{BB962C8B-B14F-4D97-AF65-F5344CB8AC3E}">
        <p14:creationId xmlns:p14="http://schemas.microsoft.com/office/powerpoint/2010/main" val="301343759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14355</TotalTime>
  <Pages>28</Pages>
  <Words>2484</Words>
  <Application>Microsoft Office PowerPoint</Application>
  <PresentationFormat>On-screen Show (4:3)</PresentationFormat>
  <Paragraphs>279</Paragraphs>
  <Slides>46</Slides>
  <Notes>45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Arabic Typesetting</vt:lpstr>
      <vt:lpstr>Arial</vt:lpstr>
      <vt:lpstr>Cambria</vt:lpstr>
      <vt:lpstr>Cambria Math</vt:lpstr>
      <vt:lpstr>Courier New</vt:lpstr>
      <vt:lpstr>Georgia</vt:lpstr>
      <vt:lpstr>Symbol</vt:lpstr>
      <vt:lpstr>Times</vt:lpstr>
      <vt:lpstr>Times New Roman</vt:lpstr>
      <vt:lpstr>Wingdings</vt:lpstr>
      <vt:lpstr>Project planning overview presentation</vt:lpstr>
      <vt:lpstr>Equation</vt:lpstr>
      <vt:lpstr>Chương 8 Kiểm định giả thuyết thống kê</vt:lpstr>
      <vt:lpstr>Giới thiệu</vt:lpstr>
      <vt:lpstr>Mục tiêu chính</vt:lpstr>
      <vt:lpstr>Chương 8 Kiểm định giả thuyết thống kê</vt:lpstr>
      <vt:lpstr>Khái niệm chính</vt:lpstr>
      <vt:lpstr>Định nghĩa</vt:lpstr>
      <vt:lpstr>Giả thuyết Null</vt:lpstr>
      <vt:lpstr>Giả thuyết thay thế </vt:lpstr>
      <vt:lpstr>Ví dụ </vt:lpstr>
      <vt:lpstr>Giả thuyết đuôi trái, phải, hai đuôi </vt:lpstr>
      <vt:lpstr>Chương 8 Kiểm định giả thuyết thống kê</vt:lpstr>
      <vt:lpstr>Ví dụ</vt:lpstr>
      <vt:lpstr>Sai lầm loại I</vt:lpstr>
      <vt:lpstr>Sai lầm loại II</vt:lpstr>
      <vt:lpstr>PowerPoint Presentation</vt:lpstr>
      <vt:lpstr>Ví dụ:</vt:lpstr>
      <vt:lpstr>Thủ tục kiểm định</vt:lpstr>
      <vt:lpstr>Mức có ý nghĩa</vt:lpstr>
      <vt:lpstr>Thủ tục tìm giá trị P</vt:lpstr>
      <vt:lpstr>P-Value</vt:lpstr>
      <vt:lpstr>Các loại kiểm định giả thuyết: Hai đuôi, đuôi bên trái, đuôi phải</vt:lpstr>
      <vt:lpstr>Kiểm định 2 đuôi</vt:lpstr>
      <vt:lpstr>Kiểm định đuôi trái</vt:lpstr>
      <vt:lpstr>Kiểm định đuôi phải</vt:lpstr>
      <vt:lpstr>P-Value</vt:lpstr>
      <vt:lpstr>Kiểm định giá trị trung bình trường hợp phương sai biết trước</vt:lpstr>
      <vt:lpstr>Ví dụ</vt:lpstr>
      <vt:lpstr>Ví dụ</vt:lpstr>
      <vt:lpstr>Bài tập</vt:lpstr>
      <vt:lpstr>Ví dụ</vt:lpstr>
      <vt:lpstr>Chương 8 Kiểm định giả thuyết thống kê</vt:lpstr>
      <vt:lpstr>Khái niệm chính</vt:lpstr>
      <vt:lpstr>Khái niệm chính</vt:lpstr>
      <vt:lpstr>Ký hiệu</vt:lpstr>
      <vt:lpstr>Yêu cầu đối với kiểm định phát biểu về tỷ lệ quần thể p</vt:lpstr>
      <vt:lpstr>Số liệu thống kê để kiểm định phát biểu về tỷ lệ</vt:lpstr>
      <vt:lpstr>PowerPoint Presentation</vt:lpstr>
      <vt:lpstr>Ví dụ</vt:lpstr>
      <vt:lpstr>Ví dụ (tt)</vt:lpstr>
      <vt:lpstr>Ví dụ (tt)</vt:lpstr>
      <vt:lpstr>Ví dụ (tt)</vt:lpstr>
      <vt:lpstr>Ví dụ (tt)</vt:lpstr>
      <vt:lpstr>Ví dụ (tt)</vt:lpstr>
      <vt:lpstr>Ví dụ (tt)</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8 Section 1</dc:subject>
  <dc:creator>Mario Triola</dc:creator>
  <cp:lastModifiedBy>Võ Văn Hải</cp:lastModifiedBy>
  <cp:revision>857</cp:revision>
  <cp:lastPrinted>1997-05-28T14:02:53Z</cp:lastPrinted>
  <dcterms:created xsi:type="dcterms:W3CDTF">1997-05-25T09:08:44Z</dcterms:created>
  <dcterms:modified xsi:type="dcterms:W3CDTF">2022-09-12T08:04:55Z</dcterms:modified>
</cp:coreProperties>
</file>