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79" d="100"/>
          <a:sy n="79" d="100"/>
        </p:scale>
        <p:origin x="120" y="195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ABC9C0F-54CD-41B8-9A41-5679C1333E5B}" type="datetimeFigureOut">
              <a:rPr lang="en-US" smtClean="0"/>
              <a:t>7/9/2023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E7C1D8F-344C-4EC5-A2C1-9F0EE2A27C2C}"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7241840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BC9C0F-54CD-41B8-9A41-5679C1333E5B}"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7C1D8F-344C-4EC5-A2C1-9F0EE2A27C2C}" type="slidenum">
              <a:rPr lang="en-US" smtClean="0"/>
              <a:t>‹#›</a:t>
            </a:fld>
            <a:endParaRPr lang="en-US"/>
          </a:p>
        </p:txBody>
      </p:sp>
    </p:spTree>
    <p:extLst>
      <p:ext uri="{BB962C8B-B14F-4D97-AF65-F5344CB8AC3E}">
        <p14:creationId xmlns:p14="http://schemas.microsoft.com/office/powerpoint/2010/main" val="2273692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BC9C0F-54CD-41B8-9A41-5679C1333E5B}"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7C1D8F-344C-4EC5-A2C1-9F0EE2A27C2C}" type="slidenum">
              <a:rPr lang="en-US" smtClean="0"/>
              <a:t>‹#›</a:t>
            </a:fld>
            <a:endParaRPr lang="en-US"/>
          </a:p>
        </p:txBody>
      </p:sp>
    </p:spTree>
    <p:extLst>
      <p:ext uri="{BB962C8B-B14F-4D97-AF65-F5344CB8AC3E}">
        <p14:creationId xmlns:p14="http://schemas.microsoft.com/office/powerpoint/2010/main" val="1525158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BC9C0F-54CD-41B8-9A41-5679C1333E5B}"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7C1D8F-344C-4EC5-A2C1-9F0EE2A27C2C}" type="slidenum">
              <a:rPr lang="en-US" smtClean="0"/>
              <a:t>‹#›</a:t>
            </a:fld>
            <a:endParaRPr lang="en-US"/>
          </a:p>
        </p:txBody>
      </p:sp>
    </p:spTree>
    <p:extLst>
      <p:ext uri="{BB962C8B-B14F-4D97-AF65-F5344CB8AC3E}">
        <p14:creationId xmlns:p14="http://schemas.microsoft.com/office/powerpoint/2010/main" val="164181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BC9C0F-54CD-41B8-9A41-5679C1333E5B}"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7C1D8F-344C-4EC5-A2C1-9F0EE2A27C2C}"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86031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BC9C0F-54CD-41B8-9A41-5679C1333E5B}" type="datetimeFigureOut">
              <a:rPr lang="en-US" smtClean="0"/>
              <a:t>7/9/2023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7C1D8F-344C-4EC5-A2C1-9F0EE2A27C2C}" type="slidenum">
              <a:rPr lang="en-US" smtClean="0"/>
              <a:t>‹#›</a:t>
            </a:fld>
            <a:endParaRPr lang="en-US"/>
          </a:p>
        </p:txBody>
      </p:sp>
    </p:spTree>
    <p:extLst>
      <p:ext uri="{BB962C8B-B14F-4D97-AF65-F5344CB8AC3E}">
        <p14:creationId xmlns:p14="http://schemas.microsoft.com/office/powerpoint/2010/main" val="942194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BC9C0F-54CD-41B8-9A41-5679C1333E5B}" type="datetimeFigureOut">
              <a:rPr lang="en-US" smtClean="0"/>
              <a:t>7/9/2023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7C1D8F-344C-4EC5-A2C1-9F0EE2A27C2C}" type="slidenum">
              <a:rPr lang="en-US" smtClean="0"/>
              <a:t>‹#›</a:t>
            </a:fld>
            <a:endParaRPr lang="en-US"/>
          </a:p>
        </p:txBody>
      </p:sp>
    </p:spTree>
    <p:extLst>
      <p:ext uri="{BB962C8B-B14F-4D97-AF65-F5344CB8AC3E}">
        <p14:creationId xmlns:p14="http://schemas.microsoft.com/office/powerpoint/2010/main" val="835752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C9C0F-54CD-41B8-9A41-5679C1333E5B}" type="datetimeFigureOut">
              <a:rPr lang="en-US" smtClean="0"/>
              <a:t>7/9/2023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7C1D8F-344C-4EC5-A2C1-9F0EE2A27C2C}" type="slidenum">
              <a:rPr lang="en-US" smtClean="0"/>
              <a:t>‹#›</a:t>
            </a:fld>
            <a:endParaRPr lang="en-US"/>
          </a:p>
        </p:txBody>
      </p:sp>
    </p:spTree>
    <p:extLst>
      <p:ext uri="{BB962C8B-B14F-4D97-AF65-F5344CB8AC3E}">
        <p14:creationId xmlns:p14="http://schemas.microsoft.com/office/powerpoint/2010/main" val="194195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BC9C0F-54CD-41B8-9A41-5679C1333E5B}" type="datetimeFigureOut">
              <a:rPr lang="en-US" smtClean="0"/>
              <a:t>7/9/2023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7C1D8F-344C-4EC5-A2C1-9F0EE2A27C2C}" type="slidenum">
              <a:rPr lang="en-US" smtClean="0"/>
              <a:t>‹#›</a:t>
            </a:fld>
            <a:endParaRPr lang="en-US"/>
          </a:p>
        </p:txBody>
      </p:sp>
    </p:spTree>
    <p:extLst>
      <p:ext uri="{BB962C8B-B14F-4D97-AF65-F5344CB8AC3E}">
        <p14:creationId xmlns:p14="http://schemas.microsoft.com/office/powerpoint/2010/main" val="2127205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BC9C0F-54CD-41B8-9A41-5679C1333E5B}" type="datetimeFigureOut">
              <a:rPr lang="en-US" smtClean="0"/>
              <a:t>7/9/2023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7C1D8F-344C-4EC5-A2C1-9F0EE2A27C2C}" type="slidenum">
              <a:rPr lang="en-US" smtClean="0"/>
              <a:t>‹#›</a:t>
            </a:fld>
            <a:endParaRPr lang="en-US"/>
          </a:p>
        </p:txBody>
      </p:sp>
    </p:spTree>
    <p:extLst>
      <p:ext uri="{BB962C8B-B14F-4D97-AF65-F5344CB8AC3E}">
        <p14:creationId xmlns:p14="http://schemas.microsoft.com/office/powerpoint/2010/main" val="3670116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BC9C0F-54CD-41B8-9A41-5679C1333E5B}" type="datetimeFigureOut">
              <a:rPr lang="en-US" smtClean="0"/>
              <a:t>7/9/2023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7C1D8F-344C-4EC5-A2C1-9F0EE2A27C2C}" type="slidenum">
              <a:rPr lang="en-US" smtClean="0"/>
              <a:t>‹#›</a:t>
            </a:fld>
            <a:endParaRPr lang="en-US"/>
          </a:p>
        </p:txBody>
      </p:sp>
    </p:spTree>
    <p:extLst>
      <p:ext uri="{BB962C8B-B14F-4D97-AF65-F5344CB8AC3E}">
        <p14:creationId xmlns:p14="http://schemas.microsoft.com/office/powerpoint/2010/main" val="3618503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ABC9C0F-54CD-41B8-9A41-5679C1333E5B}" type="datetimeFigureOut">
              <a:rPr lang="en-US" smtClean="0"/>
              <a:t>7/9/2023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E7C1D8F-344C-4EC5-A2C1-9F0EE2A27C2C}" type="slidenum">
              <a:rPr lang="en-US" smtClean="0"/>
              <a:t>‹#›</a:t>
            </a:fld>
            <a:endParaRPr lang="en-US"/>
          </a:p>
        </p:txBody>
      </p:sp>
    </p:spTree>
    <p:extLst>
      <p:ext uri="{BB962C8B-B14F-4D97-AF65-F5344CB8AC3E}">
        <p14:creationId xmlns:p14="http://schemas.microsoft.com/office/powerpoint/2010/main" val="798470679"/>
      </p:ext>
    </p:extLst>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xfuel.com/en/free-photo-xngpe"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A008DE9-1B57-4CE8-807D-436C3440358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249152" y="0"/>
            <a:ext cx="7942847" cy="6858000"/>
          </a:xfrm>
          <a:prstGeom prst="rect">
            <a:avLst/>
          </a:prstGeom>
        </p:spPr>
      </p:pic>
      <p:sp>
        <p:nvSpPr>
          <p:cNvPr id="5" name="TextBox 4">
            <a:extLst>
              <a:ext uri="{FF2B5EF4-FFF2-40B4-BE49-F238E27FC236}">
                <a16:creationId xmlns:a16="http://schemas.microsoft.com/office/drawing/2014/main" id="{4FCC3193-1FE0-463E-92AA-C5F65E86EAEB}"/>
              </a:ext>
            </a:extLst>
          </p:cNvPr>
          <p:cNvSpPr txBox="1"/>
          <p:nvPr/>
        </p:nvSpPr>
        <p:spPr>
          <a:xfrm>
            <a:off x="726141" y="1859340"/>
            <a:ext cx="7332969" cy="1569660"/>
          </a:xfrm>
          <a:prstGeom prst="rect">
            <a:avLst/>
          </a:prstGeom>
          <a:noFill/>
        </p:spPr>
        <p:txBody>
          <a:bodyPr wrap="none" rtlCol="0">
            <a:spAutoFit/>
          </a:bodyPr>
          <a:lstStyle/>
          <a:p>
            <a:r>
              <a:rPr lang="en-US" sz="4800" dirty="0">
                <a:latin typeface="Arial Black" panose="020B0A04020102020204" pitchFamily="34" charset="0"/>
              </a:rPr>
              <a:t>IBM DATA SCIENCE </a:t>
            </a:r>
          </a:p>
          <a:p>
            <a:r>
              <a:rPr lang="en-US" sz="4800" dirty="0">
                <a:latin typeface="Arial Black" panose="020B0A04020102020204" pitchFamily="34" charset="0"/>
              </a:rPr>
              <a:t>CAPSTONE PROJECT</a:t>
            </a:r>
          </a:p>
        </p:txBody>
      </p:sp>
      <p:pic>
        <p:nvPicPr>
          <p:cNvPr id="13" name="Picture 2" descr="IBM Skills Network Logo - Horizontal-noai copy.png">
            <a:extLst>
              <a:ext uri="{FF2B5EF4-FFF2-40B4-BE49-F238E27FC236}">
                <a16:creationId xmlns:a16="http://schemas.microsoft.com/office/drawing/2014/main" id="{A823AB7F-9437-4B9A-9D07-C16D7AD554F8}"/>
              </a:ext>
            </a:extLst>
          </p:cNvPr>
          <p:cNvPicPr>
            <a:picLocks noChangeAspect="1"/>
          </p:cNvPicPr>
          <p:nvPr/>
        </p:nvPicPr>
        <p:blipFill>
          <a:blip r:embed="rId4"/>
          <a:stretch>
            <a:fillRect/>
          </a:stretch>
        </p:blipFill>
        <p:spPr>
          <a:xfrm>
            <a:off x="726141" y="226352"/>
            <a:ext cx="2104103" cy="629183"/>
          </a:xfrm>
          <a:prstGeom prst="rect">
            <a:avLst/>
          </a:prstGeom>
        </p:spPr>
      </p:pic>
      <p:sp>
        <p:nvSpPr>
          <p:cNvPr id="14" name="TextBox 13">
            <a:extLst>
              <a:ext uri="{FF2B5EF4-FFF2-40B4-BE49-F238E27FC236}">
                <a16:creationId xmlns:a16="http://schemas.microsoft.com/office/drawing/2014/main" id="{0039B2E6-C722-4D6B-B2C2-672AA5527243}"/>
              </a:ext>
            </a:extLst>
          </p:cNvPr>
          <p:cNvSpPr txBox="1"/>
          <p:nvPr/>
        </p:nvSpPr>
        <p:spPr>
          <a:xfrm>
            <a:off x="726141" y="5708276"/>
            <a:ext cx="2517036" cy="646331"/>
          </a:xfrm>
          <a:prstGeom prst="rect">
            <a:avLst/>
          </a:prstGeom>
          <a:noFill/>
        </p:spPr>
        <p:txBody>
          <a:bodyPr wrap="none" rtlCol="0">
            <a:spAutoFit/>
          </a:bodyPr>
          <a:lstStyle/>
          <a:p>
            <a:r>
              <a:rPr lang="en-US" dirty="0"/>
              <a:t>Name: Lim </a:t>
            </a:r>
            <a:r>
              <a:rPr lang="en-US" dirty="0" err="1"/>
              <a:t>Khai</a:t>
            </a:r>
            <a:r>
              <a:rPr lang="en-US" dirty="0"/>
              <a:t> Sian</a:t>
            </a:r>
          </a:p>
          <a:p>
            <a:r>
              <a:rPr lang="en-US" dirty="0"/>
              <a:t>Date: 06/07/2023</a:t>
            </a:r>
          </a:p>
        </p:txBody>
      </p:sp>
    </p:spTree>
    <p:extLst>
      <p:ext uri="{BB962C8B-B14F-4D97-AF65-F5344CB8AC3E}">
        <p14:creationId xmlns:p14="http://schemas.microsoft.com/office/powerpoint/2010/main" val="1724446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C6ABC8-58CB-43C1-AE71-43BED555996D}"/>
              </a:ext>
            </a:extLst>
          </p:cNvPr>
          <p:cNvSpPr txBox="1"/>
          <p:nvPr/>
        </p:nvSpPr>
        <p:spPr>
          <a:xfrm>
            <a:off x="475488" y="353568"/>
            <a:ext cx="6547104" cy="646331"/>
          </a:xfrm>
          <a:prstGeom prst="rect">
            <a:avLst/>
          </a:prstGeom>
          <a:noFill/>
        </p:spPr>
        <p:txBody>
          <a:bodyPr wrap="square" rtlCol="0">
            <a:spAutoFit/>
          </a:bodyPr>
          <a:lstStyle/>
          <a:p>
            <a:r>
              <a:rPr lang="en-US" sz="3600" dirty="0">
                <a:latin typeface="Arial Black" panose="020B0A04020102020204" pitchFamily="34" charset="0"/>
              </a:rPr>
              <a:t>Data Wrangling</a:t>
            </a:r>
          </a:p>
        </p:txBody>
      </p:sp>
      <p:sp>
        <p:nvSpPr>
          <p:cNvPr id="5" name="TextBox 4">
            <a:extLst>
              <a:ext uri="{FF2B5EF4-FFF2-40B4-BE49-F238E27FC236}">
                <a16:creationId xmlns:a16="http://schemas.microsoft.com/office/drawing/2014/main" id="{80005129-5119-4025-BED7-11A9A8E40232}"/>
              </a:ext>
            </a:extLst>
          </p:cNvPr>
          <p:cNvSpPr txBox="1"/>
          <p:nvPr/>
        </p:nvSpPr>
        <p:spPr>
          <a:xfrm>
            <a:off x="475488" y="1170432"/>
            <a:ext cx="10058400" cy="4801314"/>
          </a:xfrm>
          <a:prstGeom prst="rect">
            <a:avLst/>
          </a:prstGeom>
          <a:noFill/>
        </p:spPr>
        <p:txBody>
          <a:bodyPr wrap="square" rtlCol="0">
            <a:spAutoFit/>
          </a:bodyPr>
          <a:lstStyle/>
          <a:p>
            <a:r>
              <a:rPr lang="en-US" dirty="0"/>
              <a:t>8 different values in “Outcome” column</a:t>
            </a:r>
          </a:p>
          <a:p>
            <a:pPr marL="342900" indent="-342900">
              <a:buFont typeface="+mj-lt"/>
              <a:buAutoNum type="arabicPeriod"/>
            </a:pPr>
            <a:r>
              <a:rPr lang="en-US" dirty="0"/>
              <a:t>True Ocean: successfully landed on a specific region of the ocean</a:t>
            </a:r>
          </a:p>
          <a:p>
            <a:pPr marL="342900" indent="-342900">
              <a:buFont typeface="+mj-lt"/>
              <a:buAutoNum type="arabicPeriod"/>
            </a:pPr>
            <a:r>
              <a:rPr lang="en-US" dirty="0"/>
              <a:t>False Ocean: unsuccessfully landed to a specific region of the ocean</a:t>
            </a:r>
          </a:p>
          <a:p>
            <a:pPr marL="342900" indent="-342900">
              <a:buFont typeface="+mj-lt"/>
              <a:buAutoNum type="arabicPeriod"/>
            </a:pPr>
            <a:r>
              <a:rPr lang="en-US" dirty="0"/>
              <a:t>True RTLS: successfully landed to a ground pad</a:t>
            </a:r>
          </a:p>
          <a:p>
            <a:pPr marL="342900" indent="-342900">
              <a:buFont typeface="+mj-lt"/>
              <a:buAutoNum type="arabicPeriod"/>
            </a:pPr>
            <a:r>
              <a:rPr lang="en-US" dirty="0"/>
              <a:t>False RTLS: unsuccessfully landed to a ground pad</a:t>
            </a:r>
          </a:p>
          <a:p>
            <a:pPr marL="342900" indent="-342900">
              <a:buFont typeface="+mj-lt"/>
              <a:buAutoNum type="arabicPeriod"/>
            </a:pPr>
            <a:r>
              <a:rPr lang="en-US" dirty="0"/>
              <a:t>True ASDS: successfully landed to a drone ship</a:t>
            </a:r>
          </a:p>
          <a:p>
            <a:pPr marL="342900" indent="-342900">
              <a:buFont typeface="+mj-lt"/>
              <a:buAutoNum type="arabicPeriod"/>
            </a:pPr>
            <a:r>
              <a:rPr lang="en-US" dirty="0"/>
              <a:t>False ASDS: unsuccessfully landed to a drone ship</a:t>
            </a:r>
          </a:p>
          <a:p>
            <a:pPr marL="342900" indent="-342900">
              <a:buFont typeface="+mj-lt"/>
              <a:buAutoNum type="arabicPeriod"/>
            </a:pPr>
            <a:r>
              <a:rPr lang="en-US" dirty="0"/>
              <a:t>None ASDS: failure to land</a:t>
            </a:r>
          </a:p>
          <a:p>
            <a:pPr marL="342900" indent="-342900">
              <a:buFont typeface="+mj-lt"/>
              <a:buAutoNum type="arabicPeriod"/>
            </a:pPr>
            <a:r>
              <a:rPr lang="en-US" dirty="0"/>
              <a:t>None </a:t>
            </a:r>
            <a:r>
              <a:rPr lang="en-US" dirty="0" err="1"/>
              <a:t>None</a:t>
            </a:r>
            <a:r>
              <a:rPr lang="en-US" dirty="0"/>
              <a:t>: failure to land </a:t>
            </a:r>
          </a:p>
          <a:p>
            <a:endParaRPr lang="en-US" dirty="0"/>
          </a:p>
          <a:p>
            <a:r>
              <a:rPr lang="en-US" dirty="0"/>
              <a:t>Data Wrangling</a:t>
            </a:r>
          </a:p>
          <a:p>
            <a:pPr marL="285750" indent="-285750">
              <a:buFont typeface="Arial" panose="020B0604020202020204" pitchFamily="34" charset="0"/>
              <a:buChar char="•"/>
            </a:pPr>
            <a:r>
              <a:rPr lang="en-US" dirty="0"/>
              <a:t>Define </a:t>
            </a:r>
            <a:r>
              <a:rPr lang="en-US" dirty="0" err="1"/>
              <a:t>bad_outcome</a:t>
            </a:r>
            <a:r>
              <a:rPr lang="en-US" dirty="0"/>
              <a:t> set in the Outcome column</a:t>
            </a:r>
          </a:p>
          <a:p>
            <a:pPr marL="285750" indent="-285750">
              <a:buFont typeface="Arial" panose="020B0604020202020204" pitchFamily="34" charset="0"/>
              <a:buChar char="•"/>
            </a:pPr>
            <a:r>
              <a:rPr lang="en-US" dirty="0"/>
              <a:t>Create a </a:t>
            </a:r>
            <a:r>
              <a:rPr lang="en-US" dirty="0" err="1"/>
              <a:t>landing_class</a:t>
            </a:r>
            <a:r>
              <a:rPr lang="en-US" dirty="0"/>
              <a:t> list where the element is zero if the Outcome value in that row is in the </a:t>
            </a:r>
            <a:r>
              <a:rPr lang="en-US" dirty="0" err="1"/>
              <a:t>bad_outcome</a:t>
            </a:r>
            <a:r>
              <a:rPr lang="en-US" dirty="0"/>
              <a:t> set else the element is one</a:t>
            </a:r>
          </a:p>
          <a:p>
            <a:pPr marL="742950" lvl="1" indent="-285750">
              <a:buFont typeface="Arial" panose="020B0604020202020204" pitchFamily="34" charset="0"/>
              <a:buChar char="•"/>
            </a:pPr>
            <a:r>
              <a:rPr lang="en-US" dirty="0"/>
              <a:t>Zero indicate first stage did not land successfully</a:t>
            </a:r>
          </a:p>
          <a:p>
            <a:pPr marL="742950" lvl="1" indent="-285750">
              <a:buFont typeface="Arial" panose="020B0604020202020204" pitchFamily="34" charset="0"/>
              <a:buChar char="•"/>
            </a:pPr>
            <a:r>
              <a:rPr lang="en-US" dirty="0"/>
              <a:t>One indicate first stage landed successfully</a:t>
            </a:r>
          </a:p>
          <a:p>
            <a:pPr marL="285750" indent="-285750">
              <a:buFont typeface="Arial" panose="020B0604020202020204" pitchFamily="34" charset="0"/>
              <a:buChar char="•"/>
            </a:pPr>
            <a:r>
              <a:rPr lang="en-US" dirty="0"/>
              <a:t>Assign the </a:t>
            </a:r>
            <a:r>
              <a:rPr lang="en-US" dirty="0" err="1"/>
              <a:t>landing_class</a:t>
            </a:r>
            <a:r>
              <a:rPr lang="en-US" dirty="0"/>
              <a:t> list as a new column in </a:t>
            </a:r>
            <a:r>
              <a:rPr lang="en-US"/>
              <a:t>the dataset</a:t>
            </a:r>
            <a:endParaRPr lang="en-US" dirty="0"/>
          </a:p>
        </p:txBody>
      </p:sp>
    </p:spTree>
    <p:extLst>
      <p:ext uri="{BB962C8B-B14F-4D97-AF65-F5344CB8AC3E}">
        <p14:creationId xmlns:p14="http://schemas.microsoft.com/office/powerpoint/2010/main" val="4246675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4D297E-FEB3-4EE8-926F-646E9937288C}"/>
              </a:ext>
            </a:extLst>
          </p:cNvPr>
          <p:cNvSpPr txBox="1"/>
          <p:nvPr/>
        </p:nvSpPr>
        <p:spPr>
          <a:xfrm>
            <a:off x="279069" y="225632"/>
            <a:ext cx="7209731" cy="646331"/>
          </a:xfrm>
          <a:prstGeom prst="rect">
            <a:avLst/>
          </a:prstGeom>
          <a:noFill/>
        </p:spPr>
        <p:txBody>
          <a:bodyPr wrap="none" rtlCol="0">
            <a:spAutoFit/>
          </a:bodyPr>
          <a:lstStyle/>
          <a:p>
            <a:r>
              <a:rPr lang="en-US" sz="3600" dirty="0">
                <a:latin typeface="Arial Black" panose="020B0A04020102020204" pitchFamily="34" charset="0"/>
              </a:rPr>
              <a:t>EDA with Data Visualization</a:t>
            </a:r>
          </a:p>
        </p:txBody>
      </p:sp>
      <p:sp>
        <p:nvSpPr>
          <p:cNvPr id="5" name="TextBox 4">
            <a:extLst>
              <a:ext uri="{FF2B5EF4-FFF2-40B4-BE49-F238E27FC236}">
                <a16:creationId xmlns:a16="http://schemas.microsoft.com/office/drawing/2014/main" id="{9F0811DA-7137-4E78-B1A8-AF6A6794DCD2}"/>
              </a:ext>
            </a:extLst>
          </p:cNvPr>
          <p:cNvSpPr txBox="1"/>
          <p:nvPr/>
        </p:nvSpPr>
        <p:spPr>
          <a:xfrm>
            <a:off x="481019" y="1438655"/>
            <a:ext cx="3402915" cy="4031873"/>
          </a:xfrm>
          <a:prstGeom prst="rect">
            <a:avLst/>
          </a:prstGeom>
          <a:noFill/>
        </p:spPr>
        <p:txBody>
          <a:bodyPr wrap="square" rtlCol="0">
            <a:spAutoFit/>
          </a:bodyPr>
          <a:lstStyle/>
          <a:p>
            <a:pPr algn="ctr"/>
            <a:r>
              <a:rPr lang="en-US" dirty="0"/>
              <a:t>Scatter Plot</a:t>
            </a:r>
          </a:p>
          <a:p>
            <a:r>
              <a:rPr lang="en-US" sz="1400" dirty="0"/>
              <a:t>Visualize the relationship between:</a:t>
            </a:r>
          </a:p>
          <a:p>
            <a:endParaRPr lang="en-US" sz="1400" dirty="0"/>
          </a:p>
          <a:p>
            <a:pPr marL="342900" indent="-342900">
              <a:buFont typeface="+mj-lt"/>
              <a:buAutoNum type="arabicPeriod"/>
            </a:pPr>
            <a:r>
              <a:rPr lang="en-US" sz="1400" dirty="0"/>
              <a:t>Flight Number and </a:t>
            </a:r>
            <a:r>
              <a:rPr lang="en-US" sz="1400" dirty="0" err="1"/>
              <a:t>PayloadMass</a:t>
            </a:r>
            <a:endParaRPr lang="en-US" sz="1400" dirty="0"/>
          </a:p>
          <a:p>
            <a:pPr marL="342900" indent="-342900">
              <a:buFont typeface="+mj-lt"/>
              <a:buAutoNum type="arabicPeriod"/>
            </a:pPr>
            <a:r>
              <a:rPr lang="en-US" sz="1400" dirty="0"/>
              <a:t>Flight Number and Launch Site</a:t>
            </a:r>
          </a:p>
          <a:p>
            <a:pPr marL="342900" indent="-342900">
              <a:buFont typeface="+mj-lt"/>
              <a:buAutoNum type="arabicPeriod"/>
            </a:pPr>
            <a:r>
              <a:rPr lang="en-US" sz="1400" dirty="0" err="1"/>
              <a:t>PayloadMass</a:t>
            </a:r>
            <a:r>
              <a:rPr lang="en-US" sz="1400" dirty="0"/>
              <a:t> and Launch Site</a:t>
            </a:r>
          </a:p>
          <a:p>
            <a:pPr marL="342900" indent="-342900">
              <a:buFont typeface="+mj-lt"/>
              <a:buAutoNum type="arabicPeriod"/>
            </a:pPr>
            <a:r>
              <a:rPr lang="en-US" sz="1400" dirty="0"/>
              <a:t>Flight Number and Orbit type</a:t>
            </a:r>
          </a:p>
          <a:p>
            <a:pPr marL="342900" indent="-342900">
              <a:buFont typeface="+mj-lt"/>
              <a:buAutoNum type="arabicPeriod"/>
            </a:pPr>
            <a:r>
              <a:rPr lang="en-US" sz="1400" dirty="0" err="1"/>
              <a:t>PayloadMass</a:t>
            </a:r>
            <a:r>
              <a:rPr lang="en-US" sz="1400" dirty="0"/>
              <a:t> and Orbit type</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Scatter Plot is used to visualize the relationship between two variables</a:t>
            </a:r>
          </a:p>
        </p:txBody>
      </p:sp>
      <p:sp>
        <p:nvSpPr>
          <p:cNvPr id="6" name="TextBox 5">
            <a:extLst>
              <a:ext uri="{FF2B5EF4-FFF2-40B4-BE49-F238E27FC236}">
                <a16:creationId xmlns:a16="http://schemas.microsoft.com/office/drawing/2014/main" id="{05DBBBC4-ED49-42F7-8527-7FCC681DB6A7}"/>
              </a:ext>
            </a:extLst>
          </p:cNvPr>
          <p:cNvSpPr txBox="1"/>
          <p:nvPr/>
        </p:nvSpPr>
        <p:spPr>
          <a:xfrm>
            <a:off x="4394542" y="1438656"/>
            <a:ext cx="3402915" cy="4247317"/>
          </a:xfrm>
          <a:prstGeom prst="rect">
            <a:avLst/>
          </a:prstGeom>
          <a:noFill/>
        </p:spPr>
        <p:txBody>
          <a:bodyPr wrap="square" rtlCol="0">
            <a:spAutoFit/>
          </a:bodyPr>
          <a:lstStyle/>
          <a:p>
            <a:r>
              <a:rPr lang="en-US" dirty="0"/>
              <a:t>Bar Plot</a:t>
            </a:r>
          </a:p>
          <a:p>
            <a:r>
              <a:rPr lang="en-US" sz="1400" dirty="0"/>
              <a:t>Visualize the relationship between:</a:t>
            </a:r>
          </a:p>
          <a:p>
            <a:endParaRPr lang="en-US" sz="1400" dirty="0"/>
          </a:p>
          <a:p>
            <a:pPr marL="342900" indent="-342900">
              <a:buFont typeface="+mj-lt"/>
              <a:buAutoNum type="arabicPeriod"/>
            </a:pPr>
            <a:r>
              <a:rPr lang="en-US" sz="1400" dirty="0"/>
              <a:t>Success rate of each orbit type</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Bar Plot is used to visualize categorical variable against numerical values</a:t>
            </a:r>
          </a:p>
        </p:txBody>
      </p:sp>
      <p:sp>
        <p:nvSpPr>
          <p:cNvPr id="7" name="TextBox 6">
            <a:extLst>
              <a:ext uri="{FF2B5EF4-FFF2-40B4-BE49-F238E27FC236}">
                <a16:creationId xmlns:a16="http://schemas.microsoft.com/office/drawing/2014/main" id="{221A842B-7A45-49A3-B5B5-46A92CC3ED2F}"/>
              </a:ext>
            </a:extLst>
          </p:cNvPr>
          <p:cNvSpPr txBox="1"/>
          <p:nvPr/>
        </p:nvSpPr>
        <p:spPr>
          <a:xfrm>
            <a:off x="7797457" y="1438654"/>
            <a:ext cx="3094258" cy="4031873"/>
          </a:xfrm>
          <a:prstGeom prst="rect">
            <a:avLst/>
          </a:prstGeom>
          <a:noFill/>
        </p:spPr>
        <p:txBody>
          <a:bodyPr wrap="square" rtlCol="0">
            <a:spAutoFit/>
          </a:bodyPr>
          <a:lstStyle/>
          <a:p>
            <a:r>
              <a:rPr lang="en-US" dirty="0"/>
              <a:t>Line Plot</a:t>
            </a:r>
          </a:p>
          <a:p>
            <a:r>
              <a:rPr lang="en-US" sz="1400" dirty="0"/>
              <a:t>Visualize the relationship between:</a:t>
            </a:r>
          </a:p>
          <a:p>
            <a:endParaRPr lang="en-US" sz="1400" dirty="0"/>
          </a:p>
          <a:p>
            <a:pPr marL="342900" indent="-342900">
              <a:buAutoNum type="arabicPeriod"/>
            </a:pPr>
            <a:r>
              <a:rPr lang="en-US" sz="1400" dirty="0"/>
              <a:t>Year and success rate</a:t>
            </a:r>
          </a:p>
          <a:p>
            <a:pPr marL="342900" indent="-342900">
              <a:buAutoNum type="arabicPeriod"/>
            </a:pPr>
            <a:endParaRPr lang="en-US" sz="1400" dirty="0"/>
          </a:p>
          <a:p>
            <a:pPr marL="342900" indent="-342900">
              <a:buAutoNum type="arabicPeriod"/>
            </a:pPr>
            <a:endParaRPr lang="en-US" sz="1400" dirty="0"/>
          </a:p>
          <a:p>
            <a:pPr marL="342900" indent="-342900">
              <a:buAutoNum type="arabicPeriod"/>
            </a:pPr>
            <a:endParaRPr lang="en-US" sz="1400" dirty="0"/>
          </a:p>
          <a:p>
            <a:pPr marL="342900" indent="-342900">
              <a:buAutoNum type="arabicPeriod"/>
            </a:pPr>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Line Plot is used to visualize the trend of a variables</a:t>
            </a:r>
          </a:p>
        </p:txBody>
      </p:sp>
    </p:spTree>
    <p:extLst>
      <p:ext uri="{BB962C8B-B14F-4D97-AF65-F5344CB8AC3E}">
        <p14:creationId xmlns:p14="http://schemas.microsoft.com/office/powerpoint/2010/main" val="2407056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AAF94E-B2E0-4387-B5E3-DA15978DA52F}"/>
              </a:ext>
            </a:extLst>
          </p:cNvPr>
          <p:cNvSpPr txBox="1"/>
          <p:nvPr/>
        </p:nvSpPr>
        <p:spPr>
          <a:xfrm>
            <a:off x="341376" y="329184"/>
            <a:ext cx="3669792" cy="646331"/>
          </a:xfrm>
          <a:prstGeom prst="rect">
            <a:avLst/>
          </a:prstGeom>
          <a:noFill/>
        </p:spPr>
        <p:txBody>
          <a:bodyPr wrap="square" rtlCol="0">
            <a:spAutoFit/>
          </a:bodyPr>
          <a:lstStyle/>
          <a:p>
            <a:r>
              <a:rPr lang="en-US" sz="3600" dirty="0">
                <a:latin typeface="Arial Black" panose="020B0A04020102020204" pitchFamily="34" charset="0"/>
              </a:rPr>
              <a:t>EDA with SQL</a:t>
            </a:r>
          </a:p>
        </p:txBody>
      </p:sp>
      <p:sp>
        <p:nvSpPr>
          <p:cNvPr id="5" name="TextBox 4">
            <a:extLst>
              <a:ext uri="{FF2B5EF4-FFF2-40B4-BE49-F238E27FC236}">
                <a16:creationId xmlns:a16="http://schemas.microsoft.com/office/drawing/2014/main" id="{3482EA78-8A21-4D60-8764-EDEDD798BDC9}"/>
              </a:ext>
            </a:extLst>
          </p:cNvPr>
          <p:cNvSpPr txBox="1"/>
          <p:nvPr/>
        </p:nvSpPr>
        <p:spPr>
          <a:xfrm>
            <a:off x="341376" y="1443841"/>
            <a:ext cx="10204704" cy="3970318"/>
          </a:xfrm>
          <a:prstGeom prst="rect">
            <a:avLst/>
          </a:prstGeom>
          <a:noFill/>
        </p:spPr>
        <p:txBody>
          <a:bodyPr wrap="square" rtlCol="0">
            <a:spAutoFit/>
          </a:bodyPr>
          <a:lstStyle/>
          <a:p>
            <a:r>
              <a:rPr lang="en-US" dirty="0"/>
              <a:t>Use SQL queries to gather information from the dataset</a:t>
            </a:r>
          </a:p>
          <a:p>
            <a:endParaRPr lang="en-US" dirty="0"/>
          </a:p>
          <a:p>
            <a:pPr marL="342900" indent="-342900">
              <a:buFont typeface="+mj-lt"/>
              <a:buAutoNum type="arabicPeriod"/>
            </a:pPr>
            <a:r>
              <a:rPr lang="en-US" dirty="0"/>
              <a:t>Display the names of the unique launch sites in the space mission</a:t>
            </a:r>
          </a:p>
          <a:p>
            <a:pPr marL="342900" indent="-342900">
              <a:buFont typeface="+mj-lt"/>
              <a:buAutoNum type="arabicPeriod"/>
            </a:pPr>
            <a:r>
              <a:rPr lang="en-US" dirty="0"/>
              <a:t>Display 5 records where launch sites begin with the string “CCA”</a:t>
            </a:r>
          </a:p>
          <a:p>
            <a:pPr marL="342900" indent="-342900">
              <a:buFont typeface="+mj-lt"/>
              <a:buAutoNum type="arabicPeriod"/>
            </a:pPr>
            <a:r>
              <a:rPr lang="en-US" dirty="0"/>
              <a:t>Display the total payload mass carries by booster launched by NASA (CRS)</a:t>
            </a:r>
          </a:p>
          <a:p>
            <a:pPr marL="342900" indent="-342900">
              <a:buFont typeface="+mj-lt"/>
              <a:buAutoNum type="arabicPeriod"/>
            </a:pPr>
            <a:r>
              <a:rPr lang="en-US" dirty="0"/>
              <a:t>Display average payload mass carries by booster version F9 v1.1</a:t>
            </a:r>
          </a:p>
          <a:p>
            <a:pPr marL="342900" indent="-342900">
              <a:buFont typeface="+mj-lt"/>
              <a:buAutoNum type="arabicPeriod"/>
            </a:pPr>
            <a:r>
              <a:rPr lang="en-US" dirty="0"/>
              <a:t>List the date when the first successful landing outcome in ground pad was achieved</a:t>
            </a:r>
          </a:p>
          <a:p>
            <a:pPr marL="342900" indent="-342900">
              <a:buFont typeface="+mj-lt"/>
              <a:buAutoNum type="arabicPeriod"/>
            </a:pPr>
            <a:r>
              <a:rPr lang="en-US" dirty="0"/>
              <a:t>List the names of the boosters which have success in drone ship and have payload mass greater than 4000 but less than 6000</a:t>
            </a:r>
          </a:p>
          <a:p>
            <a:pPr marL="342900" indent="-342900">
              <a:buFont typeface="+mj-lt"/>
              <a:buAutoNum type="arabicPeriod"/>
            </a:pPr>
            <a:r>
              <a:rPr lang="en-US" dirty="0"/>
              <a:t>List the total number of successful and failure mission outcomes</a:t>
            </a:r>
          </a:p>
          <a:p>
            <a:pPr marL="342900" indent="-342900">
              <a:buFont typeface="+mj-lt"/>
              <a:buAutoNum type="arabicPeriod"/>
            </a:pPr>
            <a:r>
              <a:rPr lang="en-US" dirty="0"/>
              <a:t>List the names of the </a:t>
            </a:r>
            <a:r>
              <a:rPr lang="en-US" dirty="0" err="1"/>
              <a:t>booster_versions</a:t>
            </a:r>
            <a:r>
              <a:rPr lang="en-US" dirty="0"/>
              <a:t> which have carries the maximum payload mass</a:t>
            </a:r>
          </a:p>
          <a:p>
            <a:pPr marL="342900" indent="-342900">
              <a:buFont typeface="+mj-lt"/>
              <a:buAutoNum type="arabicPeriod"/>
            </a:pPr>
            <a:r>
              <a:rPr lang="en-US" dirty="0"/>
              <a:t>List the records which display the month names, failure </a:t>
            </a:r>
            <a:r>
              <a:rPr lang="en-US" dirty="0" err="1"/>
              <a:t>landing_outcomes</a:t>
            </a:r>
            <a:r>
              <a:rPr lang="en-US" dirty="0"/>
              <a:t> in drone ship, booster versions, </a:t>
            </a:r>
            <a:r>
              <a:rPr lang="en-US" dirty="0" err="1"/>
              <a:t>launch_site</a:t>
            </a:r>
            <a:r>
              <a:rPr lang="en-US" dirty="0"/>
              <a:t> for the months in year 2015</a:t>
            </a:r>
          </a:p>
          <a:p>
            <a:pPr marL="342900" indent="-342900">
              <a:buFont typeface="+mj-lt"/>
              <a:buAutoNum type="arabicPeriod"/>
            </a:pPr>
            <a:r>
              <a:rPr lang="en-US" dirty="0"/>
              <a:t>Rank the count of landing outcomes or success between date 2010-06-04 and 2017-03-20</a:t>
            </a:r>
          </a:p>
        </p:txBody>
      </p:sp>
    </p:spTree>
    <p:extLst>
      <p:ext uri="{BB962C8B-B14F-4D97-AF65-F5344CB8AC3E}">
        <p14:creationId xmlns:p14="http://schemas.microsoft.com/office/powerpoint/2010/main" val="3445158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4570C1-B90C-4D09-B037-0C7A738A08DD}"/>
              </a:ext>
            </a:extLst>
          </p:cNvPr>
          <p:cNvSpPr txBox="1"/>
          <p:nvPr/>
        </p:nvSpPr>
        <p:spPr>
          <a:xfrm>
            <a:off x="353568" y="280416"/>
            <a:ext cx="7802880" cy="646331"/>
          </a:xfrm>
          <a:prstGeom prst="rect">
            <a:avLst/>
          </a:prstGeom>
          <a:noFill/>
        </p:spPr>
        <p:txBody>
          <a:bodyPr wrap="square" rtlCol="0">
            <a:spAutoFit/>
          </a:bodyPr>
          <a:lstStyle/>
          <a:p>
            <a:r>
              <a:rPr lang="en-US" sz="3600" dirty="0">
                <a:latin typeface="Arial Black" panose="020B0A04020102020204" pitchFamily="34" charset="0"/>
              </a:rPr>
              <a:t>Interactive Map with Folium</a:t>
            </a:r>
          </a:p>
        </p:txBody>
      </p:sp>
      <p:sp>
        <p:nvSpPr>
          <p:cNvPr id="5" name="TextBox 4">
            <a:extLst>
              <a:ext uri="{FF2B5EF4-FFF2-40B4-BE49-F238E27FC236}">
                <a16:creationId xmlns:a16="http://schemas.microsoft.com/office/drawing/2014/main" id="{25EEBBE3-239C-4A41-A3AE-F182E0130F41}"/>
              </a:ext>
            </a:extLst>
          </p:cNvPr>
          <p:cNvSpPr txBox="1"/>
          <p:nvPr/>
        </p:nvSpPr>
        <p:spPr>
          <a:xfrm>
            <a:off x="353568" y="1305341"/>
            <a:ext cx="10558272" cy="4247317"/>
          </a:xfrm>
          <a:prstGeom prst="rect">
            <a:avLst/>
          </a:prstGeom>
          <a:noFill/>
        </p:spPr>
        <p:txBody>
          <a:bodyPr wrap="square" rtlCol="0">
            <a:spAutoFit/>
          </a:bodyPr>
          <a:lstStyle/>
          <a:p>
            <a:r>
              <a:rPr lang="en-US" dirty="0"/>
              <a:t>Mark all launch sites on map</a:t>
            </a:r>
          </a:p>
          <a:p>
            <a:pPr marL="285750" indent="-285750">
              <a:buFont typeface="Arial" panose="020B0604020202020204" pitchFamily="34" charset="0"/>
              <a:buChar char="•"/>
            </a:pPr>
            <a:r>
              <a:rPr lang="en-US" dirty="0"/>
              <a:t>Create an initial map using the Map object in Folium</a:t>
            </a:r>
          </a:p>
          <a:p>
            <a:pPr marL="285750" indent="-285750">
              <a:buFont typeface="Arial" panose="020B0604020202020204" pitchFamily="34" charset="0"/>
              <a:buChar char="•"/>
            </a:pPr>
            <a:r>
              <a:rPr lang="en-US" dirty="0"/>
              <a:t>Add circle and marker objects for each launch sites to the map</a:t>
            </a:r>
          </a:p>
          <a:p>
            <a:endParaRPr lang="en-US" dirty="0"/>
          </a:p>
          <a:p>
            <a:r>
              <a:rPr lang="en-US" dirty="0"/>
              <a:t>Mark the success/failed launches for each site on the map</a:t>
            </a:r>
          </a:p>
          <a:p>
            <a:pPr marL="285750" indent="-285750">
              <a:buFont typeface="Arial" panose="020B0604020202020204" pitchFamily="34" charset="0"/>
              <a:buChar char="•"/>
            </a:pPr>
            <a:r>
              <a:rPr lang="en-US" dirty="0"/>
              <a:t>Create a cluster object to group launches with the same coordinate</a:t>
            </a:r>
          </a:p>
          <a:p>
            <a:pPr marL="285750" indent="-285750">
              <a:buFont typeface="Arial" panose="020B0604020202020204" pitchFamily="34" charset="0"/>
              <a:buChar char="•"/>
            </a:pPr>
            <a:r>
              <a:rPr lang="en-US" dirty="0"/>
              <a:t>Mark successful launches as green and failed launches as red</a:t>
            </a:r>
          </a:p>
          <a:p>
            <a:pPr marL="285750" indent="-285750">
              <a:buFont typeface="Arial" panose="020B0604020202020204" pitchFamily="34" charset="0"/>
              <a:buChar char="•"/>
            </a:pPr>
            <a:r>
              <a:rPr lang="en-US" dirty="0"/>
              <a:t>Create a marker for each launch with the color label</a:t>
            </a:r>
          </a:p>
          <a:p>
            <a:pPr marL="285750" indent="-285750">
              <a:buFont typeface="Arial" panose="020B0604020202020204" pitchFamily="34" charset="0"/>
              <a:buChar char="•"/>
            </a:pPr>
            <a:r>
              <a:rPr lang="en-US" dirty="0"/>
              <a:t>Add each marker to the cluster object</a:t>
            </a:r>
          </a:p>
          <a:p>
            <a:pPr marL="285750" indent="-285750">
              <a:buFont typeface="Arial" panose="020B0604020202020204" pitchFamily="34" charset="0"/>
              <a:buChar char="•"/>
            </a:pPr>
            <a:r>
              <a:rPr lang="en-US" dirty="0"/>
              <a:t>Add the cluster to the map object</a:t>
            </a:r>
          </a:p>
          <a:p>
            <a:endParaRPr lang="en-US" dirty="0"/>
          </a:p>
          <a:p>
            <a:r>
              <a:rPr lang="en-US" dirty="0"/>
              <a:t>Calculate the distances between launch site to its proximities</a:t>
            </a:r>
          </a:p>
          <a:p>
            <a:pPr marL="285750" indent="-285750">
              <a:buFont typeface="Arial" panose="020B0604020202020204" pitchFamily="34" charset="0"/>
              <a:buChar char="•"/>
            </a:pPr>
            <a:r>
              <a:rPr lang="en-US" dirty="0"/>
              <a:t>Calculate the distance between a launch site to the closest coastline, railway, highway, city</a:t>
            </a:r>
          </a:p>
          <a:p>
            <a:pPr marL="285750" indent="-285750">
              <a:buFont typeface="Arial" panose="020B0604020202020204" pitchFamily="34" charset="0"/>
              <a:buChar char="•"/>
            </a:pPr>
            <a:r>
              <a:rPr lang="en-US" dirty="0"/>
              <a:t>Create a marker object for each locations using the coordinate</a:t>
            </a:r>
          </a:p>
          <a:p>
            <a:pPr marL="285750" indent="-285750">
              <a:buFont typeface="Arial" panose="020B0604020202020204" pitchFamily="34" charset="0"/>
              <a:buChar char="•"/>
            </a:pPr>
            <a:r>
              <a:rPr lang="en-US" dirty="0"/>
              <a:t>Draw a line between the launch site and all locations using the </a:t>
            </a:r>
            <a:r>
              <a:rPr lang="en-US" dirty="0" err="1"/>
              <a:t>PolyLine</a:t>
            </a:r>
            <a:r>
              <a:rPr lang="en-US" dirty="0"/>
              <a:t> object</a:t>
            </a:r>
          </a:p>
        </p:txBody>
      </p:sp>
    </p:spTree>
    <p:extLst>
      <p:ext uri="{BB962C8B-B14F-4D97-AF65-F5344CB8AC3E}">
        <p14:creationId xmlns:p14="http://schemas.microsoft.com/office/powerpoint/2010/main" val="2685673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34931E-3466-49CE-B2B5-AF26CAB95E7F}"/>
              </a:ext>
            </a:extLst>
          </p:cNvPr>
          <p:cNvSpPr txBox="1"/>
          <p:nvPr/>
        </p:nvSpPr>
        <p:spPr>
          <a:xfrm>
            <a:off x="365760" y="475488"/>
            <a:ext cx="10168128" cy="646331"/>
          </a:xfrm>
          <a:prstGeom prst="rect">
            <a:avLst/>
          </a:prstGeom>
          <a:noFill/>
        </p:spPr>
        <p:txBody>
          <a:bodyPr wrap="square" rtlCol="0">
            <a:spAutoFit/>
          </a:bodyPr>
          <a:lstStyle/>
          <a:p>
            <a:r>
              <a:rPr lang="en-US" sz="3600" dirty="0">
                <a:latin typeface="Arial Black" panose="020B0A04020102020204" pitchFamily="34" charset="0"/>
              </a:rPr>
              <a:t>Interactive dashboard with </a:t>
            </a:r>
            <a:r>
              <a:rPr lang="en-US" sz="3600" dirty="0" err="1">
                <a:latin typeface="Arial Black" panose="020B0A04020102020204" pitchFamily="34" charset="0"/>
              </a:rPr>
              <a:t>Plotly</a:t>
            </a:r>
            <a:r>
              <a:rPr lang="en-US" sz="3600" dirty="0">
                <a:latin typeface="Arial Black" panose="020B0A04020102020204" pitchFamily="34" charset="0"/>
              </a:rPr>
              <a:t> Dash</a:t>
            </a:r>
          </a:p>
        </p:txBody>
      </p:sp>
      <p:sp>
        <p:nvSpPr>
          <p:cNvPr id="5" name="TextBox 4">
            <a:extLst>
              <a:ext uri="{FF2B5EF4-FFF2-40B4-BE49-F238E27FC236}">
                <a16:creationId xmlns:a16="http://schemas.microsoft.com/office/drawing/2014/main" id="{1DEC7718-C948-40E0-A195-8BE8F3EFD843}"/>
              </a:ext>
            </a:extLst>
          </p:cNvPr>
          <p:cNvSpPr txBox="1"/>
          <p:nvPr/>
        </p:nvSpPr>
        <p:spPr>
          <a:xfrm>
            <a:off x="365760" y="1997839"/>
            <a:ext cx="10168128" cy="2862322"/>
          </a:xfrm>
          <a:prstGeom prst="rect">
            <a:avLst/>
          </a:prstGeom>
          <a:noFill/>
        </p:spPr>
        <p:txBody>
          <a:bodyPr wrap="square" rtlCol="0">
            <a:spAutoFit/>
          </a:bodyPr>
          <a:lstStyle/>
          <a:p>
            <a:r>
              <a:rPr lang="en-US" dirty="0"/>
              <a:t>Pie Chart</a:t>
            </a:r>
          </a:p>
          <a:p>
            <a:pPr marL="285750" indent="-285750">
              <a:buFont typeface="Arial" panose="020B0604020202020204" pitchFamily="34" charset="0"/>
              <a:buChar char="•"/>
            </a:pPr>
            <a:r>
              <a:rPr lang="en-US" dirty="0"/>
              <a:t>Display the success rate of launch for  each sites</a:t>
            </a:r>
          </a:p>
          <a:p>
            <a:pPr marL="285750" indent="-285750">
              <a:buFont typeface="Arial" panose="020B0604020202020204" pitchFamily="34" charset="0"/>
              <a:buChar char="•"/>
            </a:pPr>
            <a:r>
              <a:rPr lang="en-US" dirty="0"/>
              <a:t>Pie chart can be filtered using the drop-down bar to select different launch sites</a:t>
            </a:r>
          </a:p>
          <a:p>
            <a:pPr marL="285750" indent="-285750">
              <a:buFont typeface="Arial" panose="020B0604020202020204" pitchFamily="34" charset="0"/>
              <a:buChar char="•"/>
            </a:pPr>
            <a:endParaRPr lang="en-US" dirty="0"/>
          </a:p>
          <a:p>
            <a:endParaRPr lang="en-US" dirty="0"/>
          </a:p>
          <a:p>
            <a:r>
              <a:rPr lang="en-US" dirty="0"/>
              <a:t>Scatter Plot</a:t>
            </a:r>
          </a:p>
          <a:p>
            <a:pPr marL="285750" indent="-285750">
              <a:buFont typeface="Arial" panose="020B0604020202020204" pitchFamily="34" charset="0"/>
              <a:buChar char="•"/>
            </a:pPr>
            <a:r>
              <a:rPr lang="en-US" dirty="0"/>
              <a:t>Display the relationship between Payload mass and outcome with booster version display as different colors</a:t>
            </a:r>
          </a:p>
          <a:p>
            <a:pPr marL="285750" indent="-285750">
              <a:buFont typeface="Arial" panose="020B0604020202020204" pitchFamily="34" charset="0"/>
              <a:buChar char="•"/>
            </a:pPr>
            <a:r>
              <a:rPr lang="en-US" dirty="0"/>
              <a:t>Scatter plot can be filtered using the drop-down bar to select different launch sites and range slider to select different payload range</a:t>
            </a:r>
          </a:p>
        </p:txBody>
      </p:sp>
    </p:spTree>
    <p:extLst>
      <p:ext uri="{BB962C8B-B14F-4D97-AF65-F5344CB8AC3E}">
        <p14:creationId xmlns:p14="http://schemas.microsoft.com/office/powerpoint/2010/main" val="2782573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DD1610-ACBD-4F3A-AC44-5BF8BDD0FD25}"/>
              </a:ext>
            </a:extLst>
          </p:cNvPr>
          <p:cNvSpPr txBox="1"/>
          <p:nvPr/>
        </p:nvSpPr>
        <p:spPr>
          <a:xfrm>
            <a:off x="414528" y="377952"/>
            <a:ext cx="9351264" cy="646331"/>
          </a:xfrm>
          <a:prstGeom prst="rect">
            <a:avLst/>
          </a:prstGeom>
          <a:noFill/>
        </p:spPr>
        <p:txBody>
          <a:bodyPr wrap="square" rtlCol="0">
            <a:spAutoFit/>
          </a:bodyPr>
          <a:lstStyle/>
          <a:p>
            <a:r>
              <a:rPr lang="en-US" sz="3600" dirty="0">
                <a:latin typeface="Arial Black" panose="020B0A04020102020204" pitchFamily="34" charset="0"/>
              </a:rPr>
              <a:t>Predictive Analysis (Classification)</a:t>
            </a:r>
          </a:p>
        </p:txBody>
      </p:sp>
      <p:sp>
        <p:nvSpPr>
          <p:cNvPr id="5" name="TextBox 4">
            <a:extLst>
              <a:ext uri="{FF2B5EF4-FFF2-40B4-BE49-F238E27FC236}">
                <a16:creationId xmlns:a16="http://schemas.microsoft.com/office/drawing/2014/main" id="{DF7BBE08-5A31-4C28-8585-450EA7B91122}"/>
              </a:ext>
            </a:extLst>
          </p:cNvPr>
          <p:cNvSpPr txBox="1"/>
          <p:nvPr/>
        </p:nvSpPr>
        <p:spPr>
          <a:xfrm>
            <a:off x="414528" y="1259175"/>
            <a:ext cx="3316224" cy="4832092"/>
          </a:xfrm>
          <a:prstGeom prst="rect">
            <a:avLst/>
          </a:prstGeom>
          <a:noFill/>
        </p:spPr>
        <p:txBody>
          <a:bodyPr wrap="square" rtlCol="0">
            <a:spAutoFit/>
          </a:bodyPr>
          <a:lstStyle/>
          <a:p>
            <a:r>
              <a:rPr lang="en-US" dirty="0"/>
              <a:t>Model Development</a:t>
            </a:r>
          </a:p>
          <a:p>
            <a:pPr marL="285750" indent="-285750">
              <a:buFont typeface="Arial" panose="020B0604020202020204" pitchFamily="34" charset="0"/>
              <a:buChar char="•"/>
            </a:pPr>
            <a:r>
              <a:rPr lang="en-US" sz="1600" dirty="0"/>
              <a:t>Prepare data for model development</a:t>
            </a:r>
          </a:p>
          <a:p>
            <a:pPr marL="742950" lvl="1" indent="-285750">
              <a:buFont typeface="Arial" panose="020B0604020202020204" pitchFamily="34" charset="0"/>
              <a:buChar char="•"/>
            </a:pPr>
            <a:r>
              <a:rPr lang="en-US" sz="1600" dirty="0"/>
              <a:t>Load dataset</a:t>
            </a:r>
          </a:p>
          <a:p>
            <a:pPr marL="742950" lvl="1" indent="-285750">
              <a:buFont typeface="Arial" panose="020B0604020202020204" pitchFamily="34" charset="0"/>
              <a:buChar char="•"/>
            </a:pPr>
            <a:r>
              <a:rPr lang="en-US" sz="1600" dirty="0"/>
              <a:t>Convert Class column to NumPy array</a:t>
            </a:r>
          </a:p>
          <a:p>
            <a:pPr marL="742950" lvl="1" indent="-285750">
              <a:buFont typeface="Arial" panose="020B0604020202020204" pitchFamily="34" charset="0"/>
              <a:buChar char="•"/>
            </a:pPr>
            <a:r>
              <a:rPr lang="en-US" sz="1600" dirty="0"/>
              <a:t>Standardize the features</a:t>
            </a:r>
          </a:p>
          <a:p>
            <a:pPr marL="742950" lvl="1" indent="-285750">
              <a:buFont typeface="Arial" panose="020B0604020202020204" pitchFamily="34" charset="0"/>
              <a:buChar char="•"/>
            </a:pPr>
            <a:r>
              <a:rPr lang="en-US" sz="1600" dirty="0"/>
              <a:t>Split the dataset into train and test set</a:t>
            </a:r>
          </a:p>
          <a:p>
            <a:endParaRPr lang="en-US" sz="1600" dirty="0"/>
          </a:p>
          <a:p>
            <a:pPr marL="285750" indent="-285750">
              <a:buFont typeface="Arial" panose="020B0604020202020204" pitchFamily="34" charset="0"/>
              <a:buChar char="•"/>
            </a:pPr>
            <a:r>
              <a:rPr lang="en-US" sz="1600" dirty="0"/>
              <a:t>Training Model</a:t>
            </a:r>
          </a:p>
          <a:p>
            <a:pPr marL="742950" lvl="1" indent="-285750">
              <a:buFont typeface="Arial" panose="020B0604020202020204" pitchFamily="34" charset="0"/>
              <a:buChar char="•"/>
            </a:pPr>
            <a:r>
              <a:rPr lang="en-US" sz="1600" dirty="0"/>
              <a:t>Create </a:t>
            </a:r>
            <a:r>
              <a:rPr lang="en-US" sz="1600" dirty="0" err="1"/>
              <a:t>GridSearch</a:t>
            </a:r>
            <a:r>
              <a:rPr lang="en-US" sz="1600" dirty="0"/>
              <a:t> object and a dictionary of parameters</a:t>
            </a:r>
          </a:p>
          <a:p>
            <a:pPr marL="742950" lvl="1" indent="-285750">
              <a:buFont typeface="Arial" panose="020B0604020202020204" pitchFamily="34" charset="0"/>
              <a:buChar char="•"/>
            </a:pPr>
            <a:r>
              <a:rPr lang="en-US" sz="1600" dirty="0"/>
              <a:t>Parse Model into the </a:t>
            </a:r>
            <a:r>
              <a:rPr lang="en-US" sz="1600" dirty="0" err="1"/>
              <a:t>GridSearch</a:t>
            </a:r>
            <a:r>
              <a:rPr lang="en-US" sz="1600" dirty="0"/>
              <a:t> object</a:t>
            </a:r>
          </a:p>
          <a:p>
            <a:pPr marL="742950" lvl="1" indent="-285750">
              <a:buFont typeface="Arial" panose="020B0604020202020204" pitchFamily="34" charset="0"/>
              <a:buChar char="•"/>
            </a:pPr>
            <a:r>
              <a:rPr lang="en-US" sz="1600" dirty="0"/>
              <a:t>Train the model with train dataset</a:t>
            </a:r>
          </a:p>
          <a:p>
            <a:pPr marL="742950" lvl="1"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629A475A-A2D0-4D26-8E12-A109F9FE9418}"/>
              </a:ext>
            </a:extLst>
          </p:cNvPr>
          <p:cNvSpPr txBox="1"/>
          <p:nvPr/>
        </p:nvSpPr>
        <p:spPr>
          <a:xfrm>
            <a:off x="4267200" y="1259175"/>
            <a:ext cx="2987040" cy="1846659"/>
          </a:xfrm>
          <a:prstGeom prst="rect">
            <a:avLst/>
          </a:prstGeom>
          <a:noFill/>
        </p:spPr>
        <p:txBody>
          <a:bodyPr wrap="square" rtlCol="0">
            <a:spAutoFit/>
          </a:bodyPr>
          <a:lstStyle/>
          <a:p>
            <a:r>
              <a:rPr lang="en-US" dirty="0"/>
              <a:t>Model Evaluation</a:t>
            </a:r>
          </a:p>
          <a:p>
            <a:pPr marL="285750" indent="-285750">
              <a:buFont typeface="Arial" panose="020B0604020202020204" pitchFamily="34" charset="0"/>
              <a:buChar char="•"/>
            </a:pPr>
            <a:r>
              <a:rPr lang="en-US" sz="1600" dirty="0"/>
              <a:t>Check the best parameters for each model</a:t>
            </a:r>
          </a:p>
          <a:p>
            <a:pPr marL="285750" indent="-285750">
              <a:buFont typeface="Arial" panose="020B0604020202020204" pitchFamily="34" charset="0"/>
              <a:buChar char="•"/>
            </a:pPr>
            <a:r>
              <a:rPr lang="en-US" sz="1600" dirty="0"/>
              <a:t>Calculate the accuracy score on the train and test dataset</a:t>
            </a:r>
          </a:p>
          <a:p>
            <a:pPr marL="285750" indent="-285750">
              <a:buFont typeface="Arial" panose="020B0604020202020204" pitchFamily="34" charset="0"/>
              <a:buChar char="•"/>
            </a:pPr>
            <a:r>
              <a:rPr lang="en-US" sz="1600" dirty="0"/>
              <a:t>Plot the Confusion Matrix</a:t>
            </a:r>
          </a:p>
        </p:txBody>
      </p:sp>
      <p:sp>
        <p:nvSpPr>
          <p:cNvPr id="7" name="TextBox 6">
            <a:extLst>
              <a:ext uri="{FF2B5EF4-FFF2-40B4-BE49-F238E27FC236}">
                <a16:creationId xmlns:a16="http://schemas.microsoft.com/office/drawing/2014/main" id="{33867061-F21A-48CB-BA8F-7BCD35AB70D9}"/>
              </a:ext>
            </a:extLst>
          </p:cNvPr>
          <p:cNvSpPr txBox="1"/>
          <p:nvPr/>
        </p:nvSpPr>
        <p:spPr>
          <a:xfrm>
            <a:off x="7656576" y="1259175"/>
            <a:ext cx="3316224" cy="2308324"/>
          </a:xfrm>
          <a:prstGeom prst="rect">
            <a:avLst/>
          </a:prstGeom>
          <a:noFill/>
        </p:spPr>
        <p:txBody>
          <a:bodyPr wrap="square" rtlCol="0">
            <a:spAutoFit/>
          </a:bodyPr>
          <a:lstStyle/>
          <a:p>
            <a:r>
              <a:rPr lang="en-US" dirty="0"/>
              <a:t>Model Selection</a:t>
            </a:r>
          </a:p>
          <a:p>
            <a:pPr marL="285750" indent="-285750">
              <a:buFont typeface="Arial" panose="020B0604020202020204" pitchFamily="34" charset="0"/>
              <a:buChar char="•"/>
            </a:pPr>
            <a:r>
              <a:rPr lang="en-US" dirty="0"/>
              <a:t>Create a </a:t>
            </a:r>
            <a:r>
              <a:rPr lang="en-US" dirty="0" err="1"/>
              <a:t>DataFrame</a:t>
            </a:r>
            <a:r>
              <a:rPr lang="en-US" dirty="0"/>
              <a:t> to compare accuracy score for each model</a:t>
            </a:r>
          </a:p>
          <a:p>
            <a:pPr marL="285750" indent="-285750">
              <a:buFont typeface="Arial" panose="020B0604020202020204" pitchFamily="34" charset="0"/>
              <a:buChar char="•"/>
            </a:pPr>
            <a:r>
              <a:rPr lang="en-US" dirty="0"/>
              <a:t>Plot bar chart for train and test dataset accuracy</a:t>
            </a:r>
          </a:p>
          <a:p>
            <a:pPr marL="285750" indent="-285750">
              <a:buFont typeface="Arial" panose="020B0604020202020204" pitchFamily="34" charset="0"/>
              <a:buChar char="•"/>
            </a:pPr>
            <a:r>
              <a:rPr lang="en-US" dirty="0"/>
              <a:t>Select the model with the highest accuracy</a:t>
            </a:r>
          </a:p>
        </p:txBody>
      </p:sp>
    </p:spTree>
    <p:extLst>
      <p:ext uri="{BB962C8B-B14F-4D97-AF65-F5344CB8AC3E}">
        <p14:creationId xmlns:p14="http://schemas.microsoft.com/office/powerpoint/2010/main" val="3206274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FC08D9-85C5-403B-ADA6-21D3F18D1C23}"/>
              </a:ext>
            </a:extLst>
          </p:cNvPr>
          <p:cNvSpPr txBox="1"/>
          <p:nvPr/>
        </p:nvSpPr>
        <p:spPr>
          <a:xfrm>
            <a:off x="1194816" y="2875002"/>
            <a:ext cx="3828288" cy="1107996"/>
          </a:xfrm>
          <a:prstGeom prst="rect">
            <a:avLst/>
          </a:prstGeom>
          <a:noFill/>
        </p:spPr>
        <p:txBody>
          <a:bodyPr wrap="square" rtlCol="0">
            <a:spAutoFit/>
          </a:bodyPr>
          <a:lstStyle/>
          <a:p>
            <a:r>
              <a:rPr lang="en-US" sz="6600" dirty="0">
                <a:latin typeface="Arial Black" panose="020B0A04020102020204" pitchFamily="34" charset="0"/>
              </a:rPr>
              <a:t>Results</a:t>
            </a:r>
          </a:p>
        </p:txBody>
      </p:sp>
    </p:spTree>
    <p:extLst>
      <p:ext uri="{BB962C8B-B14F-4D97-AF65-F5344CB8AC3E}">
        <p14:creationId xmlns:p14="http://schemas.microsoft.com/office/powerpoint/2010/main" val="2169539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88FB54-535C-4A0E-B725-1F7350F52D0A}"/>
              </a:ext>
            </a:extLst>
          </p:cNvPr>
          <p:cNvSpPr txBox="1"/>
          <p:nvPr/>
        </p:nvSpPr>
        <p:spPr>
          <a:xfrm>
            <a:off x="438912" y="341376"/>
            <a:ext cx="7595616" cy="646331"/>
          </a:xfrm>
          <a:prstGeom prst="rect">
            <a:avLst/>
          </a:prstGeom>
          <a:noFill/>
        </p:spPr>
        <p:txBody>
          <a:bodyPr wrap="square" rtlCol="0">
            <a:spAutoFit/>
          </a:bodyPr>
          <a:lstStyle/>
          <a:p>
            <a:r>
              <a:rPr lang="en-US" sz="3600" dirty="0">
                <a:latin typeface="Arial Black" panose="020B0A04020102020204" pitchFamily="34" charset="0"/>
              </a:rPr>
              <a:t>Flight Number vs Launch Site</a:t>
            </a:r>
          </a:p>
        </p:txBody>
      </p:sp>
      <p:pic>
        <p:nvPicPr>
          <p:cNvPr id="5" name="Picture 4">
            <a:extLst>
              <a:ext uri="{FF2B5EF4-FFF2-40B4-BE49-F238E27FC236}">
                <a16:creationId xmlns:a16="http://schemas.microsoft.com/office/drawing/2014/main" id="{2A7CEEA1-B59F-45A0-ADF5-32D7C4FB9DAC}"/>
              </a:ext>
            </a:extLst>
          </p:cNvPr>
          <p:cNvPicPr>
            <a:picLocks noChangeAspect="1"/>
          </p:cNvPicPr>
          <p:nvPr/>
        </p:nvPicPr>
        <p:blipFill>
          <a:blip r:embed="rId2"/>
          <a:stretch>
            <a:fillRect/>
          </a:stretch>
        </p:blipFill>
        <p:spPr>
          <a:xfrm>
            <a:off x="438912" y="1386871"/>
            <a:ext cx="5544324" cy="5010849"/>
          </a:xfrm>
          <a:prstGeom prst="rect">
            <a:avLst/>
          </a:prstGeom>
        </p:spPr>
      </p:pic>
      <p:sp>
        <p:nvSpPr>
          <p:cNvPr id="6" name="TextBox 5">
            <a:extLst>
              <a:ext uri="{FF2B5EF4-FFF2-40B4-BE49-F238E27FC236}">
                <a16:creationId xmlns:a16="http://schemas.microsoft.com/office/drawing/2014/main" id="{321D3626-1244-420E-A3A8-EC769A4E733C}"/>
              </a:ext>
            </a:extLst>
          </p:cNvPr>
          <p:cNvSpPr txBox="1"/>
          <p:nvPr/>
        </p:nvSpPr>
        <p:spPr>
          <a:xfrm>
            <a:off x="6742176" y="2413337"/>
            <a:ext cx="3755136" cy="2031325"/>
          </a:xfrm>
          <a:prstGeom prst="rect">
            <a:avLst/>
          </a:prstGeom>
          <a:noFill/>
        </p:spPr>
        <p:txBody>
          <a:bodyPr wrap="square" rtlCol="0">
            <a:spAutoFit/>
          </a:bodyPr>
          <a:lstStyle/>
          <a:p>
            <a:pPr marL="285750" indent="-285750">
              <a:buFont typeface="Arial" panose="020B0604020202020204" pitchFamily="34" charset="0"/>
              <a:buChar char="•"/>
            </a:pPr>
            <a:r>
              <a:rPr lang="en-US" sz="1400" dirty="0"/>
              <a:t>Most of the initial launches located in CCAFS SLC 40 and are generally failed</a:t>
            </a:r>
          </a:p>
          <a:p>
            <a:endParaRPr lang="en-US" sz="1400" dirty="0"/>
          </a:p>
          <a:p>
            <a:pPr marL="285750" indent="-285750">
              <a:buFont typeface="Arial" panose="020B0604020202020204" pitchFamily="34" charset="0"/>
              <a:buChar char="•"/>
            </a:pPr>
            <a:r>
              <a:rPr lang="en-US" sz="1400" dirty="0"/>
              <a:t>Flight number between 20 and 45 are more focus on launch site KSC LC39A</a:t>
            </a:r>
          </a:p>
          <a:p>
            <a:endParaRPr lang="en-US" sz="1400" dirty="0"/>
          </a:p>
          <a:p>
            <a:pPr marL="285750" indent="-285750">
              <a:buFont typeface="Arial" panose="020B0604020202020204" pitchFamily="34" charset="0"/>
              <a:buChar char="•"/>
            </a:pPr>
            <a:r>
              <a:rPr lang="en-US" sz="1400" dirty="0"/>
              <a:t>As the flight number increase, the success rate of a launch at the launch site also increase</a:t>
            </a:r>
          </a:p>
        </p:txBody>
      </p:sp>
    </p:spTree>
    <p:extLst>
      <p:ext uri="{BB962C8B-B14F-4D97-AF65-F5344CB8AC3E}">
        <p14:creationId xmlns:p14="http://schemas.microsoft.com/office/powerpoint/2010/main" val="1666342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374D00-1213-4806-B015-BE34870FD887}"/>
              </a:ext>
            </a:extLst>
          </p:cNvPr>
          <p:cNvSpPr txBox="1"/>
          <p:nvPr/>
        </p:nvSpPr>
        <p:spPr>
          <a:xfrm>
            <a:off x="402336" y="304800"/>
            <a:ext cx="6132576" cy="646331"/>
          </a:xfrm>
          <a:prstGeom prst="rect">
            <a:avLst/>
          </a:prstGeom>
          <a:noFill/>
        </p:spPr>
        <p:txBody>
          <a:bodyPr wrap="square" rtlCol="0">
            <a:spAutoFit/>
          </a:bodyPr>
          <a:lstStyle/>
          <a:p>
            <a:r>
              <a:rPr lang="en-US" sz="3600" dirty="0">
                <a:latin typeface="Arial Black" panose="020B0A04020102020204" pitchFamily="34" charset="0"/>
              </a:rPr>
              <a:t>Payload vs Launch Site</a:t>
            </a:r>
          </a:p>
        </p:txBody>
      </p:sp>
      <p:pic>
        <p:nvPicPr>
          <p:cNvPr id="5" name="Picture 4">
            <a:extLst>
              <a:ext uri="{FF2B5EF4-FFF2-40B4-BE49-F238E27FC236}">
                <a16:creationId xmlns:a16="http://schemas.microsoft.com/office/drawing/2014/main" id="{071D7FE7-2401-4ACF-A28D-6E59D1E53762}"/>
              </a:ext>
            </a:extLst>
          </p:cNvPr>
          <p:cNvPicPr>
            <a:picLocks noChangeAspect="1"/>
          </p:cNvPicPr>
          <p:nvPr/>
        </p:nvPicPr>
        <p:blipFill>
          <a:blip r:embed="rId2"/>
          <a:stretch>
            <a:fillRect/>
          </a:stretch>
        </p:blipFill>
        <p:spPr>
          <a:xfrm>
            <a:off x="402336" y="1448442"/>
            <a:ext cx="6716062" cy="4448796"/>
          </a:xfrm>
          <a:prstGeom prst="rect">
            <a:avLst/>
          </a:prstGeom>
        </p:spPr>
      </p:pic>
      <p:sp>
        <p:nvSpPr>
          <p:cNvPr id="6" name="TextBox 5">
            <a:extLst>
              <a:ext uri="{FF2B5EF4-FFF2-40B4-BE49-F238E27FC236}">
                <a16:creationId xmlns:a16="http://schemas.microsoft.com/office/drawing/2014/main" id="{5BB85264-5389-4D37-84E5-67B272C6B2DE}"/>
              </a:ext>
            </a:extLst>
          </p:cNvPr>
          <p:cNvSpPr txBox="1"/>
          <p:nvPr/>
        </p:nvSpPr>
        <p:spPr>
          <a:xfrm>
            <a:off x="7290816" y="2305615"/>
            <a:ext cx="3681984" cy="2246769"/>
          </a:xfrm>
          <a:prstGeom prst="rect">
            <a:avLst/>
          </a:prstGeom>
          <a:noFill/>
        </p:spPr>
        <p:txBody>
          <a:bodyPr wrap="square" rtlCol="0">
            <a:spAutoFit/>
          </a:bodyPr>
          <a:lstStyle/>
          <a:p>
            <a:pPr marL="285750" indent="-285750">
              <a:buFont typeface="Arial" panose="020B0604020202020204" pitchFamily="34" charset="0"/>
              <a:buChar char="•"/>
            </a:pPr>
            <a:r>
              <a:rPr lang="en-US" sz="1400" dirty="0"/>
              <a:t>Majority of the launches are less than 10000KG</a:t>
            </a:r>
          </a:p>
          <a:p>
            <a:pPr marL="285750" indent="-285750">
              <a:buFont typeface="Arial" panose="020B0604020202020204" pitchFamily="34" charset="0"/>
              <a:buChar char="•"/>
            </a:pPr>
            <a:r>
              <a:rPr lang="en-US" sz="1400" dirty="0"/>
              <a:t>VAFB SLC 4E does not have launches with high payload mass (&gt;10000KG)</a:t>
            </a:r>
          </a:p>
          <a:p>
            <a:pPr marL="285750" indent="-285750">
              <a:buFont typeface="Arial" panose="020B0604020202020204" pitchFamily="34" charset="0"/>
              <a:buChar char="•"/>
            </a:pPr>
            <a:r>
              <a:rPr lang="en-US" sz="1400" dirty="0"/>
              <a:t>Only launches with high payload mass at KSC LC 39A failed</a:t>
            </a:r>
          </a:p>
          <a:p>
            <a:pPr marL="285750" indent="-285750">
              <a:buFont typeface="Arial" panose="020B0604020202020204" pitchFamily="34" charset="0"/>
              <a:buChar char="•"/>
            </a:pPr>
            <a:r>
              <a:rPr lang="en-US" sz="1400" dirty="0"/>
              <a:t>There is not clear relationship between payload and success rate at a launch site</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2714624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1E78AF-63D1-4AB9-9909-EB30C473F3AD}"/>
              </a:ext>
            </a:extLst>
          </p:cNvPr>
          <p:cNvSpPr txBox="1"/>
          <p:nvPr/>
        </p:nvSpPr>
        <p:spPr>
          <a:xfrm>
            <a:off x="390144" y="365760"/>
            <a:ext cx="7095744" cy="646331"/>
          </a:xfrm>
          <a:prstGeom prst="rect">
            <a:avLst/>
          </a:prstGeom>
          <a:noFill/>
        </p:spPr>
        <p:txBody>
          <a:bodyPr wrap="square" rtlCol="0">
            <a:spAutoFit/>
          </a:bodyPr>
          <a:lstStyle/>
          <a:p>
            <a:r>
              <a:rPr lang="en-US" sz="3600" dirty="0">
                <a:latin typeface="Arial Black" panose="020B0A04020102020204" pitchFamily="34" charset="0"/>
              </a:rPr>
              <a:t>Success Rate vs Orbit Type</a:t>
            </a:r>
          </a:p>
        </p:txBody>
      </p:sp>
      <p:pic>
        <p:nvPicPr>
          <p:cNvPr id="6" name="Picture 5">
            <a:extLst>
              <a:ext uri="{FF2B5EF4-FFF2-40B4-BE49-F238E27FC236}">
                <a16:creationId xmlns:a16="http://schemas.microsoft.com/office/drawing/2014/main" id="{EBD58934-7A90-4476-B509-5300F3E27BB3}"/>
              </a:ext>
            </a:extLst>
          </p:cNvPr>
          <p:cNvPicPr>
            <a:picLocks noChangeAspect="1"/>
          </p:cNvPicPr>
          <p:nvPr/>
        </p:nvPicPr>
        <p:blipFill>
          <a:blip r:embed="rId2"/>
          <a:stretch>
            <a:fillRect/>
          </a:stretch>
        </p:blipFill>
        <p:spPr>
          <a:xfrm>
            <a:off x="390144" y="1543312"/>
            <a:ext cx="5830114" cy="4429743"/>
          </a:xfrm>
          <a:prstGeom prst="rect">
            <a:avLst/>
          </a:prstGeom>
        </p:spPr>
      </p:pic>
      <p:sp>
        <p:nvSpPr>
          <p:cNvPr id="7" name="TextBox 6">
            <a:extLst>
              <a:ext uri="{FF2B5EF4-FFF2-40B4-BE49-F238E27FC236}">
                <a16:creationId xmlns:a16="http://schemas.microsoft.com/office/drawing/2014/main" id="{1CC899C7-FABB-4774-8014-DAFC5F87A963}"/>
              </a:ext>
            </a:extLst>
          </p:cNvPr>
          <p:cNvSpPr txBox="1"/>
          <p:nvPr/>
        </p:nvSpPr>
        <p:spPr>
          <a:xfrm>
            <a:off x="6656832" y="3059668"/>
            <a:ext cx="4279392"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There are 4 orbit type with 100% success rate which are ES-L1, GEO, HEO, SSO</a:t>
            </a:r>
          </a:p>
          <a:p>
            <a:pPr marL="285750" indent="-285750">
              <a:buFont typeface="Arial" panose="020B0604020202020204" pitchFamily="34" charset="0"/>
              <a:buChar char="•"/>
            </a:pPr>
            <a:r>
              <a:rPr lang="en-US" sz="1400" dirty="0"/>
              <a:t>The orbit type with lowest success rate is SO</a:t>
            </a:r>
          </a:p>
        </p:txBody>
      </p:sp>
    </p:spTree>
    <p:extLst>
      <p:ext uri="{BB962C8B-B14F-4D97-AF65-F5344CB8AC3E}">
        <p14:creationId xmlns:p14="http://schemas.microsoft.com/office/powerpoint/2010/main" val="1233194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B6BCE25-D7E1-4BD4-A907-82F5A991CCDC}"/>
              </a:ext>
            </a:extLst>
          </p:cNvPr>
          <p:cNvSpPr txBox="1"/>
          <p:nvPr/>
        </p:nvSpPr>
        <p:spPr>
          <a:xfrm>
            <a:off x="944480" y="342899"/>
            <a:ext cx="2005677" cy="646331"/>
          </a:xfrm>
          <a:prstGeom prst="rect">
            <a:avLst/>
          </a:prstGeom>
          <a:noFill/>
        </p:spPr>
        <p:txBody>
          <a:bodyPr wrap="none" rtlCol="0">
            <a:spAutoFit/>
          </a:bodyPr>
          <a:lstStyle/>
          <a:p>
            <a:r>
              <a:rPr lang="en-US" sz="3600" dirty="0">
                <a:latin typeface="Arial Black" panose="020B0A04020102020204" pitchFamily="34" charset="0"/>
              </a:rPr>
              <a:t>Outline</a:t>
            </a:r>
          </a:p>
        </p:txBody>
      </p:sp>
      <p:sp>
        <p:nvSpPr>
          <p:cNvPr id="12" name="TextBox 11">
            <a:extLst>
              <a:ext uri="{FF2B5EF4-FFF2-40B4-BE49-F238E27FC236}">
                <a16:creationId xmlns:a16="http://schemas.microsoft.com/office/drawing/2014/main" id="{37AB1C31-DE64-4147-9CF4-B3CCEBA26459}"/>
              </a:ext>
            </a:extLst>
          </p:cNvPr>
          <p:cNvSpPr txBox="1"/>
          <p:nvPr/>
        </p:nvSpPr>
        <p:spPr>
          <a:xfrm>
            <a:off x="944480" y="1281364"/>
            <a:ext cx="4120816" cy="334418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Executive Summary</a:t>
            </a:r>
          </a:p>
          <a:p>
            <a:pPr marL="285750" indent="-285750">
              <a:lnSpc>
                <a:spcPct val="150000"/>
              </a:lnSpc>
              <a:buFont typeface="Arial" panose="020B0604020202020204" pitchFamily="34" charset="0"/>
              <a:buChar char="•"/>
            </a:pPr>
            <a:r>
              <a:rPr lang="en-US" sz="2400" dirty="0"/>
              <a:t>Introduction</a:t>
            </a:r>
          </a:p>
          <a:p>
            <a:pPr marL="285750" indent="-285750">
              <a:lnSpc>
                <a:spcPct val="150000"/>
              </a:lnSpc>
              <a:buFont typeface="Arial" panose="020B0604020202020204" pitchFamily="34" charset="0"/>
              <a:buChar char="•"/>
            </a:pPr>
            <a:r>
              <a:rPr lang="en-US" sz="2400" dirty="0"/>
              <a:t>Methodology</a:t>
            </a:r>
          </a:p>
          <a:p>
            <a:pPr marL="285750" indent="-285750">
              <a:lnSpc>
                <a:spcPct val="150000"/>
              </a:lnSpc>
              <a:buFont typeface="Arial" panose="020B0604020202020204" pitchFamily="34" charset="0"/>
              <a:buChar char="•"/>
            </a:pPr>
            <a:r>
              <a:rPr lang="en-US" sz="2400" dirty="0"/>
              <a:t>Results</a:t>
            </a:r>
          </a:p>
          <a:p>
            <a:pPr marL="285750" indent="-285750">
              <a:lnSpc>
                <a:spcPct val="150000"/>
              </a:lnSpc>
              <a:buFont typeface="Arial" panose="020B0604020202020204" pitchFamily="34" charset="0"/>
              <a:buChar char="•"/>
            </a:pPr>
            <a:r>
              <a:rPr lang="en-US" sz="2400" dirty="0"/>
              <a:t>Conclusion</a:t>
            </a:r>
          </a:p>
          <a:p>
            <a:pPr marL="285750" indent="-285750">
              <a:lnSpc>
                <a:spcPct val="150000"/>
              </a:lnSpc>
              <a:buFont typeface="Arial" panose="020B0604020202020204" pitchFamily="34" charset="0"/>
              <a:buChar char="•"/>
            </a:pPr>
            <a:r>
              <a:rPr lang="en-US" sz="2400" dirty="0"/>
              <a:t>Appendix</a:t>
            </a:r>
          </a:p>
        </p:txBody>
      </p:sp>
    </p:spTree>
    <p:extLst>
      <p:ext uri="{BB962C8B-B14F-4D97-AF65-F5344CB8AC3E}">
        <p14:creationId xmlns:p14="http://schemas.microsoft.com/office/powerpoint/2010/main" val="2144761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5E6374-C243-45FF-8832-76B9394CB64E}"/>
              </a:ext>
            </a:extLst>
          </p:cNvPr>
          <p:cNvSpPr txBox="1"/>
          <p:nvPr/>
        </p:nvSpPr>
        <p:spPr>
          <a:xfrm>
            <a:off x="402336" y="402336"/>
            <a:ext cx="7217664" cy="646331"/>
          </a:xfrm>
          <a:prstGeom prst="rect">
            <a:avLst/>
          </a:prstGeom>
          <a:noFill/>
        </p:spPr>
        <p:txBody>
          <a:bodyPr wrap="square" rtlCol="0">
            <a:spAutoFit/>
          </a:bodyPr>
          <a:lstStyle/>
          <a:p>
            <a:r>
              <a:rPr lang="en-US" sz="3600" dirty="0">
                <a:latin typeface="Arial Black" panose="020B0A04020102020204" pitchFamily="34" charset="0"/>
              </a:rPr>
              <a:t>Flight Number vs Orbit Type</a:t>
            </a:r>
          </a:p>
        </p:txBody>
      </p:sp>
      <p:pic>
        <p:nvPicPr>
          <p:cNvPr id="5" name="Picture 4">
            <a:extLst>
              <a:ext uri="{FF2B5EF4-FFF2-40B4-BE49-F238E27FC236}">
                <a16:creationId xmlns:a16="http://schemas.microsoft.com/office/drawing/2014/main" id="{72E18A3A-545D-47EE-B059-253D1406D4AC}"/>
              </a:ext>
            </a:extLst>
          </p:cNvPr>
          <p:cNvPicPr>
            <a:picLocks noChangeAspect="1"/>
          </p:cNvPicPr>
          <p:nvPr/>
        </p:nvPicPr>
        <p:blipFill>
          <a:blip r:embed="rId2"/>
          <a:stretch>
            <a:fillRect/>
          </a:stretch>
        </p:blipFill>
        <p:spPr>
          <a:xfrm>
            <a:off x="402336" y="1481784"/>
            <a:ext cx="5973009" cy="4382112"/>
          </a:xfrm>
          <a:prstGeom prst="rect">
            <a:avLst/>
          </a:prstGeom>
        </p:spPr>
      </p:pic>
      <p:sp>
        <p:nvSpPr>
          <p:cNvPr id="6" name="TextBox 5">
            <a:extLst>
              <a:ext uri="{FF2B5EF4-FFF2-40B4-BE49-F238E27FC236}">
                <a16:creationId xmlns:a16="http://schemas.microsoft.com/office/drawing/2014/main" id="{C9DCA0B0-5AE7-49B1-9D76-C445B14D77AA}"/>
              </a:ext>
            </a:extLst>
          </p:cNvPr>
          <p:cNvSpPr txBox="1"/>
          <p:nvPr/>
        </p:nvSpPr>
        <p:spPr>
          <a:xfrm>
            <a:off x="6839712" y="2090172"/>
            <a:ext cx="3730752" cy="2677656"/>
          </a:xfrm>
          <a:prstGeom prst="rect">
            <a:avLst/>
          </a:prstGeom>
          <a:noFill/>
        </p:spPr>
        <p:txBody>
          <a:bodyPr wrap="square" rtlCol="0">
            <a:spAutoFit/>
          </a:bodyPr>
          <a:lstStyle/>
          <a:p>
            <a:pPr marL="285750" indent="-285750">
              <a:buFont typeface="Arial" panose="020B0604020202020204" pitchFamily="34" charset="0"/>
              <a:buChar char="•"/>
            </a:pPr>
            <a:r>
              <a:rPr lang="en-US" sz="1400" dirty="0"/>
              <a:t>There are 3 orbit type which are launched to after flight number 60 which are VLEO, SO, GEO</a:t>
            </a:r>
          </a:p>
          <a:p>
            <a:pPr marL="285750" indent="-285750">
              <a:buFont typeface="Arial" panose="020B0604020202020204" pitchFamily="34" charset="0"/>
              <a:buChar char="•"/>
            </a:pPr>
            <a:r>
              <a:rPr lang="en-US" sz="1400" dirty="0"/>
              <a:t>Most of the launches failed in early stage (flight number &lt; 30) regardless of the orbit type</a:t>
            </a:r>
          </a:p>
          <a:p>
            <a:pPr marL="285750" indent="-285750">
              <a:buFont typeface="Arial" panose="020B0604020202020204" pitchFamily="34" charset="0"/>
              <a:buChar char="•"/>
            </a:pPr>
            <a:r>
              <a:rPr lang="en-US" sz="1400" dirty="0"/>
              <a:t>The orbit type with 100% success rate may due to low sample size</a:t>
            </a:r>
          </a:p>
          <a:p>
            <a:pPr marL="285750" indent="-285750">
              <a:buFont typeface="Arial" panose="020B0604020202020204" pitchFamily="34" charset="0"/>
              <a:buChar char="•"/>
            </a:pPr>
            <a:r>
              <a:rPr lang="en-US" sz="1400" dirty="0"/>
              <a:t>Flight number more than 60 are more focus on orbit type VLEO</a:t>
            </a:r>
          </a:p>
          <a:p>
            <a:pPr marL="285750" indent="-285750">
              <a:buFont typeface="Arial" panose="020B0604020202020204" pitchFamily="34" charset="0"/>
              <a:buChar char="•"/>
            </a:pPr>
            <a:r>
              <a:rPr lang="en-US" sz="1400" dirty="0"/>
              <a:t>There is no clear relationship between flight number and orbit type for GTO</a:t>
            </a:r>
          </a:p>
        </p:txBody>
      </p:sp>
    </p:spTree>
    <p:extLst>
      <p:ext uri="{BB962C8B-B14F-4D97-AF65-F5344CB8AC3E}">
        <p14:creationId xmlns:p14="http://schemas.microsoft.com/office/powerpoint/2010/main" val="2899209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0D4555-2CAF-49B0-8200-0DA11909ADFF}"/>
              </a:ext>
            </a:extLst>
          </p:cNvPr>
          <p:cNvSpPr txBox="1"/>
          <p:nvPr/>
        </p:nvSpPr>
        <p:spPr>
          <a:xfrm>
            <a:off x="329184" y="207264"/>
            <a:ext cx="5766816" cy="646331"/>
          </a:xfrm>
          <a:prstGeom prst="rect">
            <a:avLst/>
          </a:prstGeom>
          <a:noFill/>
        </p:spPr>
        <p:txBody>
          <a:bodyPr wrap="square" rtlCol="0">
            <a:spAutoFit/>
          </a:bodyPr>
          <a:lstStyle/>
          <a:p>
            <a:r>
              <a:rPr lang="en-US" sz="3600" dirty="0">
                <a:latin typeface="Arial Black" panose="020B0A04020102020204" pitchFamily="34" charset="0"/>
              </a:rPr>
              <a:t>Payload vs Orbit Type</a:t>
            </a:r>
          </a:p>
        </p:txBody>
      </p:sp>
      <p:pic>
        <p:nvPicPr>
          <p:cNvPr id="5" name="Picture 4">
            <a:extLst>
              <a:ext uri="{FF2B5EF4-FFF2-40B4-BE49-F238E27FC236}">
                <a16:creationId xmlns:a16="http://schemas.microsoft.com/office/drawing/2014/main" id="{38F522E0-8433-4976-AE54-F35BA6A81D88}"/>
              </a:ext>
            </a:extLst>
          </p:cNvPr>
          <p:cNvPicPr>
            <a:picLocks noChangeAspect="1"/>
          </p:cNvPicPr>
          <p:nvPr/>
        </p:nvPicPr>
        <p:blipFill>
          <a:blip r:embed="rId2"/>
          <a:stretch>
            <a:fillRect/>
          </a:stretch>
        </p:blipFill>
        <p:spPr>
          <a:xfrm>
            <a:off x="329184" y="1462731"/>
            <a:ext cx="6068272" cy="4420217"/>
          </a:xfrm>
          <a:prstGeom prst="rect">
            <a:avLst/>
          </a:prstGeom>
        </p:spPr>
      </p:pic>
      <p:sp>
        <p:nvSpPr>
          <p:cNvPr id="6" name="TextBox 5">
            <a:extLst>
              <a:ext uri="{FF2B5EF4-FFF2-40B4-BE49-F238E27FC236}">
                <a16:creationId xmlns:a16="http://schemas.microsoft.com/office/drawing/2014/main" id="{23EBA2DD-9451-428C-89EC-9F00D0EE0BAA}"/>
              </a:ext>
            </a:extLst>
          </p:cNvPr>
          <p:cNvSpPr txBox="1"/>
          <p:nvPr/>
        </p:nvSpPr>
        <p:spPr>
          <a:xfrm>
            <a:off x="6925056" y="2628781"/>
            <a:ext cx="3621024"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t>Launches with high payload mass (&gt;10000KG) are fly to orbit type ISS, and VLEO</a:t>
            </a:r>
          </a:p>
          <a:p>
            <a:pPr marL="285750" indent="-285750">
              <a:buFont typeface="Arial" panose="020B0604020202020204" pitchFamily="34" charset="0"/>
              <a:buChar char="•"/>
            </a:pPr>
            <a:r>
              <a:rPr lang="en-US" sz="1400" dirty="0"/>
              <a:t>All launches of VLEO are high payload mass (&gt;10000KG)</a:t>
            </a:r>
          </a:p>
          <a:p>
            <a:pPr marL="285750" indent="-285750">
              <a:buFont typeface="Arial" panose="020B0604020202020204" pitchFamily="34" charset="0"/>
              <a:buChar char="•"/>
            </a:pPr>
            <a:r>
              <a:rPr lang="en-US" sz="1400" dirty="0"/>
              <a:t>There is no clear relationship between payload and orbit type for GTO</a:t>
            </a:r>
          </a:p>
        </p:txBody>
      </p:sp>
    </p:spTree>
    <p:extLst>
      <p:ext uri="{BB962C8B-B14F-4D97-AF65-F5344CB8AC3E}">
        <p14:creationId xmlns:p14="http://schemas.microsoft.com/office/powerpoint/2010/main" val="3001040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BC8C78-2B34-4738-A11B-27444EDEAAAA}"/>
              </a:ext>
            </a:extLst>
          </p:cNvPr>
          <p:cNvSpPr txBox="1"/>
          <p:nvPr/>
        </p:nvSpPr>
        <p:spPr>
          <a:xfrm>
            <a:off x="414528" y="316992"/>
            <a:ext cx="7656576" cy="646331"/>
          </a:xfrm>
          <a:prstGeom prst="rect">
            <a:avLst/>
          </a:prstGeom>
          <a:noFill/>
        </p:spPr>
        <p:txBody>
          <a:bodyPr wrap="square" rtlCol="0">
            <a:spAutoFit/>
          </a:bodyPr>
          <a:lstStyle/>
          <a:p>
            <a:r>
              <a:rPr lang="en-US" sz="3600" dirty="0">
                <a:latin typeface="Arial Black" panose="020B0A04020102020204" pitchFamily="34" charset="0"/>
              </a:rPr>
              <a:t>Launch Success Yearly Trend</a:t>
            </a:r>
          </a:p>
        </p:txBody>
      </p:sp>
      <p:pic>
        <p:nvPicPr>
          <p:cNvPr id="5" name="Picture 4">
            <a:extLst>
              <a:ext uri="{FF2B5EF4-FFF2-40B4-BE49-F238E27FC236}">
                <a16:creationId xmlns:a16="http://schemas.microsoft.com/office/drawing/2014/main" id="{602D654D-D07C-4B34-ABDC-35470FEE6BAE}"/>
              </a:ext>
            </a:extLst>
          </p:cNvPr>
          <p:cNvPicPr>
            <a:picLocks noChangeAspect="1"/>
          </p:cNvPicPr>
          <p:nvPr/>
        </p:nvPicPr>
        <p:blipFill>
          <a:blip r:embed="rId2"/>
          <a:stretch>
            <a:fillRect/>
          </a:stretch>
        </p:blipFill>
        <p:spPr>
          <a:xfrm>
            <a:off x="414528" y="1491878"/>
            <a:ext cx="6077798" cy="4410691"/>
          </a:xfrm>
          <a:prstGeom prst="rect">
            <a:avLst/>
          </a:prstGeom>
        </p:spPr>
      </p:pic>
      <p:sp>
        <p:nvSpPr>
          <p:cNvPr id="6" name="TextBox 5">
            <a:extLst>
              <a:ext uri="{FF2B5EF4-FFF2-40B4-BE49-F238E27FC236}">
                <a16:creationId xmlns:a16="http://schemas.microsoft.com/office/drawing/2014/main" id="{E481AEDA-D918-45FB-BA74-1ECF7221B130}"/>
              </a:ext>
            </a:extLst>
          </p:cNvPr>
          <p:cNvSpPr txBox="1"/>
          <p:nvPr/>
        </p:nvSpPr>
        <p:spPr>
          <a:xfrm>
            <a:off x="6827520" y="2305615"/>
            <a:ext cx="4133088" cy="2246769"/>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success rate only increase after year 2013</a:t>
            </a:r>
          </a:p>
          <a:p>
            <a:pPr marL="285750" indent="-285750">
              <a:buFont typeface="Arial" panose="020B0604020202020204" pitchFamily="34" charset="0"/>
              <a:buChar char="•"/>
            </a:pPr>
            <a:r>
              <a:rPr lang="en-US" sz="1400" dirty="0"/>
              <a:t>There is no improvement in success rate between year 2014 and 2015</a:t>
            </a:r>
          </a:p>
          <a:p>
            <a:pPr marL="285750" indent="-285750">
              <a:buFont typeface="Arial" panose="020B0604020202020204" pitchFamily="34" charset="0"/>
              <a:buChar char="•"/>
            </a:pPr>
            <a:r>
              <a:rPr lang="en-US" sz="1400" dirty="0"/>
              <a:t>There is a significant increase in success rate between year 2015 and 2017</a:t>
            </a:r>
          </a:p>
          <a:p>
            <a:pPr marL="285750" indent="-285750">
              <a:buFont typeface="Arial" panose="020B0604020202020204" pitchFamily="34" charset="0"/>
              <a:buChar char="•"/>
            </a:pPr>
            <a:r>
              <a:rPr lang="en-US" sz="1400" dirty="0"/>
              <a:t>There is a drop in success rate between year 2017 and 2018</a:t>
            </a:r>
          </a:p>
          <a:p>
            <a:pPr marL="285750" indent="-285750">
              <a:buFont typeface="Arial" panose="020B0604020202020204" pitchFamily="34" charset="0"/>
              <a:buChar char="•"/>
            </a:pPr>
            <a:r>
              <a:rPr lang="en-US" sz="1400" dirty="0"/>
              <a:t>The success rate generally shows an increasing trend</a:t>
            </a:r>
          </a:p>
        </p:txBody>
      </p:sp>
    </p:spTree>
    <p:extLst>
      <p:ext uri="{BB962C8B-B14F-4D97-AF65-F5344CB8AC3E}">
        <p14:creationId xmlns:p14="http://schemas.microsoft.com/office/powerpoint/2010/main" val="2482619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7FFAC5-7975-4486-B99D-C9F5D4070CC2}"/>
              </a:ext>
            </a:extLst>
          </p:cNvPr>
          <p:cNvSpPr txBox="1"/>
          <p:nvPr/>
        </p:nvSpPr>
        <p:spPr>
          <a:xfrm>
            <a:off x="414528" y="377952"/>
            <a:ext cx="6473952" cy="646331"/>
          </a:xfrm>
          <a:prstGeom prst="rect">
            <a:avLst/>
          </a:prstGeom>
          <a:noFill/>
        </p:spPr>
        <p:txBody>
          <a:bodyPr wrap="square" rtlCol="0">
            <a:spAutoFit/>
          </a:bodyPr>
          <a:lstStyle/>
          <a:p>
            <a:r>
              <a:rPr lang="en-US" sz="3600" dirty="0">
                <a:latin typeface="Arial Black" panose="020B0A04020102020204" pitchFamily="34" charset="0"/>
              </a:rPr>
              <a:t>All Launch Site Names</a:t>
            </a:r>
          </a:p>
        </p:txBody>
      </p:sp>
      <p:pic>
        <p:nvPicPr>
          <p:cNvPr id="5" name="Picture 4">
            <a:extLst>
              <a:ext uri="{FF2B5EF4-FFF2-40B4-BE49-F238E27FC236}">
                <a16:creationId xmlns:a16="http://schemas.microsoft.com/office/drawing/2014/main" id="{BE5EE44A-6337-474E-A69B-41C15C67397C}"/>
              </a:ext>
            </a:extLst>
          </p:cNvPr>
          <p:cNvPicPr>
            <a:picLocks noChangeAspect="1"/>
          </p:cNvPicPr>
          <p:nvPr/>
        </p:nvPicPr>
        <p:blipFill>
          <a:blip r:embed="rId2"/>
          <a:stretch>
            <a:fillRect/>
          </a:stretch>
        </p:blipFill>
        <p:spPr>
          <a:xfrm>
            <a:off x="2194015" y="2915370"/>
            <a:ext cx="1963455" cy="2774800"/>
          </a:xfrm>
          <a:prstGeom prst="rect">
            <a:avLst/>
          </a:prstGeom>
        </p:spPr>
      </p:pic>
      <p:sp>
        <p:nvSpPr>
          <p:cNvPr id="6" name="TextBox 5">
            <a:extLst>
              <a:ext uri="{FF2B5EF4-FFF2-40B4-BE49-F238E27FC236}">
                <a16:creationId xmlns:a16="http://schemas.microsoft.com/office/drawing/2014/main" id="{4FAC00A3-409D-468E-A57A-2CAC88B8E9BA}"/>
              </a:ext>
            </a:extLst>
          </p:cNvPr>
          <p:cNvSpPr txBox="1"/>
          <p:nvPr/>
        </p:nvSpPr>
        <p:spPr>
          <a:xfrm>
            <a:off x="6240785" y="4406879"/>
            <a:ext cx="3255264"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There are 4 specified launch sites in this dataset</a:t>
            </a:r>
          </a:p>
          <a:p>
            <a:pPr marL="285750" indent="-285750">
              <a:buFont typeface="Arial" panose="020B0604020202020204" pitchFamily="34" charset="0"/>
              <a:buChar char="•"/>
            </a:pPr>
            <a:r>
              <a:rPr lang="en-US" sz="1400" dirty="0"/>
              <a:t>There are launches in the dataset without clear launch site</a:t>
            </a:r>
          </a:p>
        </p:txBody>
      </p:sp>
      <p:pic>
        <p:nvPicPr>
          <p:cNvPr id="7" name="Picture 6">
            <a:extLst>
              <a:ext uri="{FF2B5EF4-FFF2-40B4-BE49-F238E27FC236}">
                <a16:creationId xmlns:a16="http://schemas.microsoft.com/office/drawing/2014/main" id="{853B4910-004E-4348-BFA5-5C84EA191529}"/>
              </a:ext>
            </a:extLst>
          </p:cNvPr>
          <p:cNvPicPr>
            <a:picLocks noChangeAspect="1"/>
          </p:cNvPicPr>
          <p:nvPr/>
        </p:nvPicPr>
        <p:blipFill>
          <a:blip r:embed="rId3"/>
          <a:stretch>
            <a:fillRect/>
          </a:stretch>
        </p:blipFill>
        <p:spPr>
          <a:xfrm>
            <a:off x="1827768" y="1739031"/>
            <a:ext cx="2695951" cy="600159"/>
          </a:xfrm>
          <a:prstGeom prst="rect">
            <a:avLst/>
          </a:prstGeom>
        </p:spPr>
      </p:pic>
      <p:sp>
        <p:nvSpPr>
          <p:cNvPr id="8" name="TextBox 7">
            <a:extLst>
              <a:ext uri="{FF2B5EF4-FFF2-40B4-BE49-F238E27FC236}">
                <a16:creationId xmlns:a16="http://schemas.microsoft.com/office/drawing/2014/main" id="{215E73BE-6948-4ECA-9A14-820147B000FD}"/>
              </a:ext>
            </a:extLst>
          </p:cNvPr>
          <p:cNvSpPr txBox="1"/>
          <p:nvPr/>
        </p:nvSpPr>
        <p:spPr>
          <a:xfrm>
            <a:off x="6240785" y="2084373"/>
            <a:ext cx="3950208" cy="830997"/>
          </a:xfrm>
          <a:prstGeom prst="rect">
            <a:avLst/>
          </a:prstGeom>
          <a:noFill/>
        </p:spPr>
        <p:txBody>
          <a:bodyPr wrap="square" rtlCol="0">
            <a:spAutoFit/>
          </a:bodyPr>
          <a:lstStyle/>
          <a:p>
            <a:r>
              <a:rPr lang="en-US" sz="1600" dirty="0"/>
              <a:t>The DISTINCT keyword is used to get the unique value in the “</a:t>
            </a:r>
            <a:r>
              <a:rPr lang="en-US" sz="1600" dirty="0" err="1"/>
              <a:t>Launch_Site</a:t>
            </a:r>
            <a:r>
              <a:rPr lang="en-US" sz="1600" dirty="0"/>
              <a:t>” column</a:t>
            </a:r>
          </a:p>
        </p:txBody>
      </p:sp>
    </p:spTree>
    <p:extLst>
      <p:ext uri="{BB962C8B-B14F-4D97-AF65-F5344CB8AC3E}">
        <p14:creationId xmlns:p14="http://schemas.microsoft.com/office/powerpoint/2010/main" val="867699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E6B20F-1F5F-4A41-AE7F-6F06D861416C}"/>
              </a:ext>
            </a:extLst>
          </p:cNvPr>
          <p:cNvSpPr txBox="1"/>
          <p:nvPr/>
        </p:nvSpPr>
        <p:spPr>
          <a:xfrm>
            <a:off x="402336" y="341376"/>
            <a:ext cx="9656064" cy="646331"/>
          </a:xfrm>
          <a:prstGeom prst="rect">
            <a:avLst/>
          </a:prstGeom>
          <a:noFill/>
        </p:spPr>
        <p:txBody>
          <a:bodyPr wrap="square" rtlCol="0">
            <a:spAutoFit/>
          </a:bodyPr>
          <a:lstStyle/>
          <a:p>
            <a:r>
              <a:rPr lang="en-US" sz="3600" dirty="0">
                <a:latin typeface="Arial Black" panose="020B0A04020102020204" pitchFamily="34" charset="0"/>
              </a:rPr>
              <a:t>Launch Site Names Begin with “CCA”</a:t>
            </a:r>
          </a:p>
        </p:txBody>
      </p:sp>
      <p:pic>
        <p:nvPicPr>
          <p:cNvPr id="5" name="Picture 4">
            <a:extLst>
              <a:ext uri="{FF2B5EF4-FFF2-40B4-BE49-F238E27FC236}">
                <a16:creationId xmlns:a16="http://schemas.microsoft.com/office/drawing/2014/main" id="{99855629-D004-49D3-889C-42B48F83212E}"/>
              </a:ext>
            </a:extLst>
          </p:cNvPr>
          <p:cNvPicPr>
            <a:picLocks noChangeAspect="1"/>
          </p:cNvPicPr>
          <p:nvPr/>
        </p:nvPicPr>
        <p:blipFill>
          <a:blip r:embed="rId2"/>
          <a:stretch>
            <a:fillRect/>
          </a:stretch>
        </p:blipFill>
        <p:spPr>
          <a:xfrm>
            <a:off x="402336" y="2809867"/>
            <a:ext cx="8676887" cy="2145208"/>
          </a:xfrm>
          <a:prstGeom prst="rect">
            <a:avLst/>
          </a:prstGeom>
        </p:spPr>
      </p:pic>
      <p:pic>
        <p:nvPicPr>
          <p:cNvPr id="6" name="Picture 5">
            <a:extLst>
              <a:ext uri="{FF2B5EF4-FFF2-40B4-BE49-F238E27FC236}">
                <a16:creationId xmlns:a16="http://schemas.microsoft.com/office/drawing/2014/main" id="{E20E749C-9F5C-436F-A598-638DA6065D69}"/>
              </a:ext>
            </a:extLst>
          </p:cNvPr>
          <p:cNvPicPr>
            <a:picLocks noChangeAspect="1"/>
          </p:cNvPicPr>
          <p:nvPr/>
        </p:nvPicPr>
        <p:blipFill>
          <a:blip r:embed="rId3"/>
          <a:stretch>
            <a:fillRect/>
          </a:stretch>
        </p:blipFill>
        <p:spPr>
          <a:xfrm>
            <a:off x="402336" y="1441523"/>
            <a:ext cx="2610214" cy="914528"/>
          </a:xfrm>
          <a:prstGeom prst="rect">
            <a:avLst/>
          </a:prstGeom>
        </p:spPr>
      </p:pic>
      <p:sp>
        <p:nvSpPr>
          <p:cNvPr id="7" name="TextBox 6">
            <a:extLst>
              <a:ext uri="{FF2B5EF4-FFF2-40B4-BE49-F238E27FC236}">
                <a16:creationId xmlns:a16="http://schemas.microsoft.com/office/drawing/2014/main" id="{D50CAE3C-8BBA-499C-A0F5-19997E0F2BEC}"/>
              </a:ext>
            </a:extLst>
          </p:cNvPr>
          <p:cNvSpPr txBox="1"/>
          <p:nvPr/>
        </p:nvSpPr>
        <p:spPr>
          <a:xfrm>
            <a:off x="3377184" y="1529455"/>
            <a:ext cx="7559040"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LIKE keyword is used to find the value that start with “CCA” in the “</a:t>
            </a:r>
            <a:r>
              <a:rPr lang="en-US" sz="1400" dirty="0" err="1"/>
              <a:t>Launch_Site</a:t>
            </a:r>
            <a:r>
              <a:rPr lang="en-US" sz="1400" dirty="0"/>
              <a:t>” column</a:t>
            </a:r>
          </a:p>
          <a:p>
            <a:pPr marL="285750" indent="-285750">
              <a:buFont typeface="Arial" panose="020B0604020202020204" pitchFamily="34" charset="0"/>
              <a:buChar char="•"/>
            </a:pPr>
            <a:r>
              <a:rPr lang="en-US" sz="1400" dirty="0"/>
              <a:t>The LIMIT keyword is used to limit the number of record returned</a:t>
            </a:r>
          </a:p>
        </p:txBody>
      </p:sp>
      <p:sp>
        <p:nvSpPr>
          <p:cNvPr id="8" name="TextBox 7">
            <a:extLst>
              <a:ext uri="{FF2B5EF4-FFF2-40B4-BE49-F238E27FC236}">
                <a16:creationId xmlns:a16="http://schemas.microsoft.com/office/drawing/2014/main" id="{86CAFFDF-C396-4F32-8953-BAFF06165CA8}"/>
              </a:ext>
            </a:extLst>
          </p:cNvPr>
          <p:cNvSpPr txBox="1"/>
          <p:nvPr/>
        </p:nvSpPr>
        <p:spPr>
          <a:xfrm>
            <a:off x="402336" y="5154867"/>
            <a:ext cx="5604503"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All the result from this query are success</a:t>
            </a:r>
          </a:p>
          <a:p>
            <a:pPr marL="285750" indent="-285750">
              <a:buFont typeface="Arial" panose="020B0604020202020204" pitchFamily="34" charset="0"/>
              <a:buChar char="•"/>
            </a:pPr>
            <a:r>
              <a:rPr lang="en-US" sz="1400" dirty="0"/>
              <a:t>4 of the customer of the result are NASA and 1 is SpaceX</a:t>
            </a:r>
          </a:p>
        </p:txBody>
      </p:sp>
    </p:spTree>
    <p:extLst>
      <p:ext uri="{BB962C8B-B14F-4D97-AF65-F5344CB8AC3E}">
        <p14:creationId xmlns:p14="http://schemas.microsoft.com/office/powerpoint/2010/main" val="4136884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A9E262-D4AC-48C2-AD3A-4D342EA3F3F1}"/>
              </a:ext>
            </a:extLst>
          </p:cNvPr>
          <p:cNvSpPr txBox="1"/>
          <p:nvPr/>
        </p:nvSpPr>
        <p:spPr>
          <a:xfrm>
            <a:off x="463296" y="304800"/>
            <a:ext cx="5084064" cy="646331"/>
          </a:xfrm>
          <a:prstGeom prst="rect">
            <a:avLst/>
          </a:prstGeom>
          <a:noFill/>
        </p:spPr>
        <p:txBody>
          <a:bodyPr wrap="square" rtlCol="0">
            <a:spAutoFit/>
          </a:bodyPr>
          <a:lstStyle/>
          <a:p>
            <a:r>
              <a:rPr lang="en-US" sz="3600" dirty="0">
                <a:latin typeface="Arial Black" panose="020B0A04020102020204" pitchFamily="34" charset="0"/>
              </a:rPr>
              <a:t>Total Payload Mass</a:t>
            </a:r>
          </a:p>
        </p:txBody>
      </p:sp>
      <p:pic>
        <p:nvPicPr>
          <p:cNvPr id="5" name="Picture 4">
            <a:extLst>
              <a:ext uri="{FF2B5EF4-FFF2-40B4-BE49-F238E27FC236}">
                <a16:creationId xmlns:a16="http://schemas.microsoft.com/office/drawing/2014/main" id="{B5D928DA-280F-4456-8C4A-758FEC8E2B5C}"/>
              </a:ext>
            </a:extLst>
          </p:cNvPr>
          <p:cNvPicPr>
            <a:picLocks noChangeAspect="1"/>
          </p:cNvPicPr>
          <p:nvPr/>
        </p:nvPicPr>
        <p:blipFill>
          <a:blip r:embed="rId2"/>
          <a:stretch>
            <a:fillRect/>
          </a:stretch>
        </p:blipFill>
        <p:spPr>
          <a:xfrm>
            <a:off x="621792" y="2187646"/>
            <a:ext cx="2667372" cy="800212"/>
          </a:xfrm>
          <a:prstGeom prst="rect">
            <a:avLst/>
          </a:prstGeom>
        </p:spPr>
      </p:pic>
      <p:pic>
        <p:nvPicPr>
          <p:cNvPr id="6" name="Picture 5">
            <a:extLst>
              <a:ext uri="{FF2B5EF4-FFF2-40B4-BE49-F238E27FC236}">
                <a16:creationId xmlns:a16="http://schemas.microsoft.com/office/drawing/2014/main" id="{8E740DA5-01E1-46C4-9A0F-7C94D9AE2184}"/>
              </a:ext>
            </a:extLst>
          </p:cNvPr>
          <p:cNvPicPr>
            <a:picLocks noChangeAspect="1"/>
          </p:cNvPicPr>
          <p:nvPr/>
        </p:nvPicPr>
        <p:blipFill>
          <a:blip r:embed="rId3"/>
          <a:stretch>
            <a:fillRect/>
          </a:stretch>
        </p:blipFill>
        <p:spPr>
          <a:xfrm>
            <a:off x="405976" y="4389790"/>
            <a:ext cx="3099003" cy="800212"/>
          </a:xfrm>
          <a:prstGeom prst="rect">
            <a:avLst/>
          </a:prstGeom>
        </p:spPr>
      </p:pic>
      <p:sp>
        <p:nvSpPr>
          <p:cNvPr id="7" name="TextBox 6">
            <a:extLst>
              <a:ext uri="{FF2B5EF4-FFF2-40B4-BE49-F238E27FC236}">
                <a16:creationId xmlns:a16="http://schemas.microsoft.com/office/drawing/2014/main" id="{73FE3359-A0BE-4F36-A668-D697567D2528}"/>
              </a:ext>
            </a:extLst>
          </p:cNvPr>
          <p:cNvSpPr txBox="1"/>
          <p:nvPr/>
        </p:nvSpPr>
        <p:spPr>
          <a:xfrm>
            <a:off x="3913632" y="2295364"/>
            <a:ext cx="6717792"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SUM keyword is used to sum up the value returned</a:t>
            </a:r>
          </a:p>
          <a:p>
            <a:pPr marL="285750" indent="-285750">
              <a:buFont typeface="Arial" panose="020B0604020202020204" pitchFamily="34" charset="0"/>
              <a:buChar char="•"/>
            </a:pPr>
            <a:r>
              <a:rPr lang="en-US" sz="1600" dirty="0"/>
              <a:t>The WHERE clause is used to filter customer from “NASA (CRS)”</a:t>
            </a:r>
          </a:p>
        </p:txBody>
      </p:sp>
      <p:sp>
        <p:nvSpPr>
          <p:cNvPr id="8" name="TextBox 7">
            <a:extLst>
              <a:ext uri="{FF2B5EF4-FFF2-40B4-BE49-F238E27FC236}">
                <a16:creationId xmlns:a16="http://schemas.microsoft.com/office/drawing/2014/main" id="{4B7A4C0A-103E-4783-A35E-64AA85EB5DA9}"/>
              </a:ext>
            </a:extLst>
          </p:cNvPr>
          <p:cNvSpPr txBox="1"/>
          <p:nvPr/>
        </p:nvSpPr>
        <p:spPr>
          <a:xfrm>
            <a:off x="3913632" y="4636007"/>
            <a:ext cx="5608320" cy="307777"/>
          </a:xfrm>
          <a:prstGeom prst="rect">
            <a:avLst/>
          </a:prstGeom>
          <a:noFill/>
        </p:spPr>
        <p:txBody>
          <a:bodyPr wrap="square" rtlCol="0">
            <a:spAutoFit/>
          </a:bodyPr>
          <a:lstStyle/>
          <a:p>
            <a:r>
              <a:rPr lang="en-US" sz="1400" dirty="0"/>
              <a:t>The total payload mass from customer NASA (CRS) is 45596KG</a:t>
            </a:r>
          </a:p>
        </p:txBody>
      </p:sp>
    </p:spTree>
    <p:extLst>
      <p:ext uri="{BB962C8B-B14F-4D97-AF65-F5344CB8AC3E}">
        <p14:creationId xmlns:p14="http://schemas.microsoft.com/office/powerpoint/2010/main" val="4084032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35B7C0-9E87-4F3F-BAB7-D51E0CE2CA55}"/>
              </a:ext>
            </a:extLst>
          </p:cNvPr>
          <p:cNvSpPr txBox="1"/>
          <p:nvPr/>
        </p:nvSpPr>
        <p:spPr>
          <a:xfrm>
            <a:off x="414528" y="353568"/>
            <a:ext cx="8729472" cy="646331"/>
          </a:xfrm>
          <a:prstGeom prst="rect">
            <a:avLst/>
          </a:prstGeom>
          <a:noFill/>
        </p:spPr>
        <p:txBody>
          <a:bodyPr wrap="square" rtlCol="0">
            <a:spAutoFit/>
          </a:bodyPr>
          <a:lstStyle/>
          <a:p>
            <a:r>
              <a:rPr lang="en-US" sz="3600" dirty="0">
                <a:latin typeface="Arial Black" panose="020B0A04020102020204" pitchFamily="34" charset="0"/>
              </a:rPr>
              <a:t>Average Payload Mass by F9 v1.1</a:t>
            </a:r>
          </a:p>
        </p:txBody>
      </p:sp>
      <p:pic>
        <p:nvPicPr>
          <p:cNvPr id="5" name="Picture 4">
            <a:extLst>
              <a:ext uri="{FF2B5EF4-FFF2-40B4-BE49-F238E27FC236}">
                <a16:creationId xmlns:a16="http://schemas.microsoft.com/office/drawing/2014/main" id="{9A04FAB8-C936-402A-8591-C939166E1DDC}"/>
              </a:ext>
            </a:extLst>
          </p:cNvPr>
          <p:cNvPicPr>
            <a:picLocks noChangeAspect="1"/>
          </p:cNvPicPr>
          <p:nvPr/>
        </p:nvPicPr>
        <p:blipFill>
          <a:blip r:embed="rId2"/>
          <a:stretch>
            <a:fillRect/>
          </a:stretch>
        </p:blipFill>
        <p:spPr>
          <a:xfrm>
            <a:off x="830372" y="2328619"/>
            <a:ext cx="2972215" cy="762106"/>
          </a:xfrm>
          <a:prstGeom prst="rect">
            <a:avLst/>
          </a:prstGeom>
        </p:spPr>
      </p:pic>
      <p:pic>
        <p:nvPicPr>
          <p:cNvPr id="6" name="Picture 5">
            <a:extLst>
              <a:ext uri="{FF2B5EF4-FFF2-40B4-BE49-F238E27FC236}">
                <a16:creationId xmlns:a16="http://schemas.microsoft.com/office/drawing/2014/main" id="{B29B10B9-6368-40D9-A12C-32640BDBE34B}"/>
              </a:ext>
            </a:extLst>
          </p:cNvPr>
          <p:cNvPicPr>
            <a:picLocks noChangeAspect="1"/>
          </p:cNvPicPr>
          <p:nvPr/>
        </p:nvPicPr>
        <p:blipFill>
          <a:blip r:embed="rId3"/>
          <a:stretch>
            <a:fillRect/>
          </a:stretch>
        </p:blipFill>
        <p:spPr>
          <a:xfrm>
            <a:off x="830372" y="4151221"/>
            <a:ext cx="2821129" cy="762106"/>
          </a:xfrm>
          <a:prstGeom prst="rect">
            <a:avLst/>
          </a:prstGeom>
        </p:spPr>
      </p:pic>
      <p:sp>
        <p:nvSpPr>
          <p:cNvPr id="7" name="TextBox 6">
            <a:extLst>
              <a:ext uri="{FF2B5EF4-FFF2-40B4-BE49-F238E27FC236}">
                <a16:creationId xmlns:a16="http://schemas.microsoft.com/office/drawing/2014/main" id="{8066E969-122F-40EB-AB71-DAD2AD20672B}"/>
              </a:ext>
            </a:extLst>
          </p:cNvPr>
          <p:cNvSpPr txBox="1"/>
          <p:nvPr/>
        </p:nvSpPr>
        <p:spPr>
          <a:xfrm>
            <a:off x="4460956" y="2448062"/>
            <a:ext cx="6170468"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AVG keyword is used to find the average of the value returned</a:t>
            </a:r>
          </a:p>
          <a:p>
            <a:pPr marL="285750" indent="-285750">
              <a:buFont typeface="Arial" panose="020B0604020202020204" pitchFamily="34" charset="0"/>
              <a:buChar char="•"/>
            </a:pPr>
            <a:r>
              <a:rPr lang="en-US" sz="1400" dirty="0"/>
              <a:t>The WHERE clause is used to filter booster version F9 v1.1</a:t>
            </a:r>
          </a:p>
        </p:txBody>
      </p:sp>
      <p:sp>
        <p:nvSpPr>
          <p:cNvPr id="8" name="TextBox 7">
            <a:extLst>
              <a:ext uri="{FF2B5EF4-FFF2-40B4-BE49-F238E27FC236}">
                <a16:creationId xmlns:a16="http://schemas.microsoft.com/office/drawing/2014/main" id="{8B320434-4E34-4A25-A9A3-039EDC086538}"/>
              </a:ext>
            </a:extLst>
          </p:cNvPr>
          <p:cNvSpPr txBox="1"/>
          <p:nvPr/>
        </p:nvSpPr>
        <p:spPr>
          <a:xfrm>
            <a:off x="4460956" y="4378385"/>
            <a:ext cx="6170468"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average payload mass of booster version F9 v1.1 is 2928.4KG</a:t>
            </a:r>
          </a:p>
        </p:txBody>
      </p:sp>
    </p:spTree>
    <p:extLst>
      <p:ext uri="{BB962C8B-B14F-4D97-AF65-F5344CB8AC3E}">
        <p14:creationId xmlns:p14="http://schemas.microsoft.com/office/powerpoint/2010/main" val="396256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1B0D8F-72A7-463D-A508-BE1F1DC7C7CE}"/>
              </a:ext>
            </a:extLst>
          </p:cNvPr>
          <p:cNvSpPr txBox="1"/>
          <p:nvPr/>
        </p:nvSpPr>
        <p:spPr>
          <a:xfrm>
            <a:off x="377952" y="341376"/>
            <a:ext cx="9863328" cy="646331"/>
          </a:xfrm>
          <a:prstGeom prst="rect">
            <a:avLst/>
          </a:prstGeom>
          <a:noFill/>
        </p:spPr>
        <p:txBody>
          <a:bodyPr wrap="square" rtlCol="0">
            <a:spAutoFit/>
          </a:bodyPr>
          <a:lstStyle/>
          <a:p>
            <a:r>
              <a:rPr lang="en-US" sz="3600" dirty="0">
                <a:latin typeface="Arial Black" panose="020B0A04020102020204" pitchFamily="34" charset="0"/>
              </a:rPr>
              <a:t>First Successful Ground Landing Date</a:t>
            </a:r>
          </a:p>
        </p:txBody>
      </p:sp>
      <p:pic>
        <p:nvPicPr>
          <p:cNvPr id="5" name="Picture 4">
            <a:extLst>
              <a:ext uri="{FF2B5EF4-FFF2-40B4-BE49-F238E27FC236}">
                <a16:creationId xmlns:a16="http://schemas.microsoft.com/office/drawing/2014/main" id="{E4FDD796-6B15-4E11-988C-64FCBC869D03}"/>
              </a:ext>
            </a:extLst>
          </p:cNvPr>
          <p:cNvPicPr>
            <a:picLocks noChangeAspect="1"/>
          </p:cNvPicPr>
          <p:nvPr/>
        </p:nvPicPr>
        <p:blipFill>
          <a:blip r:embed="rId2"/>
          <a:stretch>
            <a:fillRect/>
          </a:stretch>
        </p:blipFill>
        <p:spPr>
          <a:xfrm>
            <a:off x="923671" y="2129550"/>
            <a:ext cx="3639058" cy="771633"/>
          </a:xfrm>
          <a:prstGeom prst="rect">
            <a:avLst/>
          </a:prstGeom>
        </p:spPr>
      </p:pic>
      <p:pic>
        <p:nvPicPr>
          <p:cNvPr id="6" name="Picture 5">
            <a:extLst>
              <a:ext uri="{FF2B5EF4-FFF2-40B4-BE49-F238E27FC236}">
                <a16:creationId xmlns:a16="http://schemas.microsoft.com/office/drawing/2014/main" id="{13289534-12B4-4C60-AE77-C2A2FDA6FE5A}"/>
              </a:ext>
            </a:extLst>
          </p:cNvPr>
          <p:cNvPicPr>
            <a:picLocks noChangeAspect="1"/>
          </p:cNvPicPr>
          <p:nvPr/>
        </p:nvPicPr>
        <p:blipFill>
          <a:blip r:embed="rId3"/>
          <a:stretch>
            <a:fillRect/>
          </a:stretch>
        </p:blipFill>
        <p:spPr>
          <a:xfrm>
            <a:off x="1809312" y="4114144"/>
            <a:ext cx="1445952" cy="907924"/>
          </a:xfrm>
          <a:prstGeom prst="rect">
            <a:avLst/>
          </a:prstGeom>
        </p:spPr>
      </p:pic>
      <p:sp>
        <p:nvSpPr>
          <p:cNvPr id="8" name="TextBox 7">
            <a:extLst>
              <a:ext uri="{FF2B5EF4-FFF2-40B4-BE49-F238E27FC236}">
                <a16:creationId xmlns:a16="http://schemas.microsoft.com/office/drawing/2014/main" id="{54345531-68F2-4372-A4D3-B8B1B37C1A14}"/>
              </a:ext>
            </a:extLst>
          </p:cNvPr>
          <p:cNvSpPr txBox="1"/>
          <p:nvPr/>
        </p:nvSpPr>
        <p:spPr>
          <a:xfrm>
            <a:off x="4937760" y="2038312"/>
            <a:ext cx="5888736"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MIN keyword is used to find the minimum among the value returned</a:t>
            </a:r>
          </a:p>
          <a:p>
            <a:pPr marL="285750" indent="-285750">
              <a:buFont typeface="Arial" panose="020B0604020202020204" pitchFamily="34" charset="0"/>
              <a:buChar char="•"/>
            </a:pPr>
            <a:r>
              <a:rPr lang="en-US" sz="1400" dirty="0"/>
              <a:t>The LIKE keyword is used to find the value that have “success” and “ground pad” in the “</a:t>
            </a:r>
            <a:r>
              <a:rPr lang="en-US" sz="1400" dirty="0" err="1"/>
              <a:t>Landing_Outcome</a:t>
            </a:r>
            <a:r>
              <a:rPr lang="en-US" sz="1400" dirty="0"/>
              <a:t>” column</a:t>
            </a:r>
          </a:p>
        </p:txBody>
      </p:sp>
      <p:sp>
        <p:nvSpPr>
          <p:cNvPr id="9" name="TextBox 8">
            <a:extLst>
              <a:ext uri="{FF2B5EF4-FFF2-40B4-BE49-F238E27FC236}">
                <a16:creationId xmlns:a16="http://schemas.microsoft.com/office/drawing/2014/main" id="{AB6D0AD2-6973-419E-84C1-C3DBE5AF21B8}"/>
              </a:ext>
            </a:extLst>
          </p:cNvPr>
          <p:cNvSpPr txBox="1"/>
          <p:nvPr/>
        </p:nvSpPr>
        <p:spPr>
          <a:xfrm>
            <a:off x="4937760" y="4414217"/>
            <a:ext cx="6181344" cy="307777"/>
          </a:xfrm>
          <a:prstGeom prst="rect">
            <a:avLst/>
          </a:prstGeom>
          <a:noFill/>
        </p:spPr>
        <p:txBody>
          <a:bodyPr wrap="square" rtlCol="0">
            <a:spAutoFit/>
          </a:bodyPr>
          <a:lstStyle/>
          <a:p>
            <a:r>
              <a:rPr lang="en-US" sz="1400" dirty="0"/>
              <a:t>The first successful landing in ground pad was achieved at 01/08/2018</a:t>
            </a:r>
          </a:p>
        </p:txBody>
      </p:sp>
    </p:spTree>
    <p:extLst>
      <p:ext uri="{BB962C8B-B14F-4D97-AF65-F5344CB8AC3E}">
        <p14:creationId xmlns:p14="http://schemas.microsoft.com/office/powerpoint/2010/main" val="390819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2F7712-1955-4CD8-BE24-FF5E326B4526}"/>
              </a:ext>
            </a:extLst>
          </p:cNvPr>
          <p:cNvSpPr txBox="1"/>
          <p:nvPr/>
        </p:nvSpPr>
        <p:spPr>
          <a:xfrm>
            <a:off x="414528" y="292608"/>
            <a:ext cx="9278112" cy="1077218"/>
          </a:xfrm>
          <a:prstGeom prst="rect">
            <a:avLst/>
          </a:prstGeom>
          <a:noFill/>
        </p:spPr>
        <p:txBody>
          <a:bodyPr wrap="square" rtlCol="0">
            <a:spAutoFit/>
          </a:bodyPr>
          <a:lstStyle/>
          <a:p>
            <a:r>
              <a:rPr lang="en-US" sz="3200" dirty="0">
                <a:latin typeface="Arial Black" panose="020B0A04020102020204" pitchFamily="34" charset="0"/>
              </a:rPr>
              <a:t>Successful Drone Ship Landing with Payload between 4000 and 6000</a:t>
            </a:r>
          </a:p>
        </p:txBody>
      </p:sp>
      <p:pic>
        <p:nvPicPr>
          <p:cNvPr id="5" name="Picture 4">
            <a:extLst>
              <a:ext uri="{FF2B5EF4-FFF2-40B4-BE49-F238E27FC236}">
                <a16:creationId xmlns:a16="http://schemas.microsoft.com/office/drawing/2014/main" id="{82D732A8-42F3-457E-A9C7-71A916D15BDD}"/>
              </a:ext>
            </a:extLst>
          </p:cNvPr>
          <p:cNvPicPr>
            <a:picLocks noChangeAspect="1"/>
          </p:cNvPicPr>
          <p:nvPr/>
        </p:nvPicPr>
        <p:blipFill>
          <a:blip r:embed="rId2"/>
          <a:stretch>
            <a:fillRect/>
          </a:stretch>
        </p:blipFill>
        <p:spPr>
          <a:xfrm>
            <a:off x="815079" y="1873246"/>
            <a:ext cx="3939970" cy="1226215"/>
          </a:xfrm>
          <a:prstGeom prst="rect">
            <a:avLst/>
          </a:prstGeom>
        </p:spPr>
      </p:pic>
      <p:pic>
        <p:nvPicPr>
          <p:cNvPr id="6" name="Picture 5">
            <a:extLst>
              <a:ext uri="{FF2B5EF4-FFF2-40B4-BE49-F238E27FC236}">
                <a16:creationId xmlns:a16="http://schemas.microsoft.com/office/drawing/2014/main" id="{49CD51D1-3A86-42D0-8169-A216181839D8}"/>
              </a:ext>
            </a:extLst>
          </p:cNvPr>
          <p:cNvPicPr>
            <a:picLocks noChangeAspect="1"/>
          </p:cNvPicPr>
          <p:nvPr/>
        </p:nvPicPr>
        <p:blipFill>
          <a:blip r:embed="rId3"/>
          <a:stretch>
            <a:fillRect/>
          </a:stretch>
        </p:blipFill>
        <p:spPr>
          <a:xfrm>
            <a:off x="2023551" y="3574446"/>
            <a:ext cx="1524321" cy="2161538"/>
          </a:xfrm>
          <a:prstGeom prst="rect">
            <a:avLst/>
          </a:prstGeom>
        </p:spPr>
      </p:pic>
      <p:sp>
        <p:nvSpPr>
          <p:cNvPr id="7" name="TextBox 6">
            <a:extLst>
              <a:ext uri="{FF2B5EF4-FFF2-40B4-BE49-F238E27FC236}">
                <a16:creationId xmlns:a16="http://schemas.microsoft.com/office/drawing/2014/main" id="{8B8B7C75-C4E3-4C53-8E14-4068FE6BA7EA}"/>
              </a:ext>
            </a:extLst>
          </p:cNvPr>
          <p:cNvSpPr txBox="1"/>
          <p:nvPr/>
        </p:nvSpPr>
        <p:spPr>
          <a:xfrm>
            <a:off x="5053584" y="1901577"/>
            <a:ext cx="5498592"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LIKE keyword is used to find value that have “drone ship” in the “</a:t>
            </a:r>
            <a:r>
              <a:rPr lang="en-US" sz="1400" dirty="0" err="1"/>
              <a:t>Landing_Outcome</a:t>
            </a:r>
            <a:r>
              <a:rPr lang="en-US" sz="1400" dirty="0"/>
              <a:t>” column</a:t>
            </a:r>
          </a:p>
          <a:p>
            <a:pPr marL="285750" indent="-285750">
              <a:buFont typeface="Arial" panose="020B0604020202020204" pitchFamily="34" charset="0"/>
              <a:buChar char="•"/>
            </a:pPr>
            <a:r>
              <a:rPr lang="en-US" sz="1400" dirty="0"/>
              <a:t>The WHERE clause is used to filter success mission outcome</a:t>
            </a:r>
          </a:p>
          <a:p>
            <a:pPr marL="285750" indent="-285750">
              <a:buFont typeface="Arial" panose="020B0604020202020204" pitchFamily="34" charset="0"/>
              <a:buChar char="•"/>
            </a:pPr>
            <a:r>
              <a:rPr lang="en-US" sz="1400" dirty="0"/>
              <a:t>The WHERE clause is also used to filter payload mass between 4000 and 6000</a:t>
            </a:r>
          </a:p>
        </p:txBody>
      </p:sp>
      <p:sp>
        <p:nvSpPr>
          <p:cNvPr id="8" name="TextBox 7">
            <a:extLst>
              <a:ext uri="{FF2B5EF4-FFF2-40B4-BE49-F238E27FC236}">
                <a16:creationId xmlns:a16="http://schemas.microsoft.com/office/drawing/2014/main" id="{F4B523F5-42EA-4299-AA7F-0ED6B387AC85}"/>
              </a:ext>
            </a:extLst>
          </p:cNvPr>
          <p:cNvSpPr txBox="1"/>
          <p:nvPr/>
        </p:nvSpPr>
        <p:spPr>
          <a:xfrm>
            <a:off x="5053584" y="4393605"/>
            <a:ext cx="4730496"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There are 5 successful launches in drone ship with payload mass between 4000 and 6000</a:t>
            </a:r>
          </a:p>
        </p:txBody>
      </p:sp>
    </p:spTree>
    <p:extLst>
      <p:ext uri="{BB962C8B-B14F-4D97-AF65-F5344CB8AC3E}">
        <p14:creationId xmlns:p14="http://schemas.microsoft.com/office/powerpoint/2010/main" val="2882596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30A8BE-B6C6-4651-BE7B-F60EC1D6B4F2}"/>
              </a:ext>
            </a:extLst>
          </p:cNvPr>
          <p:cNvSpPr txBox="1"/>
          <p:nvPr/>
        </p:nvSpPr>
        <p:spPr>
          <a:xfrm>
            <a:off x="475488" y="377952"/>
            <a:ext cx="7888224" cy="954107"/>
          </a:xfrm>
          <a:prstGeom prst="rect">
            <a:avLst/>
          </a:prstGeom>
          <a:noFill/>
        </p:spPr>
        <p:txBody>
          <a:bodyPr wrap="square" rtlCol="0">
            <a:spAutoFit/>
          </a:bodyPr>
          <a:lstStyle/>
          <a:p>
            <a:r>
              <a:rPr lang="en-US" sz="2800" dirty="0">
                <a:latin typeface="Arial Black" panose="020B0A04020102020204" pitchFamily="34" charset="0"/>
              </a:rPr>
              <a:t>Total Number of Successful and Failure Mission Outcomes</a:t>
            </a:r>
          </a:p>
        </p:txBody>
      </p:sp>
      <p:pic>
        <p:nvPicPr>
          <p:cNvPr id="5" name="Picture 4">
            <a:extLst>
              <a:ext uri="{FF2B5EF4-FFF2-40B4-BE49-F238E27FC236}">
                <a16:creationId xmlns:a16="http://schemas.microsoft.com/office/drawing/2014/main" id="{01E43FB8-71A8-47E3-B0B7-7A2E905ED4D3}"/>
              </a:ext>
            </a:extLst>
          </p:cNvPr>
          <p:cNvPicPr>
            <a:picLocks noChangeAspect="1"/>
          </p:cNvPicPr>
          <p:nvPr/>
        </p:nvPicPr>
        <p:blipFill>
          <a:blip r:embed="rId2"/>
          <a:stretch>
            <a:fillRect/>
          </a:stretch>
        </p:blipFill>
        <p:spPr>
          <a:xfrm>
            <a:off x="895134" y="2069508"/>
            <a:ext cx="4284455" cy="1071114"/>
          </a:xfrm>
          <a:prstGeom prst="rect">
            <a:avLst/>
          </a:prstGeom>
        </p:spPr>
      </p:pic>
      <p:pic>
        <p:nvPicPr>
          <p:cNvPr id="6" name="Picture 5">
            <a:extLst>
              <a:ext uri="{FF2B5EF4-FFF2-40B4-BE49-F238E27FC236}">
                <a16:creationId xmlns:a16="http://schemas.microsoft.com/office/drawing/2014/main" id="{881E2349-D2E9-40C0-BA55-7AC9317B039F}"/>
              </a:ext>
            </a:extLst>
          </p:cNvPr>
          <p:cNvPicPr>
            <a:picLocks noChangeAspect="1"/>
          </p:cNvPicPr>
          <p:nvPr/>
        </p:nvPicPr>
        <p:blipFill>
          <a:blip r:embed="rId3"/>
          <a:stretch>
            <a:fillRect/>
          </a:stretch>
        </p:blipFill>
        <p:spPr>
          <a:xfrm>
            <a:off x="1335877" y="3717379"/>
            <a:ext cx="3402967" cy="1991980"/>
          </a:xfrm>
          <a:prstGeom prst="rect">
            <a:avLst/>
          </a:prstGeom>
        </p:spPr>
      </p:pic>
      <p:sp>
        <p:nvSpPr>
          <p:cNvPr id="8" name="TextBox 7">
            <a:extLst>
              <a:ext uri="{FF2B5EF4-FFF2-40B4-BE49-F238E27FC236}">
                <a16:creationId xmlns:a16="http://schemas.microsoft.com/office/drawing/2014/main" id="{A9A7A9C6-344F-4A9E-B422-884195259F9B}"/>
              </a:ext>
            </a:extLst>
          </p:cNvPr>
          <p:cNvSpPr txBox="1"/>
          <p:nvPr/>
        </p:nvSpPr>
        <p:spPr>
          <a:xfrm>
            <a:off x="5900928" y="2128011"/>
            <a:ext cx="4925568"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COUNT keyword is used to calculate the total number of records returned</a:t>
            </a:r>
          </a:p>
          <a:p>
            <a:pPr marL="285750" indent="-285750">
              <a:buFont typeface="Arial" panose="020B0604020202020204" pitchFamily="34" charset="0"/>
              <a:buChar char="•"/>
            </a:pPr>
            <a:r>
              <a:rPr lang="en-US" sz="1400" dirty="0"/>
              <a:t>The GROUP BY keyword is used to ground the result by the values in “</a:t>
            </a:r>
            <a:r>
              <a:rPr lang="en-US" sz="1400" dirty="0" err="1"/>
              <a:t>Mission_Outcome</a:t>
            </a:r>
            <a:r>
              <a:rPr lang="en-US" sz="1400" dirty="0"/>
              <a:t>” column</a:t>
            </a:r>
          </a:p>
        </p:txBody>
      </p:sp>
    </p:spTree>
    <p:extLst>
      <p:ext uri="{BB962C8B-B14F-4D97-AF65-F5344CB8AC3E}">
        <p14:creationId xmlns:p14="http://schemas.microsoft.com/office/powerpoint/2010/main" val="3788846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BFB2DED-D0AF-4022-91EF-DF8D698A1C16}"/>
              </a:ext>
            </a:extLst>
          </p:cNvPr>
          <p:cNvSpPr txBox="1"/>
          <p:nvPr/>
        </p:nvSpPr>
        <p:spPr>
          <a:xfrm>
            <a:off x="1028701" y="481264"/>
            <a:ext cx="5218673" cy="646331"/>
          </a:xfrm>
          <a:prstGeom prst="rect">
            <a:avLst/>
          </a:prstGeom>
          <a:noFill/>
        </p:spPr>
        <p:txBody>
          <a:bodyPr wrap="none" rtlCol="0">
            <a:spAutoFit/>
          </a:bodyPr>
          <a:lstStyle/>
          <a:p>
            <a:r>
              <a:rPr lang="en-US" sz="3600" dirty="0">
                <a:latin typeface="Arial Black" panose="020B0A04020102020204" pitchFamily="34" charset="0"/>
              </a:rPr>
              <a:t>Executive Summary</a:t>
            </a:r>
          </a:p>
        </p:txBody>
      </p:sp>
      <p:sp>
        <p:nvSpPr>
          <p:cNvPr id="7" name="TextBox 6">
            <a:extLst>
              <a:ext uri="{FF2B5EF4-FFF2-40B4-BE49-F238E27FC236}">
                <a16:creationId xmlns:a16="http://schemas.microsoft.com/office/drawing/2014/main" id="{9428A0BD-A046-48A3-85BA-1CF9F30E03D2}"/>
              </a:ext>
            </a:extLst>
          </p:cNvPr>
          <p:cNvSpPr txBox="1"/>
          <p:nvPr/>
        </p:nvSpPr>
        <p:spPr>
          <a:xfrm>
            <a:off x="1028701" y="2232647"/>
            <a:ext cx="3669631" cy="2392706"/>
          </a:xfrm>
          <a:prstGeom prst="rect">
            <a:avLst/>
          </a:prstGeom>
          <a:noFill/>
        </p:spPr>
        <p:txBody>
          <a:bodyPr wrap="square" rtlCol="0">
            <a:spAutoFit/>
          </a:bodyPr>
          <a:lstStyle/>
          <a:p>
            <a:r>
              <a:rPr lang="en-US" dirty="0"/>
              <a:t>Summary of methodologies</a:t>
            </a:r>
          </a:p>
          <a:p>
            <a:pPr marL="285750" indent="-285750">
              <a:lnSpc>
                <a:spcPct val="150000"/>
              </a:lnSpc>
              <a:buFont typeface="Arial" panose="020B0604020202020204" pitchFamily="34" charset="0"/>
              <a:buChar char="•"/>
            </a:pPr>
            <a:r>
              <a:rPr lang="en-US" dirty="0"/>
              <a:t>Data Collection</a:t>
            </a:r>
          </a:p>
          <a:p>
            <a:pPr marL="285750" indent="-285750">
              <a:lnSpc>
                <a:spcPct val="150000"/>
              </a:lnSpc>
              <a:buFont typeface="Arial" panose="020B0604020202020204" pitchFamily="34" charset="0"/>
              <a:buChar char="•"/>
            </a:pPr>
            <a:r>
              <a:rPr lang="en-US" dirty="0"/>
              <a:t>Data Wrangling</a:t>
            </a:r>
          </a:p>
          <a:p>
            <a:pPr marL="285750" indent="-285750">
              <a:lnSpc>
                <a:spcPct val="150000"/>
              </a:lnSpc>
              <a:buFont typeface="Arial" panose="020B0604020202020204" pitchFamily="34" charset="0"/>
              <a:buChar char="•"/>
            </a:pPr>
            <a:r>
              <a:rPr lang="en-US" dirty="0"/>
              <a:t>Exploratory Analysis</a:t>
            </a:r>
          </a:p>
          <a:p>
            <a:pPr marL="285750" indent="-285750">
              <a:lnSpc>
                <a:spcPct val="150000"/>
              </a:lnSpc>
              <a:buFont typeface="Arial" panose="020B0604020202020204" pitchFamily="34" charset="0"/>
              <a:buChar char="•"/>
            </a:pPr>
            <a:r>
              <a:rPr lang="en-US" dirty="0"/>
              <a:t>Interactive Visual Analytics</a:t>
            </a:r>
          </a:p>
          <a:p>
            <a:pPr marL="285750" indent="-285750">
              <a:lnSpc>
                <a:spcPct val="150000"/>
              </a:lnSpc>
              <a:buFont typeface="Arial" panose="020B0604020202020204" pitchFamily="34" charset="0"/>
              <a:buChar char="•"/>
            </a:pPr>
            <a:r>
              <a:rPr lang="en-US" dirty="0"/>
              <a:t>Predictive Analysis</a:t>
            </a:r>
          </a:p>
        </p:txBody>
      </p:sp>
      <p:sp>
        <p:nvSpPr>
          <p:cNvPr id="8" name="TextBox 7">
            <a:extLst>
              <a:ext uri="{FF2B5EF4-FFF2-40B4-BE49-F238E27FC236}">
                <a16:creationId xmlns:a16="http://schemas.microsoft.com/office/drawing/2014/main" id="{B0068D16-FCDF-4CC0-836B-83318858FE9C}"/>
              </a:ext>
            </a:extLst>
          </p:cNvPr>
          <p:cNvSpPr txBox="1"/>
          <p:nvPr/>
        </p:nvSpPr>
        <p:spPr>
          <a:xfrm>
            <a:off x="6668479" y="2232647"/>
            <a:ext cx="3472489" cy="1977208"/>
          </a:xfrm>
          <a:prstGeom prst="rect">
            <a:avLst/>
          </a:prstGeom>
          <a:noFill/>
        </p:spPr>
        <p:txBody>
          <a:bodyPr wrap="none" rtlCol="0">
            <a:spAutoFit/>
          </a:bodyPr>
          <a:lstStyle/>
          <a:p>
            <a:r>
              <a:rPr lang="en-US" dirty="0"/>
              <a:t>Summary of all results</a:t>
            </a:r>
          </a:p>
          <a:p>
            <a:pPr marL="285750" indent="-285750">
              <a:lnSpc>
                <a:spcPct val="150000"/>
              </a:lnSpc>
              <a:buFont typeface="Arial" panose="020B0604020202020204" pitchFamily="34" charset="0"/>
              <a:buChar char="•"/>
            </a:pPr>
            <a:r>
              <a:rPr lang="en-US" dirty="0"/>
              <a:t>Exploratory Analysis Result</a:t>
            </a:r>
          </a:p>
          <a:p>
            <a:pPr marL="285750" indent="-285750">
              <a:lnSpc>
                <a:spcPct val="150000"/>
              </a:lnSpc>
              <a:buFont typeface="Arial" panose="020B0604020202020204" pitchFamily="34" charset="0"/>
              <a:buChar char="•"/>
            </a:pPr>
            <a:r>
              <a:rPr lang="en-US" dirty="0"/>
              <a:t>Visual Analytics</a:t>
            </a:r>
          </a:p>
          <a:p>
            <a:pPr marL="285750" indent="-285750">
              <a:lnSpc>
                <a:spcPct val="150000"/>
              </a:lnSpc>
              <a:buFont typeface="Arial" panose="020B0604020202020204" pitchFamily="34" charset="0"/>
              <a:buChar char="•"/>
            </a:pPr>
            <a:r>
              <a:rPr lang="en-US" dirty="0"/>
              <a:t>Interactive Dashboard</a:t>
            </a:r>
          </a:p>
          <a:p>
            <a:pPr marL="285750" indent="-285750">
              <a:lnSpc>
                <a:spcPct val="150000"/>
              </a:lnSpc>
              <a:buFont typeface="Arial" panose="020B0604020202020204" pitchFamily="34" charset="0"/>
              <a:buChar char="•"/>
            </a:pPr>
            <a:r>
              <a:rPr lang="en-US" dirty="0"/>
              <a:t>Predictive Analysis Model</a:t>
            </a:r>
          </a:p>
        </p:txBody>
      </p:sp>
    </p:spTree>
    <p:extLst>
      <p:ext uri="{BB962C8B-B14F-4D97-AF65-F5344CB8AC3E}">
        <p14:creationId xmlns:p14="http://schemas.microsoft.com/office/powerpoint/2010/main" val="1444193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11BBD2-0ED1-4CC6-8E1A-2E1A5196A3F7}"/>
              </a:ext>
            </a:extLst>
          </p:cNvPr>
          <p:cNvSpPr txBox="1"/>
          <p:nvPr/>
        </p:nvSpPr>
        <p:spPr>
          <a:xfrm>
            <a:off x="493776" y="353568"/>
            <a:ext cx="9150096" cy="646331"/>
          </a:xfrm>
          <a:prstGeom prst="rect">
            <a:avLst/>
          </a:prstGeom>
          <a:noFill/>
        </p:spPr>
        <p:txBody>
          <a:bodyPr wrap="square" rtlCol="0">
            <a:spAutoFit/>
          </a:bodyPr>
          <a:lstStyle/>
          <a:p>
            <a:r>
              <a:rPr lang="en-US" sz="3600" dirty="0">
                <a:latin typeface="Arial Black" panose="020B0A04020102020204" pitchFamily="34" charset="0"/>
              </a:rPr>
              <a:t>Booster Carries Maximum Payload</a:t>
            </a:r>
          </a:p>
        </p:txBody>
      </p:sp>
      <p:pic>
        <p:nvPicPr>
          <p:cNvPr id="8" name="Picture 7">
            <a:extLst>
              <a:ext uri="{FF2B5EF4-FFF2-40B4-BE49-F238E27FC236}">
                <a16:creationId xmlns:a16="http://schemas.microsoft.com/office/drawing/2014/main" id="{3B2026E8-B0DB-416A-B4BB-C3761A5814B5}"/>
              </a:ext>
            </a:extLst>
          </p:cNvPr>
          <p:cNvPicPr>
            <a:picLocks noChangeAspect="1"/>
          </p:cNvPicPr>
          <p:nvPr/>
        </p:nvPicPr>
        <p:blipFill>
          <a:blip r:embed="rId2"/>
          <a:stretch>
            <a:fillRect/>
          </a:stretch>
        </p:blipFill>
        <p:spPr>
          <a:xfrm>
            <a:off x="493776" y="1552215"/>
            <a:ext cx="6468378" cy="800212"/>
          </a:xfrm>
          <a:prstGeom prst="rect">
            <a:avLst/>
          </a:prstGeom>
        </p:spPr>
      </p:pic>
      <p:pic>
        <p:nvPicPr>
          <p:cNvPr id="9" name="Picture 8">
            <a:extLst>
              <a:ext uri="{FF2B5EF4-FFF2-40B4-BE49-F238E27FC236}">
                <a16:creationId xmlns:a16="http://schemas.microsoft.com/office/drawing/2014/main" id="{BCA3E6EF-F37F-40F2-991B-13774DBF948C}"/>
              </a:ext>
            </a:extLst>
          </p:cNvPr>
          <p:cNvPicPr>
            <a:picLocks noChangeAspect="1"/>
          </p:cNvPicPr>
          <p:nvPr/>
        </p:nvPicPr>
        <p:blipFill>
          <a:blip r:embed="rId3"/>
          <a:stretch>
            <a:fillRect/>
          </a:stretch>
        </p:blipFill>
        <p:spPr>
          <a:xfrm>
            <a:off x="493776" y="2648712"/>
            <a:ext cx="1133633" cy="3486637"/>
          </a:xfrm>
          <a:prstGeom prst="rect">
            <a:avLst/>
          </a:prstGeom>
        </p:spPr>
      </p:pic>
      <p:sp>
        <p:nvSpPr>
          <p:cNvPr id="10" name="TextBox 9">
            <a:extLst>
              <a:ext uri="{FF2B5EF4-FFF2-40B4-BE49-F238E27FC236}">
                <a16:creationId xmlns:a16="http://schemas.microsoft.com/office/drawing/2014/main" id="{8284069E-2F43-49DE-AEF8-595EA048EB20}"/>
              </a:ext>
            </a:extLst>
          </p:cNvPr>
          <p:cNvSpPr txBox="1"/>
          <p:nvPr/>
        </p:nvSpPr>
        <p:spPr>
          <a:xfrm>
            <a:off x="2658378" y="2905780"/>
            <a:ext cx="8607552"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DISTINCT keyword is used to find the unique value in the “</a:t>
            </a:r>
            <a:r>
              <a:rPr lang="en-US" sz="1400" dirty="0" err="1"/>
              <a:t>Booster_Version</a:t>
            </a:r>
            <a:r>
              <a:rPr lang="en-US" sz="1400" dirty="0"/>
              <a:t>” column</a:t>
            </a:r>
          </a:p>
          <a:p>
            <a:pPr marL="285750" indent="-285750">
              <a:buFont typeface="Arial" panose="020B0604020202020204" pitchFamily="34" charset="0"/>
              <a:buChar char="•"/>
            </a:pPr>
            <a:r>
              <a:rPr lang="en-US" sz="1400" dirty="0"/>
              <a:t>The WHERE clause is use to find the maximum value in the “PAYLOAD_MASS_KG_”  column</a:t>
            </a:r>
          </a:p>
        </p:txBody>
      </p:sp>
      <p:sp>
        <p:nvSpPr>
          <p:cNvPr id="11" name="TextBox 10">
            <a:extLst>
              <a:ext uri="{FF2B5EF4-FFF2-40B4-BE49-F238E27FC236}">
                <a16:creationId xmlns:a16="http://schemas.microsoft.com/office/drawing/2014/main" id="{19D7277A-9531-4CF0-AEAC-25C1C1E178E7}"/>
              </a:ext>
            </a:extLst>
          </p:cNvPr>
          <p:cNvSpPr txBox="1"/>
          <p:nvPr/>
        </p:nvSpPr>
        <p:spPr>
          <a:xfrm>
            <a:off x="2804160" y="4498848"/>
            <a:ext cx="7449312" cy="369332"/>
          </a:xfrm>
          <a:prstGeom prst="rect">
            <a:avLst/>
          </a:prstGeom>
          <a:noFill/>
        </p:spPr>
        <p:txBody>
          <a:bodyPr wrap="square" rtlCol="0">
            <a:spAutoFit/>
          </a:bodyPr>
          <a:lstStyle/>
          <a:p>
            <a:r>
              <a:rPr lang="en-US" dirty="0"/>
              <a:t>There are 12 booster versions with the maximum payload mass</a:t>
            </a:r>
          </a:p>
        </p:txBody>
      </p:sp>
    </p:spTree>
    <p:extLst>
      <p:ext uri="{BB962C8B-B14F-4D97-AF65-F5344CB8AC3E}">
        <p14:creationId xmlns:p14="http://schemas.microsoft.com/office/powerpoint/2010/main" val="2439105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6A19B3-0B47-4F75-8A53-ACF470F7B481}"/>
              </a:ext>
            </a:extLst>
          </p:cNvPr>
          <p:cNvSpPr txBox="1"/>
          <p:nvPr/>
        </p:nvSpPr>
        <p:spPr>
          <a:xfrm>
            <a:off x="475488" y="292608"/>
            <a:ext cx="5620512" cy="646331"/>
          </a:xfrm>
          <a:prstGeom prst="rect">
            <a:avLst/>
          </a:prstGeom>
          <a:noFill/>
        </p:spPr>
        <p:txBody>
          <a:bodyPr wrap="square" rtlCol="0">
            <a:spAutoFit/>
          </a:bodyPr>
          <a:lstStyle/>
          <a:p>
            <a:r>
              <a:rPr lang="en-US" sz="3600" dirty="0">
                <a:latin typeface="Arial Black" panose="020B0A04020102020204" pitchFamily="34" charset="0"/>
              </a:rPr>
              <a:t>2015 Launch Records</a:t>
            </a:r>
          </a:p>
        </p:txBody>
      </p:sp>
      <p:pic>
        <p:nvPicPr>
          <p:cNvPr id="6" name="Picture 5">
            <a:extLst>
              <a:ext uri="{FF2B5EF4-FFF2-40B4-BE49-F238E27FC236}">
                <a16:creationId xmlns:a16="http://schemas.microsoft.com/office/drawing/2014/main" id="{19E86445-D727-4C3B-874F-B29028761358}"/>
              </a:ext>
            </a:extLst>
          </p:cNvPr>
          <p:cNvPicPr>
            <a:picLocks noChangeAspect="1"/>
          </p:cNvPicPr>
          <p:nvPr/>
        </p:nvPicPr>
        <p:blipFill>
          <a:blip r:embed="rId2"/>
          <a:stretch>
            <a:fillRect/>
          </a:stretch>
        </p:blipFill>
        <p:spPr>
          <a:xfrm>
            <a:off x="475488" y="1583923"/>
            <a:ext cx="7116168" cy="933580"/>
          </a:xfrm>
          <a:prstGeom prst="rect">
            <a:avLst/>
          </a:prstGeom>
        </p:spPr>
      </p:pic>
      <p:pic>
        <p:nvPicPr>
          <p:cNvPr id="7" name="Picture 6">
            <a:extLst>
              <a:ext uri="{FF2B5EF4-FFF2-40B4-BE49-F238E27FC236}">
                <a16:creationId xmlns:a16="http://schemas.microsoft.com/office/drawing/2014/main" id="{14B6EB79-81AD-45A3-9540-D9FE684D0759}"/>
              </a:ext>
            </a:extLst>
          </p:cNvPr>
          <p:cNvPicPr>
            <a:picLocks noChangeAspect="1"/>
          </p:cNvPicPr>
          <p:nvPr/>
        </p:nvPicPr>
        <p:blipFill>
          <a:blip r:embed="rId3"/>
          <a:stretch>
            <a:fillRect/>
          </a:stretch>
        </p:blipFill>
        <p:spPr>
          <a:xfrm>
            <a:off x="475488" y="4096067"/>
            <a:ext cx="3886742" cy="857370"/>
          </a:xfrm>
          <a:prstGeom prst="rect">
            <a:avLst/>
          </a:prstGeom>
        </p:spPr>
      </p:pic>
      <p:sp>
        <p:nvSpPr>
          <p:cNvPr id="8" name="TextBox 7">
            <a:extLst>
              <a:ext uri="{FF2B5EF4-FFF2-40B4-BE49-F238E27FC236}">
                <a16:creationId xmlns:a16="http://schemas.microsoft.com/office/drawing/2014/main" id="{C5F68303-CB82-4AB0-8B45-B492C935DC6C}"/>
              </a:ext>
            </a:extLst>
          </p:cNvPr>
          <p:cNvSpPr txBox="1"/>
          <p:nvPr/>
        </p:nvSpPr>
        <p:spPr>
          <a:xfrm>
            <a:off x="475488" y="2721261"/>
            <a:ext cx="9717024"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SUBSTR keyword is used to get the month from the date</a:t>
            </a:r>
          </a:p>
          <a:p>
            <a:pPr marL="285750" indent="-285750">
              <a:buFont typeface="Arial" panose="020B0604020202020204" pitchFamily="34" charset="0"/>
              <a:buChar char="•"/>
            </a:pPr>
            <a:r>
              <a:rPr lang="en-US" sz="1400" dirty="0"/>
              <a:t>The WHERE clause is used to extract data in year 2015</a:t>
            </a:r>
          </a:p>
          <a:p>
            <a:pPr marL="285750" indent="-285750">
              <a:buFont typeface="Arial" panose="020B0604020202020204" pitchFamily="34" charset="0"/>
              <a:buChar char="•"/>
            </a:pPr>
            <a:r>
              <a:rPr lang="en-US" sz="1400" dirty="0"/>
              <a:t>The LIKE keyword is used to find value that have “failure” and “drone ship” in the “</a:t>
            </a:r>
            <a:r>
              <a:rPr lang="en-US" sz="1400" dirty="0" err="1"/>
              <a:t>Landing_Outcome</a:t>
            </a:r>
            <a:r>
              <a:rPr lang="en-US" sz="1400" dirty="0"/>
              <a:t>” column </a:t>
            </a:r>
          </a:p>
        </p:txBody>
      </p:sp>
      <p:sp>
        <p:nvSpPr>
          <p:cNvPr id="9" name="TextBox 8">
            <a:extLst>
              <a:ext uri="{FF2B5EF4-FFF2-40B4-BE49-F238E27FC236}">
                <a16:creationId xmlns:a16="http://schemas.microsoft.com/office/drawing/2014/main" id="{0F35A805-1BF8-421B-A42D-D2B741F05B5D}"/>
              </a:ext>
            </a:extLst>
          </p:cNvPr>
          <p:cNvSpPr txBox="1"/>
          <p:nvPr/>
        </p:nvSpPr>
        <p:spPr>
          <a:xfrm>
            <a:off x="5160977" y="4263142"/>
            <a:ext cx="5337590"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There is only 2 failure launches on drone ship in year 2015</a:t>
            </a:r>
          </a:p>
          <a:p>
            <a:pPr marL="285750" indent="-285750">
              <a:buFont typeface="Arial" panose="020B0604020202020204" pitchFamily="34" charset="0"/>
              <a:buChar char="•"/>
            </a:pPr>
            <a:r>
              <a:rPr lang="en-US" sz="1400" dirty="0"/>
              <a:t>Both launches are at launch site CCAFS LC-40</a:t>
            </a:r>
          </a:p>
        </p:txBody>
      </p:sp>
    </p:spTree>
    <p:extLst>
      <p:ext uri="{BB962C8B-B14F-4D97-AF65-F5344CB8AC3E}">
        <p14:creationId xmlns:p14="http://schemas.microsoft.com/office/powerpoint/2010/main" val="23158102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B4AEF3-FA34-4450-A84B-3E6D5851B23A}"/>
              </a:ext>
            </a:extLst>
          </p:cNvPr>
          <p:cNvSpPr txBox="1"/>
          <p:nvPr/>
        </p:nvSpPr>
        <p:spPr>
          <a:xfrm>
            <a:off x="512064" y="292608"/>
            <a:ext cx="8912352" cy="1200329"/>
          </a:xfrm>
          <a:prstGeom prst="rect">
            <a:avLst/>
          </a:prstGeom>
          <a:noFill/>
        </p:spPr>
        <p:txBody>
          <a:bodyPr wrap="square" rtlCol="0">
            <a:spAutoFit/>
          </a:bodyPr>
          <a:lstStyle/>
          <a:p>
            <a:r>
              <a:rPr lang="en-US" sz="3600" dirty="0">
                <a:latin typeface="Arial Black" panose="020B0A04020102020204" pitchFamily="34" charset="0"/>
              </a:rPr>
              <a:t>Rank Landing Outcomes Between 2010-06-04 and 2017-03-20</a:t>
            </a:r>
          </a:p>
        </p:txBody>
      </p:sp>
      <p:pic>
        <p:nvPicPr>
          <p:cNvPr id="6" name="Picture 5">
            <a:extLst>
              <a:ext uri="{FF2B5EF4-FFF2-40B4-BE49-F238E27FC236}">
                <a16:creationId xmlns:a16="http://schemas.microsoft.com/office/drawing/2014/main" id="{F996FB82-A2B6-46C5-A588-1EB358FC6D2C}"/>
              </a:ext>
            </a:extLst>
          </p:cNvPr>
          <p:cNvPicPr>
            <a:picLocks noChangeAspect="1"/>
          </p:cNvPicPr>
          <p:nvPr/>
        </p:nvPicPr>
        <p:blipFill>
          <a:blip r:embed="rId2"/>
          <a:stretch>
            <a:fillRect/>
          </a:stretch>
        </p:blipFill>
        <p:spPr>
          <a:xfrm>
            <a:off x="512064" y="2104081"/>
            <a:ext cx="4058216" cy="1152686"/>
          </a:xfrm>
          <a:prstGeom prst="rect">
            <a:avLst/>
          </a:prstGeom>
        </p:spPr>
      </p:pic>
      <p:pic>
        <p:nvPicPr>
          <p:cNvPr id="7" name="Picture 6">
            <a:extLst>
              <a:ext uri="{FF2B5EF4-FFF2-40B4-BE49-F238E27FC236}">
                <a16:creationId xmlns:a16="http://schemas.microsoft.com/office/drawing/2014/main" id="{0198C5D3-A4BA-4236-8AA3-693268EF9D84}"/>
              </a:ext>
            </a:extLst>
          </p:cNvPr>
          <p:cNvPicPr>
            <a:picLocks noChangeAspect="1"/>
          </p:cNvPicPr>
          <p:nvPr/>
        </p:nvPicPr>
        <p:blipFill>
          <a:blip r:embed="rId3"/>
          <a:stretch>
            <a:fillRect/>
          </a:stretch>
        </p:blipFill>
        <p:spPr>
          <a:xfrm>
            <a:off x="1583776" y="3648455"/>
            <a:ext cx="1914792" cy="2695951"/>
          </a:xfrm>
          <a:prstGeom prst="rect">
            <a:avLst/>
          </a:prstGeom>
        </p:spPr>
      </p:pic>
      <p:sp>
        <p:nvSpPr>
          <p:cNvPr id="8" name="TextBox 7">
            <a:extLst>
              <a:ext uri="{FF2B5EF4-FFF2-40B4-BE49-F238E27FC236}">
                <a16:creationId xmlns:a16="http://schemas.microsoft.com/office/drawing/2014/main" id="{338AE6D2-E54D-4409-96ED-A0362C108030}"/>
              </a:ext>
            </a:extLst>
          </p:cNvPr>
          <p:cNvSpPr txBox="1"/>
          <p:nvPr/>
        </p:nvSpPr>
        <p:spPr>
          <a:xfrm>
            <a:off x="4968240" y="1772483"/>
            <a:ext cx="5779008"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COUNT keyword is used to calculate the total number of records returned</a:t>
            </a:r>
          </a:p>
          <a:p>
            <a:pPr marL="285750" indent="-285750">
              <a:buFont typeface="Arial" panose="020B0604020202020204" pitchFamily="34" charset="0"/>
              <a:buChar char="•"/>
            </a:pPr>
            <a:r>
              <a:rPr lang="en-US" sz="1400" dirty="0"/>
              <a:t>The WHERE clause is used to get the data between 2010-06-04 and 2017-03-20</a:t>
            </a:r>
          </a:p>
          <a:p>
            <a:pPr marL="285750" indent="-285750">
              <a:buFont typeface="Arial" panose="020B0604020202020204" pitchFamily="34" charset="0"/>
              <a:buChar char="•"/>
            </a:pPr>
            <a:r>
              <a:rPr lang="en-US" sz="1400" dirty="0"/>
              <a:t>The GROUP BY keyword is used to group the result by the values in “</a:t>
            </a:r>
            <a:r>
              <a:rPr lang="en-US" sz="1400" dirty="0" err="1"/>
              <a:t>Landing_Outcome</a:t>
            </a:r>
            <a:r>
              <a:rPr lang="en-US" sz="1400" dirty="0"/>
              <a:t>” column</a:t>
            </a:r>
          </a:p>
          <a:p>
            <a:pPr marL="285750" indent="-285750">
              <a:buFont typeface="Arial" panose="020B0604020202020204" pitchFamily="34" charset="0"/>
              <a:buChar char="•"/>
            </a:pPr>
            <a:r>
              <a:rPr lang="en-US" sz="1400" dirty="0"/>
              <a:t>The ORDER BY keyword is used to order the result by the total number of records in descending order</a:t>
            </a:r>
          </a:p>
        </p:txBody>
      </p:sp>
      <p:sp>
        <p:nvSpPr>
          <p:cNvPr id="9" name="TextBox 8">
            <a:extLst>
              <a:ext uri="{FF2B5EF4-FFF2-40B4-BE49-F238E27FC236}">
                <a16:creationId xmlns:a16="http://schemas.microsoft.com/office/drawing/2014/main" id="{B8C1D84D-DF62-43CF-9B1B-21695A17606E}"/>
              </a:ext>
            </a:extLst>
          </p:cNvPr>
          <p:cNvSpPr txBox="1"/>
          <p:nvPr/>
        </p:nvSpPr>
        <p:spPr>
          <a:xfrm>
            <a:off x="4968240" y="4627098"/>
            <a:ext cx="5492496"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There are 20 success launches between this period</a:t>
            </a:r>
          </a:p>
          <a:p>
            <a:pPr marL="285750" indent="-285750">
              <a:buFont typeface="Arial" panose="020B0604020202020204" pitchFamily="34" charset="0"/>
              <a:buChar char="•"/>
            </a:pPr>
            <a:r>
              <a:rPr lang="en-US" sz="1400" dirty="0"/>
              <a:t>There are 10 launch with no attempt to land the first stage</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9582379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0206CA-53EF-4E95-BAB0-97D3FC1366CD}"/>
              </a:ext>
            </a:extLst>
          </p:cNvPr>
          <p:cNvSpPr txBox="1"/>
          <p:nvPr/>
        </p:nvSpPr>
        <p:spPr>
          <a:xfrm>
            <a:off x="707136" y="2551837"/>
            <a:ext cx="8083296" cy="1754326"/>
          </a:xfrm>
          <a:prstGeom prst="rect">
            <a:avLst/>
          </a:prstGeom>
          <a:noFill/>
        </p:spPr>
        <p:txBody>
          <a:bodyPr wrap="square" rtlCol="0">
            <a:spAutoFit/>
          </a:bodyPr>
          <a:lstStyle/>
          <a:p>
            <a:r>
              <a:rPr lang="en-US" sz="5400" dirty="0">
                <a:latin typeface="Arial Black" panose="020B0A04020102020204" pitchFamily="34" charset="0"/>
              </a:rPr>
              <a:t>Launch Sites Proximities Analysis</a:t>
            </a:r>
          </a:p>
        </p:txBody>
      </p:sp>
    </p:spTree>
    <p:extLst>
      <p:ext uri="{BB962C8B-B14F-4D97-AF65-F5344CB8AC3E}">
        <p14:creationId xmlns:p14="http://schemas.microsoft.com/office/powerpoint/2010/main" val="17778580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343521-2849-4BB3-9E74-B3396E3DAB68}"/>
              </a:ext>
            </a:extLst>
          </p:cNvPr>
          <p:cNvPicPr>
            <a:picLocks noChangeAspect="1"/>
          </p:cNvPicPr>
          <p:nvPr/>
        </p:nvPicPr>
        <p:blipFill>
          <a:blip r:embed="rId2"/>
          <a:stretch>
            <a:fillRect/>
          </a:stretch>
        </p:blipFill>
        <p:spPr>
          <a:xfrm>
            <a:off x="573024" y="1652966"/>
            <a:ext cx="3165735" cy="1707893"/>
          </a:xfrm>
          <a:prstGeom prst="rect">
            <a:avLst/>
          </a:prstGeom>
        </p:spPr>
      </p:pic>
      <p:sp>
        <p:nvSpPr>
          <p:cNvPr id="5" name="TextBox 4">
            <a:extLst>
              <a:ext uri="{FF2B5EF4-FFF2-40B4-BE49-F238E27FC236}">
                <a16:creationId xmlns:a16="http://schemas.microsoft.com/office/drawing/2014/main" id="{FFFC2AD1-EE1E-4F46-B5FC-810AD74532A8}"/>
              </a:ext>
            </a:extLst>
          </p:cNvPr>
          <p:cNvSpPr txBox="1"/>
          <p:nvPr/>
        </p:nvSpPr>
        <p:spPr>
          <a:xfrm>
            <a:off x="573024" y="292608"/>
            <a:ext cx="6815328" cy="646331"/>
          </a:xfrm>
          <a:prstGeom prst="rect">
            <a:avLst/>
          </a:prstGeom>
          <a:noFill/>
        </p:spPr>
        <p:txBody>
          <a:bodyPr wrap="square" rtlCol="0">
            <a:spAutoFit/>
          </a:bodyPr>
          <a:lstStyle/>
          <a:p>
            <a:r>
              <a:rPr lang="en-US" sz="3600" dirty="0">
                <a:latin typeface="Arial Black" panose="020B0A04020102020204" pitchFamily="34" charset="0"/>
              </a:rPr>
              <a:t>All Launch Sites on a map</a:t>
            </a:r>
          </a:p>
        </p:txBody>
      </p:sp>
      <p:pic>
        <p:nvPicPr>
          <p:cNvPr id="6" name="Picture 5">
            <a:extLst>
              <a:ext uri="{FF2B5EF4-FFF2-40B4-BE49-F238E27FC236}">
                <a16:creationId xmlns:a16="http://schemas.microsoft.com/office/drawing/2014/main" id="{6BA253FF-0ABC-4A06-B3C9-E5B7D0BA4EC4}"/>
              </a:ext>
            </a:extLst>
          </p:cNvPr>
          <p:cNvPicPr>
            <a:picLocks noChangeAspect="1"/>
          </p:cNvPicPr>
          <p:nvPr/>
        </p:nvPicPr>
        <p:blipFill>
          <a:blip r:embed="rId3"/>
          <a:stretch>
            <a:fillRect/>
          </a:stretch>
        </p:blipFill>
        <p:spPr>
          <a:xfrm>
            <a:off x="573024" y="3475960"/>
            <a:ext cx="2971760" cy="1855514"/>
          </a:xfrm>
          <a:prstGeom prst="rect">
            <a:avLst/>
          </a:prstGeom>
        </p:spPr>
      </p:pic>
      <p:pic>
        <p:nvPicPr>
          <p:cNvPr id="7" name="Picture 6">
            <a:extLst>
              <a:ext uri="{FF2B5EF4-FFF2-40B4-BE49-F238E27FC236}">
                <a16:creationId xmlns:a16="http://schemas.microsoft.com/office/drawing/2014/main" id="{D9E9A47D-EF61-4A2F-BF9D-092F4EBA922D}"/>
              </a:ext>
            </a:extLst>
          </p:cNvPr>
          <p:cNvPicPr>
            <a:picLocks noChangeAspect="1"/>
          </p:cNvPicPr>
          <p:nvPr/>
        </p:nvPicPr>
        <p:blipFill>
          <a:blip r:embed="rId4"/>
          <a:stretch>
            <a:fillRect/>
          </a:stretch>
        </p:blipFill>
        <p:spPr>
          <a:xfrm>
            <a:off x="4153434" y="1652965"/>
            <a:ext cx="2715459" cy="1707893"/>
          </a:xfrm>
          <a:prstGeom prst="rect">
            <a:avLst/>
          </a:prstGeom>
        </p:spPr>
      </p:pic>
      <p:pic>
        <p:nvPicPr>
          <p:cNvPr id="8" name="Picture 7">
            <a:extLst>
              <a:ext uri="{FF2B5EF4-FFF2-40B4-BE49-F238E27FC236}">
                <a16:creationId xmlns:a16="http://schemas.microsoft.com/office/drawing/2014/main" id="{7677B8E4-F47C-43A2-A7AD-80A8793B1938}"/>
              </a:ext>
            </a:extLst>
          </p:cNvPr>
          <p:cNvPicPr>
            <a:picLocks noChangeAspect="1"/>
          </p:cNvPicPr>
          <p:nvPr/>
        </p:nvPicPr>
        <p:blipFill>
          <a:blip r:embed="rId5"/>
          <a:stretch>
            <a:fillRect/>
          </a:stretch>
        </p:blipFill>
        <p:spPr>
          <a:xfrm>
            <a:off x="4224687" y="3475960"/>
            <a:ext cx="2520497" cy="1856053"/>
          </a:xfrm>
          <a:prstGeom prst="rect">
            <a:avLst/>
          </a:prstGeom>
        </p:spPr>
      </p:pic>
      <p:cxnSp>
        <p:nvCxnSpPr>
          <p:cNvPr id="10" name="Straight Arrow Connector 9">
            <a:extLst>
              <a:ext uri="{FF2B5EF4-FFF2-40B4-BE49-F238E27FC236}">
                <a16:creationId xmlns:a16="http://schemas.microsoft.com/office/drawing/2014/main" id="{F1160A7F-856D-402C-9569-E7A4CD9779AD}"/>
              </a:ext>
            </a:extLst>
          </p:cNvPr>
          <p:cNvCxnSpPr/>
          <p:nvPr/>
        </p:nvCxnSpPr>
        <p:spPr>
          <a:xfrm>
            <a:off x="789709" y="2375065"/>
            <a:ext cx="1269195" cy="2107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6B7B39B-AF1C-4FA5-A4DA-E1B521F3BCE8}"/>
              </a:ext>
            </a:extLst>
          </p:cNvPr>
          <p:cNvCxnSpPr/>
          <p:nvPr/>
        </p:nvCxnSpPr>
        <p:spPr>
          <a:xfrm>
            <a:off x="3170712" y="2749138"/>
            <a:ext cx="11875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B649D71-A812-4D6A-AF50-5FDF8CC1D8E9}"/>
              </a:ext>
            </a:extLst>
          </p:cNvPr>
          <p:cNvCxnSpPr/>
          <p:nvPr/>
        </p:nvCxnSpPr>
        <p:spPr>
          <a:xfrm>
            <a:off x="3170712" y="2749138"/>
            <a:ext cx="2369127" cy="1846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A3ACB5C-7603-4AC7-A493-232F48946A51}"/>
              </a:ext>
            </a:extLst>
          </p:cNvPr>
          <p:cNvSpPr txBox="1"/>
          <p:nvPr/>
        </p:nvSpPr>
        <p:spPr>
          <a:xfrm>
            <a:off x="7225176" y="2951946"/>
            <a:ext cx="3325091"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All the launch sites are on the coast of the USA</a:t>
            </a:r>
          </a:p>
          <a:p>
            <a:pPr marL="285750" indent="-285750">
              <a:buFont typeface="Arial" panose="020B0604020202020204" pitchFamily="34" charset="0"/>
              <a:buChar char="•"/>
            </a:pPr>
            <a:r>
              <a:rPr lang="en-US" sz="1400" dirty="0"/>
              <a:t>CCAFS LC-40 and CCAFS SLC-40 launch sites are overlapped</a:t>
            </a:r>
          </a:p>
        </p:txBody>
      </p:sp>
    </p:spTree>
    <p:extLst>
      <p:ext uri="{BB962C8B-B14F-4D97-AF65-F5344CB8AC3E}">
        <p14:creationId xmlns:p14="http://schemas.microsoft.com/office/powerpoint/2010/main" val="511681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9D54A5-90CB-406C-917E-13751270DC20}"/>
              </a:ext>
            </a:extLst>
          </p:cNvPr>
          <p:cNvSpPr txBox="1"/>
          <p:nvPr/>
        </p:nvSpPr>
        <p:spPr>
          <a:xfrm>
            <a:off x="438912" y="316992"/>
            <a:ext cx="9217152" cy="1200329"/>
          </a:xfrm>
          <a:prstGeom prst="rect">
            <a:avLst/>
          </a:prstGeom>
          <a:noFill/>
        </p:spPr>
        <p:txBody>
          <a:bodyPr wrap="square" rtlCol="0">
            <a:spAutoFit/>
          </a:bodyPr>
          <a:lstStyle/>
          <a:p>
            <a:r>
              <a:rPr lang="en-US" sz="3600" dirty="0">
                <a:latin typeface="Arial Black" panose="020B0A04020102020204" pitchFamily="34" charset="0"/>
              </a:rPr>
              <a:t>All success/failed launches for each site on the map</a:t>
            </a:r>
          </a:p>
        </p:txBody>
      </p:sp>
      <p:pic>
        <p:nvPicPr>
          <p:cNvPr id="5" name="Picture 4">
            <a:extLst>
              <a:ext uri="{FF2B5EF4-FFF2-40B4-BE49-F238E27FC236}">
                <a16:creationId xmlns:a16="http://schemas.microsoft.com/office/drawing/2014/main" id="{5B106260-220B-40AB-BC71-CFA9AFB9A20C}"/>
              </a:ext>
            </a:extLst>
          </p:cNvPr>
          <p:cNvPicPr>
            <a:picLocks noChangeAspect="1"/>
          </p:cNvPicPr>
          <p:nvPr/>
        </p:nvPicPr>
        <p:blipFill>
          <a:blip r:embed="rId2"/>
          <a:stretch>
            <a:fillRect/>
          </a:stretch>
        </p:blipFill>
        <p:spPr>
          <a:xfrm>
            <a:off x="1448315" y="1607526"/>
            <a:ext cx="3966833" cy="2050705"/>
          </a:xfrm>
          <a:prstGeom prst="rect">
            <a:avLst/>
          </a:prstGeom>
        </p:spPr>
      </p:pic>
      <p:pic>
        <p:nvPicPr>
          <p:cNvPr id="6" name="Picture 5">
            <a:extLst>
              <a:ext uri="{FF2B5EF4-FFF2-40B4-BE49-F238E27FC236}">
                <a16:creationId xmlns:a16="http://schemas.microsoft.com/office/drawing/2014/main" id="{8AF83B9C-9624-4FD3-BF0B-954555EC8CF6}"/>
              </a:ext>
            </a:extLst>
          </p:cNvPr>
          <p:cNvPicPr>
            <a:picLocks noChangeAspect="1"/>
          </p:cNvPicPr>
          <p:nvPr/>
        </p:nvPicPr>
        <p:blipFill>
          <a:blip r:embed="rId3"/>
          <a:stretch>
            <a:fillRect/>
          </a:stretch>
        </p:blipFill>
        <p:spPr>
          <a:xfrm>
            <a:off x="1448315" y="4067515"/>
            <a:ext cx="2301900" cy="1555451"/>
          </a:xfrm>
          <a:prstGeom prst="rect">
            <a:avLst/>
          </a:prstGeom>
        </p:spPr>
      </p:pic>
      <p:pic>
        <p:nvPicPr>
          <p:cNvPr id="7" name="Picture 6">
            <a:extLst>
              <a:ext uri="{FF2B5EF4-FFF2-40B4-BE49-F238E27FC236}">
                <a16:creationId xmlns:a16="http://schemas.microsoft.com/office/drawing/2014/main" id="{790003E3-5339-4AF0-8133-477DE13F59AC}"/>
              </a:ext>
            </a:extLst>
          </p:cNvPr>
          <p:cNvPicPr>
            <a:picLocks noChangeAspect="1"/>
          </p:cNvPicPr>
          <p:nvPr/>
        </p:nvPicPr>
        <p:blipFill>
          <a:blip r:embed="rId4"/>
          <a:stretch>
            <a:fillRect/>
          </a:stretch>
        </p:blipFill>
        <p:spPr>
          <a:xfrm>
            <a:off x="5652242" y="1878795"/>
            <a:ext cx="2259641" cy="1508166"/>
          </a:xfrm>
          <a:prstGeom prst="rect">
            <a:avLst/>
          </a:prstGeom>
        </p:spPr>
      </p:pic>
      <p:pic>
        <p:nvPicPr>
          <p:cNvPr id="8" name="Picture 7">
            <a:extLst>
              <a:ext uri="{FF2B5EF4-FFF2-40B4-BE49-F238E27FC236}">
                <a16:creationId xmlns:a16="http://schemas.microsoft.com/office/drawing/2014/main" id="{BCAEC528-E458-4040-AA17-D92A61518FEE}"/>
              </a:ext>
            </a:extLst>
          </p:cNvPr>
          <p:cNvPicPr>
            <a:picLocks noChangeAspect="1"/>
          </p:cNvPicPr>
          <p:nvPr/>
        </p:nvPicPr>
        <p:blipFill>
          <a:blip r:embed="rId5"/>
          <a:stretch>
            <a:fillRect/>
          </a:stretch>
        </p:blipFill>
        <p:spPr>
          <a:xfrm>
            <a:off x="4522134" y="4114800"/>
            <a:ext cx="2260217" cy="1508166"/>
          </a:xfrm>
          <a:prstGeom prst="rect">
            <a:avLst/>
          </a:prstGeom>
        </p:spPr>
      </p:pic>
      <p:pic>
        <p:nvPicPr>
          <p:cNvPr id="9" name="Picture 8">
            <a:extLst>
              <a:ext uri="{FF2B5EF4-FFF2-40B4-BE49-F238E27FC236}">
                <a16:creationId xmlns:a16="http://schemas.microsoft.com/office/drawing/2014/main" id="{602E5D0B-8D64-49C7-BB08-D36A61596254}"/>
              </a:ext>
            </a:extLst>
          </p:cNvPr>
          <p:cNvPicPr>
            <a:picLocks noChangeAspect="1"/>
          </p:cNvPicPr>
          <p:nvPr/>
        </p:nvPicPr>
        <p:blipFill>
          <a:blip r:embed="rId6"/>
          <a:stretch>
            <a:fillRect/>
          </a:stretch>
        </p:blipFill>
        <p:spPr>
          <a:xfrm>
            <a:off x="7105403" y="3992904"/>
            <a:ext cx="2536645" cy="1630062"/>
          </a:xfrm>
          <a:prstGeom prst="rect">
            <a:avLst/>
          </a:prstGeom>
        </p:spPr>
      </p:pic>
      <p:pic>
        <p:nvPicPr>
          <p:cNvPr id="11" name="Picture 10">
            <a:extLst>
              <a:ext uri="{FF2B5EF4-FFF2-40B4-BE49-F238E27FC236}">
                <a16:creationId xmlns:a16="http://schemas.microsoft.com/office/drawing/2014/main" id="{5290F798-E799-4C00-B0E5-EB37CFE9E0BB}"/>
              </a:ext>
            </a:extLst>
          </p:cNvPr>
          <p:cNvPicPr>
            <a:picLocks noChangeAspect="1"/>
          </p:cNvPicPr>
          <p:nvPr/>
        </p:nvPicPr>
        <p:blipFill>
          <a:blip r:embed="rId7"/>
          <a:stretch>
            <a:fillRect/>
          </a:stretch>
        </p:blipFill>
        <p:spPr>
          <a:xfrm>
            <a:off x="8285633" y="1811681"/>
            <a:ext cx="1428384" cy="1642393"/>
          </a:xfrm>
          <a:prstGeom prst="rect">
            <a:avLst/>
          </a:prstGeom>
        </p:spPr>
      </p:pic>
      <p:cxnSp>
        <p:nvCxnSpPr>
          <p:cNvPr id="13" name="Straight Arrow Connector 12">
            <a:extLst>
              <a:ext uri="{FF2B5EF4-FFF2-40B4-BE49-F238E27FC236}">
                <a16:creationId xmlns:a16="http://schemas.microsoft.com/office/drawing/2014/main" id="{3E8207BF-A95C-4344-A155-F50138CFD65A}"/>
              </a:ext>
            </a:extLst>
          </p:cNvPr>
          <p:cNvCxnSpPr/>
          <p:nvPr/>
        </p:nvCxnSpPr>
        <p:spPr>
          <a:xfrm>
            <a:off x="1769424" y="2493818"/>
            <a:ext cx="516576" cy="1834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F9AB48A-DE06-4FC0-9E30-C923D101814F}"/>
              </a:ext>
            </a:extLst>
          </p:cNvPr>
          <p:cNvCxnSpPr>
            <a:cxnSpLocks/>
          </p:cNvCxnSpPr>
          <p:nvPr/>
        </p:nvCxnSpPr>
        <p:spPr>
          <a:xfrm flipV="1">
            <a:off x="5043883" y="2677886"/>
            <a:ext cx="1060034" cy="326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4892081-7313-484B-BCB4-54941D151489}"/>
              </a:ext>
            </a:extLst>
          </p:cNvPr>
          <p:cNvCxnSpPr/>
          <p:nvPr/>
        </p:nvCxnSpPr>
        <p:spPr>
          <a:xfrm flipV="1">
            <a:off x="5043883" y="2856016"/>
            <a:ext cx="2222826" cy="148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D9E917D-78E6-4AAF-99CE-8394473A2437}"/>
              </a:ext>
            </a:extLst>
          </p:cNvPr>
          <p:cNvCxnSpPr/>
          <p:nvPr/>
        </p:nvCxnSpPr>
        <p:spPr>
          <a:xfrm flipH="1">
            <a:off x="5573900" y="2772888"/>
            <a:ext cx="648771" cy="1615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6932073-CD3A-4588-8FB1-12C0FF9EFB41}"/>
              </a:ext>
            </a:extLst>
          </p:cNvPr>
          <p:cNvCxnSpPr>
            <a:cxnSpLocks/>
          </p:cNvCxnSpPr>
          <p:nvPr/>
        </p:nvCxnSpPr>
        <p:spPr>
          <a:xfrm>
            <a:off x="7503803" y="2841171"/>
            <a:ext cx="408080" cy="1671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EF8F90D-D966-43FA-A62B-01719715D6BC}"/>
              </a:ext>
            </a:extLst>
          </p:cNvPr>
          <p:cNvCxnSpPr>
            <a:cxnSpLocks/>
          </p:cNvCxnSpPr>
          <p:nvPr/>
        </p:nvCxnSpPr>
        <p:spPr>
          <a:xfrm flipV="1">
            <a:off x="7503803" y="2345377"/>
            <a:ext cx="1586591" cy="495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8D6C4F60-9537-4358-9013-874D25862FF7}"/>
              </a:ext>
            </a:extLst>
          </p:cNvPr>
          <p:cNvSpPr/>
          <p:nvPr/>
        </p:nvSpPr>
        <p:spPr>
          <a:xfrm>
            <a:off x="1611838" y="5859577"/>
            <a:ext cx="7606620" cy="738664"/>
          </a:xfrm>
          <a:prstGeom prst="rect">
            <a:avLst/>
          </a:prstGeom>
        </p:spPr>
        <p:txBody>
          <a:bodyPr wrap="square">
            <a:spAutoFit/>
          </a:bodyPr>
          <a:lstStyle/>
          <a:p>
            <a:pPr marL="285750" indent="-285750">
              <a:buFont typeface="Arial" panose="020B0604020202020204" pitchFamily="34" charset="0"/>
              <a:buChar char="•"/>
            </a:pPr>
            <a:r>
              <a:rPr lang="en-US" sz="1400" dirty="0"/>
              <a:t>The green markers indicate success launches and red markers indicate failed launches</a:t>
            </a:r>
          </a:p>
          <a:p>
            <a:pPr marL="285750" indent="-285750">
              <a:buFont typeface="Arial" panose="020B0604020202020204" pitchFamily="34" charset="0"/>
              <a:buChar char="•"/>
            </a:pPr>
            <a:r>
              <a:rPr lang="en-US" sz="1400" dirty="0"/>
              <a:t>There is only 10 launches in VAFB SLC-4E which located in Los Angeles</a:t>
            </a:r>
          </a:p>
          <a:p>
            <a:pPr marL="285750" indent="-285750">
              <a:buFont typeface="Arial" panose="020B0604020202020204" pitchFamily="34" charset="0"/>
              <a:buChar char="•"/>
            </a:pPr>
            <a:r>
              <a:rPr lang="en-US" sz="1400" dirty="0"/>
              <a:t>The KSC LC-39A has the most successful launches </a:t>
            </a:r>
          </a:p>
        </p:txBody>
      </p:sp>
    </p:spTree>
    <p:extLst>
      <p:ext uri="{BB962C8B-B14F-4D97-AF65-F5344CB8AC3E}">
        <p14:creationId xmlns:p14="http://schemas.microsoft.com/office/powerpoint/2010/main" val="41196222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DF0E67-B206-4F92-A260-538705CBD85C}"/>
              </a:ext>
            </a:extLst>
          </p:cNvPr>
          <p:cNvSpPr txBox="1"/>
          <p:nvPr/>
        </p:nvSpPr>
        <p:spPr>
          <a:xfrm>
            <a:off x="341376" y="243840"/>
            <a:ext cx="7363968" cy="1200329"/>
          </a:xfrm>
          <a:prstGeom prst="rect">
            <a:avLst/>
          </a:prstGeom>
          <a:noFill/>
        </p:spPr>
        <p:txBody>
          <a:bodyPr wrap="square" rtlCol="0">
            <a:spAutoFit/>
          </a:bodyPr>
          <a:lstStyle/>
          <a:p>
            <a:r>
              <a:rPr lang="en-US" sz="3600" dirty="0">
                <a:latin typeface="Arial Black" panose="020B0A04020102020204" pitchFamily="34" charset="0"/>
              </a:rPr>
              <a:t>Proximities of launch site to point of interest</a:t>
            </a:r>
          </a:p>
        </p:txBody>
      </p:sp>
      <p:pic>
        <p:nvPicPr>
          <p:cNvPr id="5" name="Picture 4">
            <a:extLst>
              <a:ext uri="{FF2B5EF4-FFF2-40B4-BE49-F238E27FC236}">
                <a16:creationId xmlns:a16="http://schemas.microsoft.com/office/drawing/2014/main" id="{CEC74BEE-5123-4706-AD1F-99F817525F07}"/>
              </a:ext>
            </a:extLst>
          </p:cNvPr>
          <p:cNvPicPr>
            <a:picLocks noChangeAspect="1"/>
          </p:cNvPicPr>
          <p:nvPr/>
        </p:nvPicPr>
        <p:blipFill>
          <a:blip r:embed="rId2"/>
          <a:stretch>
            <a:fillRect/>
          </a:stretch>
        </p:blipFill>
        <p:spPr>
          <a:xfrm>
            <a:off x="743712" y="2093273"/>
            <a:ext cx="4303775" cy="2465338"/>
          </a:xfrm>
          <a:prstGeom prst="rect">
            <a:avLst/>
          </a:prstGeom>
        </p:spPr>
      </p:pic>
      <p:pic>
        <p:nvPicPr>
          <p:cNvPr id="8" name="Picture 7">
            <a:extLst>
              <a:ext uri="{FF2B5EF4-FFF2-40B4-BE49-F238E27FC236}">
                <a16:creationId xmlns:a16="http://schemas.microsoft.com/office/drawing/2014/main" id="{13DD7150-94DF-47FE-9168-72874B7226B8}"/>
              </a:ext>
            </a:extLst>
          </p:cNvPr>
          <p:cNvPicPr>
            <a:picLocks noChangeAspect="1"/>
          </p:cNvPicPr>
          <p:nvPr/>
        </p:nvPicPr>
        <p:blipFill>
          <a:blip r:embed="rId3"/>
          <a:stretch>
            <a:fillRect/>
          </a:stretch>
        </p:blipFill>
        <p:spPr>
          <a:xfrm>
            <a:off x="5657088" y="2008788"/>
            <a:ext cx="4828032" cy="2634307"/>
          </a:xfrm>
          <a:prstGeom prst="rect">
            <a:avLst/>
          </a:prstGeom>
        </p:spPr>
      </p:pic>
      <p:sp>
        <p:nvSpPr>
          <p:cNvPr id="9" name="TextBox 8">
            <a:extLst>
              <a:ext uri="{FF2B5EF4-FFF2-40B4-BE49-F238E27FC236}">
                <a16:creationId xmlns:a16="http://schemas.microsoft.com/office/drawing/2014/main" id="{54CE7031-5480-4596-BD5A-3A2ABF72C184}"/>
              </a:ext>
            </a:extLst>
          </p:cNvPr>
          <p:cNvSpPr txBox="1"/>
          <p:nvPr/>
        </p:nvSpPr>
        <p:spPr>
          <a:xfrm>
            <a:off x="743712" y="5120640"/>
            <a:ext cx="665683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launch site is in close proximity to the railway</a:t>
            </a:r>
          </a:p>
          <a:p>
            <a:pPr marL="285750" indent="-285750">
              <a:buFont typeface="Arial" panose="020B0604020202020204" pitchFamily="34" charset="0"/>
              <a:buChar char="•"/>
            </a:pPr>
            <a:r>
              <a:rPr lang="en-US" dirty="0"/>
              <a:t>The launch site is in close proximity to highway</a:t>
            </a:r>
          </a:p>
          <a:p>
            <a:pPr marL="285750" indent="-285750">
              <a:buFont typeface="Arial" panose="020B0604020202020204" pitchFamily="34" charset="0"/>
              <a:buChar char="•"/>
            </a:pPr>
            <a:r>
              <a:rPr lang="en-US" dirty="0"/>
              <a:t>The launch site is in close proximity to coastline</a:t>
            </a:r>
          </a:p>
          <a:p>
            <a:pPr marL="285750" indent="-285750">
              <a:buFont typeface="Arial" panose="020B0604020202020204" pitchFamily="34" charset="0"/>
              <a:buChar char="•"/>
            </a:pPr>
            <a:r>
              <a:rPr lang="en-US" dirty="0"/>
              <a:t>The launch site keep certain distance away from cities </a:t>
            </a:r>
          </a:p>
        </p:txBody>
      </p:sp>
    </p:spTree>
    <p:extLst>
      <p:ext uri="{BB962C8B-B14F-4D97-AF65-F5344CB8AC3E}">
        <p14:creationId xmlns:p14="http://schemas.microsoft.com/office/powerpoint/2010/main" val="25509148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E94D56-E4EA-4E32-9A3F-7517B9F35E2D}"/>
              </a:ext>
            </a:extLst>
          </p:cNvPr>
          <p:cNvSpPr txBox="1"/>
          <p:nvPr/>
        </p:nvSpPr>
        <p:spPr>
          <a:xfrm>
            <a:off x="816864" y="2767280"/>
            <a:ext cx="7327392" cy="1323439"/>
          </a:xfrm>
          <a:prstGeom prst="rect">
            <a:avLst/>
          </a:prstGeom>
          <a:noFill/>
        </p:spPr>
        <p:txBody>
          <a:bodyPr wrap="square" rtlCol="0">
            <a:spAutoFit/>
          </a:bodyPr>
          <a:lstStyle/>
          <a:p>
            <a:r>
              <a:rPr lang="en-US" sz="4000" dirty="0">
                <a:latin typeface="Arial Black" panose="020B0A04020102020204" pitchFamily="34" charset="0"/>
              </a:rPr>
              <a:t>Interactive Dashboard with </a:t>
            </a:r>
            <a:r>
              <a:rPr lang="en-US" sz="4000" dirty="0" err="1">
                <a:latin typeface="Arial Black" panose="020B0A04020102020204" pitchFamily="34" charset="0"/>
              </a:rPr>
              <a:t>Plotly</a:t>
            </a:r>
            <a:r>
              <a:rPr lang="en-US" sz="4000" dirty="0">
                <a:latin typeface="Arial Black" panose="020B0A04020102020204" pitchFamily="34" charset="0"/>
              </a:rPr>
              <a:t> Dash</a:t>
            </a:r>
          </a:p>
        </p:txBody>
      </p:sp>
    </p:spTree>
    <p:extLst>
      <p:ext uri="{BB962C8B-B14F-4D97-AF65-F5344CB8AC3E}">
        <p14:creationId xmlns:p14="http://schemas.microsoft.com/office/powerpoint/2010/main" val="40862243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AAE786-B50F-4B27-BC6F-B4DCF20C4471}"/>
              </a:ext>
            </a:extLst>
          </p:cNvPr>
          <p:cNvPicPr>
            <a:picLocks noChangeAspect="1"/>
          </p:cNvPicPr>
          <p:nvPr/>
        </p:nvPicPr>
        <p:blipFill>
          <a:blip r:embed="rId2"/>
          <a:stretch>
            <a:fillRect/>
          </a:stretch>
        </p:blipFill>
        <p:spPr>
          <a:xfrm>
            <a:off x="1276898" y="927372"/>
            <a:ext cx="8516539" cy="4334480"/>
          </a:xfrm>
          <a:prstGeom prst="rect">
            <a:avLst/>
          </a:prstGeom>
        </p:spPr>
      </p:pic>
      <p:sp>
        <p:nvSpPr>
          <p:cNvPr id="5" name="TextBox 4">
            <a:extLst>
              <a:ext uri="{FF2B5EF4-FFF2-40B4-BE49-F238E27FC236}">
                <a16:creationId xmlns:a16="http://schemas.microsoft.com/office/drawing/2014/main" id="{259C0C37-50BE-4E1E-927E-D5EE27B4CF77}"/>
              </a:ext>
            </a:extLst>
          </p:cNvPr>
          <p:cNvSpPr txBox="1"/>
          <p:nvPr/>
        </p:nvSpPr>
        <p:spPr>
          <a:xfrm>
            <a:off x="386882" y="268459"/>
            <a:ext cx="8939998" cy="646331"/>
          </a:xfrm>
          <a:prstGeom prst="rect">
            <a:avLst/>
          </a:prstGeom>
          <a:noFill/>
        </p:spPr>
        <p:txBody>
          <a:bodyPr wrap="square" rtlCol="0">
            <a:spAutoFit/>
          </a:bodyPr>
          <a:lstStyle/>
          <a:p>
            <a:r>
              <a:rPr lang="en-US" sz="3600" dirty="0">
                <a:latin typeface="Arial Black" panose="020B0A04020102020204" pitchFamily="34" charset="0"/>
              </a:rPr>
              <a:t>Launch success count for all sites</a:t>
            </a:r>
          </a:p>
        </p:txBody>
      </p:sp>
      <p:sp>
        <p:nvSpPr>
          <p:cNvPr id="6" name="TextBox 5">
            <a:extLst>
              <a:ext uri="{FF2B5EF4-FFF2-40B4-BE49-F238E27FC236}">
                <a16:creationId xmlns:a16="http://schemas.microsoft.com/office/drawing/2014/main" id="{901E7700-CBBD-4941-BCA6-2135DC20CAD1}"/>
              </a:ext>
            </a:extLst>
          </p:cNvPr>
          <p:cNvSpPr txBox="1"/>
          <p:nvPr/>
        </p:nvSpPr>
        <p:spPr>
          <a:xfrm>
            <a:off x="2548127" y="5586460"/>
            <a:ext cx="5974080" cy="369332"/>
          </a:xfrm>
          <a:prstGeom prst="rect">
            <a:avLst/>
          </a:prstGeom>
          <a:noFill/>
        </p:spPr>
        <p:txBody>
          <a:bodyPr wrap="square" rtlCol="0">
            <a:spAutoFit/>
          </a:bodyPr>
          <a:lstStyle/>
          <a:p>
            <a:r>
              <a:rPr lang="en-US" dirty="0"/>
              <a:t>The total success rate for all launch sites is only 42.9%</a:t>
            </a:r>
          </a:p>
        </p:txBody>
      </p:sp>
    </p:spTree>
    <p:extLst>
      <p:ext uri="{BB962C8B-B14F-4D97-AF65-F5344CB8AC3E}">
        <p14:creationId xmlns:p14="http://schemas.microsoft.com/office/powerpoint/2010/main" val="35447551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E29D69-D04C-4979-B596-0E976B271BB9}"/>
              </a:ext>
            </a:extLst>
          </p:cNvPr>
          <p:cNvSpPr txBox="1"/>
          <p:nvPr/>
        </p:nvSpPr>
        <p:spPr>
          <a:xfrm>
            <a:off x="426720" y="256032"/>
            <a:ext cx="7461504" cy="1200329"/>
          </a:xfrm>
          <a:prstGeom prst="rect">
            <a:avLst/>
          </a:prstGeom>
          <a:noFill/>
        </p:spPr>
        <p:txBody>
          <a:bodyPr wrap="square" rtlCol="0">
            <a:spAutoFit/>
          </a:bodyPr>
          <a:lstStyle/>
          <a:p>
            <a:r>
              <a:rPr lang="en-US" sz="3600" dirty="0">
                <a:latin typeface="Arial Black" panose="020B0A04020102020204" pitchFamily="34" charset="0"/>
              </a:rPr>
              <a:t>Launch site with the highest launch success ratio</a:t>
            </a:r>
          </a:p>
        </p:txBody>
      </p:sp>
      <p:pic>
        <p:nvPicPr>
          <p:cNvPr id="6" name="Picture 5">
            <a:extLst>
              <a:ext uri="{FF2B5EF4-FFF2-40B4-BE49-F238E27FC236}">
                <a16:creationId xmlns:a16="http://schemas.microsoft.com/office/drawing/2014/main" id="{2A9A8D9C-4CAF-4CC4-BF43-4D627C34B6D6}"/>
              </a:ext>
            </a:extLst>
          </p:cNvPr>
          <p:cNvPicPr>
            <a:picLocks noChangeAspect="1"/>
          </p:cNvPicPr>
          <p:nvPr/>
        </p:nvPicPr>
        <p:blipFill>
          <a:blip r:embed="rId2"/>
          <a:stretch>
            <a:fillRect/>
          </a:stretch>
        </p:blipFill>
        <p:spPr>
          <a:xfrm>
            <a:off x="1285288" y="1657846"/>
            <a:ext cx="8402223" cy="3810532"/>
          </a:xfrm>
          <a:prstGeom prst="rect">
            <a:avLst/>
          </a:prstGeom>
        </p:spPr>
      </p:pic>
      <p:sp>
        <p:nvSpPr>
          <p:cNvPr id="7" name="TextBox 6">
            <a:extLst>
              <a:ext uri="{FF2B5EF4-FFF2-40B4-BE49-F238E27FC236}">
                <a16:creationId xmlns:a16="http://schemas.microsoft.com/office/drawing/2014/main" id="{DAE2128B-976B-46D9-87CE-FED0B049AC46}"/>
              </a:ext>
            </a:extLst>
          </p:cNvPr>
          <p:cNvSpPr txBox="1"/>
          <p:nvPr/>
        </p:nvSpPr>
        <p:spPr>
          <a:xfrm>
            <a:off x="1822703" y="5815584"/>
            <a:ext cx="7327392" cy="369332"/>
          </a:xfrm>
          <a:prstGeom prst="rect">
            <a:avLst/>
          </a:prstGeom>
          <a:noFill/>
        </p:spPr>
        <p:txBody>
          <a:bodyPr wrap="square" rtlCol="0">
            <a:spAutoFit/>
          </a:bodyPr>
          <a:lstStyle/>
          <a:p>
            <a:r>
              <a:rPr lang="en-US" dirty="0"/>
              <a:t>The KSC LC-39A launch site has the highest success ratio of 76.9%</a:t>
            </a:r>
          </a:p>
        </p:txBody>
      </p:sp>
    </p:spTree>
    <p:extLst>
      <p:ext uri="{BB962C8B-B14F-4D97-AF65-F5344CB8AC3E}">
        <p14:creationId xmlns:p14="http://schemas.microsoft.com/office/powerpoint/2010/main" val="1230050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DE6D650-AF0D-4901-8A1B-4A16FD7380DD}"/>
              </a:ext>
            </a:extLst>
          </p:cNvPr>
          <p:cNvSpPr txBox="1"/>
          <p:nvPr/>
        </p:nvSpPr>
        <p:spPr>
          <a:xfrm>
            <a:off x="974557" y="475247"/>
            <a:ext cx="3295518" cy="646331"/>
          </a:xfrm>
          <a:prstGeom prst="rect">
            <a:avLst/>
          </a:prstGeom>
          <a:noFill/>
        </p:spPr>
        <p:txBody>
          <a:bodyPr wrap="none" rtlCol="0">
            <a:spAutoFit/>
          </a:bodyPr>
          <a:lstStyle/>
          <a:p>
            <a:r>
              <a:rPr lang="en-US" sz="3600" dirty="0">
                <a:latin typeface="Arial Black" panose="020B0A04020102020204" pitchFamily="34" charset="0"/>
              </a:rPr>
              <a:t>Introduction</a:t>
            </a:r>
          </a:p>
        </p:txBody>
      </p:sp>
      <p:sp>
        <p:nvSpPr>
          <p:cNvPr id="7" name="TextBox 6">
            <a:extLst>
              <a:ext uri="{FF2B5EF4-FFF2-40B4-BE49-F238E27FC236}">
                <a16:creationId xmlns:a16="http://schemas.microsoft.com/office/drawing/2014/main" id="{66764AD5-0FE1-4C82-B526-BC6A42A3521B}"/>
              </a:ext>
            </a:extLst>
          </p:cNvPr>
          <p:cNvSpPr txBox="1"/>
          <p:nvPr/>
        </p:nvSpPr>
        <p:spPr>
          <a:xfrm>
            <a:off x="974558" y="1667935"/>
            <a:ext cx="10081370" cy="1477328"/>
          </a:xfrm>
          <a:prstGeom prst="rect">
            <a:avLst/>
          </a:prstGeom>
          <a:noFill/>
        </p:spPr>
        <p:txBody>
          <a:bodyPr wrap="square" rtlCol="0">
            <a:spAutoFit/>
          </a:bodyPr>
          <a:lstStyle/>
          <a:p>
            <a:r>
              <a:rPr lang="en-US" u="sng" dirty="0"/>
              <a:t>Project background and context</a:t>
            </a:r>
          </a:p>
          <a:p>
            <a:pPr algn="just"/>
            <a:r>
              <a:rPr lang="en-US" dirty="0"/>
              <a:t>Companies are making space travel affordable. SpaceX is sending spacecraft to the International Space Station and sending manned missions to Space. SpaceX can achieve these because the rocket launches are relatively inexpensive due to the reuse of first stage. if we can determine if the first stage will land, we can determine the cost of a launch</a:t>
            </a:r>
          </a:p>
        </p:txBody>
      </p:sp>
      <p:sp>
        <p:nvSpPr>
          <p:cNvPr id="8" name="TextBox 7">
            <a:extLst>
              <a:ext uri="{FF2B5EF4-FFF2-40B4-BE49-F238E27FC236}">
                <a16:creationId xmlns:a16="http://schemas.microsoft.com/office/drawing/2014/main" id="{F0FEF47F-8DFB-4130-AC71-5DAA1F77D8BC}"/>
              </a:ext>
            </a:extLst>
          </p:cNvPr>
          <p:cNvSpPr txBox="1"/>
          <p:nvPr/>
        </p:nvSpPr>
        <p:spPr>
          <a:xfrm>
            <a:off x="974557" y="3866518"/>
            <a:ext cx="9668031" cy="923330"/>
          </a:xfrm>
          <a:prstGeom prst="rect">
            <a:avLst/>
          </a:prstGeom>
          <a:noFill/>
        </p:spPr>
        <p:txBody>
          <a:bodyPr wrap="none" rtlCol="0">
            <a:spAutoFit/>
          </a:bodyPr>
          <a:lstStyle/>
          <a:p>
            <a:r>
              <a:rPr lang="en-US" u="sng" dirty="0"/>
              <a:t>Problems to be solved</a:t>
            </a:r>
          </a:p>
          <a:p>
            <a:pPr marL="342900" indent="-342900">
              <a:buFont typeface="+mj-lt"/>
              <a:buAutoNum type="arabicPeriod"/>
            </a:pPr>
            <a:r>
              <a:rPr lang="en-US" dirty="0"/>
              <a:t>Whether the rocket launch configurations affect the success rate of first stage landing</a:t>
            </a:r>
          </a:p>
          <a:p>
            <a:pPr marL="342900" indent="-342900">
              <a:buFont typeface="+mj-lt"/>
              <a:buAutoNum type="arabicPeriod"/>
            </a:pPr>
            <a:r>
              <a:rPr lang="en-US" dirty="0"/>
              <a:t>Predict whether first stage will land based on the relevant configurations</a:t>
            </a:r>
          </a:p>
        </p:txBody>
      </p:sp>
    </p:spTree>
    <p:extLst>
      <p:ext uri="{BB962C8B-B14F-4D97-AF65-F5344CB8AC3E}">
        <p14:creationId xmlns:p14="http://schemas.microsoft.com/office/powerpoint/2010/main" val="28469677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05D61A-4B19-43FC-B782-28B6842DEA95}"/>
              </a:ext>
            </a:extLst>
          </p:cNvPr>
          <p:cNvSpPr txBox="1"/>
          <p:nvPr/>
        </p:nvSpPr>
        <p:spPr>
          <a:xfrm>
            <a:off x="438912" y="304800"/>
            <a:ext cx="7339584" cy="1200329"/>
          </a:xfrm>
          <a:prstGeom prst="rect">
            <a:avLst/>
          </a:prstGeom>
          <a:noFill/>
        </p:spPr>
        <p:txBody>
          <a:bodyPr wrap="square" rtlCol="0">
            <a:spAutoFit/>
          </a:bodyPr>
          <a:lstStyle/>
          <a:p>
            <a:r>
              <a:rPr lang="en-US" sz="3600" dirty="0">
                <a:latin typeface="Arial Black" panose="020B0A04020102020204" pitchFamily="34" charset="0"/>
              </a:rPr>
              <a:t>Payload vs Launch Outcome scatter plot for all sites</a:t>
            </a:r>
          </a:p>
        </p:txBody>
      </p:sp>
      <p:pic>
        <p:nvPicPr>
          <p:cNvPr id="6" name="Picture 5">
            <a:extLst>
              <a:ext uri="{FF2B5EF4-FFF2-40B4-BE49-F238E27FC236}">
                <a16:creationId xmlns:a16="http://schemas.microsoft.com/office/drawing/2014/main" id="{C8BB5D9E-EA84-4184-8E6B-B9088AB81195}"/>
              </a:ext>
            </a:extLst>
          </p:cNvPr>
          <p:cNvPicPr>
            <a:picLocks noChangeAspect="1"/>
          </p:cNvPicPr>
          <p:nvPr/>
        </p:nvPicPr>
        <p:blipFill>
          <a:blip r:embed="rId2"/>
          <a:stretch>
            <a:fillRect/>
          </a:stretch>
        </p:blipFill>
        <p:spPr>
          <a:xfrm>
            <a:off x="1207008" y="1769671"/>
            <a:ext cx="8430802" cy="3781953"/>
          </a:xfrm>
          <a:prstGeom prst="rect">
            <a:avLst/>
          </a:prstGeom>
        </p:spPr>
      </p:pic>
      <p:sp>
        <p:nvSpPr>
          <p:cNvPr id="8" name="TextBox 7">
            <a:extLst>
              <a:ext uri="{FF2B5EF4-FFF2-40B4-BE49-F238E27FC236}">
                <a16:creationId xmlns:a16="http://schemas.microsoft.com/office/drawing/2014/main" id="{8370EA3E-0C4C-4BF7-8D3E-7BF1489E42B3}"/>
              </a:ext>
            </a:extLst>
          </p:cNvPr>
          <p:cNvSpPr txBox="1"/>
          <p:nvPr/>
        </p:nvSpPr>
        <p:spPr>
          <a:xfrm>
            <a:off x="1359442" y="5660053"/>
            <a:ext cx="8125934"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There is only 2 launches with payload greater than 8000KG and both are B4 booster version</a:t>
            </a:r>
          </a:p>
          <a:p>
            <a:pPr marL="285750" indent="-285750">
              <a:buFont typeface="Arial" panose="020B0604020202020204" pitchFamily="34" charset="0"/>
              <a:buChar char="•"/>
            </a:pPr>
            <a:r>
              <a:rPr lang="en-US" sz="1400" dirty="0"/>
              <a:t>The FT booster version has higher success rate</a:t>
            </a:r>
          </a:p>
          <a:p>
            <a:pPr marL="285750" indent="-285750">
              <a:buFont typeface="Arial" panose="020B0604020202020204" pitchFamily="34" charset="0"/>
              <a:buChar char="•"/>
            </a:pPr>
            <a:r>
              <a:rPr lang="en-US" sz="1400" dirty="0"/>
              <a:t>Most of the launch of v1.1 booster version  failed</a:t>
            </a:r>
          </a:p>
        </p:txBody>
      </p:sp>
    </p:spTree>
    <p:extLst>
      <p:ext uri="{BB962C8B-B14F-4D97-AF65-F5344CB8AC3E}">
        <p14:creationId xmlns:p14="http://schemas.microsoft.com/office/powerpoint/2010/main" val="20041444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029EF0-CA12-4249-965F-B490B30AC99D}"/>
              </a:ext>
            </a:extLst>
          </p:cNvPr>
          <p:cNvPicPr>
            <a:picLocks noChangeAspect="1"/>
          </p:cNvPicPr>
          <p:nvPr/>
        </p:nvPicPr>
        <p:blipFill>
          <a:blip r:embed="rId2"/>
          <a:stretch>
            <a:fillRect/>
          </a:stretch>
        </p:blipFill>
        <p:spPr>
          <a:xfrm>
            <a:off x="402336" y="1872539"/>
            <a:ext cx="7376159" cy="4388486"/>
          </a:xfrm>
          <a:prstGeom prst="rect">
            <a:avLst/>
          </a:prstGeom>
        </p:spPr>
      </p:pic>
      <p:sp>
        <p:nvSpPr>
          <p:cNvPr id="5" name="Rectangle 4">
            <a:extLst>
              <a:ext uri="{FF2B5EF4-FFF2-40B4-BE49-F238E27FC236}">
                <a16:creationId xmlns:a16="http://schemas.microsoft.com/office/drawing/2014/main" id="{7EAC3618-5459-48AC-B80D-AC0666A0D1BC}"/>
              </a:ext>
            </a:extLst>
          </p:cNvPr>
          <p:cNvSpPr/>
          <p:nvPr/>
        </p:nvSpPr>
        <p:spPr>
          <a:xfrm>
            <a:off x="402336" y="338251"/>
            <a:ext cx="7376160" cy="1200329"/>
          </a:xfrm>
          <a:prstGeom prst="rect">
            <a:avLst/>
          </a:prstGeom>
        </p:spPr>
        <p:txBody>
          <a:bodyPr wrap="square">
            <a:spAutoFit/>
          </a:bodyPr>
          <a:lstStyle/>
          <a:p>
            <a:r>
              <a:rPr lang="en-US" sz="3600" dirty="0">
                <a:latin typeface="Arial Black" panose="020B0A04020102020204" pitchFamily="34" charset="0"/>
              </a:rPr>
              <a:t>Payload vs Launch Outcome scatter plot for all sites</a:t>
            </a:r>
          </a:p>
        </p:txBody>
      </p:sp>
      <p:sp>
        <p:nvSpPr>
          <p:cNvPr id="6" name="TextBox 5">
            <a:extLst>
              <a:ext uri="{FF2B5EF4-FFF2-40B4-BE49-F238E27FC236}">
                <a16:creationId xmlns:a16="http://schemas.microsoft.com/office/drawing/2014/main" id="{BAB15831-B63F-4B33-884F-1ECA6907EB9A}"/>
              </a:ext>
            </a:extLst>
          </p:cNvPr>
          <p:cNvSpPr txBox="1"/>
          <p:nvPr/>
        </p:nvSpPr>
        <p:spPr>
          <a:xfrm>
            <a:off x="8107680" y="3189619"/>
            <a:ext cx="2694432" cy="1754326"/>
          </a:xfrm>
          <a:prstGeom prst="rect">
            <a:avLst/>
          </a:prstGeom>
          <a:noFill/>
        </p:spPr>
        <p:txBody>
          <a:bodyPr wrap="square" rtlCol="0">
            <a:spAutoFit/>
          </a:bodyPr>
          <a:lstStyle/>
          <a:p>
            <a:r>
              <a:rPr lang="en-US" dirty="0"/>
              <a:t>Most of the launches for payload mass smaller than 5000KG are FT and v1.1 booster version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967519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15CFDB-3C14-4C90-8C3E-F2F5995BBBE1}"/>
              </a:ext>
            </a:extLst>
          </p:cNvPr>
          <p:cNvPicPr>
            <a:picLocks noChangeAspect="1"/>
          </p:cNvPicPr>
          <p:nvPr/>
        </p:nvPicPr>
        <p:blipFill>
          <a:blip r:embed="rId2"/>
          <a:stretch>
            <a:fillRect/>
          </a:stretch>
        </p:blipFill>
        <p:spPr>
          <a:xfrm>
            <a:off x="654491" y="2159815"/>
            <a:ext cx="6420746" cy="3781953"/>
          </a:xfrm>
          <a:prstGeom prst="rect">
            <a:avLst/>
          </a:prstGeom>
        </p:spPr>
      </p:pic>
      <p:sp>
        <p:nvSpPr>
          <p:cNvPr id="5" name="Rectangle 4">
            <a:extLst>
              <a:ext uri="{FF2B5EF4-FFF2-40B4-BE49-F238E27FC236}">
                <a16:creationId xmlns:a16="http://schemas.microsoft.com/office/drawing/2014/main" id="{AB990F62-27E0-4E81-8B16-CD3EE9C7C7A2}"/>
              </a:ext>
            </a:extLst>
          </p:cNvPr>
          <p:cNvSpPr/>
          <p:nvPr/>
        </p:nvSpPr>
        <p:spPr>
          <a:xfrm>
            <a:off x="402336" y="338251"/>
            <a:ext cx="7376160" cy="1200329"/>
          </a:xfrm>
          <a:prstGeom prst="rect">
            <a:avLst/>
          </a:prstGeom>
        </p:spPr>
        <p:txBody>
          <a:bodyPr wrap="square">
            <a:spAutoFit/>
          </a:bodyPr>
          <a:lstStyle/>
          <a:p>
            <a:r>
              <a:rPr lang="en-US" sz="3600" dirty="0">
                <a:latin typeface="Arial Black" panose="020B0A04020102020204" pitchFamily="34" charset="0"/>
              </a:rPr>
              <a:t>Payload vs Launch Outcome scatter plot for all sites</a:t>
            </a:r>
          </a:p>
        </p:txBody>
      </p:sp>
      <p:sp>
        <p:nvSpPr>
          <p:cNvPr id="6" name="TextBox 5">
            <a:extLst>
              <a:ext uri="{FF2B5EF4-FFF2-40B4-BE49-F238E27FC236}">
                <a16:creationId xmlns:a16="http://schemas.microsoft.com/office/drawing/2014/main" id="{33678328-8038-408D-B019-58D38A670D48}"/>
              </a:ext>
            </a:extLst>
          </p:cNvPr>
          <p:cNvSpPr txBox="1"/>
          <p:nvPr/>
        </p:nvSpPr>
        <p:spPr>
          <a:xfrm>
            <a:off x="7412736" y="3173628"/>
            <a:ext cx="347472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is only FT and B4 booster version for payload mass greater than 5000KG</a:t>
            </a:r>
          </a:p>
          <a:p>
            <a:pPr marL="285750" indent="-285750">
              <a:buFont typeface="Arial" panose="020B0604020202020204" pitchFamily="34" charset="0"/>
              <a:buChar char="•"/>
            </a:pPr>
            <a:r>
              <a:rPr lang="en-US" dirty="0"/>
              <a:t>The success rate of launches with payload mass greater than 500KG is are low</a:t>
            </a:r>
          </a:p>
        </p:txBody>
      </p:sp>
    </p:spTree>
    <p:extLst>
      <p:ext uri="{BB962C8B-B14F-4D97-AF65-F5344CB8AC3E}">
        <p14:creationId xmlns:p14="http://schemas.microsoft.com/office/powerpoint/2010/main" val="22457135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98E718-21C8-4FBE-A3BF-FAE63F4E201A}"/>
              </a:ext>
            </a:extLst>
          </p:cNvPr>
          <p:cNvSpPr txBox="1"/>
          <p:nvPr/>
        </p:nvSpPr>
        <p:spPr>
          <a:xfrm>
            <a:off x="682752" y="2828835"/>
            <a:ext cx="5779008" cy="1200329"/>
          </a:xfrm>
          <a:prstGeom prst="rect">
            <a:avLst/>
          </a:prstGeom>
          <a:noFill/>
        </p:spPr>
        <p:txBody>
          <a:bodyPr wrap="square" rtlCol="0">
            <a:spAutoFit/>
          </a:bodyPr>
          <a:lstStyle/>
          <a:p>
            <a:r>
              <a:rPr lang="en-US" sz="3600" dirty="0">
                <a:latin typeface="Arial Black" panose="020B0A04020102020204" pitchFamily="34" charset="0"/>
              </a:rPr>
              <a:t>Predictive Analysis (Classification)</a:t>
            </a:r>
          </a:p>
        </p:txBody>
      </p:sp>
    </p:spTree>
    <p:extLst>
      <p:ext uri="{BB962C8B-B14F-4D97-AF65-F5344CB8AC3E}">
        <p14:creationId xmlns:p14="http://schemas.microsoft.com/office/powerpoint/2010/main" val="29819385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DAA396-74B9-46CE-87DF-0E6BADACB4A2}"/>
              </a:ext>
            </a:extLst>
          </p:cNvPr>
          <p:cNvSpPr txBox="1"/>
          <p:nvPr/>
        </p:nvSpPr>
        <p:spPr>
          <a:xfrm>
            <a:off x="426720" y="280416"/>
            <a:ext cx="6278880" cy="646331"/>
          </a:xfrm>
          <a:prstGeom prst="rect">
            <a:avLst/>
          </a:prstGeom>
          <a:noFill/>
        </p:spPr>
        <p:txBody>
          <a:bodyPr wrap="square" rtlCol="0">
            <a:spAutoFit/>
          </a:bodyPr>
          <a:lstStyle/>
          <a:p>
            <a:r>
              <a:rPr lang="en-US" sz="3600" dirty="0">
                <a:latin typeface="Arial Black" panose="020B0A04020102020204" pitchFamily="34" charset="0"/>
              </a:rPr>
              <a:t>Classification Accuracy</a:t>
            </a:r>
          </a:p>
        </p:txBody>
      </p:sp>
      <p:pic>
        <p:nvPicPr>
          <p:cNvPr id="5" name="Picture 4">
            <a:extLst>
              <a:ext uri="{FF2B5EF4-FFF2-40B4-BE49-F238E27FC236}">
                <a16:creationId xmlns:a16="http://schemas.microsoft.com/office/drawing/2014/main" id="{F4D7EB20-BAB6-4DF9-B809-6DBEE3610BC4}"/>
              </a:ext>
            </a:extLst>
          </p:cNvPr>
          <p:cNvPicPr>
            <a:picLocks noChangeAspect="1"/>
          </p:cNvPicPr>
          <p:nvPr/>
        </p:nvPicPr>
        <p:blipFill>
          <a:blip r:embed="rId2"/>
          <a:stretch>
            <a:fillRect/>
          </a:stretch>
        </p:blipFill>
        <p:spPr>
          <a:xfrm>
            <a:off x="426720" y="1559185"/>
            <a:ext cx="4400243" cy="1607342"/>
          </a:xfrm>
          <a:prstGeom prst="rect">
            <a:avLst/>
          </a:prstGeom>
        </p:spPr>
      </p:pic>
      <p:pic>
        <p:nvPicPr>
          <p:cNvPr id="6" name="Picture 5">
            <a:extLst>
              <a:ext uri="{FF2B5EF4-FFF2-40B4-BE49-F238E27FC236}">
                <a16:creationId xmlns:a16="http://schemas.microsoft.com/office/drawing/2014/main" id="{49F36725-BBEA-4200-B024-7DF7A049F7F5}"/>
              </a:ext>
            </a:extLst>
          </p:cNvPr>
          <p:cNvPicPr>
            <a:picLocks noChangeAspect="1"/>
          </p:cNvPicPr>
          <p:nvPr/>
        </p:nvPicPr>
        <p:blipFill>
          <a:blip r:embed="rId3"/>
          <a:stretch>
            <a:fillRect/>
          </a:stretch>
        </p:blipFill>
        <p:spPr>
          <a:xfrm>
            <a:off x="426720" y="3798965"/>
            <a:ext cx="3694176" cy="2429658"/>
          </a:xfrm>
          <a:prstGeom prst="rect">
            <a:avLst/>
          </a:prstGeom>
        </p:spPr>
      </p:pic>
      <p:pic>
        <p:nvPicPr>
          <p:cNvPr id="7" name="Picture 6">
            <a:extLst>
              <a:ext uri="{FF2B5EF4-FFF2-40B4-BE49-F238E27FC236}">
                <a16:creationId xmlns:a16="http://schemas.microsoft.com/office/drawing/2014/main" id="{4E165871-8A7F-497B-9B97-701546214B25}"/>
              </a:ext>
            </a:extLst>
          </p:cNvPr>
          <p:cNvPicPr>
            <a:picLocks noChangeAspect="1"/>
          </p:cNvPicPr>
          <p:nvPr/>
        </p:nvPicPr>
        <p:blipFill>
          <a:blip r:embed="rId4"/>
          <a:stretch>
            <a:fillRect/>
          </a:stretch>
        </p:blipFill>
        <p:spPr>
          <a:xfrm>
            <a:off x="4826964" y="3798965"/>
            <a:ext cx="3694176" cy="2420558"/>
          </a:xfrm>
          <a:prstGeom prst="rect">
            <a:avLst/>
          </a:prstGeom>
        </p:spPr>
      </p:pic>
      <p:sp>
        <p:nvSpPr>
          <p:cNvPr id="8" name="TextBox 7">
            <a:extLst>
              <a:ext uri="{FF2B5EF4-FFF2-40B4-BE49-F238E27FC236}">
                <a16:creationId xmlns:a16="http://schemas.microsoft.com/office/drawing/2014/main" id="{4ED8C614-3E18-47E7-B841-15FEB714D1EC}"/>
              </a:ext>
            </a:extLst>
          </p:cNvPr>
          <p:cNvSpPr txBox="1"/>
          <p:nvPr/>
        </p:nvSpPr>
        <p:spPr>
          <a:xfrm>
            <a:off x="5230368" y="1885802"/>
            <a:ext cx="5132832"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test accuracy are the same among all algorithms</a:t>
            </a:r>
          </a:p>
          <a:p>
            <a:pPr marL="285750" indent="-285750">
              <a:buFont typeface="Arial" panose="020B0604020202020204" pitchFamily="34" charset="0"/>
              <a:buChar char="•"/>
            </a:pPr>
            <a:r>
              <a:rPr lang="en-US" sz="1400" dirty="0"/>
              <a:t>Decision Tree has the highest Train accuracy among all algorithms which is 90.35% Train accuracy and 83.33% Test accuracy</a:t>
            </a:r>
          </a:p>
        </p:txBody>
      </p:sp>
    </p:spTree>
    <p:extLst>
      <p:ext uri="{BB962C8B-B14F-4D97-AF65-F5344CB8AC3E}">
        <p14:creationId xmlns:p14="http://schemas.microsoft.com/office/powerpoint/2010/main" val="27076035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CD0B9F-BDCD-4536-83D7-0045295D782D}"/>
              </a:ext>
            </a:extLst>
          </p:cNvPr>
          <p:cNvPicPr>
            <a:picLocks noChangeAspect="1"/>
          </p:cNvPicPr>
          <p:nvPr/>
        </p:nvPicPr>
        <p:blipFill>
          <a:blip r:embed="rId2"/>
          <a:stretch>
            <a:fillRect/>
          </a:stretch>
        </p:blipFill>
        <p:spPr>
          <a:xfrm>
            <a:off x="426720" y="1536191"/>
            <a:ext cx="5669280" cy="4633365"/>
          </a:xfrm>
          <a:prstGeom prst="rect">
            <a:avLst/>
          </a:prstGeom>
        </p:spPr>
      </p:pic>
      <p:sp>
        <p:nvSpPr>
          <p:cNvPr id="5" name="TextBox 4">
            <a:extLst>
              <a:ext uri="{FF2B5EF4-FFF2-40B4-BE49-F238E27FC236}">
                <a16:creationId xmlns:a16="http://schemas.microsoft.com/office/drawing/2014/main" id="{B7F1D44D-BF84-4BA7-BF3E-DC30F7188B8C}"/>
              </a:ext>
            </a:extLst>
          </p:cNvPr>
          <p:cNvSpPr txBox="1"/>
          <p:nvPr/>
        </p:nvSpPr>
        <p:spPr>
          <a:xfrm>
            <a:off x="426720" y="341376"/>
            <a:ext cx="4572000" cy="646331"/>
          </a:xfrm>
          <a:prstGeom prst="rect">
            <a:avLst/>
          </a:prstGeom>
          <a:noFill/>
        </p:spPr>
        <p:txBody>
          <a:bodyPr wrap="square" rtlCol="0">
            <a:spAutoFit/>
          </a:bodyPr>
          <a:lstStyle/>
          <a:p>
            <a:r>
              <a:rPr lang="en-US" sz="3600" dirty="0">
                <a:latin typeface="Arial Black" panose="020B0A04020102020204" pitchFamily="34" charset="0"/>
              </a:rPr>
              <a:t>Confusion Matrix</a:t>
            </a:r>
          </a:p>
        </p:txBody>
      </p:sp>
      <p:sp>
        <p:nvSpPr>
          <p:cNvPr id="6" name="TextBox 5">
            <a:extLst>
              <a:ext uri="{FF2B5EF4-FFF2-40B4-BE49-F238E27FC236}">
                <a16:creationId xmlns:a16="http://schemas.microsoft.com/office/drawing/2014/main" id="{5B87A54F-CBEA-4DF9-862E-134706D83956}"/>
              </a:ext>
            </a:extLst>
          </p:cNvPr>
          <p:cNvSpPr txBox="1"/>
          <p:nvPr/>
        </p:nvSpPr>
        <p:spPr>
          <a:xfrm>
            <a:off x="6412992" y="2840736"/>
            <a:ext cx="431596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model is able to predict 10 out of 12 successful outcome correctly </a:t>
            </a:r>
          </a:p>
          <a:p>
            <a:pPr marL="285750" indent="-285750">
              <a:buFont typeface="Arial" panose="020B0604020202020204" pitchFamily="34" charset="0"/>
              <a:buChar char="•"/>
            </a:pPr>
            <a:r>
              <a:rPr lang="en-US" dirty="0"/>
              <a:t>The model is able to predict 5 out of 6 failed outcome</a:t>
            </a:r>
          </a:p>
          <a:p>
            <a:pPr marL="285750" indent="-285750">
              <a:buFont typeface="Arial" panose="020B0604020202020204" pitchFamily="34" charset="0"/>
              <a:buChar char="•"/>
            </a:pPr>
            <a:r>
              <a:rPr lang="en-US" dirty="0"/>
              <a:t>The precision score is 90.9% (10/11)</a:t>
            </a:r>
          </a:p>
          <a:p>
            <a:pPr marL="285750" indent="-285750">
              <a:buFont typeface="Arial" panose="020B0604020202020204" pitchFamily="34" charset="0"/>
              <a:buChar char="•"/>
            </a:pPr>
            <a:r>
              <a:rPr lang="en-US" dirty="0"/>
              <a:t>The recall score is 83.33% (10/12)</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108371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29CD81-D815-4FAA-B151-944F4D71FC26}"/>
              </a:ext>
            </a:extLst>
          </p:cNvPr>
          <p:cNvSpPr txBox="1"/>
          <p:nvPr/>
        </p:nvSpPr>
        <p:spPr>
          <a:xfrm>
            <a:off x="719328" y="3013501"/>
            <a:ext cx="4340352" cy="830997"/>
          </a:xfrm>
          <a:prstGeom prst="rect">
            <a:avLst/>
          </a:prstGeom>
          <a:noFill/>
        </p:spPr>
        <p:txBody>
          <a:bodyPr wrap="square" rtlCol="0">
            <a:spAutoFit/>
          </a:bodyPr>
          <a:lstStyle/>
          <a:p>
            <a:r>
              <a:rPr lang="en-US" sz="4800" dirty="0">
                <a:latin typeface="Arial Black" panose="020B0A04020102020204" pitchFamily="34" charset="0"/>
              </a:rPr>
              <a:t>Conclusions</a:t>
            </a:r>
          </a:p>
        </p:txBody>
      </p:sp>
    </p:spTree>
    <p:extLst>
      <p:ext uri="{BB962C8B-B14F-4D97-AF65-F5344CB8AC3E}">
        <p14:creationId xmlns:p14="http://schemas.microsoft.com/office/powerpoint/2010/main" val="16830381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48E533-B31F-45B0-A1F2-AEEE4EE2BA7B}"/>
              </a:ext>
            </a:extLst>
          </p:cNvPr>
          <p:cNvSpPr txBox="1"/>
          <p:nvPr/>
        </p:nvSpPr>
        <p:spPr>
          <a:xfrm>
            <a:off x="438912" y="304800"/>
            <a:ext cx="3462528" cy="646331"/>
          </a:xfrm>
          <a:prstGeom prst="rect">
            <a:avLst/>
          </a:prstGeom>
          <a:noFill/>
        </p:spPr>
        <p:txBody>
          <a:bodyPr wrap="square" rtlCol="0">
            <a:spAutoFit/>
          </a:bodyPr>
          <a:lstStyle/>
          <a:p>
            <a:r>
              <a:rPr lang="en-US" sz="3600" dirty="0">
                <a:latin typeface="Arial Black" panose="020B0A04020102020204" pitchFamily="34" charset="0"/>
              </a:rPr>
              <a:t>Conclusions</a:t>
            </a:r>
          </a:p>
        </p:txBody>
      </p:sp>
      <p:sp>
        <p:nvSpPr>
          <p:cNvPr id="5" name="TextBox 4">
            <a:extLst>
              <a:ext uri="{FF2B5EF4-FFF2-40B4-BE49-F238E27FC236}">
                <a16:creationId xmlns:a16="http://schemas.microsoft.com/office/drawing/2014/main" id="{F9AF11B5-A411-4B3D-8B9A-E02086AD1B1F}"/>
              </a:ext>
            </a:extLst>
          </p:cNvPr>
          <p:cNvSpPr txBox="1"/>
          <p:nvPr/>
        </p:nvSpPr>
        <p:spPr>
          <a:xfrm>
            <a:off x="438912" y="1670304"/>
            <a:ext cx="9912096" cy="3416320"/>
          </a:xfrm>
          <a:prstGeom prst="rect">
            <a:avLst/>
          </a:prstGeom>
          <a:noFill/>
        </p:spPr>
        <p:txBody>
          <a:bodyPr wrap="square" rtlCol="0">
            <a:spAutoFit/>
          </a:bodyPr>
          <a:lstStyle/>
          <a:p>
            <a:pPr marL="285750" indent="-285750">
              <a:buFont typeface="Arial" panose="020B0604020202020204" pitchFamily="34" charset="0"/>
              <a:buChar char="•"/>
            </a:pPr>
            <a:r>
              <a:rPr lang="en-US" dirty="0"/>
              <a:t>As the number of flight increases, the rate of success also increase</a:t>
            </a:r>
          </a:p>
          <a:p>
            <a:pPr marL="742950" lvl="1" indent="-285750">
              <a:buFont typeface="Arial" panose="020B0604020202020204" pitchFamily="34" charset="0"/>
              <a:buChar char="•"/>
            </a:pPr>
            <a:r>
              <a:rPr lang="en-US" dirty="0"/>
              <a:t>There is no success launches between 2010 and 2013</a:t>
            </a:r>
          </a:p>
          <a:p>
            <a:pPr marL="742950" lvl="1" indent="-285750">
              <a:buFont typeface="Arial" panose="020B0604020202020204" pitchFamily="34" charset="0"/>
              <a:buChar char="•"/>
            </a:pPr>
            <a:r>
              <a:rPr lang="en-US" dirty="0"/>
              <a:t>The success rate increase gradually starting in 2013 until 2017 before a drop in success rate</a:t>
            </a:r>
          </a:p>
          <a:p>
            <a:pPr marL="742950" lvl="1" indent="-285750">
              <a:buFont typeface="Arial" panose="020B0604020202020204" pitchFamily="34" charset="0"/>
              <a:buChar char="•"/>
            </a:pPr>
            <a:r>
              <a:rPr lang="en-US" dirty="0"/>
              <a:t>Starting from 2013 the success rate is greater than 60%</a:t>
            </a:r>
          </a:p>
          <a:p>
            <a:pPr marL="285750" indent="-285750">
              <a:buFont typeface="Arial" panose="020B0604020202020204" pitchFamily="34" charset="0"/>
              <a:buChar char="•"/>
            </a:pPr>
            <a:r>
              <a:rPr lang="en-US" dirty="0"/>
              <a:t>Orbit types ES-L1, GEO, HEO, SSO has 100% success rate</a:t>
            </a:r>
          </a:p>
          <a:p>
            <a:pPr marL="742950" lvl="1" indent="-285750">
              <a:buFont typeface="Arial" panose="020B0604020202020204" pitchFamily="34" charset="0"/>
              <a:buChar char="•"/>
            </a:pPr>
            <a:r>
              <a:rPr lang="en-US" dirty="0"/>
              <a:t>The 100% success rate can be dues to insufficient sample size</a:t>
            </a:r>
          </a:p>
          <a:p>
            <a:pPr marL="742950" lvl="1" indent="-285750">
              <a:buFont typeface="Arial" panose="020B0604020202020204" pitchFamily="34" charset="0"/>
              <a:buChar char="•"/>
            </a:pPr>
            <a:r>
              <a:rPr lang="en-US" dirty="0"/>
              <a:t>All launches of VLEO are high payload mass (&gt;10000KG)</a:t>
            </a:r>
          </a:p>
          <a:p>
            <a:pPr marL="285750" indent="-285750">
              <a:buFont typeface="Arial" panose="020B0604020202020204" pitchFamily="34" charset="0"/>
              <a:buChar char="•"/>
            </a:pPr>
            <a:r>
              <a:rPr lang="en-US" dirty="0"/>
              <a:t>The KSC LC-39 A launch site has the highest success rate of 76.9%</a:t>
            </a:r>
          </a:p>
          <a:p>
            <a:pPr marL="285750" indent="-285750">
              <a:buFont typeface="Arial" panose="020B0604020202020204" pitchFamily="34" charset="0"/>
              <a:buChar char="•"/>
            </a:pPr>
            <a:r>
              <a:rPr lang="en-US" dirty="0"/>
              <a:t>The success rate of payload mass greater than 5000KG is lower than launches with lower payload mas (lesser than 5000KG)</a:t>
            </a:r>
          </a:p>
          <a:p>
            <a:pPr marL="285750" indent="-285750">
              <a:buFont typeface="Arial" panose="020B0604020202020204" pitchFamily="34" charset="0"/>
              <a:buChar char="•"/>
            </a:pPr>
            <a:r>
              <a:rPr lang="en-US" dirty="0"/>
              <a:t>The classification model with the best accuracy is Decision Tree of 90.35%</a:t>
            </a:r>
          </a:p>
        </p:txBody>
      </p:sp>
    </p:spTree>
    <p:extLst>
      <p:ext uri="{BB962C8B-B14F-4D97-AF65-F5344CB8AC3E}">
        <p14:creationId xmlns:p14="http://schemas.microsoft.com/office/powerpoint/2010/main" val="319093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6783CE2-0488-42ED-B12B-706258BD5C51}"/>
              </a:ext>
            </a:extLst>
          </p:cNvPr>
          <p:cNvSpPr txBox="1"/>
          <p:nvPr/>
        </p:nvSpPr>
        <p:spPr>
          <a:xfrm>
            <a:off x="1419101" y="2967335"/>
            <a:ext cx="5195455" cy="923330"/>
          </a:xfrm>
          <a:prstGeom prst="rect">
            <a:avLst/>
          </a:prstGeom>
          <a:noFill/>
        </p:spPr>
        <p:txBody>
          <a:bodyPr wrap="square" rtlCol="0">
            <a:spAutoFit/>
          </a:bodyPr>
          <a:lstStyle/>
          <a:p>
            <a:r>
              <a:rPr lang="en-US" sz="5400" dirty="0">
                <a:latin typeface="Arial Black" panose="020B0A04020102020204" pitchFamily="34" charset="0"/>
              </a:rPr>
              <a:t>Methodology</a:t>
            </a:r>
          </a:p>
        </p:txBody>
      </p:sp>
    </p:spTree>
    <p:extLst>
      <p:ext uri="{BB962C8B-B14F-4D97-AF65-F5344CB8AC3E}">
        <p14:creationId xmlns:p14="http://schemas.microsoft.com/office/powerpoint/2010/main" val="3615272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20240BC-B127-4D57-9B09-EC3AB0C12CC6}"/>
              </a:ext>
            </a:extLst>
          </p:cNvPr>
          <p:cNvSpPr txBox="1"/>
          <p:nvPr/>
        </p:nvSpPr>
        <p:spPr>
          <a:xfrm>
            <a:off x="350322" y="273132"/>
            <a:ext cx="3424207" cy="646331"/>
          </a:xfrm>
          <a:prstGeom prst="rect">
            <a:avLst/>
          </a:prstGeom>
          <a:noFill/>
        </p:spPr>
        <p:txBody>
          <a:bodyPr wrap="none" rtlCol="0">
            <a:spAutoFit/>
          </a:bodyPr>
          <a:lstStyle/>
          <a:p>
            <a:r>
              <a:rPr lang="en-US" sz="3600" dirty="0">
                <a:latin typeface="Arial Black" panose="020B0A04020102020204" pitchFamily="34" charset="0"/>
              </a:rPr>
              <a:t>Methodology</a:t>
            </a:r>
          </a:p>
        </p:txBody>
      </p:sp>
      <p:sp>
        <p:nvSpPr>
          <p:cNvPr id="7" name="TextBox 6">
            <a:extLst>
              <a:ext uri="{FF2B5EF4-FFF2-40B4-BE49-F238E27FC236}">
                <a16:creationId xmlns:a16="http://schemas.microsoft.com/office/drawing/2014/main" id="{F245EDB2-F947-4080-80CD-E15022941B26}"/>
              </a:ext>
            </a:extLst>
          </p:cNvPr>
          <p:cNvSpPr txBox="1"/>
          <p:nvPr/>
        </p:nvSpPr>
        <p:spPr>
          <a:xfrm>
            <a:off x="350322" y="1092531"/>
            <a:ext cx="2985754" cy="400110"/>
          </a:xfrm>
          <a:prstGeom prst="rect">
            <a:avLst/>
          </a:prstGeom>
          <a:noFill/>
        </p:spPr>
        <p:txBody>
          <a:bodyPr wrap="none" rtlCol="0">
            <a:spAutoFit/>
          </a:bodyPr>
          <a:lstStyle/>
          <a:p>
            <a:r>
              <a:rPr lang="en-US" sz="2000" dirty="0">
                <a:latin typeface="Arial Black" panose="020B0A04020102020204" pitchFamily="34" charset="0"/>
              </a:rPr>
              <a:t>Executive Summary</a:t>
            </a:r>
          </a:p>
        </p:txBody>
      </p:sp>
      <p:sp>
        <p:nvSpPr>
          <p:cNvPr id="8" name="TextBox 7">
            <a:extLst>
              <a:ext uri="{FF2B5EF4-FFF2-40B4-BE49-F238E27FC236}">
                <a16:creationId xmlns:a16="http://schemas.microsoft.com/office/drawing/2014/main" id="{DA7E10BB-2E9B-45F9-898A-56CE9FDB0F64}"/>
              </a:ext>
            </a:extLst>
          </p:cNvPr>
          <p:cNvSpPr txBox="1"/>
          <p:nvPr/>
        </p:nvSpPr>
        <p:spPr>
          <a:xfrm>
            <a:off x="350322" y="2001269"/>
            <a:ext cx="4670411" cy="3754874"/>
          </a:xfrm>
          <a:prstGeom prst="rect">
            <a:avLst/>
          </a:prstGeom>
          <a:noFill/>
        </p:spPr>
        <p:txBody>
          <a:bodyPr wrap="square" rtlCol="0">
            <a:spAutoFit/>
          </a:bodyPr>
          <a:lstStyle/>
          <a:p>
            <a:r>
              <a:rPr lang="en-US" sz="1400" dirty="0"/>
              <a:t>Data Collection Methodology:</a:t>
            </a:r>
          </a:p>
          <a:p>
            <a:pPr marL="285750" indent="-285750">
              <a:buFont typeface="Arial" panose="020B0604020202020204" pitchFamily="34" charset="0"/>
              <a:buChar char="•"/>
            </a:pPr>
            <a:r>
              <a:rPr lang="en-US" sz="1200" dirty="0"/>
              <a:t>SpaceX REST API</a:t>
            </a:r>
          </a:p>
          <a:p>
            <a:pPr marL="285750" indent="-285750">
              <a:buFont typeface="Arial" panose="020B0604020202020204" pitchFamily="34" charset="0"/>
              <a:buChar char="•"/>
            </a:pPr>
            <a:r>
              <a:rPr lang="en-US" sz="1200" dirty="0"/>
              <a:t>Web scraping from Wikipedia</a:t>
            </a:r>
          </a:p>
          <a:p>
            <a:pPr marL="285750" indent="-285750">
              <a:buFont typeface="Arial" panose="020B0604020202020204" pitchFamily="34" charset="0"/>
              <a:buChar char="•"/>
            </a:pPr>
            <a:endParaRPr lang="en-US" sz="1400" dirty="0"/>
          </a:p>
          <a:p>
            <a:r>
              <a:rPr lang="en-US" sz="1400" dirty="0"/>
              <a:t>Perform Data Wrangling</a:t>
            </a:r>
          </a:p>
          <a:p>
            <a:pPr marL="285750" indent="-285750">
              <a:buFont typeface="Arial" panose="020B0604020202020204" pitchFamily="34" charset="0"/>
              <a:buChar char="•"/>
            </a:pPr>
            <a:r>
              <a:rPr lang="en-US" sz="1200" dirty="0"/>
              <a:t>Filter data to include only Falcon 9</a:t>
            </a:r>
          </a:p>
          <a:p>
            <a:pPr marL="285750" indent="-285750">
              <a:buFont typeface="Arial" panose="020B0604020202020204" pitchFamily="34" charset="0"/>
              <a:buChar char="•"/>
            </a:pPr>
            <a:r>
              <a:rPr lang="en-US" sz="1200" dirty="0"/>
              <a:t>Handle missing value</a:t>
            </a:r>
          </a:p>
          <a:p>
            <a:pPr marL="285750" indent="-285750">
              <a:buFont typeface="Arial" panose="020B0604020202020204" pitchFamily="34" charset="0"/>
              <a:buChar char="•"/>
            </a:pPr>
            <a:r>
              <a:rPr lang="en-US" sz="1200" dirty="0"/>
              <a:t>Calculate the number of launches on each site</a:t>
            </a:r>
          </a:p>
          <a:p>
            <a:pPr marL="285750" indent="-285750">
              <a:buFont typeface="Arial" panose="020B0604020202020204" pitchFamily="34" charset="0"/>
              <a:buChar char="•"/>
            </a:pPr>
            <a:r>
              <a:rPr lang="en-US" sz="1200" dirty="0"/>
              <a:t>Calculate the number and occurrence of each orbit</a:t>
            </a:r>
          </a:p>
          <a:p>
            <a:pPr marL="285750" indent="-285750">
              <a:buFont typeface="Arial" panose="020B0604020202020204" pitchFamily="34" charset="0"/>
              <a:buChar char="•"/>
            </a:pPr>
            <a:r>
              <a:rPr lang="en-US" sz="1200" dirty="0"/>
              <a:t>Calculate the number and occurrence of mission outcome of the orbits</a:t>
            </a:r>
          </a:p>
          <a:p>
            <a:pPr marL="285750" indent="-285750">
              <a:buFont typeface="Arial" panose="020B0604020202020204" pitchFamily="34" charset="0"/>
              <a:buChar char="•"/>
            </a:pPr>
            <a:r>
              <a:rPr lang="en-US" sz="1200" dirty="0"/>
              <a:t>Convert Landing Outcome to binary format</a:t>
            </a:r>
          </a:p>
          <a:p>
            <a:pPr marL="742950" lvl="1" indent="-285750">
              <a:buFont typeface="Arial" panose="020B0604020202020204" pitchFamily="34" charset="0"/>
              <a:buChar char="•"/>
            </a:pPr>
            <a:r>
              <a:rPr lang="en-US" sz="1200" dirty="0"/>
              <a:t>0 indicate did not land successfully</a:t>
            </a:r>
          </a:p>
          <a:p>
            <a:pPr marL="742950" lvl="1" indent="-285750">
              <a:buFont typeface="Arial" panose="020B0604020202020204" pitchFamily="34" charset="0"/>
              <a:buChar char="•"/>
            </a:pPr>
            <a:r>
              <a:rPr lang="en-US" sz="1200" dirty="0"/>
              <a:t>I indicate did land successfully</a:t>
            </a:r>
          </a:p>
          <a:p>
            <a:pPr marL="742950" lvl="1" indent="-285750">
              <a:buFont typeface="Arial" panose="020B0604020202020204" pitchFamily="34" charset="0"/>
              <a:buChar char="•"/>
            </a:pPr>
            <a:endParaRPr lang="en-US" sz="1400" dirty="0"/>
          </a:p>
          <a:p>
            <a:r>
              <a:rPr lang="en-US" sz="1400" dirty="0"/>
              <a:t>Perform Exploratory Data Analysis (EDA)</a:t>
            </a:r>
          </a:p>
          <a:p>
            <a:pPr marL="285750" indent="-285750">
              <a:buFont typeface="Arial" panose="020B0604020202020204" pitchFamily="34" charset="0"/>
              <a:buChar char="•"/>
            </a:pPr>
            <a:r>
              <a:rPr lang="en-US" sz="1200" dirty="0"/>
              <a:t>Use SQL queries to evaluate the dataset</a:t>
            </a:r>
          </a:p>
          <a:p>
            <a:pPr marL="285750" indent="-285750">
              <a:buFont typeface="Arial" panose="020B0604020202020204" pitchFamily="34" charset="0"/>
              <a:buChar char="•"/>
            </a:pPr>
            <a:r>
              <a:rPr lang="en-US" sz="1200" dirty="0"/>
              <a:t>Use Pandas and Seaborn to visualize and evaluate the relationship between different features</a:t>
            </a:r>
          </a:p>
        </p:txBody>
      </p:sp>
      <p:sp>
        <p:nvSpPr>
          <p:cNvPr id="10" name="TextBox 9">
            <a:extLst>
              <a:ext uri="{FF2B5EF4-FFF2-40B4-BE49-F238E27FC236}">
                <a16:creationId xmlns:a16="http://schemas.microsoft.com/office/drawing/2014/main" id="{83EA4B51-8DF6-43BE-9566-6184A508F49A}"/>
              </a:ext>
            </a:extLst>
          </p:cNvPr>
          <p:cNvSpPr txBox="1"/>
          <p:nvPr/>
        </p:nvSpPr>
        <p:spPr>
          <a:xfrm>
            <a:off x="5634841" y="2001269"/>
            <a:ext cx="4726379" cy="3323987"/>
          </a:xfrm>
          <a:prstGeom prst="rect">
            <a:avLst/>
          </a:prstGeom>
          <a:noFill/>
        </p:spPr>
        <p:txBody>
          <a:bodyPr wrap="square" rtlCol="0">
            <a:spAutoFit/>
          </a:bodyPr>
          <a:lstStyle/>
          <a:p>
            <a:r>
              <a:rPr lang="en-US" sz="1400" dirty="0"/>
              <a:t>Perform interactive visual analytics</a:t>
            </a:r>
          </a:p>
          <a:p>
            <a:pPr marL="285750" indent="-285750">
              <a:buFont typeface="Arial" panose="020B0604020202020204" pitchFamily="34" charset="0"/>
              <a:buChar char="•"/>
            </a:pPr>
            <a:r>
              <a:rPr lang="en-US" sz="1200" dirty="0"/>
              <a:t>Use Folium to visualize the geospatial information such as launch sites and success/failed launched for each site</a:t>
            </a:r>
          </a:p>
          <a:p>
            <a:pPr marL="285750" indent="-285750">
              <a:buFont typeface="Arial" panose="020B0604020202020204" pitchFamily="34" charset="0"/>
              <a:buChar char="•"/>
            </a:pPr>
            <a:r>
              <a:rPr lang="en-US" sz="1200" dirty="0"/>
              <a:t>Create an interactive dashboard using </a:t>
            </a:r>
            <a:r>
              <a:rPr lang="en-US" sz="1200" dirty="0" err="1"/>
              <a:t>Plotly</a:t>
            </a:r>
            <a:r>
              <a:rPr lang="en-US" sz="1200" dirty="0"/>
              <a:t> Dash to visualize the relationship between launch sites and payload mass</a:t>
            </a:r>
          </a:p>
          <a:p>
            <a:endParaRPr lang="en-US" sz="1400" dirty="0"/>
          </a:p>
          <a:p>
            <a:r>
              <a:rPr lang="en-US" sz="1400" dirty="0"/>
              <a:t>Perform predictive analysis</a:t>
            </a:r>
          </a:p>
          <a:p>
            <a:pPr marL="285750" indent="-285750">
              <a:buFont typeface="Arial" panose="020B0604020202020204" pitchFamily="34" charset="0"/>
              <a:buChar char="•"/>
            </a:pPr>
            <a:r>
              <a:rPr lang="en-US" sz="1200" dirty="0"/>
              <a:t>Standardize the data</a:t>
            </a:r>
          </a:p>
          <a:p>
            <a:pPr marL="285750" indent="-285750">
              <a:buFont typeface="Arial" panose="020B0604020202020204" pitchFamily="34" charset="0"/>
              <a:buChar char="•"/>
            </a:pPr>
            <a:r>
              <a:rPr lang="en-US" sz="1200" dirty="0"/>
              <a:t>Split data between train and test sets</a:t>
            </a:r>
          </a:p>
          <a:p>
            <a:pPr marL="285750" indent="-285750">
              <a:buFont typeface="Arial" panose="020B0604020202020204" pitchFamily="34" charset="0"/>
              <a:buChar char="•"/>
            </a:pPr>
            <a:r>
              <a:rPr lang="en-US" sz="1200" dirty="0"/>
              <a:t>Train different algorithm:</a:t>
            </a:r>
          </a:p>
          <a:p>
            <a:pPr marL="742950" lvl="1" indent="-285750">
              <a:buFont typeface="Arial" panose="020B0604020202020204" pitchFamily="34" charset="0"/>
              <a:buChar char="•"/>
            </a:pPr>
            <a:r>
              <a:rPr lang="en-US" sz="1200" dirty="0"/>
              <a:t>Logistic Regression</a:t>
            </a:r>
          </a:p>
          <a:p>
            <a:pPr marL="742950" lvl="1" indent="-285750">
              <a:buFont typeface="Arial" panose="020B0604020202020204" pitchFamily="34" charset="0"/>
              <a:buChar char="•"/>
            </a:pPr>
            <a:r>
              <a:rPr lang="en-US" sz="1200" dirty="0"/>
              <a:t>Support Vector Machine</a:t>
            </a:r>
          </a:p>
          <a:p>
            <a:pPr marL="742950" lvl="1" indent="-285750">
              <a:buFont typeface="Arial" panose="020B0604020202020204" pitchFamily="34" charset="0"/>
              <a:buChar char="•"/>
            </a:pPr>
            <a:r>
              <a:rPr lang="en-US" sz="1200" dirty="0"/>
              <a:t>Decision Tree</a:t>
            </a:r>
          </a:p>
          <a:p>
            <a:pPr marL="742950" lvl="1" indent="-285750">
              <a:buFont typeface="Arial" panose="020B0604020202020204" pitchFamily="34" charset="0"/>
              <a:buChar char="•"/>
            </a:pPr>
            <a:r>
              <a:rPr lang="en-US" sz="1200" dirty="0"/>
              <a:t>K Nearest Neighbors</a:t>
            </a:r>
          </a:p>
          <a:p>
            <a:pPr marL="285750" indent="-285750">
              <a:buFont typeface="Arial" panose="020B0604020202020204" pitchFamily="34" charset="0"/>
              <a:buChar char="•"/>
            </a:pPr>
            <a:r>
              <a:rPr lang="en-US" sz="1200" dirty="0"/>
              <a:t>Use Grid Search to find best parameters</a:t>
            </a:r>
          </a:p>
          <a:p>
            <a:pPr marL="285750" indent="-285750">
              <a:buFont typeface="Arial" panose="020B0604020202020204" pitchFamily="34" charset="0"/>
              <a:buChar char="•"/>
            </a:pPr>
            <a:r>
              <a:rPr lang="en-US" sz="1200" dirty="0"/>
              <a:t>Use Confusion Matrix to evaluate models</a:t>
            </a:r>
          </a:p>
        </p:txBody>
      </p:sp>
    </p:spTree>
    <p:extLst>
      <p:ext uri="{BB962C8B-B14F-4D97-AF65-F5344CB8AC3E}">
        <p14:creationId xmlns:p14="http://schemas.microsoft.com/office/powerpoint/2010/main" val="3433084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011EAF-A653-481D-B180-3AC7E941ADD1}"/>
              </a:ext>
            </a:extLst>
          </p:cNvPr>
          <p:cNvSpPr txBox="1"/>
          <p:nvPr/>
        </p:nvSpPr>
        <p:spPr>
          <a:xfrm>
            <a:off x="285008" y="326572"/>
            <a:ext cx="7563417" cy="646331"/>
          </a:xfrm>
          <a:prstGeom prst="rect">
            <a:avLst/>
          </a:prstGeom>
          <a:noFill/>
        </p:spPr>
        <p:txBody>
          <a:bodyPr wrap="none" rtlCol="0">
            <a:spAutoFit/>
          </a:bodyPr>
          <a:lstStyle/>
          <a:p>
            <a:r>
              <a:rPr lang="en-US" sz="3600" dirty="0">
                <a:latin typeface="Arial Black" panose="020B0A04020102020204" pitchFamily="34" charset="0"/>
              </a:rPr>
              <a:t>Data Collection – SpaceX API</a:t>
            </a:r>
          </a:p>
        </p:txBody>
      </p:sp>
      <p:sp>
        <p:nvSpPr>
          <p:cNvPr id="5" name="TextBox 4">
            <a:extLst>
              <a:ext uri="{FF2B5EF4-FFF2-40B4-BE49-F238E27FC236}">
                <a16:creationId xmlns:a16="http://schemas.microsoft.com/office/drawing/2014/main" id="{481CE026-E606-44A0-8F57-083345083C1D}"/>
              </a:ext>
            </a:extLst>
          </p:cNvPr>
          <p:cNvSpPr txBox="1"/>
          <p:nvPr/>
        </p:nvSpPr>
        <p:spPr>
          <a:xfrm>
            <a:off x="285008" y="1182624"/>
            <a:ext cx="10642722" cy="646331"/>
          </a:xfrm>
          <a:prstGeom prst="rect">
            <a:avLst/>
          </a:prstGeom>
          <a:noFill/>
        </p:spPr>
        <p:txBody>
          <a:bodyPr wrap="none" rtlCol="0">
            <a:spAutoFit/>
          </a:bodyPr>
          <a:lstStyle/>
          <a:p>
            <a:r>
              <a:rPr lang="en-US" dirty="0"/>
              <a:t>Make a get request to the SpaceX API to obtain data about launches including, information about </a:t>
            </a:r>
          </a:p>
          <a:p>
            <a:r>
              <a:rPr lang="en-US" dirty="0"/>
              <a:t>rocket used, payload delivered, launch specifications, landing specifications, and landing outcome.</a:t>
            </a:r>
          </a:p>
        </p:txBody>
      </p:sp>
      <p:sp>
        <p:nvSpPr>
          <p:cNvPr id="6" name="TextBox 5">
            <a:extLst>
              <a:ext uri="{FF2B5EF4-FFF2-40B4-BE49-F238E27FC236}">
                <a16:creationId xmlns:a16="http://schemas.microsoft.com/office/drawing/2014/main" id="{98CFA4F9-987E-4BCE-B063-C7919DF3A5B6}"/>
              </a:ext>
            </a:extLst>
          </p:cNvPr>
          <p:cNvSpPr txBox="1"/>
          <p:nvPr/>
        </p:nvSpPr>
        <p:spPr>
          <a:xfrm>
            <a:off x="285008" y="2038676"/>
            <a:ext cx="8180832" cy="4401205"/>
          </a:xfrm>
          <a:prstGeom prst="rect">
            <a:avLst/>
          </a:prstGeom>
          <a:noFill/>
        </p:spPr>
        <p:txBody>
          <a:bodyPr wrap="square" rtlCol="0">
            <a:spAutoFit/>
          </a:bodyPr>
          <a:lstStyle/>
          <a:p>
            <a:r>
              <a:rPr lang="en-US" sz="1400" dirty="0"/>
              <a:t>Step 1</a:t>
            </a:r>
          </a:p>
          <a:p>
            <a:pPr marL="285750" indent="-285750">
              <a:buFont typeface="Arial" panose="020B0604020202020204" pitchFamily="34" charset="0"/>
              <a:buChar char="•"/>
            </a:pPr>
            <a:r>
              <a:rPr lang="en-US" sz="1400" dirty="0"/>
              <a:t>Request and parse the SpaceX launch data using GET request</a:t>
            </a:r>
          </a:p>
          <a:p>
            <a:pPr marL="285750" indent="-285750">
              <a:buFont typeface="Arial" panose="020B0604020202020204" pitchFamily="34" charset="0"/>
              <a:buChar char="•"/>
            </a:pPr>
            <a:r>
              <a:rPr lang="en-US" sz="1400" dirty="0"/>
              <a:t>Decode response content as a Json and turn it into a Pandas </a:t>
            </a:r>
            <a:r>
              <a:rPr lang="en-US" sz="1400" dirty="0" err="1"/>
              <a:t>DataFrame</a:t>
            </a:r>
            <a:endParaRPr lang="en-US" sz="1400" dirty="0"/>
          </a:p>
          <a:p>
            <a:pPr marL="285750" indent="-285750">
              <a:buFont typeface="Arial" panose="020B0604020202020204" pitchFamily="34" charset="0"/>
              <a:buChar char="•"/>
            </a:pPr>
            <a:endParaRPr lang="en-US" sz="1400" dirty="0"/>
          </a:p>
          <a:p>
            <a:r>
              <a:rPr lang="en-US" sz="1400" dirty="0"/>
              <a:t>Step 2</a:t>
            </a:r>
          </a:p>
          <a:p>
            <a:pPr marL="285750" indent="-285750">
              <a:buFont typeface="Arial" panose="020B0604020202020204" pitchFamily="34" charset="0"/>
              <a:buChar char="•"/>
            </a:pPr>
            <a:r>
              <a:rPr lang="en-US" sz="1400" dirty="0"/>
              <a:t>Use custom logic to clean the data</a:t>
            </a:r>
          </a:p>
          <a:p>
            <a:pPr marL="285750" indent="-285750">
              <a:buFont typeface="Arial" panose="020B0604020202020204" pitchFamily="34" charset="0"/>
              <a:buChar char="•"/>
            </a:pPr>
            <a:r>
              <a:rPr lang="en-US" sz="1400" dirty="0"/>
              <a:t>Create lists for data to be stored</a:t>
            </a:r>
          </a:p>
          <a:p>
            <a:endParaRPr lang="en-US" sz="1400" dirty="0"/>
          </a:p>
          <a:p>
            <a:r>
              <a:rPr lang="en-US" sz="1400" dirty="0"/>
              <a:t>Step 3</a:t>
            </a:r>
          </a:p>
          <a:p>
            <a:pPr marL="285750" indent="-285750">
              <a:buFont typeface="Arial" panose="020B0604020202020204" pitchFamily="34" charset="0"/>
              <a:buChar char="•"/>
            </a:pPr>
            <a:r>
              <a:rPr lang="en-US" sz="1400" dirty="0"/>
              <a:t>Use pre-defined functions and relevant SpaceX API to get information about the launches using the IDs given for each launch from the </a:t>
            </a:r>
            <a:r>
              <a:rPr lang="en-US" sz="1400" dirty="0" err="1"/>
              <a:t>DataFrame</a:t>
            </a:r>
            <a:r>
              <a:rPr lang="en-US" sz="1400" dirty="0"/>
              <a:t> in Step 1</a:t>
            </a:r>
          </a:p>
          <a:p>
            <a:pPr marL="285750" indent="-285750">
              <a:buFont typeface="Arial" panose="020B0604020202020204" pitchFamily="34" charset="0"/>
              <a:buChar char="•"/>
            </a:pPr>
            <a:endParaRPr lang="en-US" sz="1400" dirty="0"/>
          </a:p>
          <a:p>
            <a:r>
              <a:rPr lang="en-US" sz="1400" dirty="0"/>
              <a:t>Step 4</a:t>
            </a:r>
          </a:p>
          <a:p>
            <a:pPr marL="285750" indent="-285750">
              <a:buFont typeface="Arial" panose="020B0604020202020204" pitchFamily="34" charset="0"/>
              <a:buChar char="•"/>
            </a:pPr>
            <a:r>
              <a:rPr lang="en-US" sz="1400" dirty="0"/>
              <a:t>Convert the lists into a dictionary then convert to Pandas </a:t>
            </a:r>
            <a:r>
              <a:rPr lang="en-US" sz="1400" dirty="0" err="1"/>
              <a:t>DataFrame</a:t>
            </a:r>
            <a:r>
              <a:rPr lang="en-US" sz="1400" dirty="0"/>
              <a:t> again</a:t>
            </a:r>
          </a:p>
          <a:p>
            <a:pPr marL="285750" indent="-285750">
              <a:buFont typeface="Arial" panose="020B0604020202020204" pitchFamily="34" charset="0"/>
              <a:buChar char="•"/>
            </a:pPr>
            <a:r>
              <a:rPr lang="en-US" sz="1400" dirty="0"/>
              <a:t>Filter </a:t>
            </a:r>
            <a:r>
              <a:rPr lang="en-US" sz="1400" dirty="0" err="1"/>
              <a:t>DataFrame</a:t>
            </a:r>
            <a:r>
              <a:rPr lang="en-US" sz="1400" dirty="0"/>
              <a:t> to only include Falcon 9 launches</a:t>
            </a:r>
          </a:p>
          <a:p>
            <a:pPr marL="285750" indent="-285750">
              <a:buFont typeface="Arial" panose="020B0604020202020204" pitchFamily="34" charset="0"/>
              <a:buChar char="•"/>
            </a:pPr>
            <a:r>
              <a:rPr lang="en-US" sz="1400" dirty="0"/>
              <a:t>Reset the </a:t>
            </a:r>
            <a:r>
              <a:rPr lang="en-US" sz="1400" dirty="0" err="1"/>
              <a:t>FlightNumber</a:t>
            </a:r>
            <a:r>
              <a:rPr lang="en-US" sz="1400" dirty="0"/>
              <a:t> column</a:t>
            </a:r>
          </a:p>
          <a:p>
            <a:endParaRPr lang="en-US" sz="1400" dirty="0"/>
          </a:p>
          <a:p>
            <a:r>
              <a:rPr lang="en-US" sz="1400" dirty="0"/>
              <a:t>Step 5</a:t>
            </a:r>
          </a:p>
          <a:p>
            <a:pPr marL="285750" indent="-285750">
              <a:buFont typeface="Arial" panose="020B0604020202020204" pitchFamily="34" charset="0"/>
              <a:buChar char="•"/>
            </a:pPr>
            <a:r>
              <a:rPr lang="en-US" sz="1400" dirty="0"/>
              <a:t>Replace </a:t>
            </a:r>
            <a:r>
              <a:rPr lang="en-US" sz="1400" dirty="0" err="1"/>
              <a:t>np.nan</a:t>
            </a:r>
            <a:r>
              <a:rPr lang="en-US" sz="1400" dirty="0"/>
              <a:t> values with mean in the </a:t>
            </a:r>
            <a:r>
              <a:rPr lang="en-US" sz="1400" dirty="0" err="1"/>
              <a:t>PayloadMass</a:t>
            </a:r>
            <a:r>
              <a:rPr lang="en-US" sz="1400" dirty="0"/>
              <a:t> column</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2594186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CA6AB9-626C-440D-AC2F-52B384C29EFE}"/>
              </a:ext>
            </a:extLst>
          </p:cNvPr>
          <p:cNvSpPr txBox="1"/>
          <p:nvPr/>
        </p:nvSpPr>
        <p:spPr>
          <a:xfrm>
            <a:off x="358160" y="326572"/>
            <a:ext cx="8072338" cy="646331"/>
          </a:xfrm>
          <a:prstGeom prst="rect">
            <a:avLst/>
          </a:prstGeom>
          <a:noFill/>
        </p:spPr>
        <p:txBody>
          <a:bodyPr wrap="none" rtlCol="0">
            <a:spAutoFit/>
          </a:bodyPr>
          <a:lstStyle/>
          <a:p>
            <a:r>
              <a:rPr lang="en-US" sz="3600" dirty="0">
                <a:latin typeface="Arial Black" panose="020B0A04020102020204" pitchFamily="34" charset="0"/>
              </a:rPr>
              <a:t>Data Collection – Web Scraping</a:t>
            </a:r>
          </a:p>
        </p:txBody>
      </p:sp>
      <p:sp>
        <p:nvSpPr>
          <p:cNvPr id="5" name="TextBox 4">
            <a:extLst>
              <a:ext uri="{FF2B5EF4-FFF2-40B4-BE49-F238E27FC236}">
                <a16:creationId xmlns:a16="http://schemas.microsoft.com/office/drawing/2014/main" id="{A3BC6329-9DC3-44D8-9138-0F4F1E24108B}"/>
              </a:ext>
            </a:extLst>
          </p:cNvPr>
          <p:cNvSpPr txBox="1"/>
          <p:nvPr/>
        </p:nvSpPr>
        <p:spPr>
          <a:xfrm>
            <a:off x="358160" y="1170432"/>
            <a:ext cx="10190675" cy="646331"/>
          </a:xfrm>
          <a:prstGeom prst="rect">
            <a:avLst/>
          </a:prstGeom>
          <a:noFill/>
        </p:spPr>
        <p:txBody>
          <a:bodyPr wrap="none" rtlCol="0">
            <a:spAutoFit/>
          </a:bodyPr>
          <a:lstStyle/>
          <a:p>
            <a:r>
              <a:rPr lang="en-US" dirty="0"/>
              <a:t>Use the Python </a:t>
            </a:r>
            <a:r>
              <a:rPr lang="en-US" dirty="0" err="1"/>
              <a:t>BeautifulSoup</a:t>
            </a:r>
            <a:r>
              <a:rPr lang="en-US" dirty="0"/>
              <a:t> package to web scrape some HTML tables from Wikipedia that</a:t>
            </a:r>
          </a:p>
          <a:p>
            <a:r>
              <a:rPr lang="en-US" dirty="0"/>
              <a:t>Contain valuable Falcon 9 launch records</a:t>
            </a:r>
          </a:p>
        </p:txBody>
      </p:sp>
      <p:sp>
        <p:nvSpPr>
          <p:cNvPr id="6" name="TextBox 5">
            <a:extLst>
              <a:ext uri="{FF2B5EF4-FFF2-40B4-BE49-F238E27FC236}">
                <a16:creationId xmlns:a16="http://schemas.microsoft.com/office/drawing/2014/main" id="{E7F1EBE5-4657-43F2-B6DA-E56B00266B88}"/>
              </a:ext>
            </a:extLst>
          </p:cNvPr>
          <p:cNvSpPr txBox="1"/>
          <p:nvPr/>
        </p:nvSpPr>
        <p:spPr>
          <a:xfrm>
            <a:off x="358160" y="2014292"/>
            <a:ext cx="10190675" cy="3785652"/>
          </a:xfrm>
          <a:prstGeom prst="rect">
            <a:avLst/>
          </a:prstGeom>
          <a:noFill/>
        </p:spPr>
        <p:txBody>
          <a:bodyPr wrap="square" rtlCol="0">
            <a:spAutoFit/>
          </a:bodyPr>
          <a:lstStyle/>
          <a:p>
            <a:r>
              <a:rPr lang="en-US" sz="1600" dirty="0"/>
              <a:t>Step 1:</a:t>
            </a:r>
          </a:p>
          <a:p>
            <a:pPr marL="285750" indent="-285750">
              <a:buFont typeface="Arial" panose="020B0604020202020204" pitchFamily="34" charset="0"/>
              <a:buChar char="•"/>
            </a:pPr>
            <a:r>
              <a:rPr lang="en-US" sz="1600" dirty="0"/>
              <a:t>Perform HTTP GET method to request the Falcon 9 Launch HTML page</a:t>
            </a:r>
          </a:p>
          <a:p>
            <a:pPr marL="285750" indent="-285750">
              <a:buFont typeface="Arial" panose="020B0604020202020204" pitchFamily="34" charset="0"/>
              <a:buChar char="•"/>
            </a:pPr>
            <a:r>
              <a:rPr lang="en-US" sz="1600" dirty="0"/>
              <a:t>Create a </a:t>
            </a:r>
            <a:r>
              <a:rPr lang="en-US" sz="1600" dirty="0" err="1"/>
              <a:t>BeautifulSoup</a:t>
            </a:r>
            <a:r>
              <a:rPr lang="en-US" sz="1600" dirty="0"/>
              <a:t> object from the HTML response</a:t>
            </a:r>
          </a:p>
          <a:p>
            <a:endParaRPr lang="en-US" sz="1600" dirty="0"/>
          </a:p>
          <a:p>
            <a:r>
              <a:rPr lang="en-US" sz="1600" dirty="0"/>
              <a:t>Step 2:</a:t>
            </a:r>
          </a:p>
          <a:p>
            <a:pPr marL="285750" indent="-285750">
              <a:buFont typeface="Arial" panose="020B0604020202020204" pitchFamily="34" charset="0"/>
              <a:buChar char="•"/>
            </a:pPr>
            <a:r>
              <a:rPr lang="en-US" sz="1600" dirty="0"/>
              <a:t>Find all tables in the wiki page</a:t>
            </a:r>
          </a:p>
          <a:p>
            <a:pPr marL="285750" indent="-285750">
              <a:buFont typeface="Arial" panose="020B0604020202020204" pitchFamily="34" charset="0"/>
              <a:buChar char="•"/>
            </a:pPr>
            <a:r>
              <a:rPr lang="en-US" sz="1600" dirty="0"/>
              <a:t>Extract target table</a:t>
            </a:r>
          </a:p>
          <a:p>
            <a:pPr marL="285750" indent="-285750">
              <a:buFont typeface="Arial" panose="020B0604020202020204" pitchFamily="34" charset="0"/>
              <a:buChar char="•"/>
            </a:pPr>
            <a:r>
              <a:rPr lang="en-US" sz="1600" dirty="0"/>
              <a:t>Use pre-defined function to extract column names from the table header</a:t>
            </a:r>
          </a:p>
          <a:p>
            <a:pPr marL="285750" indent="-285750">
              <a:buFont typeface="Arial" panose="020B0604020202020204" pitchFamily="34" charset="0"/>
              <a:buChar char="•"/>
            </a:pPr>
            <a:endParaRPr lang="en-US" sz="1600" dirty="0"/>
          </a:p>
          <a:p>
            <a:r>
              <a:rPr lang="en-US" sz="1600" dirty="0"/>
              <a:t>Step 3:</a:t>
            </a:r>
          </a:p>
          <a:p>
            <a:pPr marL="285750" indent="-285750">
              <a:buFont typeface="Arial" panose="020B0604020202020204" pitchFamily="34" charset="0"/>
              <a:buChar char="•"/>
            </a:pPr>
            <a:r>
              <a:rPr lang="en-US" sz="1600" dirty="0"/>
              <a:t>Create an empty dictionary using the column names</a:t>
            </a:r>
          </a:p>
          <a:p>
            <a:pPr marL="285750" indent="-285750">
              <a:buFont typeface="Arial" panose="020B0604020202020204" pitchFamily="34" charset="0"/>
              <a:buChar char="•"/>
            </a:pPr>
            <a:r>
              <a:rPr lang="en-US" sz="1600" dirty="0"/>
              <a:t>Use custom logic and pre-defined functions to extract data from the tables to fill in the dictionary</a:t>
            </a:r>
          </a:p>
          <a:p>
            <a:endParaRPr lang="en-US" sz="1600" dirty="0"/>
          </a:p>
          <a:p>
            <a:r>
              <a:rPr lang="en-US" sz="1600" dirty="0"/>
              <a:t>Step 4:</a:t>
            </a:r>
          </a:p>
          <a:p>
            <a:pPr marL="285750" indent="-285750">
              <a:buFont typeface="Arial" panose="020B0604020202020204" pitchFamily="34" charset="0"/>
              <a:buChar char="•"/>
            </a:pPr>
            <a:r>
              <a:rPr lang="en-US" sz="1600" dirty="0"/>
              <a:t>Convert the dictionary into a Pandas </a:t>
            </a:r>
            <a:r>
              <a:rPr lang="en-US" sz="1600" dirty="0" err="1"/>
              <a:t>DataFrame</a:t>
            </a:r>
            <a:endParaRPr lang="en-US" sz="1600" dirty="0"/>
          </a:p>
        </p:txBody>
      </p:sp>
    </p:spTree>
    <p:extLst>
      <p:ext uri="{BB962C8B-B14F-4D97-AF65-F5344CB8AC3E}">
        <p14:creationId xmlns:p14="http://schemas.microsoft.com/office/powerpoint/2010/main" val="62930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A77776-FC6D-4410-B097-F2C08B86C8A6}"/>
              </a:ext>
            </a:extLst>
          </p:cNvPr>
          <p:cNvSpPr txBox="1"/>
          <p:nvPr/>
        </p:nvSpPr>
        <p:spPr>
          <a:xfrm>
            <a:off x="475488" y="353568"/>
            <a:ext cx="6547104" cy="646331"/>
          </a:xfrm>
          <a:prstGeom prst="rect">
            <a:avLst/>
          </a:prstGeom>
          <a:noFill/>
        </p:spPr>
        <p:txBody>
          <a:bodyPr wrap="square" rtlCol="0">
            <a:spAutoFit/>
          </a:bodyPr>
          <a:lstStyle/>
          <a:p>
            <a:r>
              <a:rPr lang="en-US" sz="3600" dirty="0">
                <a:latin typeface="Arial Black" panose="020B0A04020102020204" pitchFamily="34" charset="0"/>
              </a:rPr>
              <a:t>Data Wrangling</a:t>
            </a:r>
          </a:p>
        </p:txBody>
      </p:sp>
      <p:sp>
        <p:nvSpPr>
          <p:cNvPr id="6" name="TextBox 5">
            <a:extLst>
              <a:ext uri="{FF2B5EF4-FFF2-40B4-BE49-F238E27FC236}">
                <a16:creationId xmlns:a16="http://schemas.microsoft.com/office/drawing/2014/main" id="{C080DB7D-124C-4FD9-90AC-19D255850116}"/>
              </a:ext>
            </a:extLst>
          </p:cNvPr>
          <p:cNvSpPr txBox="1"/>
          <p:nvPr/>
        </p:nvSpPr>
        <p:spPr>
          <a:xfrm>
            <a:off x="475488" y="2327089"/>
            <a:ext cx="9595104" cy="2585323"/>
          </a:xfrm>
          <a:prstGeom prst="rect">
            <a:avLst/>
          </a:prstGeom>
          <a:noFill/>
        </p:spPr>
        <p:txBody>
          <a:bodyPr wrap="square" rtlCol="0">
            <a:spAutoFit/>
          </a:bodyPr>
          <a:lstStyle/>
          <a:p>
            <a:r>
              <a:rPr lang="en-US" dirty="0"/>
              <a:t>Table Attributes:</a:t>
            </a:r>
          </a:p>
          <a:p>
            <a:pPr marL="285750" indent="-285750">
              <a:buFont typeface="Arial" panose="020B0604020202020204" pitchFamily="34" charset="0"/>
              <a:buChar char="•"/>
            </a:pPr>
            <a:r>
              <a:rPr lang="en-US" dirty="0"/>
              <a:t>“</a:t>
            </a:r>
            <a:r>
              <a:rPr lang="en-US" dirty="0" err="1"/>
              <a:t>LaunchSite</a:t>
            </a:r>
            <a:r>
              <a:rPr lang="en-US" dirty="0"/>
              <a:t>” column contains the different launch site name</a:t>
            </a:r>
          </a:p>
          <a:p>
            <a:pPr marL="285750" indent="-285750">
              <a:buFont typeface="Arial" panose="020B0604020202020204" pitchFamily="34" charset="0"/>
              <a:buChar char="•"/>
            </a:pPr>
            <a:r>
              <a:rPr lang="en-US" dirty="0"/>
              <a:t>“Orbit” column contains the dedicated orbit each launch aims to</a:t>
            </a:r>
          </a:p>
          <a:p>
            <a:pPr marL="285750" indent="-285750">
              <a:buFont typeface="Arial" panose="020B0604020202020204" pitchFamily="34" charset="0"/>
              <a:buChar char="•"/>
            </a:pPr>
            <a:r>
              <a:rPr lang="en-US" dirty="0"/>
              <a:t>“Outcome” column indicate if the first stage successfully landed</a:t>
            </a:r>
          </a:p>
          <a:p>
            <a:pPr marL="285750" indent="-285750">
              <a:buFont typeface="Arial" panose="020B0604020202020204" pitchFamily="34" charset="0"/>
              <a:buChar char="•"/>
            </a:pPr>
            <a:endParaRPr lang="en-US" dirty="0"/>
          </a:p>
          <a:p>
            <a:r>
              <a:rPr lang="en-US" dirty="0"/>
              <a:t>Data Wrangling</a:t>
            </a:r>
          </a:p>
          <a:p>
            <a:pPr marL="342900" indent="-342900">
              <a:buFont typeface="+mj-lt"/>
              <a:buAutoNum type="arabicPeriod"/>
            </a:pPr>
            <a:r>
              <a:rPr lang="en-US" dirty="0"/>
              <a:t>Calculate the number of launches on each site</a:t>
            </a:r>
          </a:p>
          <a:p>
            <a:pPr marL="342900" indent="-342900">
              <a:buFont typeface="+mj-lt"/>
              <a:buAutoNum type="arabicPeriod"/>
            </a:pPr>
            <a:r>
              <a:rPr lang="en-US" dirty="0"/>
              <a:t>Calculate the number and occurrence of each orbit</a:t>
            </a:r>
          </a:p>
          <a:p>
            <a:pPr marL="342900" indent="-342900">
              <a:buFont typeface="+mj-lt"/>
              <a:buAutoNum type="arabicPeriod"/>
            </a:pPr>
            <a:r>
              <a:rPr lang="en-US" dirty="0"/>
              <a:t>Calculate the number and occurrence of mission outcome of </a:t>
            </a:r>
            <a:r>
              <a:rPr lang="en-US" dirty="0" err="1"/>
              <a:t>thw</a:t>
            </a:r>
            <a:r>
              <a:rPr lang="en-US" dirty="0"/>
              <a:t> orbit</a:t>
            </a:r>
          </a:p>
        </p:txBody>
      </p:sp>
      <p:pic>
        <p:nvPicPr>
          <p:cNvPr id="8" name="Picture 7">
            <a:extLst>
              <a:ext uri="{FF2B5EF4-FFF2-40B4-BE49-F238E27FC236}">
                <a16:creationId xmlns:a16="http://schemas.microsoft.com/office/drawing/2014/main" id="{3E6AE34C-D4BD-404D-8358-C59657F95850}"/>
              </a:ext>
            </a:extLst>
          </p:cNvPr>
          <p:cNvPicPr>
            <a:picLocks noChangeAspect="1"/>
          </p:cNvPicPr>
          <p:nvPr/>
        </p:nvPicPr>
        <p:blipFill>
          <a:blip r:embed="rId2"/>
          <a:stretch>
            <a:fillRect/>
          </a:stretch>
        </p:blipFill>
        <p:spPr>
          <a:xfrm>
            <a:off x="7796309" y="1171036"/>
            <a:ext cx="3377184" cy="2448714"/>
          </a:xfrm>
          <a:prstGeom prst="rect">
            <a:avLst/>
          </a:prstGeom>
        </p:spPr>
      </p:pic>
    </p:spTree>
    <p:extLst>
      <p:ext uri="{BB962C8B-B14F-4D97-AF65-F5344CB8AC3E}">
        <p14:creationId xmlns:p14="http://schemas.microsoft.com/office/powerpoint/2010/main" val="325802285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909</TotalTime>
  <Words>2740</Words>
  <Application>Microsoft Office PowerPoint</Application>
  <PresentationFormat>Widescreen</PresentationFormat>
  <Paragraphs>364</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Arial Black</vt:lpstr>
      <vt:lpstr>Century Schoolbook</vt:lpstr>
      <vt:lpstr>Wingdings 2</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323 kobby</dc:creator>
  <cp:lastModifiedBy>323 kobby</cp:lastModifiedBy>
  <cp:revision>64</cp:revision>
  <dcterms:created xsi:type="dcterms:W3CDTF">2023-07-06T09:02:49Z</dcterms:created>
  <dcterms:modified xsi:type="dcterms:W3CDTF">2023-07-09T09:18:45Z</dcterms:modified>
</cp:coreProperties>
</file>