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roxima Nova Semibold"/>
      <p:regular r:id="rId22"/>
      <p:bold r:id="rId23"/>
      <p:boldItalic r:id="rId24"/>
    </p:embeddedFont>
    <p:embeddedFont>
      <p:font typeface="Fira Sans Extra Condensed"/>
      <p:regular r:id="rId25"/>
      <p:bold r:id="rId26"/>
      <p:italic r:id="rId27"/>
      <p:boldItalic r:id="rId28"/>
    </p:embeddedFont>
    <p:embeddedFont>
      <p:font typeface="Fira Sans Extra Condensed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roximaNovaSemibold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ProximaNovaSemibold-boldItalic.fntdata"/><Relationship Id="rId23" Type="http://schemas.openxmlformats.org/officeDocument/2006/relationships/font" Target="fonts/ProximaNova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-bold.fntdata"/><Relationship Id="rId25" Type="http://schemas.openxmlformats.org/officeDocument/2006/relationships/font" Target="fonts/FiraSansExtraCondensed-regular.fntdata"/><Relationship Id="rId28" Type="http://schemas.openxmlformats.org/officeDocument/2006/relationships/font" Target="fonts/FiraSansExtraCondensed-boldItalic.fntdata"/><Relationship Id="rId27" Type="http://schemas.openxmlformats.org/officeDocument/2006/relationships/font" Target="fonts/FiraSansExtra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SemiBold-italic.fntdata"/><Relationship Id="rId30" Type="http://schemas.openxmlformats.org/officeDocument/2006/relationships/font" Target="fonts/FiraSansExtraCondensedSemiBo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FiraSansExtraCondensedSemiBol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0b80e82af0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0b80e82af0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1bbe31e12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31bbe31e12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0b80e82af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0b80e82af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0b80e82af0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0b80e82af0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b80e82a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b80e82a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b80e82af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0b80e82af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0b91bc497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0b91bc497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0b80e82af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0b80e82af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1bbe31e12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1bbe31e12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0b91bc497f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0b91bc497f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0b80e82af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0b80e82af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1bbe31e12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1bbe31e12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code/mostafaabdlhamed/speech-emotion-recognition-97-25-accuracy/notebook" TargetMode="External"/><Relationship Id="rId4" Type="http://schemas.openxmlformats.org/officeDocument/2006/relationships/hyperlink" Target="https://github.com/coqui-ai/TTS" TargetMode="External"/><Relationship Id="rId5" Type="http://schemas.openxmlformats.org/officeDocument/2006/relationships/hyperlink" Target="https://github.com/openai/whisper" TargetMode="External"/><Relationship Id="rId6" Type="http://schemas.openxmlformats.org/officeDocument/2006/relationships/hyperlink" Target="https://github.com/chatanywhere/GPT_API_free/tree/main" TargetMode="External"/><Relationship Id="rId7" Type="http://schemas.openxmlformats.org/officeDocument/2006/relationships/hyperlink" Target="https://gist.github.com/korakot/c21c3476c024ad6d56d5f48b0bca92be?permalink_comment_id=3691958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Group 35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44" name="Google Shape;44;p13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5" name="Google Shape;45;p13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13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47" name="Google Shape;47;p13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3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13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3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13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3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3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" name="Google Shape;221;p13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2"/>
          <p:cNvSpPr txBox="1"/>
          <p:nvPr>
            <p:ph type="title"/>
          </p:nvPr>
        </p:nvSpPr>
        <p:spPr>
          <a:xfrm>
            <a:off x="457200" y="2590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pSp>
        <p:nvGrpSpPr>
          <p:cNvPr id="600" name="Google Shape;600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01" name="Google Shape;601;p22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7" name="Google Shape;647;p22"/>
          <p:cNvSpPr txBox="1"/>
          <p:nvPr/>
        </p:nvSpPr>
        <p:spPr>
          <a:xfrm>
            <a:off x="3075778" y="1044350"/>
            <a:ext cx="27579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EmoLingo</a:t>
            </a:r>
            <a:endParaRPr b="1" sz="48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8" name="Google Shape;648;p22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Intelligent chatbot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49" name="Google Shape;649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50" name="Google Shape;650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53" name="Google Shape;653;p22"/>
          <p:cNvCxnSpPr>
            <a:stCxn id="648" idx="2"/>
            <a:endCxn id="650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oval"/>
            <a:tailEnd len="med" w="med" type="none"/>
          </a:ln>
        </p:spPr>
      </p:cxnSp>
      <p:grpSp>
        <p:nvGrpSpPr>
          <p:cNvPr id="654" name="Google Shape;654;p22"/>
          <p:cNvGrpSpPr/>
          <p:nvPr/>
        </p:nvGrpSpPr>
        <p:grpSpPr>
          <a:xfrm>
            <a:off x="457200" y="961538"/>
            <a:ext cx="2518200" cy="824730"/>
            <a:chOff x="457200" y="959300"/>
            <a:chExt cx="2518200" cy="824730"/>
          </a:xfrm>
        </p:grpSpPr>
        <p:sp>
          <p:nvSpPr>
            <p:cNvPr id="655" name="Google Shape;655;p22"/>
            <p:cNvSpPr txBox="1"/>
            <p:nvPr/>
          </p:nvSpPr>
          <p:spPr>
            <a:xfrm>
              <a:off x="914400" y="959330"/>
              <a:ext cx="2061000" cy="82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Accurate emotion detection from voice inputs</a:t>
              </a:r>
              <a:endParaRPr sz="16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56" name="Google Shape;656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7" name="Google Shape;657;p22"/>
          <p:cNvGrpSpPr/>
          <p:nvPr/>
        </p:nvGrpSpPr>
        <p:grpSpPr>
          <a:xfrm>
            <a:off x="457200" y="2970300"/>
            <a:ext cx="2518200" cy="874200"/>
            <a:chOff x="457200" y="2970300"/>
            <a:chExt cx="2518200" cy="874200"/>
          </a:xfrm>
        </p:grpSpPr>
        <p:sp>
          <p:nvSpPr>
            <p:cNvPr id="658" name="Google Shape;658;p22"/>
            <p:cNvSpPr txBox="1"/>
            <p:nvPr/>
          </p:nvSpPr>
          <p:spPr>
            <a:xfrm>
              <a:off x="914400" y="2970300"/>
              <a:ext cx="2061000" cy="8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Personalized meaningful replies for the user </a:t>
              </a:r>
              <a:endParaRPr sz="16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59" name="Google Shape;659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60" name="Google Shape;660;p22"/>
          <p:cNvGrpSpPr/>
          <p:nvPr/>
        </p:nvGrpSpPr>
        <p:grpSpPr>
          <a:xfrm>
            <a:off x="457200" y="1964800"/>
            <a:ext cx="2518200" cy="794400"/>
            <a:chOff x="457200" y="1964800"/>
            <a:chExt cx="2518200" cy="794400"/>
          </a:xfrm>
        </p:grpSpPr>
        <p:sp>
          <p:nvSpPr>
            <p:cNvPr id="661" name="Google Shape;661;p22"/>
            <p:cNvSpPr txBox="1"/>
            <p:nvPr/>
          </p:nvSpPr>
          <p:spPr>
            <a:xfrm>
              <a:off x="914400" y="1964800"/>
              <a:ext cx="2061000" cy="7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Appropriate text and voice responses based on emotion</a:t>
              </a:r>
              <a:endParaRPr sz="16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62" name="Google Shape;662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63" name="Google Shape;663;p22"/>
          <p:cNvGrpSpPr/>
          <p:nvPr/>
        </p:nvGrpSpPr>
        <p:grpSpPr>
          <a:xfrm>
            <a:off x="457200" y="3975800"/>
            <a:ext cx="2518200" cy="874200"/>
            <a:chOff x="457200" y="3975800"/>
            <a:chExt cx="2518200" cy="874200"/>
          </a:xfrm>
        </p:grpSpPr>
        <p:sp>
          <p:nvSpPr>
            <p:cNvPr id="664" name="Google Shape;664;p22"/>
            <p:cNvSpPr txBox="1"/>
            <p:nvPr/>
          </p:nvSpPr>
          <p:spPr>
            <a:xfrm>
              <a:off x="914400" y="3975800"/>
              <a:ext cx="2061000" cy="8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Enhanced emotional support for students in real-time</a:t>
              </a:r>
              <a:endParaRPr sz="16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65" name="Google Shape;66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66" name="Google Shape;666;p22"/>
          <p:cNvGrpSpPr/>
          <p:nvPr/>
        </p:nvGrpSpPr>
        <p:grpSpPr>
          <a:xfrm>
            <a:off x="6168600" y="959300"/>
            <a:ext cx="2518200" cy="596400"/>
            <a:chOff x="6168600" y="959300"/>
            <a:chExt cx="2518200" cy="596400"/>
          </a:xfrm>
        </p:grpSpPr>
        <p:sp>
          <p:nvSpPr>
            <p:cNvPr id="667" name="Google Shape;667;p22"/>
            <p:cNvSpPr txBox="1"/>
            <p:nvPr/>
          </p:nvSpPr>
          <p:spPr>
            <a:xfrm>
              <a:off x="6168600" y="959300"/>
              <a:ext cx="2061000" cy="59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</a:t>
              </a: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ntelligent emotional assistant</a:t>
              </a:r>
              <a:endParaRPr sz="16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68" name="Google Shape;668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69" name="Google Shape;669;p22"/>
          <p:cNvGrpSpPr/>
          <p:nvPr/>
        </p:nvGrpSpPr>
        <p:grpSpPr>
          <a:xfrm>
            <a:off x="6168600" y="2970430"/>
            <a:ext cx="2518200" cy="689460"/>
            <a:chOff x="6168600" y="2970300"/>
            <a:chExt cx="2518200" cy="794400"/>
          </a:xfrm>
        </p:grpSpPr>
        <p:sp>
          <p:nvSpPr>
            <p:cNvPr id="670" name="Google Shape;670;p22"/>
            <p:cNvSpPr txBox="1"/>
            <p:nvPr/>
          </p:nvSpPr>
          <p:spPr>
            <a:xfrm>
              <a:off x="6168600" y="2970300"/>
              <a:ext cx="2061000" cy="7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</a:t>
              </a: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rovide empathetic and supportive responses</a:t>
              </a:r>
              <a:endParaRPr sz="16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71" name="Google Shape;671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72" name="Google Shape;672;p22"/>
          <p:cNvGrpSpPr/>
          <p:nvPr/>
        </p:nvGrpSpPr>
        <p:grpSpPr>
          <a:xfrm>
            <a:off x="6168600" y="1964800"/>
            <a:ext cx="2518200" cy="794400"/>
            <a:chOff x="6168600" y="1964800"/>
            <a:chExt cx="2518200" cy="794400"/>
          </a:xfrm>
        </p:grpSpPr>
        <p:sp>
          <p:nvSpPr>
            <p:cNvPr id="673" name="Google Shape;673;p22"/>
            <p:cNvSpPr txBox="1"/>
            <p:nvPr/>
          </p:nvSpPr>
          <p:spPr>
            <a:xfrm>
              <a:off x="6168600" y="1964800"/>
              <a:ext cx="2061000" cy="7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</a:t>
              </a: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elps manage emotions through voice-based interactions</a:t>
              </a:r>
              <a:endParaRPr sz="16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74" name="Google Shape;674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75" name="Google Shape;675;p22"/>
          <p:cNvGrpSpPr/>
          <p:nvPr/>
        </p:nvGrpSpPr>
        <p:grpSpPr>
          <a:xfrm>
            <a:off x="6168600" y="3975668"/>
            <a:ext cx="2518200" cy="794375"/>
            <a:chOff x="6168600" y="3975800"/>
            <a:chExt cx="2518200" cy="927900"/>
          </a:xfrm>
        </p:grpSpPr>
        <p:sp>
          <p:nvSpPr>
            <p:cNvPr id="676" name="Google Shape;676;p22"/>
            <p:cNvSpPr txBox="1"/>
            <p:nvPr/>
          </p:nvSpPr>
          <p:spPr>
            <a:xfrm>
              <a:off x="6168600" y="3975800"/>
              <a:ext cx="2061000" cy="9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Showcase AI’s role in improving emotional well-being</a:t>
              </a:r>
              <a:endParaRPr sz="16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77" name="Google Shape;677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Conclusion</a:t>
            </a:r>
            <a:endParaRPr/>
          </a:p>
        </p:txBody>
      </p:sp>
      <p:sp>
        <p:nvSpPr>
          <p:cNvPr id="683" name="Google Shape;683;p23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Achievements: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Successfully implemented a multimodal chatbot by integrating STT, SER, GPT, and TTS.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Supports 16 languages and 8 emotions, providing a human-like interaction experience.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Supports personalized and multilingual interactions.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Limitations: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 accuracy and chatbot response require further refinement.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Response time is a little slow, requiring at least 1 minute per interaction.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Future Directions: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Enhanced models for improved accuracy.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Optimized pipelines for faster response.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 a user-friendly interface (UI).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Offer multiple chatbot voice options for personalization.</a:t>
            </a:r>
            <a:endParaRPr/>
          </a:p>
        </p:txBody>
      </p:sp>
      <p:pic>
        <p:nvPicPr>
          <p:cNvPr id="684" name="Google Shape;6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648" y="3146700"/>
            <a:ext cx="1785300" cy="1783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90" name="Google Shape;690;p24"/>
          <p:cNvSpPr txBox="1"/>
          <p:nvPr>
            <p:ph idx="1" type="body"/>
          </p:nvPr>
        </p:nvSpPr>
        <p:spPr>
          <a:xfrm>
            <a:off x="457200" y="1247950"/>
            <a:ext cx="8229600" cy="3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[1] M. A. Hamid, “Speech emotion recognition 97.25% accuracy” Kaggle, Oct. 2024. [Online]. Available: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https://www.kaggle.com/code/mostafaabdlhamed/speech-emotion-recognition-97-25-accuracy/notebook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[2] coqui-ai Developers, “TTS” GitHub repository, Nov. 24, 2023. [Online]. Available: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https://github.com/coqui-ai/TTS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[3] openai Developers, “whisper” GitHub repository, Oct. 2024. [Online]. Available: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https://github.com/openai/whisper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[4] ChatAnywhere and Nauxscript, “GPT_API_free” GitHub repository, Nov. 2024. [Online]. Available: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https://github.com/chatanywhere/GPT_API_free/tree/main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[5] K. Chaovavanich, “Record audio in Colab using getUserMedia({audio: true})” Github Gist, Jul. 2023. [Online]. Available: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https://gist.github.com/korakot/c21c3476c024ad6d56d5f48b0bca92be?permalink_comment_id=3691958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696" name="Google Shape;69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For Listening~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grpSp>
        <p:nvGrpSpPr>
          <p:cNvPr id="232" name="Google Shape;232;p14"/>
          <p:cNvGrpSpPr/>
          <p:nvPr/>
        </p:nvGrpSpPr>
        <p:grpSpPr>
          <a:xfrm>
            <a:off x="3297249" y="1109874"/>
            <a:ext cx="2656689" cy="596100"/>
            <a:chOff x="3297249" y="1109874"/>
            <a:chExt cx="2656689" cy="596100"/>
          </a:xfrm>
        </p:grpSpPr>
        <p:sp>
          <p:nvSpPr>
            <p:cNvPr id="233" name="Google Shape;233;p14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34" name="Google Shape;234;p14"/>
            <p:cNvSpPr txBox="1"/>
            <p:nvPr/>
          </p:nvSpPr>
          <p:spPr>
            <a:xfrm>
              <a:off x="3972738" y="12010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 &amp; Background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5" name="Google Shape;235;p14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36" name="Google Shape;236;p14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14"/>
          <p:cNvGrpSpPr/>
          <p:nvPr/>
        </p:nvGrpSpPr>
        <p:grpSpPr>
          <a:xfrm>
            <a:off x="6033350" y="1109875"/>
            <a:ext cx="2656702" cy="596100"/>
            <a:chOff x="6033350" y="1109875"/>
            <a:chExt cx="2656702" cy="596100"/>
          </a:xfrm>
        </p:grpSpPr>
        <p:sp>
          <p:nvSpPr>
            <p:cNvPr id="294" name="Google Shape;294;p14"/>
            <p:cNvSpPr txBox="1"/>
            <p:nvPr/>
          </p:nvSpPr>
          <p:spPr>
            <a:xfrm>
              <a:off x="6708852" y="1242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Results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296" name="Google Shape;296;p14"/>
          <p:cNvGrpSpPr/>
          <p:nvPr/>
        </p:nvGrpSpPr>
        <p:grpSpPr>
          <a:xfrm>
            <a:off x="3297248" y="2589598"/>
            <a:ext cx="2656704" cy="596100"/>
            <a:chOff x="3297248" y="2589598"/>
            <a:chExt cx="2656704" cy="596100"/>
          </a:xfrm>
        </p:grpSpPr>
        <p:sp>
          <p:nvSpPr>
            <p:cNvPr id="297" name="Google Shape;297;p14"/>
            <p:cNvSpPr txBox="1"/>
            <p:nvPr/>
          </p:nvSpPr>
          <p:spPr>
            <a:xfrm>
              <a:off x="3972752" y="272176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Methodology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299" name="Google Shape;299;p14"/>
          <p:cNvGrpSpPr/>
          <p:nvPr/>
        </p:nvGrpSpPr>
        <p:grpSpPr>
          <a:xfrm>
            <a:off x="3297248" y="4055023"/>
            <a:ext cx="2656704" cy="596100"/>
            <a:chOff x="3297248" y="4055023"/>
            <a:chExt cx="2656704" cy="596100"/>
          </a:xfrm>
        </p:grpSpPr>
        <p:sp>
          <p:nvSpPr>
            <p:cNvPr id="300" name="Google Shape;300;p14"/>
            <p:cNvSpPr txBox="1"/>
            <p:nvPr/>
          </p:nvSpPr>
          <p:spPr>
            <a:xfrm>
              <a:off x="3972752" y="41490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Experiments / Demonstration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2" name="Google Shape;302;p14"/>
          <p:cNvGrpSpPr/>
          <p:nvPr/>
        </p:nvGrpSpPr>
        <p:grpSpPr>
          <a:xfrm>
            <a:off x="6033350" y="2616950"/>
            <a:ext cx="2656690" cy="596100"/>
            <a:chOff x="6033350" y="2616950"/>
            <a:chExt cx="2656690" cy="596100"/>
          </a:xfrm>
        </p:grpSpPr>
        <p:sp>
          <p:nvSpPr>
            <p:cNvPr id="303" name="Google Shape;303;p14"/>
            <p:cNvSpPr txBox="1"/>
            <p:nvPr/>
          </p:nvSpPr>
          <p:spPr>
            <a:xfrm>
              <a:off x="6708840" y="274909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Discussion &amp; Conclusion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5" name="Google Shape;305;p14"/>
          <p:cNvGrpSpPr/>
          <p:nvPr/>
        </p:nvGrpSpPr>
        <p:grpSpPr>
          <a:xfrm>
            <a:off x="6033350" y="4056000"/>
            <a:ext cx="2656702" cy="596100"/>
            <a:chOff x="6033350" y="4056000"/>
            <a:chExt cx="2656702" cy="596100"/>
          </a:xfrm>
        </p:grpSpPr>
        <p:sp>
          <p:nvSpPr>
            <p:cNvPr id="306" name="Google Shape;306;p14"/>
            <p:cNvSpPr txBox="1"/>
            <p:nvPr/>
          </p:nvSpPr>
          <p:spPr>
            <a:xfrm>
              <a:off x="6708852" y="4187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References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08" name="Google Shape;308;p14"/>
          <p:cNvCxnSpPr>
            <a:stCxn id="233" idx="4"/>
            <a:endCxn id="29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14"/>
          <p:cNvCxnSpPr>
            <a:stCxn id="298" idx="4"/>
            <a:endCxn id="301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14"/>
          <p:cNvCxnSpPr>
            <a:stCxn id="295" idx="4"/>
            <a:endCxn id="304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14"/>
          <p:cNvCxnSpPr>
            <a:stCxn id="304" idx="4"/>
            <a:endCxn id="307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Background</a:t>
            </a:r>
            <a:endParaRPr/>
          </a:p>
        </p:txBody>
      </p:sp>
      <p:grpSp>
        <p:nvGrpSpPr>
          <p:cNvPr id="317" name="Google Shape;317;p15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318" name="Google Shape;318;p15"/>
            <p:cNvSpPr/>
            <p:nvPr/>
          </p:nvSpPr>
          <p:spPr>
            <a:xfrm>
              <a:off x="6533088" y="4360137"/>
              <a:ext cx="1749195" cy="185374"/>
            </a:xfrm>
            <a:custGeom>
              <a:rect b="b" l="l" r="r" t="t"/>
              <a:pathLst>
                <a:path extrusionOk="0" h="4713" w="44472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5449625" y="4579763"/>
              <a:ext cx="3237261" cy="152217"/>
            </a:xfrm>
            <a:custGeom>
              <a:rect b="b" l="l" r="r" t="t"/>
              <a:pathLst>
                <a:path extrusionOk="0" h="3870" w="82305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8191774" y="3231092"/>
              <a:ext cx="378261" cy="86296"/>
            </a:xfrm>
            <a:custGeom>
              <a:rect b="b" l="l" r="r" t="t"/>
              <a:pathLst>
                <a:path extrusionOk="0" h="2194" w="9617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8252423" y="3224681"/>
              <a:ext cx="342114" cy="102500"/>
            </a:xfrm>
            <a:custGeom>
              <a:rect b="b" l="l" r="r" t="t"/>
              <a:pathLst>
                <a:path extrusionOk="0" h="2606" w="8698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7744222" y="3452213"/>
              <a:ext cx="62185" cy="898944"/>
            </a:xfrm>
            <a:custGeom>
              <a:rect b="b" l="l" r="r" t="t"/>
              <a:pathLst>
                <a:path extrusionOk="0" h="22855" w="1581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7478656" y="4279862"/>
              <a:ext cx="592977" cy="160162"/>
            </a:xfrm>
            <a:custGeom>
              <a:rect b="b" l="l" r="r" t="t"/>
              <a:pathLst>
                <a:path extrusionOk="0" h="4072" w="15076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7708076" y="3426608"/>
              <a:ext cx="134517" cy="208738"/>
            </a:xfrm>
            <a:custGeom>
              <a:rect b="b" l="l" r="r" t="t"/>
              <a:pathLst>
                <a:path extrusionOk="0" h="5307" w="342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7343002" y="3414179"/>
              <a:ext cx="864646" cy="71624"/>
            </a:xfrm>
            <a:custGeom>
              <a:rect b="b" l="l" r="r" t="t"/>
              <a:pathLst>
                <a:path extrusionOk="0" h="1821" w="21983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7311733" y="3305310"/>
              <a:ext cx="926831" cy="137152"/>
            </a:xfrm>
            <a:custGeom>
              <a:rect b="b" l="l" r="r" t="t"/>
              <a:pathLst>
                <a:path extrusionOk="0" h="3487" w="23564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7532147" y="1433376"/>
              <a:ext cx="1154684" cy="1453100"/>
            </a:xfrm>
            <a:custGeom>
              <a:rect b="b" l="l" r="r" t="t"/>
              <a:pathLst>
                <a:path extrusionOk="0" h="36944" w="29357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7128685" y="1433376"/>
              <a:ext cx="722971" cy="837900"/>
            </a:xfrm>
            <a:custGeom>
              <a:rect b="b" l="l" r="r" t="t"/>
              <a:pathLst>
                <a:path extrusionOk="0" h="21303" w="18381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7365617" y="1934024"/>
              <a:ext cx="505226" cy="418222"/>
            </a:xfrm>
            <a:custGeom>
              <a:rect b="b" l="l" r="r" t="t"/>
              <a:pathLst>
                <a:path extrusionOk="0" h="10633" w="12845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7069137" y="2926707"/>
              <a:ext cx="1213132" cy="381643"/>
            </a:xfrm>
            <a:custGeom>
              <a:rect b="b" l="l" r="r" t="t"/>
              <a:pathLst>
                <a:path extrusionOk="0" h="9703" w="30843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6683374" y="4178898"/>
              <a:ext cx="242642" cy="241148"/>
            </a:xfrm>
            <a:custGeom>
              <a:rect b="b" l="l" r="r" t="t"/>
              <a:pathLst>
                <a:path extrusionOk="0" h="6131" w="6169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6660798" y="4200373"/>
              <a:ext cx="265219" cy="235877"/>
            </a:xfrm>
            <a:custGeom>
              <a:rect b="b" l="l" r="r" t="t"/>
              <a:pathLst>
                <a:path extrusionOk="0" h="5997" w="6743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7608607" y="1993179"/>
              <a:ext cx="739176" cy="1192404"/>
            </a:xfrm>
            <a:custGeom>
              <a:rect b="b" l="l" r="r" t="t"/>
              <a:pathLst>
                <a:path extrusionOk="0" h="30316" w="18793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7525342" y="3053669"/>
              <a:ext cx="716599" cy="360561"/>
            </a:xfrm>
            <a:custGeom>
              <a:rect b="b" l="l" r="r" t="t"/>
              <a:pathLst>
                <a:path extrusionOk="0" h="9167" w="18219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7773602" y="1679393"/>
              <a:ext cx="218925" cy="431399"/>
            </a:xfrm>
            <a:custGeom>
              <a:rect b="b" l="l" r="r" t="t"/>
              <a:pathLst>
                <a:path extrusionOk="0" h="10968" w="5566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7603337" y="1639826"/>
              <a:ext cx="309350" cy="325516"/>
            </a:xfrm>
            <a:custGeom>
              <a:rect b="b" l="l" r="r" t="t"/>
              <a:pathLst>
                <a:path extrusionOk="0" h="8276" w="7865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7868902" y="1648479"/>
              <a:ext cx="64112" cy="110052"/>
            </a:xfrm>
            <a:custGeom>
              <a:rect b="b" l="l" r="r" t="t"/>
              <a:pathLst>
                <a:path extrusionOk="0" h="2798" w="163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7730652" y="1771311"/>
              <a:ext cx="42243" cy="79884"/>
            </a:xfrm>
            <a:custGeom>
              <a:rect b="b" l="l" r="r" t="t"/>
              <a:pathLst>
                <a:path extrusionOk="0" h="2031" w="1074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7484280" y="1425864"/>
              <a:ext cx="326656" cy="355644"/>
            </a:xfrm>
            <a:custGeom>
              <a:rect b="b" l="l" r="r" t="t"/>
              <a:pathLst>
                <a:path extrusionOk="0" h="9042" w="8305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7748352" y="1861340"/>
              <a:ext cx="54672" cy="30168"/>
            </a:xfrm>
            <a:custGeom>
              <a:rect b="b" l="l" r="r" t="t"/>
              <a:pathLst>
                <a:path extrusionOk="0" h="767" w="139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7754763" y="1746060"/>
              <a:ext cx="51290" cy="29027"/>
            </a:xfrm>
            <a:custGeom>
              <a:rect b="b" l="l" r="r" t="t"/>
              <a:pathLst>
                <a:path extrusionOk="0" h="738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7744222" y="1708027"/>
              <a:ext cx="46373" cy="40316"/>
            </a:xfrm>
            <a:custGeom>
              <a:rect b="b" l="l" r="r" t="t"/>
              <a:pathLst>
                <a:path extrusionOk="0" h="1025" w="1179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7671891" y="1787122"/>
              <a:ext cx="51290" cy="29067"/>
            </a:xfrm>
            <a:custGeom>
              <a:rect b="b" l="l" r="r" t="t"/>
              <a:pathLst>
                <a:path extrusionOk="0" h="739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7651557" y="1763012"/>
              <a:ext cx="61831" cy="18132"/>
            </a:xfrm>
            <a:custGeom>
              <a:rect b="b" l="l" r="r" t="t"/>
              <a:pathLst>
                <a:path extrusionOk="0" h="461" w="1572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6851005" y="3053669"/>
              <a:ext cx="875974" cy="1164871"/>
            </a:xfrm>
            <a:custGeom>
              <a:rect b="b" l="l" r="r" t="t"/>
              <a:pathLst>
                <a:path extrusionOk="0" h="29616" w="22271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7694507" y="1602894"/>
              <a:ext cx="201579" cy="123976"/>
            </a:xfrm>
            <a:custGeom>
              <a:rect b="b" l="l" r="r" t="t"/>
              <a:pathLst>
                <a:path extrusionOk="0" h="3152" w="5125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7951420" y="1776188"/>
              <a:ext cx="441586" cy="528983"/>
            </a:xfrm>
            <a:custGeom>
              <a:rect b="b" l="l" r="r" t="t"/>
              <a:pathLst>
                <a:path extrusionOk="0" h="13449" w="11227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7534389" y="1389325"/>
              <a:ext cx="265652" cy="115677"/>
            </a:xfrm>
            <a:custGeom>
              <a:rect b="b" l="l" r="r" t="t"/>
              <a:pathLst>
                <a:path extrusionOk="0" h="2941" w="6754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6751575" y="2828733"/>
              <a:ext cx="442333" cy="90858"/>
            </a:xfrm>
            <a:custGeom>
              <a:rect b="b" l="l" r="r" t="t"/>
              <a:pathLst>
                <a:path extrusionOk="0" h="2310" w="11246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6644947" y="2603837"/>
              <a:ext cx="334208" cy="315761"/>
            </a:xfrm>
            <a:custGeom>
              <a:rect b="b" l="l" r="r" t="t"/>
              <a:pathLst>
                <a:path extrusionOk="0" h="8028" w="8497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6143904" y="1766394"/>
              <a:ext cx="1389814" cy="897410"/>
            </a:xfrm>
            <a:custGeom>
              <a:rect b="b" l="l" r="r" t="t"/>
              <a:pathLst>
                <a:path extrusionOk="0" h="22816" w="35335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5860993" y="3031447"/>
              <a:ext cx="2330490" cy="50503"/>
            </a:xfrm>
            <a:custGeom>
              <a:rect b="b" l="l" r="r" t="t"/>
              <a:pathLst>
                <a:path extrusionOk="0" h="1284" w="59251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5559242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7855726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5745712" y="2913531"/>
              <a:ext cx="2567862" cy="129247"/>
            </a:xfrm>
            <a:custGeom>
              <a:rect b="b" l="l" r="r" t="t"/>
              <a:pathLst>
                <a:path extrusionOk="0" h="3286" w="65286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457201" y="1191038"/>
            <a:ext cx="3396549" cy="604500"/>
            <a:chOff x="457201" y="1191038"/>
            <a:chExt cx="3396549" cy="604500"/>
          </a:xfrm>
        </p:grpSpPr>
        <p:sp>
          <p:nvSpPr>
            <p:cNvPr id="359" name="Google Shape;359;p15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0" name="Google Shape;360;p15"/>
            <p:cNvSpPr txBox="1"/>
            <p:nvPr/>
          </p:nvSpPr>
          <p:spPr>
            <a:xfrm>
              <a:off x="457201" y="13039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Feeling overwhelmed but no one to talk to?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61" name="Google Shape;361;p15"/>
          <p:cNvGrpSpPr/>
          <p:nvPr/>
        </p:nvGrpSpPr>
        <p:grpSpPr>
          <a:xfrm>
            <a:off x="457200" y="2156825"/>
            <a:ext cx="3396549" cy="604500"/>
            <a:chOff x="457200" y="2156825"/>
            <a:chExt cx="3396549" cy="604500"/>
          </a:xfrm>
        </p:grpSpPr>
        <p:sp>
          <p:nvSpPr>
            <p:cNvPr id="362" name="Google Shape;362;p15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3" name="Google Shape;363;p15"/>
            <p:cNvSpPr txBox="1"/>
            <p:nvPr/>
          </p:nvSpPr>
          <p:spPr>
            <a:xfrm>
              <a:off x="457200" y="227650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What if you had instant emotional support?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64" name="Google Shape;364;p15"/>
          <p:cNvGrpSpPr/>
          <p:nvPr/>
        </p:nvGrpSpPr>
        <p:grpSpPr>
          <a:xfrm>
            <a:off x="457200" y="3122613"/>
            <a:ext cx="3396549" cy="604500"/>
            <a:chOff x="457200" y="3122613"/>
            <a:chExt cx="3396549" cy="604500"/>
          </a:xfrm>
        </p:grpSpPr>
        <p:sp>
          <p:nvSpPr>
            <p:cNvPr id="365" name="Google Shape;365;p15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6" name="Google Shape;366;p15"/>
            <p:cNvSpPr txBox="1"/>
            <p:nvPr/>
          </p:nvSpPr>
          <p:spPr>
            <a:xfrm>
              <a:off x="457200" y="3242284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Can a chatbot truly understand your feelings?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67" name="Google Shape;367;p15"/>
          <p:cNvGrpSpPr/>
          <p:nvPr/>
        </p:nvGrpSpPr>
        <p:grpSpPr>
          <a:xfrm>
            <a:off x="457200" y="4088400"/>
            <a:ext cx="3396550" cy="604500"/>
            <a:chOff x="457200" y="4088400"/>
            <a:chExt cx="3396550" cy="604500"/>
          </a:xfrm>
        </p:grpSpPr>
        <p:sp>
          <p:nvSpPr>
            <p:cNvPr id="368" name="Google Shape;368;p15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9" name="Google Shape;369;p15"/>
            <p:cNvSpPr txBox="1"/>
            <p:nvPr/>
          </p:nvSpPr>
          <p:spPr>
            <a:xfrm>
              <a:off x="457200" y="4208075"/>
              <a:ext cx="2680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How can technology help with emotional well-being?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0" name="Google Shape;370;p15"/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1" name="Google Shape;371;p15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15"/>
          <p:cNvCxnSpPr>
            <a:stCxn id="371" idx="2"/>
            <a:endCxn id="359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15"/>
          <p:cNvCxnSpPr>
            <a:stCxn id="371" idx="2"/>
            <a:endCxn id="362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15"/>
          <p:cNvCxnSpPr>
            <a:stCxn id="371" idx="2"/>
            <a:endCxn id="365" idx="6"/>
          </p:cNvCxnSpPr>
          <p:nvPr/>
        </p:nvCxnSpPr>
        <p:spPr>
          <a:xfrm flipH="1">
            <a:off x="3853850" y="24590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15"/>
          <p:cNvCxnSpPr>
            <a:stCxn id="371" idx="2"/>
            <a:endCxn id="368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Introduction and Background</a:t>
            </a:r>
            <a:endParaRPr/>
          </a:p>
        </p:txBody>
      </p:sp>
      <p:pic>
        <p:nvPicPr>
          <p:cNvPr descr="图片素材: chatbot, 聊天, 应用, 人工, 机器人, 通信, 概念, 连接 ..." id="381" name="Google Shape;3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77" y="1047077"/>
            <a:ext cx="2601523" cy="2249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ople, communicating, -, speech bubbles, abstract, adult ..." id="382" name="Google Shape;3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8358" y="1047076"/>
            <a:ext cx="3367084" cy="224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tbot Assistance Free Stock Photo - Public Domain Pictures" id="383" name="Google Shape;383;p16"/>
          <p:cNvPicPr preferRelativeResize="0"/>
          <p:nvPr/>
        </p:nvPicPr>
        <p:blipFill rotWithShape="1">
          <a:blip r:embed="rId5">
            <a:alphaModFix/>
          </a:blip>
          <a:srcRect b="0" l="18527" r="11292" t="0"/>
          <a:stretch/>
        </p:blipFill>
        <p:spPr>
          <a:xfrm>
            <a:off x="6482099" y="1047077"/>
            <a:ext cx="2489798" cy="22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6"/>
          <p:cNvSpPr txBox="1"/>
          <p:nvPr/>
        </p:nvSpPr>
        <p:spPr>
          <a:xfrm>
            <a:off x="240178" y="3296725"/>
            <a:ext cx="26016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Text-based Chatbots 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-rely on text communication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-lacks the ability to fully convey emotional nuances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5" name="Google Shape;385;p16"/>
          <p:cNvSpPr txBox="1"/>
          <p:nvPr/>
        </p:nvSpPr>
        <p:spPr>
          <a:xfrm>
            <a:off x="2987550" y="3296725"/>
            <a:ext cx="33672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Speech Emotion Recognition (SER)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allows the system to detect emotions directly from voice inputs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-making interactions more natural and empathetic.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6" name="Google Shape;386;p16"/>
          <p:cNvSpPr txBox="1"/>
          <p:nvPr/>
        </p:nvSpPr>
        <p:spPr>
          <a:xfrm>
            <a:off x="6500525" y="3296725"/>
            <a:ext cx="24897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Natural 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Language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Processing 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(NLP)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-respond according to the content of the conversation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-provide meaningful and context-aware feedback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697" y="875400"/>
            <a:ext cx="3396600" cy="3392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92" name="Google Shape;392;p17"/>
          <p:cNvSpPr txBox="1"/>
          <p:nvPr>
            <p:ph type="title"/>
          </p:nvPr>
        </p:nvSpPr>
        <p:spPr>
          <a:xfrm>
            <a:off x="457200" y="22680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 and Background</a:t>
            </a:r>
            <a:endParaRPr/>
          </a:p>
        </p:txBody>
      </p:sp>
      <p:grpSp>
        <p:nvGrpSpPr>
          <p:cNvPr id="393" name="Google Shape;393;p17"/>
          <p:cNvGrpSpPr/>
          <p:nvPr/>
        </p:nvGrpSpPr>
        <p:grpSpPr>
          <a:xfrm flipH="1">
            <a:off x="5553232" y="1737393"/>
            <a:ext cx="2564311" cy="2664201"/>
            <a:chOff x="457200" y="1322450"/>
            <a:chExt cx="3281689" cy="3409523"/>
          </a:xfrm>
        </p:grpSpPr>
        <p:sp>
          <p:nvSpPr>
            <p:cNvPr id="394" name="Google Shape;394;p17"/>
            <p:cNvSpPr/>
            <p:nvPr/>
          </p:nvSpPr>
          <p:spPr>
            <a:xfrm>
              <a:off x="2776429" y="4574428"/>
              <a:ext cx="750464" cy="76155"/>
            </a:xfrm>
            <a:custGeom>
              <a:rect b="b" l="l" r="r" t="t"/>
              <a:pathLst>
                <a:path extrusionOk="0" h="2357" w="23227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457200" y="4623960"/>
              <a:ext cx="2418856" cy="108012"/>
            </a:xfrm>
            <a:custGeom>
              <a:rect b="b" l="l" r="r" t="t"/>
              <a:pathLst>
                <a:path extrusionOk="0" h="3343" w="74864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3469009" y="1322450"/>
              <a:ext cx="113925" cy="200580"/>
            </a:xfrm>
            <a:custGeom>
              <a:rect b="b" l="l" r="r" t="t"/>
              <a:pathLst>
                <a:path extrusionOk="0" h="6208" w="3526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2254644" y="1641228"/>
              <a:ext cx="103392" cy="205524"/>
            </a:xfrm>
            <a:custGeom>
              <a:rect b="b" l="l" r="r" t="t"/>
              <a:pathLst>
                <a:path extrusionOk="0" h="6361" w="320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2172025" y="3395345"/>
              <a:ext cx="43037" cy="379416"/>
            </a:xfrm>
            <a:custGeom>
              <a:rect b="b" l="l" r="r" t="t"/>
              <a:pathLst>
                <a:path extrusionOk="0" h="11743" w="1332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1896900" y="3021187"/>
              <a:ext cx="587073" cy="543454"/>
            </a:xfrm>
            <a:custGeom>
              <a:rect b="b" l="l" r="r" t="t"/>
              <a:pathLst>
                <a:path extrusionOk="0" h="16820" w="1817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1899969" y="2961767"/>
              <a:ext cx="587105" cy="543454"/>
            </a:xfrm>
            <a:custGeom>
              <a:rect b="b" l="l" r="r" t="t"/>
              <a:pathLst>
                <a:path extrusionOk="0" h="16820" w="18171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1826624" y="3809116"/>
              <a:ext cx="727589" cy="48303"/>
            </a:xfrm>
            <a:custGeom>
              <a:rect b="b" l="l" r="r" t="t"/>
              <a:pathLst>
                <a:path extrusionOk="0" h="1495" w="22519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2165208" y="3829213"/>
              <a:ext cx="52342" cy="756700"/>
            </a:xfrm>
            <a:custGeom>
              <a:rect b="b" l="l" r="r" t="t"/>
              <a:pathLst>
                <a:path extrusionOk="0" h="23420" w="162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1946723" y="4506963"/>
              <a:ext cx="494246" cy="132180"/>
            </a:xfrm>
            <a:custGeom>
              <a:rect b="b" l="l" r="r" t="t"/>
              <a:pathLst>
                <a:path extrusionOk="0" h="4091" w="15297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2131475" y="3821168"/>
              <a:ext cx="113279" cy="205201"/>
            </a:xfrm>
            <a:custGeom>
              <a:rect b="b" l="l" r="r" t="t"/>
              <a:pathLst>
                <a:path extrusionOk="0" h="6351" w="3506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1801260" y="3705431"/>
              <a:ext cx="780190" cy="115767"/>
            </a:xfrm>
            <a:custGeom>
              <a:rect b="b" l="l" r="r" t="t"/>
              <a:pathLst>
                <a:path extrusionOk="0" h="3583" w="24147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2279717" y="1805851"/>
              <a:ext cx="732855" cy="701935"/>
            </a:xfrm>
            <a:custGeom>
              <a:rect b="b" l="l" r="r" t="t"/>
              <a:pathLst>
                <a:path extrusionOk="0" h="21725" w="22682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2910712" y="4519952"/>
              <a:ext cx="99709" cy="108982"/>
            </a:xfrm>
            <a:custGeom>
              <a:rect b="b" l="l" r="r" t="t"/>
              <a:pathLst>
                <a:path extrusionOk="0" h="3373" w="3086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236307" y="4527093"/>
              <a:ext cx="119773" cy="96898"/>
            </a:xfrm>
            <a:custGeom>
              <a:rect b="b" l="l" r="r" t="t"/>
              <a:pathLst>
                <a:path extrusionOk="0" h="2999" w="3707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2809515" y="3439578"/>
              <a:ext cx="237705" cy="1096181"/>
            </a:xfrm>
            <a:custGeom>
              <a:rect b="b" l="l" r="r" t="t"/>
              <a:pathLst>
                <a:path extrusionOk="0" h="33927" w="7357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3058663" y="3301547"/>
              <a:ext cx="274215" cy="1234210"/>
            </a:xfrm>
            <a:custGeom>
              <a:rect b="b" l="l" r="r" t="t"/>
              <a:pathLst>
                <a:path extrusionOk="0" h="38199" w="8487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2701210" y="2163014"/>
              <a:ext cx="708720" cy="1512399"/>
            </a:xfrm>
            <a:custGeom>
              <a:rect b="b" l="l" r="r" t="t"/>
              <a:pathLst>
                <a:path extrusionOk="0" h="46809" w="21935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3205354" y="1483713"/>
              <a:ext cx="533535" cy="1294532"/>
            </a:xfrm>
            <a:custGeom>
              <a:rect b="b" l="l" r="r" t="t"/>
              <a:pathLst>
                <a:path extrusionOk="0" h="40066" w="16513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1497346" y="3314859"/>
              <a:ext cx="329627" cy="67819"/>
            </a:xfrm>
            <a:custGeom>
              <a:rect b="b" l="l" r="r" t="t"/>
              <a:pathLst>
                <a:path extrusionOk="0" h="2099" w="10202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1417506" y="3147134"/>
              <a:ext cx="249466" cy="235540"/>
            </a:xfrm>
            <a:custGeom>
              <a:rect b="b" l="l" r="r" t="t"/>
              <a:pathLst>
                <a:path extrusionOk="0" h="7290" w="7721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1043671" y="2522309"/>
              <a:ext cx="1036731" cy="669722"/>
            </a:xfrm>
            <a:custGeom>
              <a:rect b="b" l="l" r="r" t="t"/>
              <a:pathLst>
                <a:path extrusionOk="0" h="20728" w="32087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1463000" y="2794333"/>
              <a:ext cx="178610" cy="159708"/>
            </a:xfrm>
            <a:custGeom>
              <a:rect b="b" l="l" r="r" t="t"/>
              <a:pathLst>
                <a:path extrusionOk="0" h="4943" w="5528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832618" y="3466202"/>
              <a:ext cx="1738601" cy="37480"/>
            </a:xfrm>
            <a:custGeom>
              <a:rect b="b" l="l" r="r" t="t"/>
              <a:pathLst>
                <a:path extrusionOk="0" h="1160" w="5381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607315" y="3437123"/>
              <a:ext cx="450595" cy="1240995"/>
            </a:xfrm>
            <a:custGeom>
              <a:rect b="b" l="l" r="r" t="t"/>
              <a:pathLst>
                <a:path extrusionOk="0" h="38409" w="13946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2320881" y="3437123"/>
              <a:ext cx="450304" cy="1240995"/>
            </a:xfrm>
            <a:custGeom>
              <a:rect b="b" l="l" r="r" t="t"/>
              <a:pathLst>
                <a:path extrusionOk="0" h="38409" w="13937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746575" y="3378317"/>
              <a:ext cx="1915628" cy="96284"/>
            </a:xfrm>
            <a:custGeom>
              <a:rect b="b" l="l" r="r" t="t"/>
              <a:pathLst>
                <a:path extrusionOk="0" h="2980" w="59289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3101669" y="1759129"/>
              <a:ext cx="167463" cy="301775"/>
            </a:xfrm>
            <a:custGeom>
              <a:rect b="b" l="l" r="r" t="t"/>
              <a:pathLst>
                <a:path extrusionOk="0" h="9340" w="5183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3034527" y="1952865"/>
              <a:ext cx="151986" cy="289078"/>
            </a:xfrm>
            <a:custGeom>
              <a:rect b="b" l="l" r="r" t="t"/>
              <a:pathLst>
                <a:path extrusionOk="0" h="8947" w="4704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2978500" y="1785754"/>
              <a:ext cx="221614" cy="325588"/>
            </a:xfrm>
            <a:custGeom>
              <a:rect b="b" l="l" r="r" t="t"/>
              <a:pathLst>
                <a:path extrusionOk="0" h="10077" w="6859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2988420" y="1885723"/>
              <a:ext cx="44265" cy="22294"/>
            </a:xfrm>
            <a:custGeom>
              <a:rect b="b" l="l" r="r" t="t"/>
              <a:pathLst>
                <a:path extrusionOk="0" h="690" w="137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3037306" y="1919455"/>
              <a:ext cx="31599" cy="81712"/>
            </a:xfrm>
            <a:custGeom>
              <a:rect b="b" l="l" r="r" t="t"/>
              <a:pathLst>
                <a:path extrusionOk="0" h="2529" w="978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3095174" y="1885723"/>
              <a:ext cx="46753" cy="22294"/>
            </a:xfrm>
            <a:custGeom>
              <a:rect b="b" l="l" r="r" t="t"/>
              <a:pathLst>
                <a:path extrusionOk="0" h="690" w="1447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3015011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3094237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3029874" y="2017841"/>
              <a:ext cx="65331" cy="32536"/>
            </a:xfrm>
            <a:custGeom>
              <a:rect b="b" l="l" r="r" t="t"/>
              <a:pathLst>
                <a:path extrusionOk="0" h="1007" w="2022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2850388" y="1697868"/>
              <a:ext cx="342292" cy="214474"/>
            </a:xfrm>
            <a:custGeom>
              <a:rect b="b" l="l" r="r" t="t"/>
              <a:pathLst>
                <a:path extrusionOk="0" h="6638" w="10594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3141895" y="1559514"/>
              <a:ext cx="319417" cy="231824"/>
            </a:xfrm>
            <a:custGeom>
              <a:rect b="b" l="l" r="r" t="t"/>
              <a:pathLst>
                <a:path extrusionOk="0" h="7175" w="9886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3179343" y="1906757"/>
              <a:ext cx="53893" cy="86979"/>
            </a:xfrm>
            <a:custGeom>
              <a:rect b="b" l="l" r="r" t="t"/>
              <a:pathLst>
                <a:path extrusionOk="0" h="2692" w="1668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3133559" y="1768726"/>
              <a:ext cx="103683" cy="222842"/>
            </a:xfrm>
            <a:custGeom>
              <a:rect b="b" l="l" r="r" t="t"/>
              <a:pathLst>
                <a:path extrusionOk="0" h="6897" w="3209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17"/>
          <p:cNvSpPr txBox="1"/>
          <p:nvPr/>
        </p:nvSpPr>
        <p:spPr>
          <a:xfrm>
            <a:off x="457200" y="3525900"/>
            <a:ext cx="1819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 Intelligent Emotion Assistant</a:t>
            </a:r>
            <a:endParaRPr b="1"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5" name="Google Shape;435;p17"/>
          <p:cNvSpPr txBox="1"/>
          <p:nvPr/>
        </p:nvSpPr>
        <p:spPr>
          <a:xfrm>
            <a:off x="457200" y="2312585"/>
            <a:ext cx="18198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Best </a:t>
            </a:r>
            <a:r>
              <a:rPr b="1" lang="en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Listener</a:t>
            </a:r>
            <a:r>
              <a:rPr b="1" lang="en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for Students</a:t>
            </a:r>
            <a:endParaRPr b="1"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6" name="Google Shape;436;p17"/>
          <p:cNvSpPr txBox="1"/>
          <p:nvPr/>
        </p:nvSpPr>
        <p:spPr>
          <a:xfrm>
            <a:off x="457200" y="995169"/>
            <a:ext cx="2130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Caring for your emotions</a:t>
            </a:r>
            <a:endParaRPr b="1" sz="18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7" name="Google Shape;437;p17"/>
          <p:cNvSpPr txBox="1"/>
          <p:nvPr/>
        </p:nvSpPr>
        <p:spPr>
          <a:xfrm>
            <a:off x="6867000" y="875400"/>
            <a:ext cx="1999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A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Smart Chatbot with Emotion Recognition</a:t>
            </a:r>
            <a:endParaRPr b="1" sz="1800">
              <a:solidFill>
                <a:srgbClr val="EA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8" name="Google Shape;438;p17"/>
          <p:cNvSpPr txBox="1"/>
          <p:nvPr/>
        </p:nvSpPr>
        <p:spPr>
          <a:xfrm>
            <a:off x="397650" y="4488375"/>
            <a:ext cx="83487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Build a smart chatbot capable of voice conversation that can provide intelligent responses based on students' emotions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"/>
          <p:cNvSpPr/>
          <p:nvPr/>
        </p:nvSpPr>
        <p:spPr>
          <a:xfrm>
            <a:off x="457200" y="1174950"/>
            <a:ext cx="2889300" cy="32508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8"/>
          <p:cNvSpPr txBox="1"/>
          <p:nvPr/>
        </p:nvSpPr>
        <p:spPr>
          <a:xfrm>
            <a:off x="646237" y="1315250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EmoLingo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5" name="Google Shape;445;p18"/>
          <p:cNvSpPr txBox="1"/>
          <p:nvPr>
            <p:ph type="title"/>
          </p:nvPr>
        </p:nvSpPr>
        <p:spPr>
          <a:xfrm>
            <a:off x="457200" y="1066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446" name="Google Shape;446;p18"/>
          <p:cNvSpPr/>
          <p:nvPr/>
        </p:nvSpPr>
        <p:spPr>
          <a:xfrm>
            <a:off x="1919288" y="890313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47" name="Google Shape;447;p18"/>
          <p:cNvGrpSpPr/>
          <p:nvPr/>
        </p:nvGrpSpPr>
        <p:grpSpPr>
          <a:xfrm>
            <a:off x="3970600" y="806813"/>
            <a:ext cx="4725875" cy="650100"/>
            <a:chOff x="3961075" y="1231575"/>
            <a:chExt cx="4725875" cy="650100"/>
          </a:xfrm>
        </p:grpSpPr>
        <p:sp>
          <p:nvSpPr>
            <p:cNvPr id="448" name="Google Shape;448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961075" y="1231575"/>
              <a:ext cx="2130000" cy="6501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8"/>
          <p:cNvGrpSpPr/>
          <p:nvPr/>
        </p:nvGrpSpPr>
        <p:grpSpPr>
          <a:xfrm>
            <a:off x="4131805" y="965963"/>
            <a:ext cx="4412171" cy="331825"/>
            <a:chOff x="4122280" y="1390725"/>
            <a:chExt cx="4412171" cy="331825"/>
          </a:xfrm>
        </p:grpSpPr>
        <p:sp>
          <p:nvSpPr>
            <p:cNvPr id="451" name="Google Shape;451;p18"/>
            <p:cNvSpPr txBox="1"/>
            <p:nvPr/>
          </p:nvSpPr>
          <p:spPr>
            <a:xfrm>
              <a:off x="6201050" y="1390750"/>
              <a:ext cx="2333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Identify emotional states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52" name="Google Shape;452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Speech Emotion Recognition (SER)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53" name="Google Shape;453;p18"/>
          <p:cNvSpPr/>
          <p:nvPr/>
        </p:nvSpPr>
        <p:spPr>
          <a:xfrm>
            <a:off x="1902988" y="1825875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54" name="Google Shape;454;p18"/>
          <p:cNvSpPr/>
          <p:nvPr/>
        </p:nvSpPr>
        <p:spPr>
          <a:xfrm>
            <a:off x="1952625" y="2724150"/>
            <a:ext cx="2224100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55" name="Google Shape;455;p18"/>
          <p:cNvGrpSpPr/>
          <p:nvPr/>
        </p:nvGrpSpPr>
        <p:grpSpPr>
          <a:xfrm>
            <a:off x="3961075" y="2628125"/>
            <a:ext cx="4725875" cy="650250"/>
            <a:chOff x="3961075" y="3237725"/>
            <a:chExt cx="4725875" cy="650250"/>
          </a:xfrm>
        </p:grpSpPr>
        <p:sp>
          <p:nvSpPr>
            <p:cNvPr id="456" name="Google Shape;456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3961075" y="3237725"/>
              <a:ext cx="2130000" cy="650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18"/>
          <p:cNvGrpSpPr/>
          <p:nvPr/>
        </p:nvGrpSpPr>
        <p:grpSpPr>
          <a:xfrm>
            <a:off x="4122280" y="2787425"/>
            <a:ext cx="4412220" cy="331800"/>
            <a:chOff x="4122280" y="3397025"/>
            <a:chExt cx="4412220" cy="331800"/>
          </a:xfrm>
        </p:grpSpPr>
        <p:sp>
          <p:nvSpPr>
            <p:cNvPr id="459" name="Google Shape;459;p18"/>
            <p:cNvSpPr txBox="1"/>
            <p:nvPr/>
          </p:nvSpPr>
          <p:spPr>
            <a:xfrm>
              <a:off x="6424600" y="3397025"/>
              <a:ext cx="2109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Converts text into spoken audio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60" name="Google Shape;460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Text-to-Speech (TTS)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61" name="Google Shape;461;p18"/>
          <p:cNvGrpSpPr/>
          <p:nvPr/>
        </p:nvGrpSpPr>
        <p:grpSpPr>
          <a:xfrm>
            <a:off x="3961075" y="1701325"/>
            <a:ext cx="4725875" cy="650100"/>
            <a:chOff x="3961075" y="2234725"/>
            <a:chExt cx="4725875" cy="650100"/>
          </a:xfrm>
        </p:grpSpPr>
        <p:sp>
          <p:nvSpPr>
            <p:cNvPr id="462" name="Google Shape;462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3961075" y="2234725"/>
              <a:ext cx="2130000" cy="6501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18"/>
          <p:cNvGrpSpPr/>
          <p:nvPr/>
        </p:nvGrpSpPr>
        <p:grpSpPr>
          <a:xfrm>
            <a:off x="4134997" y="1860475"/>
            <a:ext cx="4399403" cy="331800"/>
            <a:chOff x="4134997" y="2393875"/>
            <a:chExt cx="4399403" cy="331800"/>
          </a:xfrm>
        </p:grpSpPr>
        <p:sp>
          <p:nvSpPr>
            <p:cNvPr id="465" name="Google Shape;465;p18"/>
            <p:cNvSpPr txBox="1"/>
            <p:nvPr/>
          </p:nvSpPr>
          <p:spPr>
            <a:xfrm>
              <a:off x="6171900" y="2393875"/>
              <a:ext cx="2362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Generate context-specific responses based on the detected emotions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66" name="Google Shape;466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Chatbot Response Generation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67" name="Google Shape;467;p18"/>
          <p:cNvSpPr/>
          <p:nvPr/>
        </p:nvSpPr>
        <p:spPr>
          <a:xfrm>
            <a:off x="1952638" y="2984900"/>
            <a:ext cx="2233600" cy="1171575"/>
          </a:xfrm>
          <a:custGeom>
            <a:rect b="b" l="l" r="r" t="t"/>
            <a:pathLst>
              <a:path extrusionOk="0" h="46863" w="89344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68" name="Google Shape;468;p18"/>
          <p:cNvGrpSpPr/>
          <p:nvPr/>
        </p:nvGrpSpPr>
        <p:grpSpPr>
          <a:xfrm>
            <a:off x="3961075" y="3555225"/>
            <a:ext cx="4725875" cy="650400"/>
            <a:chOff x="3961075" y="4241025"/>
            <a:chExt cx="4725875" cy="650400"/>
          </a:xfrm>
        </p:grpSpPr>
        <p:sp>
          <p:nvSpPr>
            <p:cNvPr id="469" name="Google Shape;469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3961075" y="4241025"/>
              <a:ext cx="2130000" cy="650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18"/>
          <p:cNvGrpSpPr/>
          <p:nvPr/>
        </p:nvGrpSpPr>
        <p:grpSpPr>
          <a:xfrm>
            <a:off x="4122280" y="3714375"/>
            <a:ext cx="4412470" cy="331800"/>
            <a:chOff x="4122280" y="4400175"/>
            <a:chExt cx="4412470" cy="331800"/>
          </a:xfrm>
        </p:grpSpPr>
        <p:sp>
          <p:nvSpPr>
            <p:cNvPr id="472" name="Google Shape;472;p18"/>
            <p:cNvSpPr txBox="1"/>
            <p:nvPr/>
          </p:nvSpPr>
          <p:spPr>
            <a:xfrm>
              <a:off x="5731550" y="4400175"/>
              <a:ext cx="2803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Converts spoken audio</a:t>
              </a:r>
              <a:endPara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into text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73" name="Google Shape;473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Speech-to-Text (STT)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474" name="Google Shape;4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09" y="1787220"/>
            <a:ext cx="2471886" cy="2252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5" name="Google Shape;475;p18"/>
          <p:cNvGrpSpPr/>
          <p:nvPr/>
        </p:nvGrpSpPr>
        <p:grpSpPr>
          <a:xfrm>
            <a:off x="3965825" y="4461000"/>
            <a:ext cx="4725875" cy="650400"/>
            <a:chOff x="3961075" y="4241025"/>
            <a:chExt cx="4725875" cy="650400"/>
          </a:xfrm>
        </p:grpSpPr>
        <p:sp>
          <p:nvSpPr>
            <p:cNvPr id="476" name="Google Shape;476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3961075" y="4241025"/>
              <a:ext cx="2130000" cy="650400"/>
            </a:xfrm>
            <a:prstGeom prst="roundRect">
              <a:avLst>
                <a:gd fmla="val 50000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18"/>
          <p:cNvGrpSpPr/>
          <p:nvPr/>
        </p:nvGrpSpPr>
        <p:grpSpPr>
          <a:xfrm>
            <a:off x="4127030" y="4620150"/>
            <a:ext cx="4412470" cy="331800"/>
            <a:chOff x="4122280" y="4400175"/>
            <a:chExt cx="4412470" cy="331800"/>
          </a:xfrm>
        </p:grpSpPr>
        <p:sp>
          <p:nvSpPr>
            <p:cNvPr id="479" name="Google Shape;479;p18"/>
            <p:cNvSpPr txBox="1"/>
            <p:nvPr/>
          </p:nvSpPr>
          <p:spPr>
            <a:xfrm>
              <a:off x="5731550" y="4400175"/>
              <a:ext cx="2803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Recognize speech language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80" name="Google Shape;480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Language Detection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81" name="Google Shape;481;p18"/>
          <p:cNvSpPr/>
          <p:nvPr/>
        </p:nvSpPr>
        <p:spPr>
          <a:xfrm flipH="1" rot="10800000">
            <a:off x="2028775" y="2976818"/>
            <a:ext cx="2290775" cy="2024907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9"/>
          <p:cNvSpPr/>
          <p:nvPr/>
        </p:nvSpPr>
        <p:spPr>
          <a:xfrm>
            <a:off x="457200" y="1174950"/>
            <a:ext cx="2889300" cy="32508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9"/>
          <p:cNvSpPr txBox="1"/>
          <p:nvPr/>
        </p:nvSpPr>
        <p:spPr>
          <a:xfrm>
            <a:off x="646237" y="1315250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EmoLingo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8" name="Google Shape;488;p19"/>
          <p:cNvSpPr txBox="1"/>
          <p:nvPr>
            <p:ph type="title"/>
          </p:nvPr>
        </p:nvSpPr>
        <p:spPr>
          <a:xfrm>
            <a:off x="457200" y="1066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489" name="Google Shape;489;p19"/>
          <p:cNvSpPr/>
          <p:nvPr/>
        </p:nvSpPr>
        <p:spPr>
          <a:xfrm>
            <a:off x="1919288" y="890313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90" name="Google Shape;490;p19"/>
          <p:cNvGrpSpPr/>
          <p:nvPr/>
        </p:nvGrpSpPr>
        <p:grpSpPr>
          <a:xfrm>
            <a:off x="3970600" y="806813"/>
            <a:ext cx="4725875" cy="650100"/>
            <a:chOff x="3961075" y="1231575"/>
            <a:chExt cx="4725875" cy="650100"/>
          </a:xfrm>
        </p:grpSpPr>
        <p:sp>
          <p:nvSpPr>
            <p:cNvPr id="491" name="Google Shape;491;p19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3961075" y="1231575"/>
              <a:ext cx="2130000" cy="6501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4131805" y="965963"/>
            <a:ext cx="4412171" cy="331825"/>
            <a:chOff x="4122280" y="1390725"/>
            <a:chExt cx="4412171" cy="331825"/>
          </a:xfrm>
        </p:grpSpPr>
        <p:sp>
          <p:nvSpPr>
            <p:cNvPr id="494" name="Google Shape;494;p19"/>
            <p:cNvSpPr txBox="1"/>
            <p:nvPr/>
          </p:nvSpPr>
          <p:spPr>
            <a:xfrm>
              <a:off x="6201050" y="1390750"/>
              <a:ext cx="2333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CNN model 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95" name="Google Shape;495;p19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Speech Emotion Recognition (SER)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96" name="Google Shape;496;p19"/>
          <p:cNvSpPr/>
          <p:nvPr/>
        </p:nvSpPr>
        <p:spPr>
          <a:xfrm>
            <a:off x="1902988" y="1825875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97" name="Google Shape;497;p19"/>
          <p:cNvSpPr/>
          <p:nvPr/>
        </p:nvSpPr>
        <p:spPr>
          <a:xfrm>
            <a:off x="1952625" y="2724150"/>
            <a:ext cx="2224100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98" name="Google Shape;498;p19"/>
          <p:cNvGrpSpPr/>
          <p:nvPr/>
        </p:nvGrpSpPr>
        <p:grpSpPr>
          <a:xfrm>
            <a:off x="3961075" y="2628125"/>
            <a:ext cx="4725875" cy="650250"/>
            <a:chOff x="3961075" y="3237725"/>
            <a:chExt cx="4725875" cy="650250"/>
          </a:xfrm>
        </p:grpSpPr>
        <p:sp>
          <p:nvSpPr>
            <p:cNvPr id="499" name="Google Shape;499;p19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3961075" y="3237725"/>
              <a:ext cx="2130000" cy="650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19"/>
          <p:cNvGrpSpPr/>
          <p:nvPr/>
        </p:nvGrpSpPr>
        <p:grpSpPr>
          <a:xfrm>
            <a:off x="4122280" y="2787425"/>
            <a:ext cx="4412220" cy="331800"/>
            <a:chOff x="4122280" y="3397025"/>
            <a:chExt cx="4412220" cy="331800"/>
          </a:xfrm>
        </p:grpSpPr>
        <p:sp>
          <p:nvSpPr>
            <p:cNvPr id="502" name="Google Shape;502;p19"/>
            <p:cNvSpPr txBox="1"/>
            <p:nvPr/>
          </p:nvSpPr>
          <p:spPr>
            <a:xfrm>
              <a:off x="6424600" y="3397025"/>
              <a:ext cx="2109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XTTS-v2 model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03" name="Google Shape;503;p19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Text-to-Speech (TTS)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" name="Google Shape;504;p19"/>
          <p:cNvGrpSpPr/>
          <p:nvPr/>
        </p:nvGrpSpPr>
        <p:grpSpPr>
          <a:xfrm>
            <a:off x="3961075" y="1701325"/>
            <a:ext cx="4725875" cy="650100"/>
            <a:chOff x="3961075" y="2234725"/>
            <a:chExt cx="4725875" cy="650100"/>
          </a:xfrm>
        </p:grpSpPr>
        <p:sp>
          <p:nvSpPr>
            <p:cNvPr id="505" name="Google Shape;505;p19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3961075" y="2234725"/>
              <a:ext cx="2130000" cy="6501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19"/>
          <p:cNvGrpSpPr/>
          <p:nvPr/>
        </p:nvGrpSpPr>
        <p:grpSpPr>
          <a:xfrm>
            <a:off x="4134997" y="1860475"/>
            <a:ext cx="4399403" cy="331800"/>
            <a:chOff x="4134997" y="2393875"/>
            <a:chExt cx="4399403" cy="331800"/>
          </a:xfrm>
        </p:grpSpPr>
        <p:sp>
          <p:nvSpPr>
            <p:cNvPr id="508" name="Google Shape;508;p19"/>
            <p:cNvSpPr txBox="1"/>
            <p:nvPr/>
          </p:nvSpPr>
          <p:spPr>
            <a:xfrm>
              <a:off x="6171900" y="2393875"/>
              <a:ext cx="2362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Fine-tune GPT-3.5 API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09" name="Google Shape;509;p19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Chatbot Response Generation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10" name="Google Shape;510;p19"/>
          <p:cNvSpPr/>
          <p:nvPr/>
        </p:nvSpPr>
        <p:spPr>
          <a:xfrm>
            <a:off x="1952638" y="2984900"/>
            <a:ext cx="2233600" cy="1171575"/>
          </a:xfrm>
          <a:custGeom>
            <a:rect b="b" l="l" r="r" t="t"/>
            <a:pathLst>
              <a:path extrusionOk="0" h="46863" w="89344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511" name="Google Shape;511;p19"/>
          <p:cNvGrpSpPr/>
          <p:nvPr/>
        </p:nvGrpSpPr>
        <p:grpSpPr>
          <a:xfrm>
            <a:off x="3961075" y="3555225"/>
            <a:ext cx="4725875" cy="650400"/>
            <a:chOff x="3961075" y="4241025"/>
            <a:chExt cx="4725875" cy="650400"/>
          </a:xfrm>
        </p:grpSpPr>
        <p:sp>
          <p:nvSpPr>
            <p:cNvPr id="512" name="Google Shape;512;p19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3961075" y="4241025"/>
              <a:ext cx="2130000" cy="650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19"/>
          <p:cNvGrpSpPr/>
          <p:nvPr/>
        </p:nvGrpSpPr>
        <p:grpSpPr>
          <a:xfrm>
            <a:off x="4122280" y="3714375"/>
            <a:ext cx="4412470" cy="331800"/>
            <a:chOff x="4122280" y="4400175"/>
            <a:chExt cx="4412470" cy="331800"/>
          </a:xfrm>
        </p:grpSpPr>
        <p:sp>
          <p:nvSpPr>
            <p:cNvPr id="515" name="Google Shape;515;p19"/>
            <p:cNvSpPr txBox="1"/>
            <p:nvPr/>
          </p:nvSpPr>
          <p:spPr>
            <a:xfrm>
              <a:off x="5731550" y="4400175"/>
              <a:ext cx="2803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Google Speech Recognition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(python library)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16" name="Google Shape;516;p19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Speech-to-Text (STT)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517" name="Google Shape;5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09" y="1787220"/>
            <a:ext cx="2471886" cy="2252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8" name="Google Shape;518;p19"/>
          <p:cNvGrpSpPr/>
          <p:nvPr/>
        </p:nvGrpSpPr>
        <p:grpSpPr>
          <a:xfrm>
            <a:off x="3965825" y="4461000"/>
            <a:ext cx="4725875" cy="650400"/>
            <a:chOff x="3961075" y="4241025"/>
            <a:chExt cx="4725875" cy="650400"/>
          </a:xfrm>
        </p:grpSpPr>
        <p:sp>
          <p:nvSpPr>
            <p:cNvPr id="519" name="Google Shape;519;p19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3961075" y="4241025"/>
              <a:ext cx="2130000" cy="650400"/>
            </a:xfrm>
            <a:prstGeom prst="roundRect">
              <a:avLst>
                <a:gd fmla="val 50000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19"/>
          <p:cNvGrpSpPr/>
          <p:nvPr/>
        </p:nvGrpSpPr>
        <p:grpSpPr>
          <a:xfrm>
            <a:off x="4127030" y="4620150"/>
            <a:ext cx="4412470" cy="331800"/>
            <a:chOff x="4122280" y="4400175"/>
            <a:chExt cx="4412470" cy="331800"/>
          </a:xfrm>
        </p:grpSpPr>
        <p:sp>
          <p:nvSpPr>
            <p:cNvPr id="522" name="Google Shape;522;p19"/>
            <p:cNvSpPr txBox="1"/>
            <p:nvPr/>
          </p:nvSpPr>
          <p:spPr>
            <a:xfrm>
              <a:off x="5731550" y="4400175"/>
              <a:ext cx="2803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Whisper model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23" name="Google Shape;523;p19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Language Detection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24" name="Google Shape;524;p19"/>
          <p:cNvSpPr/>
          <p:nvPr/>
        </p:nvSpPr>
        <p:spPr>
          <a:xfrm flipH="1" rot="10800000">
            <a:off x="2028775" y="2976818"/>
            <a:ext cx="2290775" cy="2024907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530" name="Google Shape;5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91798"/>
            <a:ext cx="8229600" cy="3798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1"/>
          <p:cNvSpPr txBox="1"/>
          <p:nvPr>
            <p:ph type="title"/>
          </p:nvPr>
        </p:nvSpPr>
        <p:spPr>
          <a:xfrm>
            <a:off x="457200" y="13670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Experiments / Demonstration</a:t>
            </a:r>
            <a:endParaRPr sz="2500"/>
          </a:p>
        </p:txBody>
      </p:sp>
      <p:grpSp>
        <p:nvGrpSpPr>
          <p:cNvPr id="536" name="Google Shape;536;p21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537" name="Google Shape;537;p21"/>
            <p:cNvSpPr/>
            <p:nvPr/>
          </p:nvSpPr>
          <p:spPr>
            <a:xfrm>
              <a:off x="6533088" y="4360137"/>
              <a:ext cx="1749195" cy="185374"/>
            </a:xfrm>
            <a:custGeom>
              <a:rect b="b" l="l" r="r" t="t"/>
              <a:pathLst>
                <a:path extrusionOk="0" h="4713" w="44472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5449625" y="4579763"/>
              <a:ext cx="3237261" cy="152217"/>
            </a:xfrm>
            <a:custGeom>
              <a:rect b="b" l="l" r="r" t="t"/>
              <a:pathLst>
                <a:path extrusionOk="0" h="3870" w="82305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8191774" y="3231092"/>
              <a:ext cx="378261" cy="86296"/>
            </a:xfrm>
            <a:custGeom>
              <a:rect b="b" l="l" r="r" t="t"/>
              <a:pathLst>
                <a:path extrusionOk="0" h="2194" w="9617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8252423" y="3224681"/>
              <a:ext cx="342114" cy="102500"/>
            </a:xfrm>
            <a:custGeom>
              <a:rect b="b" l="l" r="r" t="t"/>
              <a:pathLst>
                <a:path extrusionOk="0" h="2606" w="8698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7744222" y="3452213"/>
              <a:ext cx="62185" cy="898944"/>
            </a:xfrm>
            <a:custGeom>
              <a:rect b="b" l="l" r="r" t="t"/>
              <a:pathLst>
                <a:path extrusionOk="0" h="22855" w="1581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7478656" y="4279862"/>
              <a:ext cx="592977" cy="160162"/>
            </a:xfrm>
            <a:custGeom>
              <a:rect b="b" l="l" r="r" t="t"/>
              <a:pathLst>
                <a:path extrusionOk="0" h="4072" w="15076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7708076" y="3426608"/>
              <a:ext cx="134517" cy="208738"/>
            </a:xfrm>
            <a:custGeom>
              <a:rect b="b" l="l" r="r" t="t"/>
              <a:pathLst>
                <a:path extrusionOk="0" h="5307" w="342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7343002" y="3414179"/>
              <a:ext cx="864646" cy="71624"/>
            </a:xfrm>
            <a:custGeom>
              <a:rect b="b" l="l" r="r" t="t"/>
              <a:pathLst>
                <a:path extrusionOk="0" h="1821" w="21983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7311733" y="3305310"/>
              <a:ext cx="926831" cy="137152"/>
            </a:xfrm>
            <a:custGeom>
              <a:rect b="b" l="l" r="r" t="t"/>
              <a:pathLst>
                <a:path extrusionOk="0" h="3487" w="23564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7532147" y="1433376"/>
              <a:ext cx="1154684" cy="1453100"/>
            </a:xfrm>
            <a:custGeom>
              <a:rect b="b" l="l" r="r" t="t"/>
              <a:pathLst>
                <a:path extrusionOk="0" h="36944" w="29357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7128685" y="1433376"/>
              <a:ext cx="722971" cy="837900"/>
            </a:xfrm>
            <a:custGeom>
              <a:rect b="b" l="l" r="r" t="t"/>
              <a:pathLst>
                <a:path extrusionOk="0" h="21303" w="18381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7365617" y="1934024"/>
              <a:ext cx="505226" cy="418222"/>
            </a:xfrm>
            <a:custGeom>
              <a:rect b="b" l="l" r="r" t="t"/>
              <a:pathLst>
                <a:path extrusionOk="0" h="10633" w="12845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7069137" y="2926707"/>
              <a:ext cx="1213132" cy="381643"/>
            </a:xfrm>
            <a:custGeom>
              <a:rect b="b" l="l" r="r" t="t"/>
              <a:pathLst>
                <a:path extrusionOk="0" h="9703" w="30843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6683374" y="4178898"/>
              <a:ext cx="242642" cy="241148"/>
            </a:xfrm>
            <a:custGeom>
              <a:rect b="b" l="l" r="r" t="t"/>
              <a:pathLst>
                <a:path extrusionOk="0" h="6131" w="6169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6660798" y="4200373"/>
              <a:ext cx="265219" cy="235877"/>
            </a:xfrm>
            <a:custGeom>
              <a:rect b="b" l="l" r="r" t="t"/>
              <a:pathLst>
                <a:path extrusionOk="0" h="5997" w="6743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7608607" y="1993179"/>
              <a:ext cx="739176" cy="1192404"/>
            </a:xfrm>
            <a:custGeom>
              <a:rect b="b" l="l" r="r" t="t"/>
              <a:pathLst>
                <a:path extrusionOk="0" h="30316" w="18793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7525342" y="3053669"/>
              <a:ext cx="716599" cy="360561"/>
            </a:xfrm>
            <a:custGeom>
              <a:rect b="b" l="l" r="r" t="t"/>
              <a:pathLst>
                <a:path extrusionOk="0" h="9167" w="18219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7773602" y="1679393"/>
              <a:ext cx="218925" cy="431399"/>
            </a:xfrm>
            <a:custGeom>
              <a:rect b="b" l="l" r="r" t="t"/>
              <a:pathLst>
                <a:path extrusionOk="0" h="10968" w="5566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7603337" y="1639826"/>
              <a:ext cx="309350" cy="325516"/>
            </a:xfrm>
            <a:custGeom>
              <a:rect b="b" l="l" r="r" t="t"/>
              <a:pathLst>
                <a:path extrusionOk="0" h="8276" w="7865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7868902" y="1648479"/>
              <a:ext cx="64112" cy="110052"/>
            </a:xfrm>
            <a:custGeom>
              <a:rect b="b" l="l" r="r" t="t"/>
              <a:pathLst>
                <a:path extrusionOk="0" h="2798" w="163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7730652" y="1771311"/>
              <a:ext cx="42243" cy="79884"/>
            </a:xfrm>
            <a:custGeom>
              <a:rect b="b" l="l" r="r" t="t"/>
              <a:pathLst>
                <a:path extrusionOk="0" h="2031" w="1074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7484280" y="1425864"/>
              <a:ext cx="326656" cy="355644"/>
            </a:xfrm>
            <a:custGeom>
              <a:rect b="b" l="l" r="r" t="t"/>
              <a:pathLst>
                <a:path extrusionOk="0" h="9042" w="8305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7748352" y="1861340"/>
              <a:ext cx="54672" cy="30168"/>
            </a:xfrm>
            <a:custGeom>
              <a:rect b="b" l="l" r="r" t="t"/>
              <a:pathLst>
                <a:path extrusionOk="0" h="767" w="139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7754763" y="1746060"/>
              <a:ext cx="51290" cy="29027"/>
            </a:xfrm>
            <a:custGeom>
              <a:rect b="b" l="l" r="r" t="t"/>
              <a:pathLst>
                <a:path extrusionOk="0" h="738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7744222" y="1708027"/>
              <a:ext cx="46373" cy="40316"/>
            </a:xfrm>
            <a:custGeom>
              <a:rect b="b" l="l" r="r" t="t"/>
              <a:pathLst>
                <a:path extrusionOk="0" h="1025" w="1179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7671891" y="1787122"/>
              <a:ext cx="51290" cy="29067"/>
            </a:xfrm>
            <a:custGeom>
              <a:rect b="b" l="l" r="r" t="t"/>
              <a:pathLst>
                <a:path extrusionOk="0" h="739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7651557" y="1763012"/>
              <a:ext cx="61831" cy="18132"/>
            </a:xfrm>
            <a:custGeom>
              <a:rect b="b" l="l" r="r" t="t"/>
              <a:pathLst>
                <a:path extrusionOk="0" h="461" w="1572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6851005" y="3053669"/>
              <a:ext cx="875974" cy="1164871"/>
            </a:xfrm>
            <a:custGeom>
              <a:rect b="b" l="l" r="r" t="t"/>
              <a:pathLst>
                <a:path extrusionOk="0" h="29616" w="22271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7694507" y="1602894"/>
              <a:ext cx="201579" cy="123976"/>
            </a:xfrm>
            <a:custGeom>
              <a:rect b="b" l="l" r="r" t="t"/>
              <a:pathLst>
                <a:path extrusionOk="0" h="3152" w="5125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7951420" y="1776188"/>
              <a:ext cx="441586" cy="528983"/>
            </a:xfrm>
            <a:custGeom>
              <a:rect b="b" l="l" r="r" t="t"/>
              <a:pathLst>
                <a:path extrusionOk="0" h="13449" w="11227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7534389" y="1389325"/>
              <a:ext cx="265652" cy="115677"/>
            </a:xfrm>
            <a:custGeom>
              <a:rect b="b" l="l" r="r" t="t"/>
              <a:pathLst>
                <a:path extrusionOk="0" h="2941" w="6754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6751575" y="2828733"/>
              <a:ext cx="442333" cy="90858"/>
            </a:xfrm>
            <a:custGeom>
              <a:rect b="b" l="l" r="r" t="t"/>
              <a:pathLst>
                <a:path extrusionOk="0" h="2310" w="11246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6644947" y="2603837"/>
              <a:ext cx="334208" cy="315761"/>
            </a:xfrm>
            <a:custGeom>
              <a:rect b="b" l="l" r="r" t="t"/>
              <a:pathLst>
                <a:path extrusionOk="0" h="8028" w="8497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6143904" y="1766394"/>
              <a:ext cx="1389814" cy="897410"/>
            </a:xfrm>
            <a:custGeom>
              <a:rect b="b" l="l" r="r" t="t"/>
              <a:pathLst>
                <a:path extrusionOk="0" h="22816" w="35335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5860993" y="3031447"/>
              <a:ext cx="2330490" cy="50503"/>
            </a:xfrm>
            <a:custGeom>
              <a:rect b="b" l="l" r="r" t="t"/>
              <a:pathLst>
                <a:path extrusionOk="0" h="1284" w="59251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5559242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7855726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5745712" y="2913531"/>
              <a:ext cx="2567862" cy="129247"/>
            </a:xfrm>
            <a:custGeom>
              <a:rect b="b" l="l" r="r" t="t"/>
              <a:pathLst>
                <a:path extrusionOk="0" h="3286" w="65286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Google Shape;577;p21"/>
          <p:cNvSpPr txBox="1"/>
          <p:nvPr/>
        </p:nvSpPr>
        <p:spPr>
          <a:xfrm>
            <a:off x="457198" y="804125"/>
            <a:ext cx="4823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Speech Recording: 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Capture user input via microphone.</a:t>
            </a:r>
            <a:endParaRPr sz="18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8" name="Google Shape;578;p21"/>
          <p:cNvSpPr txBox="1"/>
          <p:nvPr/>
        </p:nvSpPr>
        <p:spPr>
          <a:xfrm>
            <a:off x="457200" y="1648094"/>
            <a:ext cx="4740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Language Detection: 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Identify the language of the input.</a:t>
            </a:r>
            <a:endParaRPr sz="18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9" name="Google Shape;579;p21"/>
          <p:cNvSpPr txBox="1"/>
          <p:nvPr/>
        </p:nvSpPr>
        <p:spPr>
          <a:xfrm>
            <a:off x="457200" y="2492064"/>
            <a:ext cx="41739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Speech-to-Text &amp; SER: 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Transcribe the audio and analyze emotions.</a:t>
            </a:r>
            <a:endParaRPr sz="18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80" name="Google Shape;580;p21"/>
          <p:cNvSpPr txBox="1"/>
          <p:nvPr/>
        </p:nvSpPr>
        <p:spPr>
          <a:xfrm>
            <a:off x="457200" y="3336033"/>
            <a:ext cx="4096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Chatbot Response: 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Generate empathetic responses using GPT.</a:t>
            </a:r>
            <a:endParaRPr sz="18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81" name="Google Shape;581;p21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2" name="Google Shape;582;p21"/>
          <p:cNvCxnSpPr>
            <a:stCxn id="581" idx="2"/>
            <a:endCxn id="583" idx="6"/>
          </p:cNvCxnSpPr>
          <p:nvPr/>
        </p:nvCxnSpPr>
        <p:spPr>
          <a:xfrm rot="10800000">
            <a:off x="5884850" y="970175"/>
            <a:ext cx="1021800" cy="1488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21"/>
          <p:cNvCxnSpPr>
            <a:stCxn id="581" idx="2"/>
            <a:endCxn id="585" idx="6"/>
          </p:cNvCxnSpPr>
          <p:nvPr/>
        </p:nvCxnSpPr>
        <p:spPr>
          <a:xfrm rot="10800000">
            <a:off x="5884850" y="1814075"/>
            <a:ext cx="1021800" cy="645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21"/>
          <p:cNvCxnSpPr>
            <a:stCxn id="581" idx="2"/>
            <a:endCxn id="587" idx="6"/>
          </p:cNvCxnSpPr>
          <p:nvPr/>
        </p:nvCxnSpPr>
        <p:spPr>
          <a:xfrm flipH="1">
            <a:off x="5884850" y="2459075"/>
            <a:ext cx="1021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21"/>
          <p:cNvCxnSpPr>
            <a:stCxn id="581" idx="2"/>
            <a:endCxn id="589" idx="6"/>
          </p:cNvCxnSpPr>
          <p:nvPr/>
        </p:nvCxnSpPr>
        <p:spPr>
          <a:xfrm flipH="1">
            <a:off x="5807750" y="2459075"/>
            <a:ext cx="1098900" cy="193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21"/>
          <p:cNvSpPr/>
          <p:nvPr/>
        </p:nvSpPr>
        <p:spPr>
          <a:xfrm>
            <a:off x="5280350" y="667797"/>
            <a:ext cx="604500" cy="60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5" name="Google Shape;585;p21"/>
          <p:cNvSpPr/>
          <p:nvPr/>
        </p:nvSpPr>
        <p:spPr>
          <a:xfrm>
            <a:off x="5280349" y="1511767"/>
            <a:ext cx="604500" cy="60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0" name="Google Shape;590;p21"/>
          <p:cNvSpPr/>
          <p:nvPr/>
        </p:nvSpPr>
        <p:spPr>
          <a:xfrm>
            <a:off x="5280350" y="2355736"/>
            <a:ext cx="604500" cy="604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1" name="Google Shape;591;p21"/>
          <p:cNvSpPr/>
          <p:nvPr/>
        </p:nvSpPr>
        <p:spPr>
          <a:xfrm>
            <a:off x="5280350" y="3199706"/>
            <a:ext cx="604500" cy="60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2" name="Google Shape;592;p21"/>
          <p:cNvSpPr txBox="1"/>
          <p:nvPr/>
        </p:nvSpPr>
        <p:spPr>
          <a:xfrm>
            <a:off x="457200" y="4180003"/>
            <a:ext cx="4096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Text-to-Speech: 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Convert text replies into audio feedback.</a:t>
            </a:r>
            <a:endParaRPr sz="18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93" name="Google Shape;593;p21"/>
          <p:cNvSpPr/>
          <p:nvPr/>
        </p:nvSpPr>
        <p:spPr>
          <a:xfrm>
            <a:off x="5280350" y="4043675"/>
            <a:ext cx="604500" cy="6045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94" name="Google Shape;594;p21"/>
          <p:cNvCxnSpPr>
            <a:endCxn id="590" idx="6"/>
          </p:cNvCxnSpPr>
          <p:nvPr/>
        </p:nvCxnSpPr>
        <p:spPr>
          <a:xfrm flipH="1">
            <a:off x="5884850" y="2459086"/>
            <a:ext cx="1021800" cy="198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