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475" r:id="rId3"/>
    <p:sldId id="476" r:id="rId4"/>
    <p:sldId id="479" r:id="rId5"/>
    <p:sldId id="481" r:id="rId6"/>
    <p:sldId id="477" r:id="rId7"/>
    <p:sldId id="495" r:id="rId8"/>
    <p:sldId id="493" r:id="rId9"/>
    <p:sldId id="478" r:id="rId10"/>
    <p:sldId id="480" r:id="rId11"/>
    <p:sldId id="482" r:id="rId12"/>
    <p:sldId id="483" r:id="rId13"/>
    <p:sldId id="484" r:id="rId14"/>
    <p:sldId id="485" r:id="rId15"/>
    <p:sldId id="486" r:id="rId16"/>
    <p:sldId id="487" r:id="rId17"/>
    <p:sldId id="488" r:id="rId18"/>
    <p:sldId id="489" r:id="rId19"/>
    <p:sldId id="496" r:id="rId20"/>
    <p:sldId id="504" r:id="rId21"/>
    <p:sldId id="511" r:id="rId22"/>
    <p:sldId id="491" r:id="rId23"/>
    <p:sldId id="497" r:id="rId24"/>
    <p:sldId id="510" r:id="rId25"/>
    <p:sldId id="514" r:id="rId26"/>
    <p:sldId id="515" r:id="rId27"/>
    <p:sldId id="492" r:id="rId28"/>
    <p:sldId id="498" r:id="rId29"/>
    <p:sldId id="501" r:id="rId30"/>
    <p:sldId id="500" r:id="rId31"/>
    <p:sldId id="502" r:id="rId32"/>
    <p:sldId id="499" r:id="rId33"/>
    <p:sldId id="506" r:id="rId34"/>
    <p:sldId id="507" r:id="rId35"/>
    <p:sldId id="509" r:id="rId36"/>
    <p:sldId id="508" r:id="rId37"/>
    <p:sldId id="512" r:id="rId38"/>
    <p:sldId id="50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FF"/>
    <a:srgbClr val="FF0000"/>
    <a:srgbClr val="0066FF"/>
    <a:srgbClr val="FF9966"/>
    <a:srgbClr val="000066"/>
    <a:srgbClr val="FFCCFF"/>
    <a:srgbClr val="9966FF"/>
    <a:srgbClr val="E673FD"/>
    <a:srgbClr val="7E04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9263" autoAdjust="0"/>
  </p:normalViewPr>
  <p:slideViewPr>
    <p:cSldViewPr>
      <p:cViewPr varScale="1">
        <p:scale>
          <a:sx n="60" d="100"/>
          <a:sy n="60" d="100"/>
        </p:scale>
        <p:origin x="58" y="73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222"/>
    </p:cViewPr>
  </p:sorterViewPr>
  <p:notesViewPr>
    <p:cSldViewPr>
      <p:cViewPr varScale="1">
        <p:scale>
          <a:sx n="50" d="100"/>
          <a:sy n="50" d="100"/>
        </p:scale>
        <p:origin x="-2150"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5FE4E7-08B7-4BB5-8392-D8575E5730B5}" type="datetimeFigureOut">
              <a:rPr lang="en-US" smtClean="0"/>
              <a:t>2/17/2021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A50281-01FB-4A23-B988-BD1EE6527EEA}" type="slidenum">
              <a:rPr lang="en-US" smtClean="0"/>
              <a:t>‹#›</a:t>
            </a:fld>
            <a:endParaRPr lang="en-US"/>
          </a:p>
        </p:txBody>
      </p:sp>
    </p:spTree>
    <p:extLst>
      <p:ext uri="{BB962C8B-B14F-4D97-AF65-F5344CB8AC3E}">
        <p14:creationId xmlns:p14="http://schemas.microsoft.com/office/powerpoint/2010/main" val="1541676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E1F75CC-7CB0-40AF-981D-B92BE83C1984}" type="datetimeFigureOut">
              <a:rPr lang="en-US" smtClean="0"/>
              <a:pPr/>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5459A1-ACE0-465C-872A-9010E575769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1F75CC-7CB0-40AF-981D-B92BE83C1984}" type="datetimeFigureOut">
              <a:rPr lang="en-US" smtClean="0"/>
              <a:pPr/>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5459A1-ACE0-465C-872A-9010E575769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1F75CC-7CB0-40AF-981D-B92BE83C1984}" type="datetimeFigureOut">
              <a:rPr lang="en-US" smtClean="0"/>
              <a:pPr/>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5459A1-ACE0-465C-872A-9010E575769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1F75CC-7CB0-40AF-981D-B92BE83C1984}" type="datetimeFigureOut">
              <a:rPr lang="en-US" smtClean="0"/>
              <a:pPr/>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5459A1-ACE0-465C-872A-9010E575769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1F75CC-7CB0-40AF-981D-B92BE83C1984}" type="datetimeFigureOut">
              <a:rPr lang="en-US" smtClean="0"/>
              <a:pPr/>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5459A1-ACE0-465C-872A-9010E575769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E1F75CC-7CB0-40AF-981D-B92BE83C1984}" type="datetimeFigureOut">
              <a:rPr lang="en-US" smtClean="0"/>
              <a:pPr/>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5459A1-ACE0-465C-872A-9010E575769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1F75CC-7CB0-40AF-981D-B92BE83C1984}" type="datetimeFigureOut">
              <a:rPr lang="en-US" smtClean="0"/>
              <a:pPr/>
              <a:t>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5459A1-ACE0-465C-872A-9010E575769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E1F75CC-7CB0-40AF-981D-B92BE83C1984}" type="datetimeFigureOut">
              <a:rPr lang="en-US" smtClean="0"/>
              <a:pPr/>
              <a:t>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5459A1-ACE0-465C-872A-9010E575769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1F75CC-7CB0-40AF-981D-B92BE83C1984}" type="datetimeFigureOut">
              <a:rPr lang="en-US" smtClean="0"/>
              <a:pPr/>
              <a:t>2/17/2021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5459A1-ACE0-465C-872A-9010E575769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1F75CC-7CB0-40AF-981D-B92BE83C1984}" type="datetimeFigureOut">
              <a:rPr lang="en-US" smtClean="0"/>
              <a:pPr/>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5459A1-ACE0-465C-872A-9010E575769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1F75CC-7CB0-40AF-981D-B92BE83C1984}" type="datetimeFigureOut">
              <a:rPr lang="en-US" smtClean="0"/>
              <a:pPr/>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5459A1-ACE0-465C-872A-9010E575769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1F75CC-7CB0-40AF-981D-B92BE83C1984}" type="datetimeFigureOut">
              <a:rPr lang="en-US" smtClean="0"/>
              <a:pPr/>
              <a:t>2/17/2021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459A1-ACE0-465C-872A-9010E575769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0.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jpeg"/><Relationship Id="rId7" Type="http://schemas.openxmlformats.org/officeDocument/2006/relationships/hyperlink" Target="https://openreview.net/pdf?id=BJYwwY9ll" TargetMode="External"/><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hyperlink" Target="https://ruder.io/deep-learning-optimization-2017/" TargetMode="External"/><Relationship Id="rId5" Type="http://schemas.openxmlformats.org/officeDocument/2006/relationships/hyperlink" Target="https://arxiv.org/abs/1506.01186" TargetMode="External"/><Relationship Id="rId4" Type="http://schemas.openxmlformats.org/officeDocument/2006/relationships/hyperlink" Target="http://cs231n.github.io/neural-networks-3/#annealing-the-learning-rate"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hyperlink" Target="https://towardsdatascience.com/understand-kaiming-initialization-and-implementation-detail-in-pytorch-f7aa967e9138" TargetMode="External"/><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hyperlink" Target="http://proceedings.mlr.press/v9/glorot10a/glorot10a.pdf" TargetMode="External"/><Relationship Id="rId5" Type="http://schemas.openxmlformats.org/officeDocument/2006/relationships/image" Target="../media/image49.png"/><Relationship Id="rId4" Type="http://schemas.openxmlformats.org/officeDocument/2006/relationships/hyperlink" Target="http://yann.lecun.com/exdb/publis/pdf/lecun-98b.pdf"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2.xml"/><Relationship Id="rId4" Type="http://schemas.openxmlformats.org/officeDocument/2006/relationships/hyperlink" Target="http://proceedings.mlr.press/v9/glorot10a/glorot10a.pdf"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mathinsight.org/distance_point_plan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7.w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6.png"/><Relationship Id="rId5" Type="http://schemas.openxmlformats.org/officeDocument/2006/relationships/image" Target="../media/image15.wmf"/><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60000"/>
          </a:schemeClr>
        </a:solidFill>
        <a:effectLst/>
      </p:bgPr>
    </p:bg>
    <p:spTree>
      <p:nvGrpSpPr>
        <p:cNvPr id="1" name=""/>
        <p:cNvGrpSpPr/>
        <p:nvPr/>
      </p:nvGrpSpPr>
      <p:grpSpPr>
        <a:xfrm>
          <a:off x="0" y="0"/>
          <a:ext cx="0" cy="0"/>
          <a:chOff x="0" y="0"/>
          <a:chExt cx="0" cy="0"/>
        </a:xfrm>
      </p:grpSpPr>
      <p:sp>
        <p:nvSpPr>
          <p:cNvPr id="127" name="Text Box 12"/>
          <p:cNvSpPr txBox="1">
            <a:spLocks noChangeArrowheads="1"/>
          </p:cNvSpPr>
          <p:nvPr/>
        </p:nvSpPr>
        <p:spPr bwMode="gray">
          <a:xfrm>
            <a:off x="1043608" y="4521314"/>
            <a:ext cx="6912768" cy="707886"/>
          </a:xfrm>
          <a:prstGeom prst="rect">
            <a:avLst/>
          </a:prstGeom>
          <a:solidFill>
            <a:schemeClr val="accent6">
              <a:lumMod val="60000"/>
              <a:lumOff val="40000"/>
              <a:alpha val="59000"/>
            </a:schemeClr>
          </a:solidFill>
          <a:ln w="9525" algn="ctr">
            <a:noFill/>
            <a:miter lim="800000"/>
            <a:headEnd/>
            <a:tailEnd/>
          </a:ln>
          <a:effectLst/>
        </p:spPr>
        <p:txBody>
          <a:bodyPr wrap="square">
            <a:spAutoFit/>
          </a:bodyPr>
          <a:lstStyle/>
          <a:p>
            <a:pPr algn="ctr" eaLnBrk="0" hangingPunct="0"/>
            <a:r>
              <a:rPr lang="en-US" sz="2000" b="1" dirty="0">
                <a:solidFill>
                  <a:schemeClr val="tx2">
                    <a:lumMod val="50000"/>
                  </a:schemeClr>
                </a:solidFill>
                <a:latin typeface="+mj-lt"/>
                <a:ea typeface="Arial Unicode MS" panose="020B0604020202020204" pitchFamily="34" charset="-122"/>
                <a:cs typeface="Times" panose="02020603050405020304" pitchFamily="18" charset="0"/>
              </a:rPr>
              <a:t>Instructor: Kai Zhang</a:t>
            </a:r>
          </a:p>
          <a:p>
            <a:pPr algn="ctr" eaLnBrk="0" hangingPunct="0"/>
            <a:r>
              <a:rPr lang="en-US" sz="2000" b="1" dirty="0">
                <a:solidFill>
                  <a:schemeClr val="tx2">
                    <a:lumMod val="50000"/>
                  </a:schemeClr>
                </a:solidFill>
                <a:latin typeface="+mj-lt"/>
                <a:ea typeface="Arial Unicode MS" panose="020B0604020202020204" pitchFamily="34" charset="-122"/>
                <a:cs typeface="Times" panose="02020603050405020304" pitchFamily="18" charset="0"/>
              </a:rPr>
              <a:t>CIS @ Temple University, Spring 2020</a:t>
            </a:r>
            <a:endParaRPr lang="en-US" sz="2000" b="1" dirty="0">
              <a:solidFill>
                <a:schemeClr val="accent1">
                  <a:lumMod val="75000"/>
                </a:schemeClr>
              </a:solidFill>
              <a:latin typeface="+mj-lt"/>
              <a:ea typeface="Arial Unicode MS" panose="020B0604020202020204" pitchFamily="34" charset="-122"/>
              <a:cs typeface="Times" panose="02020603050405020304" pitchFamily="18" charset="0"/>
            </a:endParaRPr>
          </a:p>
        </p:txBody>
      </p:sp>
      <p:sp>
        <p:nvSpPr>
          <p:cNvPr id="4" name="矩形 3"/>
          <p:cNvSpPr/>
          <p:nvPr/>
        </p:nvSpPr>
        <p:spPr>
          <a:xfrm>
            <a:off x="287524" y="1496978"/>
            <a:ext cx="8424936" cy="1138773"/>
          </a:xfrm>
          <a:prstGeom prst="rect">
            <a:avLst/>
          </a:prstGeom>
          <a:solidFill>
            <a:schemeClr val="accent3">
              <a:alpha val="52000"/>
            </a:schemeClr>
          </a:solidFill>
          <a:ln>
            <a:solidFill>
              <a:schemeClr val="tx1"/>
            </a:solidFill>
          </a:ln>
        </p:spPr>
        <p:txBody>
          <a:bodyPr wrap="square">
            <a:spAutoFit/>
          </a:bodyPr>
          <a:lstStyle/>
          <a:p>
            <a:pPr algn="ctr" eaLnBrk="0" hangingPunct="0"/>
            <a:r>
              <a:rPr lang="en-US" altLang="zh-CN" sz="3600" b="1" dirty="0">
                <a:solidFill>
                  <a:schemeClr val="accent1">
                    <a:lumMod val="75000"/>
                  </a:schemeClr>
                </a:solidFill>
                <a:ea typeface="Batang" panose="02030600000101010101" pitchFamily="18" charset="-127"/>
                <a:cs typeface="Times" panose="02020603050405020304" pitchFamily="18" charset="0"/>
              </a:rPr>
              <a:t>CIS 5525: Neural Computation</a:t>
            </a:r>
          </a:p>
          <a:p>
            <a:pPr algn="ctr" eaLnBrk="0" hangingPunct="0"/>
            <a:r>
              <a:rPr lang="en-US" altLang="zh-CN" sz="3200" b="1" i="1" dirty="0">
                <a:solidFill>
                  <a:schemeClr val="accent1">
                    <a:lumMod val="75000"/>
                  </a:schemeClr>
                </a:solidFill>
                <a:ea typeface="Batang" panose="02030600000101010101" pitchFamily="18" charset="-127"/>
                <a:cs typeface="Times" panose="02020603050405020304" pitchFamily="18" charset="0"/>
              </a:rPr>
              <a:t>Week II: Feedforward Neural Networks</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8C589-EF5D-4F49-B240-677E4F3C1F76}"/>
              </a:ext>
            </a:extLst>
          </p:cNvPr>
          <p:cNvSpPr>
            <a:spLocks noGrp="1"/>
          </p:cNvSpPr>
          <p:nvPr>
            <p:ph type="title"/>
          </p:nvPr>
        </p:nvSpPr>
        <p:spPr/>
        <p:txBody>
          <a:bodyPr>
            <a:normAutofit/>
          </a:bodyPr>
          <a:lstStyle/>
          <a:p>
            <a:r>
              <a:rPr lang="en-US" altLang="zh-CN" sz="3600" b="1" dirty="0"/>
              <a:t>Multiple layer perceptron (MLP)</a:t>
            </a:r>
            <a:endParaRPr lang="zh-CN" altLang="en-US" sz="3600" b="1" dirty="0"/>
          </a:p>
        </p:txBody>
      </p:sp>
      <p:sp>
        <p:nvSpPr>
          <p:cNvPr id="3" name="内容占位符 2">
            <a:extLst>
              <a:ext uri="{FF2B5EF4-FFF2-40B4-BE49-F238E27FC236}">
                <a16:creationId xmlns:a16="http://schemas.microsoft.com/office/drawing/2014/main" id="{80490221-1E11-44A4-AEAF-615A3B5DEFC6}"/>
              </a:ext>
            </a:extLst>
          </p:cNvPr>
          <p:cNvSpPr>
            <a:spLocks noGrp="1"/>
          </p:cNvSpPr>
          <p:nvPr>
            <p:ph idx="1"/>
          </p:nvPr>
        </p:nvSpPr>
        <p:spPr>
          <a:xfrm>
            <a:off x="395536" y="1844824"/>
            <a:ext cx="8229600" cy="4525963"/>
          </a:xfrm>
        </p:spPr>
        <p:txBody>
          <a:bodyPr>
            <a:normAutofit fontScale="92500" lnSpcReduction="10000"/>
          </a:bodyPr>
          <a:lstStyle/>
          <a:p>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r>
              <a:rPr lang="en-US" altLang="zh-CN" sz="2400" dirty="0"/>
              <a:t>The MLP is a Universal Approximator for the entire class of functions (maps) it represents</a:t>
            </a:r>
          </a:p>
          <a:p>
            <a:r>
              <a:rPr lang="en-US" altLang="zh-CN" sz="2400" dirty="0"/>
              <a:t>Theoretical result [</a:t>
            </a:r>
            <a:r>
              <a:rPr lang="en-US" altLang="zh-CN" sz="2400" dirty="0" err="1"/>
              <a:t>Cybenko</a:t>
            </a:r>
            <a:r>
              <a:rPr lang="en-US" altLang="zh-CN" sz="2400" dirty="0"/>
              <a:t>, 1989]: 2-layer net with linear output can approximate any continuous function over compact domain to arbitrary accuracy (given enough hidden units!) </a:t>
            </a:r>
            <a:endParaRPr lang="zh-CN" altLang="en-US" sz="2400" dirty="0"/>
          </a:p>
        </p:txBody>
      </p:sp>
      <p:pic>
        <p:nvPicPr>
          <p:cNvPr id="133122" name="Picture 2">
            <a:extLst>
              <a:ext uri="{FF2B5EF4-FFF2-40B4-BE49-F238E27FC236}">
                <a16:creationId xmlns:a16="http://schemas.microsoft.com/office/drawing/2014/main" id="{13991E69-B673-4F78-A94A-467DFA4CF27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2472" y="1600200"/>
            <a:ext cx="7524328" cy="2766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588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DBFBB-5433-44A3-AC7C-F8158226288E}"/>
              </a:ext>
            </a:extLst>
          </p:cNvPr>
          <p:cNvSpPr>
            <a:spLocks noGrp="1"/>
          </p:cNvSpPr>
          <p:nvPr>
            <p:ph type="title"/>
          </p:nvPr>
        </p:nvSpPr>
        <p:spPr/>
        <p:txBody>
          <a:bodyPr>
            <a:normAutofit/>
          </a:bodyPr>
          <a:lstStyle/>
          <a:p>
            <a:r>
              <a:rPr lang="en-US" altLang="zh-CN" sz="3600" b="1" dirty="0"/>
              <a:t>Complicated decision boundaries by MLP</a:t>
            </a:r>
            <a:endParaRPr lang="zh-CN" altLang="en-US" sz="3600" b="1" dirty="0"/>
          </a:p>
        </p:txBody>
      </p:sp>
      <p:sp>
        <p:nvSpPr>
          <p:cNvPr id="3" name="内容占位符 2">
            <a:extLst>
              <a:ext uri="{FF2B5EF4-FFF2-40B4-BE49-F238E27FC236}">
                <a16:creationId xmlns:a16="http://schemas.microsoft.com/office/drawing/2014/main" id="{6B8AFC6A-2312-4823-8B2C-5D96644AFF4C}"/>
              </a:ext>
            </a:extLst>
          </p:cNvPr>
          <p:cNvSpPr>
            <a:spLocks noGrp="1"/>
          </p:cNvSpPr>
          <p:nvPr>
            <p:ph idx="1"/>
          </p:nvPr>
        </p:nvSpPr>
        <p:spPr/>
        <p:txBody>
          <a:bodyPr>
            <a:normAutofit/>
          </a:bodyPr>
          <a:lstStyle/>
          <a:p>
            <a:r>
              <a:rPr lang="en-US" altLang="zh-CN" sz="2800" dirty="0"/>
              <a:t>Build a network of units with a single output that fires if the input is in the </a:t>
            </a:r>
            <a:r>
              <a:rPr lang="en-US" altLang="zh-CN" sz="2800" dirty="0" err="1"/>
              <a:t>coloured</a:t>
            </a:r>
            <a:r>
              <a:rPr lang="en-US" altLang="zh-CN" sz="2800" dirty="0"/>
              <a:t> area</a:t>
            </a:r>
            <a:endParaRPr lang="zh-CN" altLang="en-US" sz="2800" dirty="0"/>
          </a:p>
        </p:txBody>
      </p:sp>
      <p:pic>
        <p:nvPicPr>
          <p:cNvPr id="4" name="图片 3">
            <a:extLst>
              <a:ext uri="{FF2B5EF4-FFF2-40B4-BE49-F238E27FC236}">
                <a16:creationId xmlns:a16="http://schemas.microsoft.com/office/drawing/2014/main" id="{962B1A6A-A50B-47A3-8F30-B7BF9EC9DF03}"/>
              </a:ext>
            </a:extLst>
          </p:cNvPr>
          <p:cNvPicPr>
            <a:picLocks noChangeAspect="1"/>
          </p:cNvPicPr>
          <p:nvPr/>
        </p:nvPicPr>
        <p:blipFill>
          <a:blip r:embed="rId2"/>
          <a:stretch>
            <a:fillRect/>
          </a:stretch>
        </p:blipFill>
        <p:spPr>
          <a:xfrm>
            <a:off x="2339752" y="2852936"/>
            <a:ext cx="3702240" cy="2609984"/>
          </a:xfrm>
          <a:prstGeom prst="rect">
            <a:avLst/>
          </a:prstGeom>
        </p:spPr>
      </p:pic>
    </p:spTree>
    <p:extLst>
      <p:ext uri="{BB962C8B-B14F-4D97-AF65-F5344CB8AC3E}">
        <p14:creationId xmlns:p14="http://schemas.microsoft.com/office/powerpoint/2010/main" val="1815379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B801231-B42A-4FAB-A763-C5FC4C342A33}"/>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538C181B-208E-40D1-BF2A-374E9BB32DA0}"/>
              </a:ext>
            </a:extLst>
          </p:cNvPr>
          <p:cNvPicPr>
            <a:picLocks noChangeAspect="1"/>
          </p:cNvPicPr>
          <p:nvPr/>
        </p:nvPicPr>
        <p:blipFill>
          <a:blip r:embed="rId2"/>
          <a:stretch>
            <a:fillRect/>
          </a:stretch>
        </p:blipFill>
        <p:spPr>
          <a:xfrm>
            <a:off x="653848" y="1689010"/>
            <a:ext cx="7836303" cy="3479979"/>
          </a:xfrm>
          <a:prstGeom prst="rect">
            <a:avLst/>
          </a:prstGeom>
        </p:spPr>
      </p:pic>
      <p:sp>
        <p:nvSpPr>
          <p:cNvPr id="6" name="标题 1">
            <a:extLst>
              <a:ext uri="{FF2B5EF4-FFF2-40B4-BE49-F238E27FC236}">
                <a16:creationId xmlns:a16="http://schemas.microsoft.com/office/drawing/2014/main" id="{50E590D4-8729-4209-8F10-13B036B107EC}"/>
              </a:ext>
            </a:extLst>
          </p:cNvPr>
          <p:cNvSpPr>
            <a:spLocks noGrp="1"/>
          </p:cNvSpPr>
          <p:nvPr>
            <p:ph type="title"/>
          </p:nvPr>
        </p:nvSpPr>
        <p:spPr>
          <a:xfrm>
            <a:off x="457200" y="274638"/>
            <a:ext cx="8229600" cy="1143000"/>
          </a:xfrm>
        </p:spPr>
        <p:txBody>
          <a:bodyPr>
            <a:normAutofit/>
          </a:bodyPr>
          <a:lstStyle/>
          <a:p>
            <a:r>
              <a:rPr lang="en-US" altLang="zh-CN" sz="3600" b="1" dirty="0"/>
              <a:t>Complicated decision boundaries by MLP</a:t>
            </a:r>
            <a:endParaRPr lang="zh-CN" altLang="en-US" sz="3600" b="1" dirty="0"/>
          </a:p>
        </p:txBody>
      </p:sp>
    </p:spTree>
    <p:extLst>
      <p:ext uri="{BB962C8B-B14F-4D97-AF65-F5344CB8AC3E}">
        <p14:creationId xmlns:p14="http://schemas.microsoft.com/office/powerpoint/2010/main" val="3842040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846EAA9-78D9-4134-BB51-58CE1A5BDA0A}"/>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C9BB4B1D-14DF-4BE7-BE1B-C338B446F874}"/>
              </a:ext>
            </a:extLst>
          </p:cNvPr>
          <p:cNvPicPr>
            <a:picLocks noChangeAspect="1"/>
          </p:cNvPicPr>
          <p:nvPr/>
        </p:nvPicPr>
        <p:blipFill>
          <a:blip r:embed="rId2"/>
          <a:stretch>
            <a:fillRect/>
          </a:stretch>
        </p:blipFill>
        <p:spPr>
          <a:xfrm>
            <a:off x="609396" y="1606456"/>
            <a:ext cx="7925207" cy="3645087"/>
          </a:xfrm>
          <a:prstGeom prst="rect">
            <a:avLst/>
          </a:prstGeom>
        </p:spPr>
      </p:pic>
      <p:sp>
        <p:nvSpPr>
          <p:cNvPr id="6" name="标题 1">
            <a:extLst>
              <a:ext uri="{FF2B5EF4-FFF2-40B4-BE49-F238E27FC236}">
                <a16:creationId xmlns:a16="http://schemas.microsoft.com/office/drawing/2014/main" id="{1C209D7F-A16B-4CFA-821A-2FB3FADC3A88}"/>
              </a:ext>
            </a:extLst>
          </p:cNvPr>
          <p:cNvSpPr>
            <a:spLocks noGrp="1"/>
          </p:cNvSpPr>
          <p:nvPr>
            <p:ph type="title"/>
          </p:nvPr>
        </p:nvSpPr>
        <p:spPr>
          <a:xfrm>
            <a:off x="457200" y="274638"/>
            <a:ext cx="8229600" cy="1143000"/>
          </a:xfrm>
        </p:spPr>
        <p:txBody>
          <a:bodyPr>
            <a:normAutofit/>
          </a:bodyPr>
          <a:lstStyle/>
          <a:p>
            <a:r>
              <a:rPr lang="en-US" altLang="zh-CN" sz="3600" b="1" dirty="0"/>
              <a:t>Complicated decision boundaries by MLP</a:t>
            </a:r>
            <a:endParaRPr lang="zh-CN" altLang="en-US" sz="3600" b="1" dirty="0"/>
          </a:p>
        </p:txBody>
      </p:sp>
    </p:spTree>
    <p:extLst>
      <p:ext uri="{BB962C8B-B14F-4D97-AF65-F5344CB8AC3E}">
        <p14:creationId xmlns:p14="http://schemas.microsoft.com/office/powerpoint/2010/main" val="3810765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137505F-0F75-4152-8565-FD239DA812A3}"/>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868F2142-B951-4ABD-A739-35DBBEA339A5}"/>
              </a:ext>
            </a:extLst>
          </p:cNvPr>
          <p:cNvPicPr>
            <a:picLocks noChangeAspect="1"/>
          </p:cNvPicPr>
          <p:nvPr/>
        </p:nvPicPr>
        <p:blipFill>
          <a:blip r:embed="rId2"/>
          <a:stretch>
            <a:fillRect/>
          </a:stretch>
        </p:blipFill>
        <p:spPr>
          <a:xfrm>
            <a:off x="269654" y="1562004"/>
            <a:ext cx="8604692" cy="3733992"/>
          </a:xfrm>
          <a:prstGeom prst="rect">
            <a:avLst/>
          </a:prstGeom>
        </p:spPr>
      </p:pic>
      <p:sp>
        <p:nvSpPr>
          <p:cNvPr id="5" name="标题 1">
            <a:extLst>
              <a:ext uri="{FF2B5EF4-FFF2-40B4-BE49-F238E27FC236}">
                <a16:creationId xmlns:a16="http://schemas.microsoft.com/office/drawing/2014/main" id="{D9FB1476-AAA3-446D-A557-737F3AC07552}"/>
              </a:ext>
            </a:extLst>
          </p:cNvPr>
          <p:cNvSpPr>
            <a:spLocks noGrp="1"/>
          </p:cNvSpPr>
          <p:nvPr>
            <p:ph type="title"/>
          </p:nvPr>
        </p:nvSpPr>
        <p:spPr>
          <a:xfrm>
            <a:off x="457200" y="274638"/>
            <a:ext cx="8229600" cy="1143000"/>
          </a:xfrm>
        </p:spPr>
        <p:txBody>
          <a:bodyPr>
            <a:normAutofit/>
          </a:bodyPr>
          <a:lstStyle/>
          <a:p>
            <a:r>
              <a:rPr lang="en-US" altLang="zh-CN" sz="3600" b="1" dirty="0"/>
              <a:t>Complicated decision boundaries by MLP</a:t>
            </a:r>
            <a:endParaRPr lang="zh-CN" altLang="en-US" sz="3600" b="1" dirty="0"/>
          </a:p>
        </p:txBody>
      </p:sp>
    </p:spTree>
    <p:extLst>
      <p:ext uri="{BB962C8B-B14F-4D97-AF65-F5344CB8AC3E}">
        <p14:creationId xmlns:p14="http://schemas.microsoft.com/office/powerpoint/2010/main" val="769395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B164067-DDD1-4FAC-8F05-61096B8FF85B}"/>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98BD038D-4549-401B-82A0-A5478CDF929E}"/>
              </a:ext>
            </a:extLst>
          </p:cNvPr>
          <p:cNvPicPr>
            <a:picLocks noChangeAspect="1"/>
          </p:cNvPicPr>
          <p:nvPr/>
        </p:nvPicPr>
        <p:blipFill>
          <a:blip r:embed="rId2"/>
          <a:stretch>
            <a:fillRect/>
          </a:stretch>
        </p:blipFill>
        <p:spPr>
          <a:xfrm>
            <a:off x="218851" y="1723937"/>
            <a:ext cx="8706297" cy="3410125"/>
          </a:xfrm>
          <a:prstGeom prst="rect">
            <a:avLst/>
          </a:prstGeom>
        </p:spPr>
      </p:pic>
      <p:sp>
        <p:nvSpPr>
          <p:cNvPr id="5" name="标题 1">
            <a:extLst>
              <a:ext uri="{FF2B5EF4-FFF2-40B4-BE49-F238E27FC236}">
                <a16:creationId xmlns:a16="http://schemas.microsoft.com/office/drawing/2014/main" id="{D4B8EA9B-267F-47D4-A055-8057C1DA43F0}"/>
              </a:ext>
            </a:extLst>
          </p:cNvPr>
          <p:cNvSpPr>
            <a:spLocks noGrp="1"/>
          </p:cNvSpPr>
          <p:nvPr>
            <p:ph type="title"/>
          </p:nvPr>
        </p:nvSpPr>
        <p:spPr>
          <a:xfrm>
            <a:off x="457200" y="274638"/>
            <a:ext cx="8229600" cy="1143000"/>
          </a:xfrm>
        </p:spPr>
        <p:txBody>
          <a:bodyPr>
            <a:normAutofit/>
          </a:bodyPr>
          <a:lstStyle/>
          <a:p>
            <a:r>
              <a:rPr lang="en-US" altLang="zh-CN" sz="3600" b="1" dirty="0"/>
              <a:t>Complicated decision boundaries by MLP</a:t>
            </a:r>
            <a:endParaRPr lang="zh-CN" altLang="en-US" sz="3600" b="1" dirty="0"/>
          </a:p>
        </p:txBody>
      </p:sp>
    </p:spTree>
    <p:extLst>
      <p:ext uri="{BB962C8B-B14F-4D97-AF65-F5344CB8AC3E}">
        <p14:creationId xmlns:p14="http://schemas.microsoft.com/office/powerpoint/2010/main" val="1027355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FFDA9E9-CAD7-4B23-A6C9-D5EA158D1195}"/>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17CDA68D-73EE-4486-9E73-5179B9546B07}"/>
              </a:ext>
            </a:extLst>
          </p:cNvPr>
          <p:cNvPicPr>
            <a:picLocks noChangeAspect="1"/>
          </p:cNvPicPr>
          <p:nvPr/>
        </p:nvPicPr>
        <p:blipFill>
          <a:blip r:embed="rId2"/>
          <a:stretch>
            <a:fillRect/>
          </a:stretch>
        </p:blipFill>
        <p:spPr>
          <a:xfrm>
            <a:off x="237902" y="1355618"/>
            <a:ext cx="8668195" cy="4146763"/>
          </a:xfrm>
          <a:prstGeom prst="rect">
            <a:avLst/>
          </a:prstGeom>
        </p:spPr>
      </p:pic>
      <p:sp>
        <p:nvSpPr>
          <p:cNvPr id="5" name="标题 1">
            <a:extLst>
              <a:ext uri="{FF2B5EF4-FFF2-40B4-BE49-F238E27FC236}">
                <a16:creationId xmlns:a16="http://schemas.microsoft.com/office/drawing/2014/main" id="{675E57B9-B768-44A6-BED9-C5117250CBD1}"/>
              </a:ext>
            </a:extLst>
          </p:cNvPr>
          <p:cNvSpPr>
            <a:spLocks noGrp="1"/>
          </p:cNvSpPr>
          <p:nvPr>
            <p:ph type="title"/>
          </p:nvPr>
        </p:nvSpPr>
        <p:spPr>
          <a:xfrm>
            <a:off x="457200" y="274638"/>
            <a:ext cx="8229600" cy="1143000"/>
          </a:xfrm>
        </p:spPr>
        <p:txBody>
          <a:bodyPr>
            <a:normAutofit/>
          </a:bodyPr>
          <a:lstStyle/>
          <a:p>
            <a:r>
              <a:rPr lang="en-US" altLang="zh-CN" sz="3600" b="1" dirty="0"/>
              <a:t>Complicated decision boundaries by MLP</a:t>
            </a:r>
            <a:endParaRPr lang="zh-CN" altLang="en-US" sz="3600" b="1" dirty="0"/>
          </a:p>
        </p:txBody>
      </p:sp>
    </p:spTree>
    <p:extLst>
      <p:ext uri="{BB962C8B-B14F-4D97-AF65-F5344CB8AC3E}">
        <p14:creationId xmlns:p14="http://schemas.microsoft.com/office/powerpoint/2010/main" val="2953301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CC86CEB-96A3-4CE5-A05B-4DB680AF0D8B}"/>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221286DD-3536-48A4-86F3-F13CC8039E61}"/>
              </a:ext>
            </a:extLst>
          </p:cNvPr>
          <p:cNvPicPr>
            <a:picLocks noChangeAspect="1"/>
          </p:cNvPicPr>
          <p:nvPr/>
        </p:nvPicPr>
        <p:blipFill>
          <a:blip r:embed="rId2"/>
          <a:stretch>
            <a:fillRect/>
          </a:stretch>
        </p:blipFill>
        <p:spPr>
          <a:xfrm>
            <a:off x="707826" y="1571529"/>
            <a:ext cx="7728347" cy="3714941"/>
          </a:xfrm>
          <a:prstGeom prst="rect">
            <a:avLst/>
          </a:prstGeom>
        </p:spPr>
      </p:pic>
      <p:sp>
        <p:nvSpPr>
          <p:cNvPr id="5" name="标题 1">
            <a:extLst>
              <a:ext uri="{FF2B5EF4-FFF2-40B4-BE49-F238E27FC236}">
                <a16:creationId xmlns:a16="http://schemas.microsoft.com/office/drawing/2014/main" id="{0DC855DE-32F8-4285-B1FC-76723D504FF2}"/>
              </a:ext>
            </a:extLst>
          </p:cNvPr>
          <p:cNvSpPr>
            <a:spLocks noGrp="1"/>
          </p:cNvSpPr>
          <p:nvPr>
            <p:ph type="title"/>
          </p:nvPr>
        </p:nvSpPr>
        <p:spPr>
          <a:xfrm>
            <a:off x="457200" y="274638"/>
            <a:ext cx="8229600" cy="1143000"/>
          </a:xfrm>
        </p:spPr>
        <p:txBody>
          <a:bodyPr>
            <a:normAutofit/>
          </a:bodyPr>
          <a:lstStyle/>
          <a:p>
            <a:r>
              <a:rPr lang="en-US" altLang="zh-CN" sz="3600" b="1" dirty="0"/>
              <a:t>Complicated decision boundaries by MLP</a:t>
            </a:r>
            <a:endParaRPr lang="zh-CN" altLang="en-US" sz="3600" b="1" dirty="0"/>
          </a:p>
        </p:txBody>
      </p:sp>
    </p:spTree>
    <p:extLst>
      <p:ext uri="{BB962C8B-B14F-4D97-AF65-F5344CB8AC3E}">
        <p14:creationId xmlns:p14="http://schemas.microsoft.com/office/powerpoint/2010/main" val="184003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086D9B-2FE0-4DD2-97DA-087946C97D4B}"/>
              </a:ext>
            </a:extLst>
          </p:cNvPr>
          <p:cNvSpPr>
            <a:spLocks noGrp="1"/>
          </p:cNvSpPr>
          <p:nvPr>
            <p:ph type="title"/>
          </p:nvPr>
        </p:nvSpPr>
        <p:spPr/>
        <p:txBody>
          <a:bodyPr>
            <a:normAutofit/>
          </a:bodyPr>
          <a:lstStyle/>
          <a:p>
            <a:r>
              <a:rPr lang="en-US" altLang="zh-CN" sz="3600" b="1" dirty="0"/>
              <a:t>Continuous Input Scenarios</a:t>
            </a:r>
            <a:endParaRPr lang="zh-CN" altLang="en-US" sz="3600" b="1" dirty="0"/>
          </a:p>
        </p:txBody>
      </p:sp>
      <p:sp>
        <p:nvSpPr>
          <p:cNvPr id="3" name="内容占位符 2">
            <a:extLst>
              <a:ext uri="{FF2B5EF4-FFF2-40B4-BE49-F238E27FC236}">
                <a16:creationId xmlns:a16="http://schemas.microsoft.com/office/drawing/2014/main" id="{D0ACE345-F295-4A99-BC1C-D4799ABE6046}"/>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53736C95-47AA-410B-AFB0-C87FC25831B5}"/>
              </a:ext>
            </a:extLst>
          </p:cNvPr>
          <p:cNvPicPr>
            <a:picLocks noChangeAspect="1"/>
          </p:cNvPicPr>
          <p:nvPr/>
        </p:nvPicPr>
        <p:blipFill>
          <a:blip r:embed="rId2"/>
          <a:stretch>
            <a:fillRect/>
          </a:stretch>
        </p:blipFill>
        <p:spPr>
          <a:xfrm>
            <a:off x="827584" y="1600200"/>
            <a:ext cx="7145698" cy="4227963"/>
          </a:xfrm>
          <a:prstGeom prst="rect">
            <a:avLst/>
          </a:prstGeom>
        </p:spPr>
      </p:pic>
    </p:spTree>
    <p:extLst>
      <p:ext uri="{BB962C8B-B14F-4D97-AF65-F5344CB8AC3E}">
        <p14:creationId xmlns:p14="http://schemas.microsoft.com/office/powerpoint/2010/main" val="732481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CC241B-8ECE-4060-B762-828CF25BA0B6}"/>
              </a:ext>
            </a:extLst>
          </p:cNvPr>
          <p:cNvSpPr>
            <a:spLocks noGrp="1"/>
          </p:cNvSpPr>
          <p:nvPr>
            <p:ph type="title"/>
          </p:nvPr>
        </p:nvSpPr>
        <p:spPr/>
        <p:txBody>
          <a:bodyPr>
            <a:normAutofit/>
          </a:bodyPr>
          <a:lstStyle/>
          <a:p>
            <a:r>
              <a:rPr lang="en-US" altLang="zh-CN" sz="3600" b="1" dirty="0"/>
              <a:t>Cascaded Feature Detectors</a:t>
            </a:r>
            <a:endParaRPr lang="zh-CN" altLang="en-US" sz="3600" b="1" dirty="0"/>
          </a:p>
        </p:txBody>
      </p:sp>
      <p:sp>
        <p:nvSpPr>
          <p:cNvPr id="3" name="内容占位符 2">
            <a:extLst>
              <a:ext uri="{FF2B5EF4-FFF2-40B4-BE49-F238E27FC236}">
                <a16:creationId xmlns:a16="http://schemas.microsoft.com/office/drawing/2014/main" id="{3B6141C1-82BE-4B85-929B-5B48613ED207}"/>
              </a:ext>
            </a:extLst>
          </p:cNvPr>
          <p:cNvSpPr>
            <a:spLocks noGrp="1"/>
          </p:cNvSpPr>
          <p:nvPr>
            <p:ph idx="1"/>
          </p:nvPr>
        </p:nvSpPr>
        <p:spPr>
          <a:xfrm>
            <a:off x="457200" y="1600200"/>
            <a:ext cx="8229600" cy="4983162"/>
          </a:xfrm>
        </p:spPr>
        <p:txBody>
          <a:bodyPr>
            <a:normAutofit/>
          </a:bodyPr>
          <a:lstStyle/>
          <a:p>
            <a:endParaRPr lang="en-US" altLang="zh-CN" dirty="0"/>
          </a:p>
          <a:p>
            <a:endParaRPr lang="en-US" altLang="zh-CN" dirty="0"/>
          </a:p>
          <a:p>
            <a:endParaRPr lang="en-US" altLang="zh-CN" dirty="0"/>
          </a:p>
          <a:p>
            <a:endParaRPr lang="en-US" altLang="zh-CN" dirty="0"/>
          </a:p>
          <a:p>
            <a:endParaRPr lang="en-US" altLang="zh-CN" dirty="0"/>
          </a:p>
          <a:p>
            <a:r>
              <a:rPr lang="en-US" altLang="zh-CN" sz="2600" dirty="0"/>
              <a:t>The input layer comprises “feature detectors” </a:t>
            </a:r>
          </a:p>
          <a:p>
            <a:pPr lvl="1"/>
            <a:r>
              <a:rPr lang="en-US" altLang="zh-CN" sz="2000" dirty="0"/>
              <a:t>Detect if certain patterns have occurred in the input</a:t>
            </a:r>
          </a:p>
          <a:p>
            <a:r>
              <a:rPr lang="en-US" altLang="zh-CN" sz="2400" dirty="0"/>
              <a:t>The network is a Boolean function over the feature detectors</a:t>
            </a:r>
          </a:p>
          <a:p>
            <a:pPr lvl="1"/>
            <a:r>
              <a:rPr lang="en-US" altLang="zh-CN" sz="2000" dirty="0"/>
              <a:t>The network is a Boolean function over the feature detectors</a:t>
            </a:r>
          </a:p>
        </p:txBody>
      </p:sp>
      <p:pic>
        <p:nvPicPr>
          <p:cNvPr id="4" name="图片 3">
            <a:extLst>
              <a:ext uri="{FF2B5EF4-FFF2-40B4-BE49-F238E27FC236}">
                <a16:creationId xmlns:a16="http://schemas.microsoft.com/office/drawing/2014/main" id="{5787496B-F0FC-43E2-A03E-77E7AF6D397D}"/>
              </a:ext>
            </a:extLst>
          </p:cNvPr>
          <p:cNvPicPr>
            <a:picLocks noChangeAspect="1"/>
          </p:cNvPicPr>
          <p:nvPr/>
        </p:nvPicPr>
        <p:blipFill>
          <a:blip r:embed="rId2"/>
          <a:stretch>
            <a:fillRect/>
          </a:stretch>
        </p:blipFill>
        <p:spPr>
          <a:xfrm>
            <a:off x="1403648" y="1268760"/>
            <a:ext cx="5808616" cy="3261637"/>
          </a:xfrm>
          <a:prstGeom prst="rect">
            <a:avLst/>
          </a:prstGeom>
        </p:spPr>
      </p:pic>
    </p:spTree>
    <p:extLst>
      <p:ext uri="{BB962C8B-B14F-4D97-AF65-F5344CB8AC3E}">
        <p14:creationId xmlns:p14="http://schemas.microsoft.com/office/powerpoint/2010/main" val="3626210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316663-E990-4292-B9E4-446047AD01E5}"/>
              </a:ext>
            </a:extLst>
          </p:cNvPr>
          <p:cNvSpPr>
            <a:spLocks noGrp="1"/>
          </p:cNvSpPr>
          <p:nvPr>
            <p:ph type="title"/>
          </p:nvPr>
        </p:nvSpPr>
        <p:spPr/>
        <p:txBody>
          <a:bodyPr>
            <a:normAutofit/>
          </a:bodyPr>
          <a:lstStyle/>
          <a:p>
            <a:r>
              <a:rPr lang="en-US" altLang="zh-CN" sz="3600" b="1" dirty="0"/>
              <a:t>Information Flow in Neurons</a:t>
            </a:r>
            <a:endParaRPr lang="zh-CN" altLang="en-US" sz="3600" b="1" dirty="0"/>
          </a:p>
        </p:txBody>
      </p:sp>
      <p:pic>
        <p:nvPicPr>
          <p:cNvPr id="130050" name="Picture 2">
            <a:extLst>
              <a:ext uri="{FF2B5EF4-FFF2-40B4-BE49-F238E27FC236}">
                <a16:creationId xmlns:a16="http://schemas.microsoft.com/office/drawing/2014/main" id="{4056B39B-6901-4122-92FF-0A8EC0B30FE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1700808"/>
            <a:ext cx="6124996" cy="4146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009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F8CBF-BD46-4E1F-A770-151B559C51B4}"/>
              </a:ext>
            </a:extLst>
          </p:cNvPr>
          <p:cNvSpPr>
            <a:spLocks noGrp="1"/>
          </p:cNvSpPr>
          <p:nvPr>
            <p:ph type="title"/>
          </p:nvPr>
        </p:nvSpPr>
        <p:spPr/>
        <p:txBody>
          <a:bodyPr/>
          <a:lstStyle/>
          <a:p>
            <a:r>
              <a:rPr lang="en-US" dirty="0"/>
              <a:t>Universal Approximation</a:t>
            </a:r>
          </a:p>
        </p:txBody>
      </p:sp>
      <p:sp>
        <p:nvSpPr>
          <p:cNvPr id="3" name="Content Placeholder 2">
            <a:extLst>
              <a:ext uri="{FF2B5EF4-FFF2-40B4-BE49-F238E27FC236}">
                <a16:creationId xmlns:a16="http://schemas.microsoft.com/office/drawing/2014/main" id="{267ABAE0-012C-479E-BBEA-FD1AABA3155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775E0C9-07E1-4186-ABC0-181A4CD57B4D}"/>
              </a:ext>
            </a:extLst>
          </p:cNvPr>
          <p:cNvPicPr>
            <a:picLocks noChangeAspect="1"/>
          </p:cNvPicPr>
          <p:nvPr/>
        </p:nvPicPr>
        <p:blipFill>
          <a:blip r:embed="rId2"/>
          <a:stretch>
            <a:fillRect/>
          </a:stretch>
        </p:blipFill>
        <p:spPr>
          <a:xfrm>
            <a:off x="251520" y="1052736"/>
            <a:ext cx="8768491" cy="4458163"/>
          </a:xfrm>
          <a:prstGeom prst="rect">
            <a:avLst/>
          </a:prstGeom>
        </p:spPr>
      </p:pic>
      <p:sp>
        <p:nvSpPr>
          <p:cNvPr id="7" name="TextBox 6">
            <a:extLst>
              <a:ext uri="{FF2B5EF4-FFF2-40B4-BE49-F238E27FC236}">
                <a16:creationId xmlns:a16="http://schemas.microsoft.com/office/drawing/2014/main" id="{FB3729B7-FFFE-4FB7-A4A3-83F35A49F40E}"/>
              </a:ext>
            </a:extLst>
          </p:cNvPr>
          <p:cNvSpPr txBox="1"/>
          <p:nvPr/>
        </p:nvSpPr>
        <p:spPr>
          <a:xfrm>
            <a:off x="251520" y="6126163"/>
            <a:ext cx="8712968" cy="646331"/>
          </a:xfrm>
          <a:prstGeom prst="rect">
            <a:avLst/>
          </a:prstGeom>
          <a:noFill/>
        </p:spPr>
        <p:txBody>
          <a:bodyPr wrap="square">
            <a:spAutoFit/>
          </a:bodyPr>
          <a:lstStyle/>
          <a:p>
            <a:r>
              <a:rPr lang="en-US" altLang="zh-CN" dirty="0"/>
              <a:t>A three-layer perceptron (with one hidden unit) theoretically can approximate any decision function. </a:t>
            </a:r>
          </a:p>
        </p:txBody>
      </p:sp>
    </p:spTree>
    <p:extLst>
      <p:ext uri="{BB962C8B-B14F-4D97-AF65-F5344CB8AC3E}">
        <p14:creationId xmlns:p14="http://schemas.microsoft.com/office/powerpoint/2010/main" val="686288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ABF5E-7AA1-46B6-9A41-B50876D642D5}"/>
              </a:ext>
            </a:extLst>
          </p:cNvPr>
          <p:cNvSpPr>
            <a:spLocks noGrp="1"/>
          </p:cNvSpPr>
          <p:nvPr>
            <p:ph type="title"/>
          </p:nvPr>
        </p:nvSpPr>
        <p:spPr/>
        <p:txBody>
          <a:bodyPr>
            <a:normAutofit/>
          </a:bodyPr>
          <a:lstStyle/>
          <a:p>
            <a:r>
              <a:rPr lang="en-US" sz="3600" b="1" dirty="0"/>
              <a:t>Weights of Hidden Units</a:t>
            </a:r>
          </a:p>
        </p:txBody>
      </p:sp>
      <p:sp>
        <p:nvSpPr>
          <p:cNvPr id="3" name="Content Placeholder 2">
            <a:extLst>
              <a:ext uri="{FF2B5EF4-FFF2-40B4-BE49-F238E27FC236}">
                <a16:creationId xmlns:a16="http://schemas.microsoft.com/office/drawing/2014/main" id="{89DC67E1-D561-467D-ABFC-F6516B8FE93E}"/>
              </a:ext>
            </a:extLst>
          </p:cNvPr>
          <p:cNvSpPr>
            <a:spLocks noGrp="1"/>
          </p:cNvSpPr>
          <p:nvPr>
            <p:ph idx="1"/>
          </p:nvPr>
        </p:nvSpPr>
        <p:spPr/>
        <p:txBody>
          <a:bodyPr/>
          <a:lstStyle/>
          <a:p>
            <a:r>
              <a:rPr lang="en-US" sz="2400" dirty="0"/>
              <a:t>What do the learned weights mean? </a:t>
            </a:r>
          </a:p>
          <a:p>
            <a:pPr lvl="1"/>
            <a:r>
              <a:rPr lang="en-US" sz="2000" dirty="0"/>
              <a:t> The weights connecting hidden layer to output layer form a linear discriminant </a:t>
            </a:r>
          </a:p>
          <a:p>
            <a:pPr lvl="1"/>
            <a:r>
              <a:rPr lang="en-US" sz="2000" dirty="0"/>
              <a:t> The weights connecting input layer to hidden layer represent a mapping from the input feature space to a latent feature space </a:t>
            </a:r>
          </a:p>
          <a:p>
            <a:pPr lvl="1"/>
            <a:r>
              <a:rPr lang="en-US" sz="2000" dirty="0"/>
              <a:t> For each hidden unit, the weights from input layer describe the input pattern that leads to the maximum activation of that node</a:t>
            </a:r>
          </a:p>
          <a:p>
            <a:endParaRPr lang="en-US" dirty="0"/>
          </a:p>
        </p:txBody>
      </p:sp>
    </p:spTree>
    <p:extLst>
      <p:ext uri="{BB962C8B-B14F-4D97-AF65-F5344CB8AC3E}">
        <p14:creationId xmlns:p14="http://schemas.microsoft.com/office/powerpoint/2010/main" val="52401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7DFFB1-DF9C-4FAD-B7F9-3CB1F2C565A4}"/>
              </a:ext>
            </a:extLst>
          </p:cNvPr>
          <p:cNvSpPr>
            <a:spLocks noGrp="1"/>
          </p:cNvSpPr>
          <p:nvPr>
            <p:ph type="title"/>
          </p:nvPr>
        </p:nvSpPr>
        <p:spPr/>
        <p:txBody>
          <a:bodyPr>
            <a:normAutofit/>
          </a:bodyPr>
          <a:lstStyle/>
          <a:p>
            <a:r>
              <a:rPr lang="en-US" altLang="zh-CN" sz="3600" b="1" dirty="0"/>
              <a:t>Weights as templates</a:t>
            </a:r>
            <a:endParaRPr lang="zh-CN" altLang="en-US" sz="3600" b="1" dirty="0"/>
          </a:p>
        </p:txBody>
      </p:sp>
      <p:sp>
        <p:nvSpPr>
          <p:cNvPr id="3" name="内容占位符 2">
            <a:extLst>
              <a:ext uri="{FF2B5EF4-FFF2-40B4-BE49-F238E27FC236}">
                <a16:creationId xmlns:a16="http://schemas.microsoft.com/office/drawing/2014/main" id="{B4B350A2-4809-4E29-BCFF-88339B35F6C3}"/>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EFFBD75A-6D6C-4462-B756-3644D802CE69}"/>
              </a:ext>
            </a:extLst>
          </p:cNvPr>
          <p:cNvPicPr>
            <a:picLocks noChangeAspect="1"/>
          </p:cNvPicPr>
          <p:nvPr/>
        </p:nvPicPr>
        <p:blipFill>
          <a:blip r:embed="rId2"/>
          <a:stretch>
            <a:fillRect/>
          </a:stretch>
        </p:blipFill>
        <p:spPr>
          <a:xfrm>
            <a:off x="899592" y="1700808"/>
            <a:ext cx="6444208" cy="4152171"/>
          </a:xfrm>
          <a:prstGeom prst="rect">
            <a:avLst/>
          </a:prstGeom>
        </p:spPr>
      </p:pic>
    </p:spTree>
    <p:extLst>
      <p:ext uri="{BB962C8B-B14F-4D97-AF65-F5344CB8AC3E}">
        <p14:creationId xmlns:p14="http://schemas.microsoft.com/office/powerpoint/2010/main" val="857305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B0F165-9989-47DC-AEFB-90565D2A2D83}"/>
              </a:ext>
            </a:extLst>
          </p:cNvPr>
          <p:cNvSpPr>
            <a:spLocks noGrp="1"/>
          </p:cNvSpPr>
          <p:nvPr>
            <p:ph type="title"/>
          </p:nvPr>
        </p:nvSpPr>
        <p:spPr/>
        <p:txBody>
          <a:bodyPr>
            <a:normAutofit/>
          </a:bodyPr>
          <a:lstStyle/>
          <a:p>
            <a:r>
              <a:rPr lang="en-US" altLang="zh-CN" sz="3600" b="1" dirty="0"/>
              <a:t>Loss or Error functions</a:t>
            </a:r>
            <a:endParaRPr lang="zh-CN" altLang="en-US" sz="3600" b="1"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E21DD1-4F5F-4405-AC3F-6B070598F8C8}"/>
                  </a:ext>
                </a:extLst>
              </p:cNvPr>
              <p:cNvSpPr>
                <a:spLocks noGrp="1"/>
              </p:cNvSpPr>
              <p:nvPr>
                <p:ph idx="1"/>
              </p:nvPr>
            </p:nvSpPr>
            <p:spPr/>
            <p:txBody>
              <a:bodyPr>
                <a:normAutofit/>
              </a:bodyPr>
              <a:lstStyle/>
              <a:p>
                <a:r>
                  <a:rPr lang="en-US" altLang="zh-CN" dirty="0"/>
                  <a:t>Regression</a:t>
                </a:r>
              </a:p>
              <a:p>
                <a:pPr lvl="1"/>
                <a:r>
                  <a:rPr lang="en-US" altLang="zh-CN" dirty="0"/>
                  <a:t>Mean-squared error </a:t>
                </a:r>
              </a:p>
              <a:p>
                <a:r>
                  <a:rPr lang="en-US" altLang="zh-CN" dirty="0"/>
                  <a:t>Classification </a:t>
                </a:r>
              </a:p>
              <a:p>
                <a:pPr lvl="1"/>
                <a:r>
                  <a:rPr lang="en-US" altLang="zh-CN" sz="2400" dirty="0"/>
                  <a:t>Cross entropy loss (usually with </a:t>
                </a:r>
                <a:r>
                  <a:rPr lang="en-US" altLang="zh-CN" sz="2400" dirty="0" err="1"/>
                  <a:t>softmax</a:t>
                </a:r>
                <a:r>
                  <a:rPr lang="en-US" altLang="zh-CN" sz="2400" dirty="0"/>
                  <a:t>)</a:t>
                </a:r>
              </a:p>
              <a:p>
                <a:pPr lvl="1"/>
                <a:r>
                  <a:rPr lang="en-US" altLang="zh-CN" sz="2400" dirty="0"/>
                  <a:t>Suppose the network generates the probability of the input belonging to  C clusters, </a:t>
                </a:r>
                <a14:m>
                  <m:oMath xmlns:m="http://schemas.openxmlformats.org/officeDocument/2006/math">
                    <m:sSub>
                      <m:sSubPr>
                        <m:ctrlPr>
                          <a:rPr lang="en-US" altLang="zh-CN" sz="2400" i="1" smtClean="0">
                            <a:latin typeface="Cambria Math" panose="02040503050406030204" pitchFamily="18" charset="0"/>
                          </a:rPr>
                        </m:ctrlPr>
                      </m:sSubPr>
                      <m:e>
                        <m:r>
                          <a:rPr lang="zh-CN" altLang="en-US" sz="2400" i="1" smtClean="0">
                            <a:latin typeface="Cambria Math" panose="02040503050406030204" pitchFamily="18" charset="0"/>
                          </a:rPr>
                          <m:t>𝛼</m:t>
                        </m:r>
                      </m:e>
                      <m:sub>
                        <m:r>
                          <a:rPr lang="en-US" altLang="zh-CN" sz="2400" b="0" i="1" smtClean="0">
                            <a:latin typeface="Cambria Math" panose="02040503050406030204" pitchFamily="18" charset="0"/>
                          </a:rPr>
                          <m:t>1</m:t>
                        </m:r>
                      </m:sub>
                    </m:sSub>
                  </m:oMath>
                </a14:m>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𝛼</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𝛼</m:t>
                        </m:r>
                      </m:e>
                      <m:sub>
                        <m:r>
                          <a:rPr lang="en-US" altLang="zh-CN" sz="2400" b="0" i="1" smtClean="0">
                            <a:latin typeface="Cambria Math" panose="02040503050406030204" pitchFamily="18" charset="0"/>
                          </a:rPr>
                          <m:t>𝐶</m:t>
                        </m:r>
                      </m:sub>
                    </m:sSub>
                  </m:oMath>
                </a14:m>
                <a:endParaRPr lang="en-US" altLang="zh-CN" sz="2400" dirty="0"/>
              </a:p>
              <a:p>
                <a:pPr lvl="1"/>
                <a:endParaRPr lang="en-US" altLang="zh-CN" sz="2400" dirty="0"/>
              </a:p>
              <a:p>
                <a:pPr lvl="1"/>
                <a:endParaRPr lang="en-US" altLang="zh-CN" sz="2400" dirty="0"/>
              </a:p>
              <a:p>
                <a:pPr lvl="1"/>
                <a:r>
                  <a:rPr lang="en-US" altLang="zh-CN" sz="2200" dirty="0"/>
                  <a:t>Distance to the ground truth label distribution y = [0 0 .. 1 0]</a:t>
                </a:r>
                <a:endParaRPr lang="zh-CN" altLang="en-US" sz="2200" dirty="0"/>
              </a:p>
            </p:txBody>
          </p:sp>
        </mc:Choice>
        <mc:Fallback xmlns="">
          <p:sp>
            <p:nvSpPr>
              <p:cNvPr id="3" name="内容占位符 2">
                <a:extLst>
                  <a:ext uri="{FF2B5EF4-FFF2-40B4-BE49-F238E27FC236}">
                    <a16:creationId xmlns:a16="http://schemas.microsoft.com/office/drawing/2014/main" id="{5AE21DD1-4F5F-4405-AC3F-6B070598F8C8}"/>
                  </a:ext>
                </a:extLst>
              </p:cNvPr>
              <p:cNvSpPr>
                <a:spLocks noGrp="1" noRot="1" noChangeAspect="1" noMove="1" noResize="1" noEditPoints="1" noAdjustHandles="1" noChangeArrowheads="1" noChangeShapeType="1" noTextEdit="1"/>
              </p:cNvSpPr>
              <p:nvPr>
                <p:ph idx="1"/>
              </p:nvPr>
            </p:nvSpPr>
            <p:spPr>
              <a:blipFill>
                <a:blip r:embed="rId2"/>
                <a:stretch>
                  <a:fillRect l="-1704" t="-1752"/>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0EF6B08B-3EC3-4237-A1E3-F8BA78663642}"/>
              </a:ext>
            </a:extLst>
          </p:cNvPr>
          <p:cNvPicPr>
            <a:picLocks noChangeAspect="1"/>
          </p:cNvPicPr>
          <p:nvPr/>
        </p:nvPicPr>
        <p:blipFill>
          <a:blip r:embed="rId3"/>
          <a:stretch>
            <a:fillRect/>
          </a:stretch>
        </p:blipFill>
        <p:spPr>
          <a:xfrm>
            <a:off x="1403648" y="4581128"/>
            <a:ext cx="1944216" cy="777686"/>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3AE5BB68-A505-4BD7-8190-1509114A0298}"/>
                  </a:ext>
                </a:extLst>
              </p:cNvPr>
              <p:cNvSpPr txBox="1"/>
              <p:nvPr/>
            </p:nvSpPr>
            <p:spPr>
              <a:xfrm>
                <a:off x="1475656" y="5874316"/>
                <a:ext cx="26796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𝑐𝑟𝑜𝑠𝑠</m:t>
                      </m:r>
                      <m:r>
                        <a:rPr lang="en-US" altLang="zh-CN" b="0" i="1" smtClean="0">
                          <a:latin typeface="Cambria Math" panose="02040503050406030204" pitchFamily="18" charset="0"/>
                        </a:rPr>
                        <m:t> </m:t>
                      </m:r>
                      <m:r>
                        <a:rPr lang="en-US" altLang="zh-CN" b="0" i="1" smtClean="0">
                          <a:latin typeface="Cambria Math" panose="02040503050406030204" pitchFamily="18" charset="0"/>
                        </a:rPr>
                        <m:t>𝑒𝑛𝑡𝑟𝑜𝑝𝑦</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i="1">
                              <a:latin typeface="Cambria Math" panose="02040503050406030204" pitchFamily="18" charset="0"/>
                            </a:rPr>
                            <m:t>𝑖</m:t>
                          </m:r>
                        </m:sub>
                      </m:sSub>
                      <m:r>
                        <m:rPr>
                          <m:sty m:val="p"/>
                        </m:rPr>
                        <a:rPr lang="en-US" altLang="zh-CN" b="0" i="0" smtClean="0">
                          <a:latin typeface="Cambria Math" panose="02040503050406030204" pitchFamily="18" charset="0"/>
                        </a:rPr>
                        <m:t>log</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oMath>
                  </m:oMathPara>
                </a14:m>
                <a:endParaRPr lang="zh-CN" altLang="en-US" dirty="0"/>
              </a:p>
            </p:txBody>
          </p:sp>
        </mc:Choice>
        <mc:Fallback xmlns="">
          <p:sp>
            <p:nvSpPr>
              <p:cNvPr id="5" name="文本框 4">
                <a:extLst>
                  <a:ext uri="{FF2B5EF4-FFF2-40B4-BE49-F238E27FC236}">
                    <a16:creationId xmlns:a16="http://schemas.microsoft.com/office/drawing/2014/main" id="{3AE5BB68-A505-4BD7-8190-1509114A0298}"/>
                  </a:ext>
                </a:extLst>
              </p:cNvPr>
              <p:cNvSpPr txBox="1">
                <a:spLocks noRot="1" noChangeAspect="1" noMove="1" noResize="1" noEditPoints="1" noAdjustHandles="1" noChangeArrowheads="1" noChangeShapeType="1" noTextEdit="1"/>
              </p:cNvSpPr>
              <p:nvPr/>
            </p:nvSpPr>
            <p:spPr>
              <a:xfrm>
                <a:off x="1475656" y="5874316"/>
                <a:ext cx="2679643" cy="276999"/>
              </a:xfrm>
              <a:prstGeom prst="rect">
                <a:avLst/>
              </a:prstGeom>
              <a:blipFill>
                <a:blip r:embed="rId4"/>
                <a:stretch>
                  <a:fillRect l="-909" t="-4444" r="-2727" b="-355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64199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7738C24-817A-4EA0-81E6-90BC2948CBEC}"/>
              </a:ext>
            </a:extLst>
          </p:cNvPr>
          <p:cNvPicPr>
            <a:picLocks noChangeAspect="1"/>
          </p:cNvPicPr>
          <p:nvPr/>
        </p:nvPicPr>
        <p:blipFill>
          <a:blip r:embed="rId2"/>
          <a:stretch>
            <a:fillRect/>
          </a:stretch>
        </p:blipFill>
        <p:spPr>
          <a:xfrm>
            <a:off x="3851920" y="5085184"/>
            <a:ext cx="2844828" cy="595776"/>
          </a:xfrm>
          <a:prstGeom prst="rect">
            <a:avLst/>
          </a:prstGeom>
        </p:spPr>
      </p:pic>
      <p:sp>
        <p:nvSpPr>
          <p:cNvPr id="2" name="Title 1">
            <a:extLst>
              <a:ext uri="{FF2B5EF4-FFF2-40B4-BE49-F238E27FC236}">
                <a16:creationId xmlns:a16="http://schemas.microsoft.com/office/drawing/2014/main" id="{5A53364E-8002-4DEF-9706-4FCAC78F2DA4}"/>
              </a:ext>
            </a:extLst>
          </p:cNvPr>
          <p:cNvSpPr>
            <a:spLocks noGrp="1"/>
          </p:cNvSpPr>
          <p:nvPr>
            <p:ph type="title"/>
          </p:nvPr>
        </p:nvSpPr>
        <p:spPr/>
        <p:txBody>
          <a:bodyPr>
            <a:normAutofit/>
          </a:bodyPr>
          <a:lstStyle/>
          <a:p>
            <a:r>
              <a:rPr lang="en-US" sz="3600" b="1" dirty="0"/>
              <a:t>Optimization</a:t>
            </a:r>
          </a:p>
        </p:txBody>
      </p:sp>
      <p:sp>
        <p:nvSpPr>
          <p:cNvPr id="3" name="Content Placeholder 2">
            <a:extLst>
              <a:ext uri="{FF2B5EF4-FFF2-40B4-BE49-F238E27FC236}">
                <a16:creationId xmlns:a16="http://schemas.microsoft.com/office/drawing/2014/main" id="{E076BD76-5002-4E6A-82FE-D08ACF2A07AF}"/>
              </a:ext>
            </a:extLst>
          </p:cNvPr>
          <p:cNvSpPr>
            <a:spLocks noGrp="1"/>
          </p:cNvSpPr>
          <p:nvPr>
            <p:ph idx="1"/>
          </p:nvPr>
        </p:nvSpPr>
        <p:spPr>
          <a:xfrm>
            <a:off x="457200" y="1600200"/>
            <a:ext cx="8579296" cy="5285184"/>
          </a:xfrm>
        </p:spPr>
        <p:txBody>
          <a:bodyPr>
            <a:normAutofit lnSpcReduction="10000"/>
          </a:bodyPr>
          <a:lstStyle/>
          <a:p>
            <a:r>
              <a:rPr lang="en-US" sz="2400" dirty="0"/>
              <a:t>Gradient Descent: a first-order iterative optimization algorithm for finding the minimum of a function</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b="0" i="0" dirty="0">
                <a:solidFill>
                  <a:srgbClr val="292929"/>
                </a:solidFill>
                <a:effectLst/>
                <a:latin typeface="sohne"/>
              </a:rPr>
              <a:t>Batch Gradient Descent</a:t>
            </a:r>
          </a:p>
          <a:p>
            <a:pPr lvl="1"/>
            <a:r>
              <a:rPr lang="en-US" sz="1400" b="0" i="0" dirty="0">
                <a:solidFill>
                  <a:srgbClr val="292929"/>
                </a:solidFill>
                <a:effectLst/>
                <a:latin typeface="charter"/>
              </a:rPr>
              <a:t>all the training data is taken into consideration to take a single step.</a:t>
            </a:r>
          </a:p>
          <a:p>
            <a:pPr lvl="1"/>
            <a:r>
              <a:rPr lang="en-US" sz="1400" dirty="0"/>
              <a:t>We take the average of the gradients of all the training examples and then use that mean gradient to update our parameters. So that’s just one step of gradient descent in one epoch.</a:t>
            </a:r>
          </a:p>
          <a:p>
            <a:pPr lvl="1"/>
            <a:r>
              <a:rPr lang="en-US" sz="1400" b="0" i="0" dirty="0">
                <a:solidFill>
                  <a:srgbClr val="292929"/>
                </a:solidFill>
                <a:effectLst/>
                <a:latin typeface="sohne"/>
              </a:rPr>
              <a:t>Can lead to very smooth update, but can get trapped easily into local optima</a:t>
            </a:r>
            <a:endParaRPr lang="en-US" sz="2000" b="0" i="0" dirty="0">
              <a:solidFill>
                <a:srgbClr val="292929"/>
              </a:solidFill>
              <a:effectLst/>
              <a:latin typeface="sohne"/>
            </a:endParaRPr>
          </a:p>
          <a:p>
            <a:endParaRPr lang="en-US" sz="2400" dirty="0"/>
          </a:p>
        </p:txBody>
      </p:sp>
      <p:pic>
        <p:nvPicPr>
          <p:cNvPr id="3074" name="Picture 2" descr="Image for post">
            <a:extLst>
              <a:ext uri="{FF2B5EF4-FFF2-40B4-BE49-F238E27FC236}">
                <a16:creationId xmlns:a16="http://schemas.microsoft.com/office/drawing/2014/main" id="{11F7D077-C7CC-4467-8092-E2C5C19D0F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2348880"/>
            <a:ext cx="4464496" cy="27710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8A826DE8-E768-4224-954F-A2E23EA72B81}"/>
              </a:ext>
            </a:extLst>
          </p:cNvPr>
          <p:cNvPicPr>
            <a:picLocks noChangeAspect="1"/>
          </p:cNvPicPr>
          <p:nvPr/>
        </p:nvPicPr>
        <p:blipFill>
          <a:blip r:embed="rId4"/>
          <a:stretch>
            <a:fillRect/>
          </a:stretch>
        </p:blipFill>
        <p:spPr>
          <a:xfrm>
            <a:off x="5004048" y="3160680"/>
            <a:ext cx="3788995" cy="720080"/>
          </a:xfrm>
          <a:prstGeom prst="rect">
            <a:avLst/>
          </a:prstGeom>
        </p:spPr>
      </p:pic>
    </p:spTree>
    <p:extLst>
      <p:ext uri="{BB962C8B-B14F-4D97-AF65-F5344CB8AC3E}">
        <p14:creationId xmlns:p14="http://schemas.microsoft.com/office/powerpoint/2010/main" val="2680150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9B6AC88-8FEA-482B-924D-AA7F1DA945B2}"/>
              </a:ext>
            </a:extLst>
          </p:cNvPr>
          <p:cNvPicPr>
            <a:picLocks noChangeAspect="1"/>
          </p:cNvPicPr>
          <p:nvPr/>
        </p:nvPicPr>
        <p:blipFill>
          <a:blip r:embed="rId2"/>
          <a:stretch>
            <a:fillRect/>
          </a:stretch>
        </p:blipFill>
        <p:spPr>
          <a:xfrm>
            <a:off x="4427984" y="3429811"/>
            <a:ext cx="4159538" cy="676672"/>
          </a:xfrm>
          <a:prstGeom prst="rect">
            <a:avLst/>
          </a:prstGeom>
        </p:spPr>
      </p:pic>
      <p:pic>
        <p:nvPicPr>
          <p:cNvPr id="7" name="Picture 6">
            <a:extLst>
              <a:ext uri="{FF2B5EF4-FFF2-40B4-BE49-F238E27FC236}">
                <a16:creationId xmlns:a16="http://schemas.microsoft.com/office/drawing/2014/main" id="{C3BF49BB-8877-4333-9F47-064562AD21B8}"/>
              </a:ext>
            </a:extLst>
          </p:cNvPr>
          <p:cNvPicPr>
            <a:picLocks noChangeAspect="1"/>
          </p:cNvPicPr>
          <p:nvPr/>
        </p:nvPicPr>
        <p:blipFill>
          <a:blip r:embed="rId3"/>
          <a:stretch>
            <a:fillRect/>
          </a:stretch>
        </p:blipFill>
        <p:spPr>
          <a:xfrm>
            <a:off x="4499992" y="1556792"/>
            <a:ext cx="3350513" cy="676672"/>
          </a:xfrm>
          <a:prstGeom prst="rect">
            <a:avLst/>
          </a:prstGeom>
        </p:spPr>
      </p:pic>
      <p:sp>
        <p:nvSpPr>
          <p:cNvPr id="2" name="Title 1">
            <a:extLst>
              <a:ext uri="{FF2B5EF4-FFF2-40B4-BE49-F238E27FC236}">
                <a16:creationId xmlns:a16="http://schemas.microsoft.com/office/drawing/2014/main" id="{F55904E8-29A7-46FD-9930-F1C26317652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1471B3-2139-49A7-A791-85846242B280}"/>
              </a:ext>
            </a:extLst>
          </p:cNvPr>
          <p:cNvSpPr>
            <a:spLocks noGrp="1"/>
          </p:cNvSpPr>
          <p:nvPr>
            <p:ph idx="1"/>
          </p:nvPr>
        </p:nvSpPr>
        <p:spPr/>
        <p:txBody>
          <a:bodyPr/>
          <a:lstStyle/>
          <a:p>
            <a:r>
              <a:rPr lang="en-US" sz="2400" b="0" i="0" dirty="0">
                <a:solidFill>
                  <a:srgbClr val="292929"/>
                </a:solidFill>
                <a:effectLst/>
                <a:latin typeface="sohne"/>
              </a:rPr>
              <a:t>Stochastic Gradient Descent</a:t>
            </a:r>
          </a:p>
          <a:p>
            <a:pPr lvl="1"/>
            <a:r>
              <a:rPr lang="en-US" sz="2000" dirty="0">
                <a:solidFill>
                  <a:srgbClr val="292929"/>
                </a:solidFill>
                <a:latin typeface="sohne"/>
              </a:rPr>
              <a:t>Randomly choose one sample point at a time to compute gradient</a:t>
            </a:r>
          </a:p>
          <a:p>
            <a:pPr lvl="1"/>
            <a:r>
              <a:rPr lang="en-US" sz="2000" dirty="0">
                <a:solidFill>
                  <a:srgbClr val="292929"/>
                </a:solidFill>
                <a:latin typeface="sohne"/>
              </a:rPr>
              <a:t>Can be fluctuating a lot due to random nature</a:t>
            </a:r>
          </a:p>
          <a:p>
            <a:pPr lvl="1"/>
            <a:r>
              <a:rPr lang="en-US" sz="2000" dirty="0">
                <a:solidFill>
                  <a:srgbClr val="292929"/>
                </a:solidFill>
                <a:latin typeface="sohne"/>
              </a:rPr>
              <a:t>Very efficient computationally</a:t>
            </a:r>
            <a:endParaRPr lang="en-US" sz="2000" b="0" i="0" dirty="0">
              <a:solidFill>
                <a:srgbClr val="292929"/>
              </a:solidFill>
              <a:effectLst/>
              <a:latin typeface="sohne"/>
            </a:endParaRPr>
          </a:p>
          <a:p>
            <a:pPr lvl="1"/>
            <a:endParaRPr lang="en-US" sz="2000" dirty="0">
              <a:solidFill>
                <a:srgbClr val="292929"/>
              </a:solidFill>
              <a:latin typeface="sohne"/>
            </a:endParaRPr>
          </a:p>
          <a:p>
            <a:r>
              <a:rPr lang="en-US" sz="2400" b="0" i="0" dirty="0">
                <a:solidFill>
                  <a:srgbClr val="292929"/>
                </a:solidFill>
                <a:effectLst/>
                <a:latin typeface="sohne"/>
              </a:rPr>
              <a:t>Mini-batch Gradient De</a:t>
            </a:r>
            <a:r>
              <a:rPr lang="en-US" sz="2400" dirty="0">
                <a:solidFill>
                  <a:srgbClr val="292929"/>
                </a:solidFill>
                <a:latin typeface="sohne"/>
              </a:rPr>
              <a:t>scent </a:t>
            </a:r>
          </a:p>
          <a:p>
            <a:pPr lvl="1"/>
            <a:r>
              <a:rPr lang="en-US" sz="1400" b="0" i="0" dirty="0">
                <a:solidFill>
                  <a:srgbClr val="666666"/>
                </a:solidFill>
                <a:effectLst/>
                <a:latin typeface="Raleway"/>
              </a:rPr>
              <a:t>a trade-off between stochastic gradient descent and batch gradient descent.  </a:t>
            </a:r>
          </a:p>
          <a:p>
            <a:pPr lvl="1"/>
            <a:r>
              <a:rPr lang="en-US" sz="1400" b="0" i="0" dirty="0">
                <a:solidFill>
                  <a:srgbClr val="666666"/>
                </a:solidFill>
                <a:effectLst/>
                <a:latin typeface="Raleway"/>
              </a:rPr>
              <a:t>the cost function (and therefore gradient) is averaged over a small number of samples, from around 10-500. </a:t>
            </a:r>
          </a:p>
          <a:p>
            <a:pPr lvl="1"/>
            <a:r>
              <a:rPr lang="en-US" sz="1400" b="0" i="0" dirty="0">
                <a:solidFill>
                  <a:srgbClr val="333333"/>
                </a:solidFill>
                <a:effectLst/>
                <a:latin typeface="verdana" panose="020B0604030504040204" pitchFamily="34" charset="0"/>
              </a:rPr>
              <a:t>Surprisingly, it also serves as a ``noisy perturbation’’ to the system, brining the benefit of jumping out of local optima</a:t>
            </a:r>
          </a:p>
          <a:p>
            <a:pPr lvl="2"/>
            <a:r>
              <a:rPr lang="en-US" sz="1200" b="0" i="0" dirty="0">
                <a:solidFill>
                  <a:srgbClr val="000099"/>
                </a:solidFill>
                <a:effectLst/>
                <a:latin typeface="verdana" panose="020B0604030504040204" pitchFamily="34" charset="0"/>
              </a:rPr>
              <a:t>Escaping From Saddle Points-Online Stochastic Gradient for Tensor Decomposition</a:t>
            </a:r>
            <a:endParaRPr lang="en-US" sz="1200" b="0" i="0" dirty="0">
              <a:solidFill>
                <a:srgbClr val="000099"/>
              </a:solidFill>
              <a:effectLst/>
              <a:latin typeface="Raleway"/>
            </a:endParaRPr>
          </a:p>
        </p:txBody>
      </p:sp>
      <p:sp>
        <p:nvSpPr>
          <p:cNvPr id="11" name="TextBox 10">
            <a:extLst>
              <a:ext uri="{FF2B5EF4-FFF2-40B4-BE49-F238E27FC236}">
                <a16:creationId xmlns:a16="http://schemas.microsoft.com/office/drawing/2014/main" id="{2B465821-91C0-4B26-B2C4-42E964B98A8A}"/>
              </a:ext>
            </a:extLst>
          </p:cNvPr>
          <p:cNvSpPr txBox="1"/>
          <p:nvPr/>
        </p:nvSpPr>
        <p:spPr>
          <a:xfrm>
            <a:off x="440432" y="5525998"/>
            <a:ext cx="7803976" cy="1077218"/>
          </a:xfrm>
          <a:prstGeom prst="rect">
            <a:avLst/>
          </a:prstGeom>
          <a:noFill/>
        </p:spPr>
        <p:txBody>
          <a:bodyPr wrap="square">
            <a:spAutoFit/>
          </a:bodyPr>
          <a:lstStyle/>
          <a:p>
            <a:r>
              <a:rPr lang="en-US" sz="1600" b="0" i="0" dirty="0" err="1">
                <a:solidFill>
                  <a:srgbClr val="FF0000"/>
                </a:solidFill>
                <a:effectLst/>
                <a:latin typeface="verdana" panose="020B0604030504040204" pitchFamily="34" charset="0"/>
              </a:rPr>
              <a:t>Lecun</a:t>
            </a:r>
            <a:r>
              <a:rPr lang="en-US" sz="1600" b="0" i="0" dirty="0">
                <a:solidFill>
                  <a:srgbClr val="FF0000"/>
                </a:solidFill>
                <a:effectLst/>
                <a:latin typeface="verdana" panose="020B0604030504040204" pitchFamily="34" charset="0"/>
              </a:rPr>
              <a:t> Yan: Training with </a:t>
            </a:r>
            <a:r>
              <a:rPr lang="en-US" sz="1600" b="1" i="0" dirty="0">
                <a:solidFill>
                  <a:srgbClr val="FF0000"/>
                </a:solidFill>
                <a:effectLst/>
                <a:latin typeface="verdana" panose="020B0604030504040204" pitchFamily="34" charset="0"/>
              </a:rPr>
              <a:t>large minibatches is bad</a:t>
            </a:r>
            <a:r>
              <a:rPr lang="en-US" sz="1600" b="0" i="0" dirty="0">
                <a:solidFill>
                  <a:srgbClr val="FF0000"/>
                </a:solidFill>
                <a:effectLst/>
                <a:latin typeface="verdana" panose="020B0604030504040204" pitchFamily="34" charset="0"/>
              </a:rPr>
              <a:t> for your health. More importantly, it's bad for your test error.</a:t>
            </a:r>
          </a:p>
          <a:p>
            <a:pPr marL="742950" lvl="1" indent="-285750">
              <a:buFont typeface="Arial" panose="020B0604020202020204" pitchFamily="34" charset="0"/>
              <a:buChar char="•"/>
            </a:pPr>
            <a:r>
              <a:rPr lang="en-US" sz="1600" dirty="0">
                <a:solidFill>
                  <a:schemeClr val="tx2">
                    <a:lumMod val="60000"/>
                    <a:lumOff val="40000"/>
                  </a:schemeClr>
                </a:solidFill>
                <a:latin typeface="verdana" panose="020B0604030504040204" pitchFamily="34" charset="0"/>
              </a:rPr>
              <a:t>Still, small batch leads to instability, which requires more careful choice of the learning rate</a:t>
            </a:r>
            <a:endParaRPr lang="en-US" sz="1600" dirty="0">
              <a:solidFill>
                <a:schemeClr val="tx2">
                  <a:lumMod val="60000"/>
                  <a:lumOff val="40000"/>
                </a:schemeClr>
              </a:solidFill>
            </a:endParaRPr>
          </a:p>
        </p:txBody>
      </p:sp>
    </p:spTree>
    <p:extLst>
      <p:ext uri="{BB962C8B-B14F-4D97-AF65-F5344CB8AC3E}">
        <p14:creationId xmlns:p14="http://schemas.microsoft.com/office/powerpoint/2010/main" val="2653921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Snapshot Ensembles: Train 1, get M for free">
            <a:extLst>
              <a:ext uri="{FF2B5EF4-FFF2-40B4-BE49-F238E27FC236}">
                <a16:creationId xmlns:a16="http://schemas.microsoft.com/office/drawing/2014/main" id="{3F10E6E4-39F2-407D-A55A-FC8883750F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3724930"/>
            <a:ext cx="6029325" cy="30861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8DA7561-5BC5-469F-A510-CAE74F1A86CF}"/>
              </a:ext>
            </a:extLst>
          </p:cNvPr>
          <p:cNvSpPr>
            <a:spLocks noGrp="1"/>
          </p:cNvSpPr>
          <p:nvPr>
            <p:ph type="title"/>
          </p:nvPr>
        </p:nvSpPr>
        <p:spPr/>
        <p:txBody>
          <a:bodyPr>
            <a:normAutofit/>
          </a:bodyPr>
          <a:lstStyle/>
          <a:p>
            <a:r>
              <a:rPr lang="en-US" sz="3600" b="1" dirty="0"/>
              <a:t>Learning Rate Selection</a:t>
            </a:r>
          </a:p>
        </p:txBody>
      </p:sp>
      <p:sp>
        <p:nvSpPr>
          <p:cNvPr id="3" name="Content Placeholder 2">
            <a:extLst>
              <a:ext uri="{FF2B5EF4-FFF2-40B4-BE49-F238E27FC236}">
                <a16:creationId xmlns:a16="http://schemas.microsoft.com/office/drawing/2014/main" id="{59A8867A-DF53-4C49-80B5-A70B5DE16481}"/>
              </a:ext>
            </a:extLst>
          </p:cNvPr>
          <p:cNvSpPr>
            <a:spLocks noGrp="1"/>
          </p:cNvSpPr>
          <p:nvPr>
            <p:ph idx="1"/>
          </p:nvPr>
        </p:nvSpPr>
        <p:spPr>
          <a:xfrm>
            <a:off x="457200" y="1600200"/>
            <a:ext cx="4042792" cy="4525963"/>
          </a:xfrm>
        </p:spPr>
        <p:txBody>
          <a:bodyPr/>
          <a:lstStyle/>
          <a:p>
            <a:r>
              <a:rPr lang="en-US" dirty="0"/>
              <a:t>Many choices</a:t>
            </a:r>
          </a:p>
          <a:p>
            <a:pPr lvl="1"/>
            <a:r>
              <a:rPr lang="en-US" dirty="0"/>
              <a:t>Step decay</a:t>
            </a:r>
          </a:p>
          <a:p>
            <a:pPr lvl="1"/>
            <a:r>
              <a:rPr lang="en-US" dirty="0"/>
              <a:t>Cyclical rate</a:t>
            </a:r>
          </a:p>
          <a:p>
            <a:pPr lvl="2"/>
            <a:r>
              <a:rPr lang="en-US" dirty="0"/>
              <a:t>Triangle</a:t>
            </a:r>
          </a:p>
          <a:p>
            <a:pPr lvl="2"/>
            <a:r>
              <a:rPr lang="en-US" dirty="0"/>
              <a:t>Cosine</a:t>
            </a:r>
          </a:p>
          <a:p>
            <a:pPr lvl="2"/>
            <a:r>
              <a:rPr lang="en-US" dirty="0"/>
              <a:t>Annealing</a:t>
            </a:r>
          </a:p>
          <a:p>
            <a:pPr lvl="2"/>
            <a:endParaRPr lang="en-US" dirty="0"/>
          </a:p>
          <a:p>
            <a:pPr lvl="1"/>
            <a:endParaRPr lang="en-US" dirty="0"/>
          </a:p>
        </p:txBody>
      </p:sp>
      <p:pic>
        <p:nvPicPr>
          <p:cNvPr id="4098" name="Picture 2">
            <a:extLst>
              <a:ext uri="{FF2B5EF4-FFF2-40B4-BE49-F238E27FC236}">
                <a16:creationId xmlns:a16="http://schemas.microsoft.com/office/drawing/2014/main" id="{C3D5024F-0A2A-445D-A624-AAEB868BA7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1233701"/>
            <a:ext cx="3168351" cy="285772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CC60D33-9331-4ECD-80DB-41288D46F1DF}"/>
              </a:ext>
            </a:extLst>
          </p:cNvPr>
          <p:cNvSpPr txBox="1"/>
          <p:nvPr/>
        </p:nvSpPr>
        <p:spPr>
          <a:xfrm>
            <a:off x="107504" y="4562996"/>
            <a:ext cx="3240360" cy="2308324"/>
          </a:xfrm>
          <a:prstGeom prst="rect">
            <a:avLst/>
          </a:prstGeom>
          <a:noFill/>
        </p:spPr>
        <p:txBody>
          <a:bodyPr wrap="square">
            <a:spAutoFit/>
          </a:bodyPr>
          <a:lstStyle/>
          <a:p>
            <a:pPr algn="l" fontAlgn="base">
              <a:buFont typeface="Arial" panose="020B0604020202020204" pitchFamily="34" charset="0"/>
              <a:buChar char="•"/>
            </a:pPr>
            <a:r>
              <a:rPr lang="en-US" b="0" i="0" u="none" strike="noStrike" dirty="0">
                <a:solidFill>
                  <a:srgbClr val="15171A"/>
                </a:solidFill>
                <a:effectLst/>
                <a:latin typeface="inherit"/>
                <a:hlinkClick r:id="rId4"/>
              </a:rPr>
              <a:t>Stanford CS231n: Annealing the learning rate</a:t>
            </a:r>
            <a:endParaRPr lang="en-US" b="0" i="0" u="none" strike="noStrike" dirty="0">
              <a:solidFill>
                <a:srgbClr val="15171A"/>
              </a:solidFill>
              <a:effectLst/>
              <a:latin typeface="inherit"/>
            </a:endParaRPr>
          </a:p>
          <a:p>
            <a:pPr fontAlgn="base">
              <a:buFont typeface="Arial" panose="020B0604020202020204" pitchFamily="34" charset="0"/>
              <a:buChar char="•"/>
            </a:pPr>
            <a:r>
              <a:rPr lang="en-US" b="0" i="0" u="none" strike="noStrike" dirty="0">
                <a:solidFill>
                  <a:srgbClr val="15171A"/>
                </a:solidFill>
                <a:effectLst/>
                <a:latin typeface="inherit"/>
                <a:hlinkClick r:id="rId5"/>
              </a:rPr>
              <a:t>Cyclical Learning Rates for Training Neural Networks</a:t>
            </a:r>
            <a:endParaRPr lang="en-US" b="0" i="0" u="none" strike="noStrike" dirty="0">
              <a:solidFill>
                <a:srgbClr val="15171A"/>
              </a:solidFill>
              <a:effectLst/>
              <a:latin typeface="inherit"/>
            </a:endParaRPr>
          </a:p>
          <a:p>
            <a:pPr fontAlgn="base">
              <a:buFont typeface="Arial" panose="020B0604020202020204" pitchFamily="34" charset="0"/>
              <a:buChar char="•"/>
            </a:pPr>
            <a:r>
              <a:rPr lang="en-US" b="0" i="0" dirty="0">
                <a:solidFill>
                  <a:srgbClr val="313B3F"/>
                </a:solidFill>
                <a:effectLst/>
                <a:latin typeface="inherit"/>
                <a:hlinkClick r:id="rId6"/>
              </a:rPr>
              <a:t>https://ruder.io/deep-learning-optimization-2017/</a:t>
            </a:r>
            <a:endParaRPr lang="en-US" b="0" i="0" dirty="0">
              <a:solidFill>
                <a:srgbClr val="313B3F"/>
              </a:solidFill>
              <a:effectLst/>
              <a:latin typeface="inherit"/>
            </a:endParaRPr>
          </a:p>
          <a:p>
            <a:pPr fontAlgn="base">
              <a:buFont typeface="Arial" panose="020B0604020202020204" pitchFamily="34" charset="0"/>
              <a:buChar char="•"/>
            </a:pPr>
            <a:r>
              <a:rPr lang="en-US" altLang="zh-CN" dirty="0">
                <a:solidFill>
                  <a:srgbClr val="313B3F"/>
                </a:solidFill>
                <a:latin typeface="inherit"/>
                <a:hlinkClick r:id="rId7"/>
              </a:rPr>
              <a:t>Snapshot ensembles</a:t>
            </a:r>
            <a:endParaRPr lang="en-US" b="0" i="0" dirty="0">
              <a:solidFill>
                <a:srgbClr val="313B3F"/>
              </a:solidFill>
              <a:effectLst/>
              <a:latin typeface="inherit"/>
            </a:endParaRPr>
          </a:p>
          <a:p>
            <a:pPr algn="l" fontAlgn="base">
              <a:buFont typeface="Arial" panose="020B0604020202020204" pitchFamily="34" charset="0"/>
              <a:buChar char="•"/>
            </a:pPr>
            <a:endParaRPr lang="en-US" b="0" i="0" dirty="0">
              <a:solidFill>
                <a:srgbClr val="313B3F"/>
              </a:solidFill>
              <a:effectLst/>
              <a:latin typeface="inherit"/>
            </a:endParaRPr>
          </a:p>
        </p:txBody>
      </p:sp>
    </p:spTree>
    <p:extLst>
      <p:ext uri="{BB962C8B-B14F-4D97-AF65-F5344CB8AC3E}">
        <p14:creationId xmlns:p14="http://schemas.microsoft.com/office/powerpoint/2010/main" val="2262946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87066-AF96-45AC-B9BE-89D16A40532A}"/>
              </a:ext>
            </a:extLst>
          </p:cNvPr>
          <p:cNvSpPr>
            <a:spLocks noGrp="1"/>
          </p:cNvSpPr>
          <p:nvPr>
            <p:ph type="title"/>
          </p:nvPr>
        </p:nvSpPr>
        <p:spPr/>
        <p:txBody>
          <a:bodyPr>
            <a:normAutofit/>
          </a:bodyPr>
          <a:lstStyle/>
          <a:p>
            <a:r>
              <a:rPr lang="en-US" altLang="zh-CN" sz="3600" b="1" dirty="0"/>
              <a:t>Backpropagation</a:t>
            </a:r>
            <a:endParaRPr lang="zh-CN" altLang="en-US" sz="3600" b="1" dirty="0"/>
          </a:p>
        </p:txBody>
      </p:sp>
      <p:sp>
        <p:nvSpPr>
          <p:cNvPr id="6" name="内容占位符 5">
            <a:extLst>
              <a:ext uri="{FF2B5EF4-FFF2-40B4-BE49-F238E27FC236}">
                <a16:creationId xmlns:a16="http://schemas.microsoft.com/office/drawing/2014/main" id="{CE1A735B-21AD-43C3-9E60-EFC1323D3379}"/>
              </a:ext>
            </a:extLst>
          </p:cNvPr>
          <p:cNvSpPr>
            <a:spLocks noGrp="1"/>
          </p:cNvSpPr>
          <p:nvPr>
            <p:ph idx="1"/>
          </p:nvPr>
        </p:nvSpPr>
        <p:spPr/>
        <p:txBody>
          <a:bodyPr/>
          <a:lstStyle/>
          <a:p>
            <a:endParaRPr lang="zh-CN" altLang="en-US" dirty="0"/>
          </a:p>
        </p:txBody>
      </p:sp>
      <p:pic>
        <p:nvPicPr>
          <p:cNvPr id="7" name="图片 6">
            <a:extLst>
              <a:ext uri="{FF2B5EF4-FFF2-40B4-BE49-F238E27FC236}">
                <a16:creationId xmlns:a16="http://schemas.microsoft.com/office/drawing/2014/main" id="{CF08A0D3-C920-4178-8F1F-95F3B43A798D}"/>
              </a:ext>
            </a:extLst>
          </p:cNvPr>
          <p:cNvPicPr>
            <a:picLocks noChangeAspect="1"/>
          </p:cNvPicPr>
          <p:nvPr/>
        </p:nvPicPr>
        <p:blipFill>
          <a:blip r:embed="rId2"/>
          <a:stretch>
            <a:fillRect/>
          </a:stretch>
        </p:blipFill>
        <p:spPr>
          <a:xfrm>
            <a:off x="1187624" y="2420888"/>
            <a:ext cx="6874563" cy="3167690"/>
          </a:xfrm>
          <a:prstGeom prst="rect">
            <a:avLst/>
          </a:prstGeom>
        </p:spPr>
      </p:pic>
    </p:spTree>
    <p:extLst>
      <p:ext uri="{BB962C8B-B14F-4D97-AF65-F5344CB8AC3E}">
        <p14:creationId xmlns:p14="http://schemas.microsoft.com/office/powerpoint/2010/main" val="3994216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961761-1B7A-4480-BF2A-C0389ADBE401}"/>
              </a:ext>
            </a:extLst>
          </p:cNvPr>
          <p:cNvSpPr>
            <a:spLocks noGrp="1"/>
          </p:cNvSpPr>
          <p:nvPr>
            <p:ph type="title"/>
          </p:nvPr>
        </p:nvSpPr>
        <p:spPr/>
        <p:txBody>
          <a:bodyPr>
            <a:normAutofit/>
          </a:bodyPr>
          <a:lstStyle/>
          <a:p>
            <a:r>
              <a:rPr lang="en-US" altLang="zh-CN" sz="3600" b="1" dirty="0"/>
              <a:t>Backpropagation</a:t>
            </a:r>
            <a:endParaRPr lang="zh-CN" altLang="en-US" sz="3600" b="1" dirty="0"/>
          </a:p>
        </p:txBody>
      </p:sp>
      <p:sp>
        <p:nvSpPr>
          <p:cNvPr id="3" name="内容占位符 2">
            <a:extLst>
              <a:ext uri="{FF2B5EF4-FFF2-40B4-BE49-F238E27FC236}">
                <a16:creationId xmlns:a16="http://schemas.microsoft.com/office/drawing/2014/main" id="{3E334F41-F743-4E1F-BDC3-CED7157890E3}"/>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44931A7D-1BC5-4CEF-9100-EE6483A98B75}"/>
              </a:ext>
            </a:extLst>
          </p:cNvPr>
          <p:cNvPicPr>
            <a:picLocks noChangeAspect="1"/>
          </p:cNvPicPr>
          <p:nvPr/>
        </p:nvPicPr>
        <p:blipFill>
          <a:blip r:embed="rId2"/>
          <a:stretch>
            <a:fillRect/>
          </a:stretch>
        </p:blipFill>
        <p:spPr>
          <a:xfrm>
            <a:off x="125760" y="2276872"/>
            <a:ext cx="8892480" cy="3450120"/>
          </a:xfrm>
          <a:prstGeom prst="rect">
            <a:avLst/>
          </a:prstGeom>
        </p:spPr>
      </p:pic>
    </p:spTree>
    <p:extLst>
      <p:ext uri="{BB962C8B-B14F-4D97-AF65-F5344CB8AC3E}">
        <p14:creationId xmlns:p14="http://schemas.microsoft.com/office/powerpoint/2010/main" val="3659075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23019-E89D-4D89-B26E-BCC4C69AB677}"/>
              </a:ext>
            </a:extLst>
          </p:cNvPr>
          <p:cNvSpPr>
            <a:spLocks noGrp="1"/>
          </p:cNvSpPr>
          <p:nvPr>
            <p:ph type="title"/>
          </p:nvPr>
        </p:nvSpPr>
        <p:spPr/>
        <p:txBody>
          <a:bodyPr>
            <a:normAutofit/>
          </a:bodyPr>
          <a:lstStyle/>
          <a:p>
            <a:r>
              <a:rPr lang="en-US" altLang="zh-CN" sz="3600" b="1" dirty="0"/>
              <a:t>Backpropagation</a:t>
            </a:r>
            <a:endParaRPr lang="zh-CN" altLang="en-US" sz="3600" b="1" dirty="0"/>
          </a:p>
        </p:txBody>
      </p:sp>
      <p:sp>
        <p:nvSpPr>
          <p:cNvPr id="3" name="内容占位符 2">
            <a:extLst>
              <a:ext uri="{FF2B5EF4-FFF2-40B4-BE49-F238E27FC236}">
                <a16:creationId xmlns:a16="http://schemas.microsoft.com/office/drawing/2014/main" id="{AB5958B7-FBAF-494E-9A0E-EC3EE8FC9BC9}"/>
              </a:ext>
            </a:extLst>
          </p:cNvPr>
          <p:cNvSpPr>
            <a:spLocks noGrp="1"/>
          </p:cNvSpPr>
          <p:nvPr>
            <p:ph idx="1"/>
          </p:nvPr>
        </p:nvSpPr>
        <p:spPr/>
        <p:txBody>
          <a:bodyPr/>
          <a:lstStyle/>
          <a:p>
            <a:r>
              <a:rPr lang="en-US" altLang="zh-CN" dirty="0"/>
              <a:t>Apply gradient descent (or SGD)</a:t>
            </a:r>
            <a:endParaRPr lang="zh-CN" altLang="en-US" dirty="0"/>
          </a:p>
        </p:txBody>
      </p:sp>
      <p:pic>
        <p:nvPicPr>
          <p:cNvPr id="4" name="图片 3">
            <a:extLst>
              <a:ext uri="{FF2B5EF4-FFF2-40B4-BE49-F238E27FC236}">
                <a16:creationId xmlns:a16="http://schemas.microsoft.com/office/drawing/2014/main" id="{CCC4FF23-A721-4823-BDDD-396E2358881C}"/>
              </a:ext>
            </a:extLst>
          </p:cNvPr>
          <p:cNvPicPr>
            <a:picLocks noChangeAspect="1"/>
          </p:cNvPicPr>
          <p:nvPr/>
        </p:nvPicPr>
        <p:blipFill>
          <a:blip r:embed="rId2"/>
          <a:stretch>
            <a:fillRect/>
          </a:stretch>
        </p:blipFill>
        <p:spPr>
          <a:xfrm>
            <a:off x="1691680" y="2257217"/>
            <a:ext cx="5258070" cy="4051508"/>
          </a:xfrm>
          <a:prstGeom prst="rect">
            <a:avLst/>
          </a:prstGeom>
        </p:spPr>
      </p:pic>
    </p:spTree>
    <p:extLst>
      <p:ext uri="{BB962C8B-B14F-4D97-AF65-F5344CB8AC3E}">
        <p14:creationId xmlns:p14="http://schemas.microsoft.com/office/powerpoint/2010/main" val="1768418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7FF5DB-8A94-4EDD-AB50-B1008669A7C0}"/>
              </a:ext>
            </a:extLst>
          </p:cNvPr>
          <p:cNvSpPr>
            <a:spLocks noGrp="1"/>
          </p:cNvSpPr>
          <p:nvPr>
            <p:ph type="title"/>
          </p:nvPr>
        </p:nvSpPr>
        <p:spPr/>
        <p:txBody>
          <a:bodyPr>
            <a:normAutofit/>
          </a:bodyPr>
          <a:lstStyle/>
          <a:p>
            <a:r>
              <a:rPr lang="en-US" altLang="zh-CN" sz="3600" b="1" dirty="0"/>
              <a:t>Perceptron</a:t>
            </a:r>
            <a:endParaRPr lang="zh-CN" altLang="en-US" sz="3600" b="1"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FEA2D74-EFF8-4F1D-9F1F-96E44070D1CD}"/>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pPr marL="0" indent="0">
                  <a:buNone/>
                </a:pPr>
                <a:endParaRPr lang="en-US" altLang="zh-CN" dirty="0"/>
              </a:p>
              <a:p>
                <a:r>
                  <a:rPr lang="en-US" altLang="zh-CN" sz="2400" dirty="0"/>
                  <a:t>Basic model for the perception learning algorithm (PLA,1950’s)</a:t>
                </a:r>
              </a:p>
              <a:p>
                <a:pPr lvl="1"/>
                <a:r>
                  <a:rPr lang="en-US" altLang="zh-CN" sz="2000" dirty="0"/>
                  <a:t>Assumes data are linearly separable</a:t>
                </a:r>
              </a:p>
              <a:p>
                <a:pPr lvl="1"/>
                <a:r>
                  <a:rPr lang="en-US" altLang="zh-CN" sz="2000" dirty="0"/>
                  <a:t>Sign function as the activation, decision function </a:t>
                </a:r>
                <a14:m>
                  <m:oMath xmlns:m="http://schemas.openxmlformats.org/officeDocument/2006/math">
                    <m:r>
                      <a:rPr lang="en-US" altLang="zh-CN" sz="2000" b="0" i="1" smtClean="0">
                        <a:latin typeface="Cambria Math" panose="02040503050406030204" pitchFamily="18" charset="0"/>
                      </a:rPr>
                      <m:t>𝑂</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𝑠𝑖𝑔𝑛</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𝑊</m:t>
                        </m:r>
                      </m:e>
                      <m:sup>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𝜃</m:t>
                    </m:r>
                    <m:r>
                      <a:rPr lang="en-US" altLang="zh-CN" sz="2000" b="0" i="1" smtClean="0">
                        <a:latin typeface="Cambria Math" panose="02040503050406030204" pitchFamily="18" charset="0"/>
                      </a:rPr>
                      <m:t>)</m:t>
                    </m:r>
                  </m:oMath>
                </a14:m>
                <a:endParaRPr lang="en-US" altLang="zh-CN" sz="2000" dirty="0"/>
              </a:p>
              <a:p>
                <a:pPr lvl="1"/>
                <a:endParaRPr lang="zh-CN" altLang="en-US" sz="2000" dirty="0"/>
              </a:p>
            </p:txBody>
          </p:sp>
        </mc:Choice>
        <mc:Fallback xmlns="">
          <p:sp>
            <p:nvSpPr>
              <p:cNvPr id="3" name="内容占位符 2">
                <a:extLst>
                  <a:ext uri="{FF2B5EF4-FFF2-40B4-BE49-F238E27FC236}">
                    <a16:creationId xmlns:a16="http://schemas.microsoft.com/office/drawing/2014/main" id="{EFEA2D74-EFF8-4F1D-9F1F-96E44070D1CD}"/>
                  </a:ext>
                </a:extLst>
              </p:cNvPr>
              <p:cNvSpPr>
                <a:spLocks noGrp="1" noRot="1" noChangeAspect="1" noMove="1" noResize="1" noEditPoints="1" noAdjustHandles="1" noChangeArrowheads="1" noChangeShapeType="1" noTextEdit="1"/>
              </p:cNvSpPr>
              <p:nvPr>
                <p:ph idx="1"/>
              </p:nvPr>
            </p:nvSpPr>
            <p:spPr>
              <a:blipFill>
                <a:blip r:embed="rId2"/>
                <a:stretch>
                  <a:fillRect l="-963" r="-1407"/>
                </a:stretch>
              </a:blipFill>
            </p:spPr>
            <p:txBody>
              <a:bodyPr/>
              <a:lstStyle/>
              <a:p>
                <a:r>
                  <a:rPr lang="zh-CN" altLang="en-US">
                    <a:noFill/>
                  </a:rPr>
                  <a:t> </a:t>
                </a:r>
              </a:p>
            </p:txBody>
          </p:sp>
        </mc:Fallback>
      </mc:AlternateContent>
      <p:grpSp>
        <p:nvGrpSpPr>
          <p:cNvPr id="6" name="组合 5">
            <a:extLst>
              <a:ext uri="{FF2B5EF4-FFF2-40B4-BE49-F238E27FC236}">
                <a16:creationId xmlns:a16="http://schemas.microsoft.com/office/drawing/2014/main" id="{729B9935-285F-4FEB-877E-8CA25A1E13C3}"/>
              </a:ext>
            </a:extLst>
          </p:cNvPr>
          <p:cNvGrpSpPr/>
          <p:nvPr/>
        </p:nvGrpSpPr>
        <p:grpSpPr>
          <a:xfrm>
            <a:off x="107504" y="1484784"/>
            <a:ext cx="8483825" cy="2799169"/>
            <a:chOff x="209617" y="2132856"/>
            <a:chExt cx="8483825" cy="2799169"/>
          </a:xfrm>
        </p:grpSpPr>
        <p:pic>
          <p:nvPicPr>
            <p:cNvPr id="4" name="图片 3">
              <a:extLst>
                <a:ext uri="{FF2B5EF4-FFF2-40B4-BE49-F238E27FC236}">
                  <a16:creationId xmlns:a16="http://schemas.microsoft.com/office/drawing/2014/main" id="{DBED8213-FBA3-4BA0-A9AB-5BAD2E58C70C}"/>
                </a:ext>
              </a:extLst>
            </p:cNvPr>
            <p:cNvPicPr>
              <a:picLocks noChangeAspect="1"/>
            </p:cNvPicPr>
            <p:nvPr/>
          </p:nvPicPr>
          <p:blipFill>
            <a:blip r:embed="rId3"/>
            <a:stretch>
              <a:fillRect/>
            </a:stretch>
          </p:blipFill>
          <p:spPr>
            <a:xfrm>
              <a:off x="209617" y="2132856"/>
              <a:ext cx="8483825" cy="2799169"/>
            </a:xfrm>
            <a:prstGeom prst="rect">
              <a:avLst/>
            </a:prstGeom>
          </p:spPr>
        </p:pic>
        <p:sp>
          <p:nvSpPr>
            <p:cNvPr id="5" name="矩形 4">
              <a:extLst>
                <a:ext uri="{FF2B5EF4-FFF2-40B4-BE49-F238E27FC236}">
                  <a16:creationId xmlns:a16="http://schemas.microsoft.com/office/drawing/2014/main" id="{816D1705-3FDE-44F3-A245-45D2A12F2961}"/>
                </a:ext>
              </a:extLst>
            </p:cNvPr>
            <p:cNvSpPr/>
            <p:nvPr/>
          </p:nvSpPr>
          <p:spPr>
            <a:xfrm>
              <a:off x="5724128" y="3933056"/>
              <a:ext cx="734496" cy="369332"/>
            </a:xfrm>
            <a:prstGeom prst="rect">
              <a:avLst/>
            </a:prstGeom>
            <a:solidFill>
              <a:schemeClr val="bg1"/>
            </a:solidFill>
          </p:spPr>
          <p:txBody>
            <a:bodyPr wrap="none">
              <a:spAutoFit/>
            </a:bodyPr>
            <a:lstStyle/>
            <a:p>
              <a:r>
                <a:rPr lang="en-US" altLang="zh-CN" dirty="0"/>
                <a:t>adder</a:t>
              </a:r>
              <a:endParaRPr lang="zh-CN" altLang="en-US" dirty="0"/>
            </a:p>
          </p:txBody>
        </p:sp>
      </p:grpSp>
      <p:sp>
        <p:nvSpPr>
          <p:cNvPr id="8" name="矩形 7">
            <a:extLst>
              <a:ext uri="{FF2B5EF4-FFF2-40B4-BE49-F238E27FC236}">
                <a16:creationId xmlns:a16="http://schemas.microsoft.com/office/drawing/2014/main" id="{51640B87-AED9-49A9-8A42-AB40B54A29BD}"/>
              </a:ext>
            </a:extLst>
          </p:cNvPr>
          <p:cNvSpPr/>
          <p:nvPr/>
        </p:nvSpPr>
        <p:spPr>
          <a:xfrm>
            <a:off x="1763688" y="6159699"/>
            <a:ext cx="6966520" cy="523220"/>
          </a:xfrm>
          <a:prstGeom prst="rect">
            <a:avLst/>
          </a:prstGeom>
          <a:solidFill>
            <a:schemeClr val="bg2"/>
          </a:solidFill>
        </p:spPr>
        <p:txBody>
          <a:bodyPr wrap="square">
            <a:spAutoFit/>
          </a:bodyPr>
          <a:lstStyle/>
          <a:p>
            <a:r>
              <a:rPr lang="en-US" altLang="zh-CN" sz="1400" dirty="0"/>
              <a:t>The perceptron: a probabilistic model for information storage and organization in the brain, Frank Rosenblatt, Psychological Review, 1958</a:t>
            </a:r>
            <a:endParaRPr lang="zh-CN" altLang="en-US" sz="1400" dirty="0"/>
          </a:p>
        </p:txBody>
      </p:sp>
    </p:spTree>
    <p:extLst>
      <p:ext uri="{BB962C8B-B14F-4D97-AF65-F5344CB8AC3E}">
        <p14:creationId xmlns:p14="http://schemas.microsoft.com/office/powerpoint/2010/main" val="7016122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8D3BE-CAEB-46BE-AC7C-419129A928C4}"/>
              </a:ext>
            </a:extLst>
          </p:cNvPr>
          <p:cNvSpPr>
            <a:spLocks noGrp="1"/>
          </p:cNvSpPr>
          <p:nvPr>
            <p:ph type="title"/>
          </p:nvPr>
        </p:nvSpPr>
        <p:spPr/>
        <p:txBody>
          <a:bodyPr>
            <a:normAutofit/>
          </a:bodyPr>
          <a:lstStyle/>
          <a:p>
            <a:r>
              <a:rPr lang="en-US" altLang="zh-CN" sz="3600" b="1" dirty="0"/>
              <a:t>Backpropagation</a:t>
            </a:r>
            <a:endParaRPr lang="zh-CN" altLang="en-US" sz="3600" b="1" dirty="0"/>
          </a:p>
        </p:txBody>
      </p:sp>
      <p:sp>
        <p:nvSpPr>
          <p:cNvPr id="3" name="内容占位符 2">
            <a:extLst>
              <a:ext uri="{FF2B5EF4-FFF2-40B4-BE49-F238E27FC236}">
                <a16:creationId xmlns:a16="http://schemas.microsoft.com/office/drawing/2014/main" id="{A556A3F0-689F-4AB2-9B31-391CCB976A84}"/>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18371FD5-2547-4C4D-85AA-F536A4A5120E}"/>
              </a:ext>
            </a:extLst>
          </p:cNvPr>
          <p:cNvPicPr>
            <a:picLocks noChangeAspect="1"/>
          </p:cNvPicPr>
          <p:nvPr/>
        </p:nvPicPr>
        <p:blipFill>
          <a:blip r:embed="rId2"/>
          <a:stretch>
            <a:fillRect/>
          </a:stretch>
        </p:blipFill>
        <p:spPr>
          <a:xfrm>
            <a:off x="161764" y="1567761"/>
            <a:ext cx="8820472" cy="4590840"/>
          </a:xfrm>
          <a:prstGeom prst="rect">
            <a:avLst/>
          </a:prstGeom>
        </p:spPr>
      </p:pic>
    </p:spTree>
    <p:extLst>
      <p:ext uri="{BB962C8B-B14F-4D97-AF65-F5344CB8AC3E}">
        <p14:creationId xmlns:p14="http://schemas.microsoft.com/office/powerpoint/2010/main" val="38895821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A0839C-65A2-477F-BEF1-D655BCD81250}"/>
              </a:ext>
            </a:extLst>
          </p:cNvPr>
          <p:cNvSpPr>
            <a:spLocks noGrp="1"/>
          </p:cNvSpPr>
          <p:nvPr>
            <p:ph type="title"/>
          </p:nvPr>
        </p:nvSpPr>
        <p:spPr/>
        <p:txBody>
          <a:bodyPr>
            <a:normAutofit/>
          </a:bodyPr>
          <a:lstStyle/>
          <a:p>
            <a:r>
              <a:rPr lang="en-US" altLang="zh-CN" sz="3600" b="1" dirty="0"/>
              <a:t>Backpropagation</a:t>
            </a:r>
            <a:endParaRPr lang="zh-CN" altLang="en-US" sz="3600" dirty="0"/>
          </a:p>
        </p:txBody>
      </p:sp>
      <p:sp>
        <p:nvSpPr>
          <p:cNvPr id="3" name="内容占位符 2">
            <a:extLst>
              <a:ext uri="{FF2B5EF4-FFF2-40B4-BE49-F238E27FC236}">
                <a16:creationId xmlns:a16="http://schemas.microsoft.com/office/drawing/2014/main" id="{21C58220-2276-42AB-8394-B52C70B2E639}"/>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96EC3ECE-9FFF-49C6-84F4-39F9E15AC9EC}"/>
              </a:ext>
            </a:extLst>
          </p:cNvPr>
          <p:cNvPicPr>
            <a:picLocks noChangeAspect="1"/>
          </p:cNvPicPr>
          <p:nvPr/>
        </p:nvPicPr>
        <p:blipFill>
          <a:blip r:embed="rId2"/>
          <a:stretch>
            <a:fillRect/>
          </a:stretch>
        </p:blipFill>
        <p:spPr>
          <a:xfrm>
            <a:off x="0" y="1700808"/>
            <a:ext cx="9144000" cy="4184854"/>
          </a:xfrm>
          <a:prstGeom prst="rect">
            <a:avLst/>
          </a:prstGeom>
        </p:spPr>
      </p:pic>
    </p:spTree>
    <p:extLst>
      <p:ext uri="{BB962C8B-B14F-4D97-AF65-F5344CB8AC3E}">
        <p14:creationId xmlns:p14="http://schemas.microsoft.com/office/powerpoint/2010/main" val="27729728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771AAF-37D1-4B6C-865A-399503E72F04}"/>
              </a:ext>
            </a:extLst>
          </p:cNvPr>
          <p:cNvSpPr>
            <a:spLocks noGrp="1"/>
          </p:cNvSpPr>
          <p:nvPr>
            <p:ph type="title"/>
          </p:nvPr>
        </p:nvSpPr>
        <p:spPr/>
        <p:txBody>
          <a:bodyPr>
            <a:normAutofit/>
          </a:bodyPr>
          <a:lstStyle/>
          <a:p>
            <a:r>
              <a:rPr lang="en-US" altLang="zh-CN" sz="3600" b="1" dirty="0"/>
              <a:t>Backpropagation</a:t>
            </a:r>
            <a:endParaRPr lang="zh-CN" altLang="en-US" sz="3600" b="1" dirty="0"/>
          </a:p>
        </p:txBody>
      </p:sp>
      <p:sp>
        <p:nvSpPr>
          <p:cNvPr id="3" name="内容占位符 2">
            <a:extLst>
              <a:ext uri="{FF2B5EF4-FFF2-40B4-BE49-F238E27FC236}">
                <a16:creationId xmlns:a16="http://schemas.microsoft.com/office/drawing/2014/main" id="{49DEB0E4-3452-4EB7-A086-889A67B1237B}"/>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C4FE8FFE-36C3-4E4A-AE65-D725FA863CCF}"/>
              </a:ext>
            </a:extLst>
          </p:cNvPr>
          <p:cNvPicPr>
            <a:picLocks noChangeAspect="1"/>
          </p:cNvPicPr>
          <p:nvPr/>
        </p:nvPicPr>
        <p:blipFill>
          <a:blip r:embed="rId2"/>
          <a:stretch>
            <a:fillRect/>
          </a:stretch>
        </p:blipFill>
        <p:spPr>
          <a:xfrm>
            <a:off x="827584" y="1556792"/>
            <a:ext cx="5410944" cy="2945328"/>
          </a:xfrm>
          <a:prstGeom prst="rect">
            <a:avLst/>
          </a:prstGeom>
        </p:spPr>
      </p:pic>
      <p:pic>
        <p:nvPicPr>
          <p:cNvPr id="5" name="图片 4">
            <a:extLst>
              <a:ext uri="{FF2B5EF4-FFF2-40B4-BE49-F238E27FC236}">
                <a16:creationId xmlns:a16="http://schemas.microsoft.com/office/drawing/2014/main" id="{8D040E8D-D805-43D9-AF44-752586A685B6}"/>
              </a:ext>
            </a:extLst>
          </p:cNvPr>
          <p:cNvPicPr>
            <a:picLocks noChangeAspect="1"/>
          </p:cNvPicPr>
          <p:nvPr/>
        </p:nvPicPr>
        <p:blipFill>
          <a:blip r:embed="rId3"/>
          <a:stretch>
            <a:fillRect/>
          </a:stretch>
        </p:blipFill>
        <p:spPr>
          <a:xfrm>
            <a:off x="827584" y="4641274"/>
            <a:ext cx="5150115" cy="2190863"/>
          </a:xfrm>
          <a:prstGeom prst="rect">
            <a:avLst/>
          </a:prstGeom>
        </p:spPr>
      </p:pic>
      <p:grpSp>
        <p:nvGrpSpPr>
          <p:cNvPr id="16" name="组合 15">
            <a:extLst>
              <a:ext uri="{FF2B5EF4-FFF2-40B4-BE49-F238E27FC236}">
                <a16:creationId xmlns:a16="http://schemas.microsoft.com/office/drawing/2014/main" id="{FC6D58AD-C872-42D9-A1F3-0C92D7D59DDA}"/>
              </a:ext>
            </a:extLst>
          </p:cNvPr>
          <p:cNvGrpSpPr/>
          <p:nvPr/>
        </p:nvGrpSpPr>
        <p:grpSpPr>
          <a:xfrm>
            <a:off x="2411760" y="5523526"/>
            <a:ext cx="720080" cy="921322"/>
            <a:chOff x="2411760" y="5523526"/>
            <a:chExt cx="720080" cy="921322"/>
          </a:xfrm>
        </p:grpSpPr>
        <p:cxnSp>
          <p:nvCxnSpPr>
            <p:cNvPr id="7" name="直接箭头连接符 6">
              <a:extLst>
                <a:ext uri="{FF2B5EF4-FFF2-40B4-BE49-F238E27FC236}">
                  <a16:creationId xmlns:a16="http://schemas.microsoft.com/office/drawing/2014/main" id="{4BD895CF-1BE3-4D27-8ED3-F89E5DCBF5D4}"/>
                </a:ext>
              </a:extLst>
            </p:cNvPr>
            <p:cNvCxnSpPr>
              <a:cxnSpLocks/>
            </p:cNvCxnSpPr>
            <p:nvPr/>
          </p:nvCxnSpPr>
          <p:spPr>
            <a:xfrm>
              <a:off x="2411760" y="5523526"/>
              <a:ext cx="720080" cy="4257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直接箭头连接符 10">
              <a:extLst>
                <a:ext uri="{FF2B5EF4-FFF2-40B4-BE49-F238E27FC236}">
                  <a16:creationId xmlns:a16="http://schemas.microsoft.com/office/drawing/2014/main" id="{347619C2-C2BC-4AB4-8FD8-BC71CAA0DE1F}"/>
                </a:ext>
              </a:extLst>
            </p:cNvPr>
            <p:cNvCxnSpPr>
              <a:cxnSpLocks/>
            </p:cNvCxnSpPr>
            <p:nvPr/>
          </p:nvCxnSpPr>
          <p:spPr>
            <a:xfrm flipV="1">
              <a:off x="2411760" y="5987745"/>
              <a:ext cx="720080" cy="139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直接箭头连接符 13">
              <a:extLst>
                <a:ext uri="{FF2B5EF4-FFF2-40B4-BE49-F238E27FC236}">
                  <a16:creationId xmlns:a16="http://schemas.microsoft.com/office/drawing/2014/main" id="{780A0B9F-BEB8-4142-93C2-4537D40B9CE0}"/>
                </a:ext>
              </a:extLst>
            </p:cNvPr>
            <p:cNvCxnSpPr>
              <a:cxnSpLocks/>
            </p:cNvCxnSpPr>
            <p:nvPr/>
          </p:nvCxnSpPr>
          <p:spPr>
            <a:xfrm flipV="1">
              <a:off x="2412722" y="6001728"/>
              <a:ext cx="719118" cy="4431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4" name="组合 23">
            <a:extLst>
              <a:ext uri="{FF2B5EF4-FFF2-40B4-BE49-F238E27FC236}">
                <a16:creationId xmlns:a16="http://schemas.microsoft.com/office/drawing/2014/main" id="{E0339BD7-7046-43A0-95CE-FBC58557BA69}"/>
              </a:ext>
            </a:extLst>
          </p:cNvPr>
          <p:cNvGrpSpPr/>
          <p:nvPr/>
        </p:nvGrpSpPr>
        <p:grpSpPr>
          <a:xfrm>
            <a:off x="2373419" y="5473855"/>
            <a:ext cx="796761" cy="492186"/>
            <a:chOff x="2335079" y="5523526"/>
            <a:chExt cx="796761" cy="492186"/>
          </a:xfrm>
        </p:grpSpPr>
        <p:cxnSp>
          <p:nvCxnSpPr>
            <p:cNvPr id="17" name="直接箭头连接符 16">
              <a:extLst>
                <a:ext uri="{FF2B5EF4-FFF2-40B4-BE49-F238E27FC236}">
                  <a16:creationId xmlns:a16="http://schemas.microsoft.com/office/drawing/2014/main" id="{E1DEE2A0-78FE-42DF-8B10-191DA7656058}"/>
                </a:ext>
              </a:extLst>
            </p:cNvPr>
            <p:cNvCxnSpPr>
              <a:cxnSpLocks/>
            </p:cNvCxnSpPr>
            <p:nvPr/>
          </p:nvCxnSpPr>
          <p:spPr>
            <a:xfrm flipH="1">
              <a:off x="2335079" y="5523526"/>
              <a:ext cx="79676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接箭头连接符 19">
              <a:extLst>
                <a:ext uri="{FF2B5EF4-FFF2-40B4-BE49-F238E27FC236}">
                  <a16:creationId xmlns:a16="http://schemas.microsoft.com/office/drawing/2014/main" id="{2E33943D-4B19-4DE3-AC0F-61E8EE120DF2}"/>
                </a:ext>
              </a:extLst>
            </p:cNvPr>
            <p:cNvCxnSpPr>
              <a:cxnSpLocks/>
            </p:cNvCxnSpPr>
            <p:nvPr/>
          </p:nvCxnSpPr>
          <p:spPr>
            <a:xfrm flipH="1" flipV="1">
              <a:off x="2335079" y="5554571"/>
              <a:ext cx="796761" cy="4611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13195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89386-8DE5-4E42-9DDA-48C3D85A8FE7}"/>
              </a:ext>
            </a:extLst>
          </p:cNvPr>
          <p:cNvSpPr>
            <a:spLocks noGrp="1"/>
          </p:cNvSpPr>
          <p:nvPr>
            <p:ph type="title"/>
          </p:nvPr>
        </p:nvSpPr>
        <p:spPr/>
        <p:txBody>
          <a:bodyPr>
            <a:normAutofit/>
          </a:bodyPr>
          <a:lstStyle/>
          <a:p>
            <a:r>
              <a:rPr lang="en-US" sz="3600" b="1" dirty="0"/>
              <a:t>Practical Considerations</a:t>
            </a:r>
          </a:p>
        </p:txBody>
      </p:sp>
      <p:sp>
        <p:nvSpPr>
          <p:cNvPr id="3" name="Content Placeholder 2">
            <a:extLst>
              <a:ext uri="{FF2B5EF4-FFF2-40B4-BE49-F238E27FC236}">
                <a16:creationId xmlns:a16="http://schemas.microsoft.com/office/drawing/2014/main" id="{C3F65D99-2D4D-40DA-A748-37FF4C3CC440}"/>
              </a:ext>
            </a:extLst>
          </p:cNvPr>
          <p:cNvSpPr>
            <a:spLocks noGrp="1"/>
          </p:cNvSpPr>
          <p:nvPr>
            <p:ph idx="1"/>
          </p:nvPr>
        </p:nvSpPr>
        <p:spPr/>
        <p:txBody>
          <a:bodyPr/>
          <a:lstStyle/>
          <a:p>
            <a:r>
              <a:rPr lang="en-US" sz="2800" dirty="0"/>
              <a:t>Weight Initialization </a:t>
            </a:r>
          </a:p>
          <a:p>
            <a:pPr lvl="1"/>
            <a:r>
              <a:rPr lang="en-US" sz="2000" i="0" dirty="0">
                <a:solidFill>
                  <a:srgbClr val="000000"/>
                </a:solidFill>
                <a:effectLst/>
                <a:latin typeface="assistant"/>
              </a:rPr>
              <a:t>Setting everything to zero is a </a:t>
            </a:r>
            <a:r>
              <a:rPr lang="en-US" sz="2000" dirty="0">
                <a:solidFill>
                  <a:srgbClr val="000000"/>
                </a:solidFill>
                <a:latin typeface="assistant"/>
              </a:rPr>
              <a:t>bad idea (randomization needed)</a:t>
            </a:r>
          </a:p>
          <a:p>
            <a:pPr lvl="1"/>
            <a:r>
              <a:rPr lang="en-US" sz="2000" i="0" dirty="0">
                <a:solidFill>
                  <a:srgbClr val="000000"/>
                </a:solidFill>
                <a:effectLst/>
                <a:latin typeface="assistant"/>
              </a:rPr>
              <a:t>A too-large initialization: exploding gradients, saturation</a:t>
            </a:r>
          </a:p>
          <a:p>
            <a:pPr lvl="1"/>
            <a:r>
              <a:rPr lang="en-US" sz="2000" i="0" dirty="0">
                <a:solidFill>
                  <a:srgbClr val="000000"/>
                </a:solidFill>
                <a:effectLst/>
                <a:latin typeface="assistant"/>
              </a:rPr>
              <a:t>A too-small initialization: vanishing gradients, nonlinearity disappears</a:t>
            </a:r>
          </a:p>
          <a:p>
            <a:pPr lvl="1"/>
            <a:r>
              <a:rPr lang="en-US" sz="2000" b="1" dirty="0">
                <a:solidFill>
                  <a:srgbClr val="000099"/>
                </a:solidFill>
                <a:latin typeface="assistant"/>
              </a:rPr>
              <a:t>For each activation layer: zero mean; similar standard deviations</a:t>
            </a:r>
            <a:endParaRPr lang="en-US" sz="2000" b="1" i="0" dirty="0">
              <a:solidFill>
                <a:srgbClr val="000099"/>
              </a:solidFill>
              <a:effectLst/>
              <a:latin typeface="assistant"/>
            </a:endParaRPr>
          </a:p>
          <a:p>
            <a:pPr lvl="1"/>
            <a:endParaRPr lang="en-US" dirty="0"/>
          </a:p>
        </p:txBody>
      </p:sp>
      <p:sp>
        <p:nvSpPr>
          <p:cNvPr id="5" name="TextBox 4">
            <a:extLst>
              <a:ext uri="{FF2B5EF4-FFF2-40B4-BE49-F238E27FC236}">
                <a16:creationId xmlns:a16="http://schemas.microsoft.com/office/drawing/2014/main" id="{3FD44ACE-3C32-4C21-B8F8-1949A0F92C0D}"/>
              </a:ext>
            </a:extLst>
          </p:cNvPr>
          <p:cNvSpPr txBox="1"/>
          <p:nvPr/>
        </p:nvSpPr>
        <p:spPr>
          <a:xfrm>
            <a:off x="18763" y="6398696"/>
            <a:ext cx="8435280" cy="323165"/>
          </a:xfrm>
          <a:prstGeom prst="rect">
            <a:avLst/>
          </a:prstGeom>
          <a:noFill/>
        </p:spPr>
        <p:txBody>
          <a:bodyPr wrap="square">
            <a:spAutoFit/>
          </a:bodyPr>
          <a:lstStyle/>
          <a:p>
            <a:r>
              <a:rPr lang="en-US" sz="1500" b="0" i="0" dirty="0">
                <a:solidFill>
                  <a:srgbClr val="121212"/>
                </a:solidFill>
                <a:effectLst/>
                <a:latin typeface="-apple-system"/>
              </a:rPr>
              <a:t>Understanding the difficulty of training deep feedforward neural networks</a:t>
            </a:r>
            <a:endParaRPr lang="en-US" sz="1500" dirty="0"/>
          </a:p>
        </p:txBody>
      </p:sp>
      <p:pic>
        <p:nvPicPr>
          <p:cNvPr id="7" name="Picture 6">
            <a:extLst>
              <a:ext uri="{FF2B5EF4-FFF2-40B4-BE49-F238E27FC236}">
                <a16:creationId xmlns:a16="http://schemas.microsoft.com/office/drawing/2014/main" id="{9D27B159-9B8F-4209-A1AC-4D5E37B8CEAF}"/>
              </a:ext>
            </a:extLst>
          </p:cNvPr>
          <p:cNvPicPr>
            <a:picLocks noChangeAspect="1"/>
          </p:cNvPicPr>
          <p:nvPr/>
        </p:nvPicPr>
        <p:blipFill>
          <a:blip r:embed="rId2"/>
          <a:stretch>
            <a:fillRect/>
          </a:stretch>
        </p:blipFill>
        <p:spPr>
          <a:xfrm>
            <a:off x="539552" y="3677525"/>
            <a:ext cx="6520239" cy="2600470"/>
          </a:xfrm>
          <a:prstGeom prst="rect">
            <a:avLst/>
          </a:prstGeom>
        </p:spPr>
      </p:pic>
    </p:spTree>
    <p:extLst>
      <p:ext uri="{BB962C8B-B14F-4D97-AF65-F5344CB8AC3E}">
        <p14:creationId xmlns:p14="http://schemas.microsoft.com/office/powerpoint/2010/main" val="15359283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FBDF6-D39F-42FD-B5E3-A2001DF9E5D5}"/>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8E653FF1-5E83-4D36-A7DC-89F5BE667E4F}"/>
              </a:ext>
            </a:extLst>
          </p:cNvPr>
          <p:cNvSpPr>
            <a:spLocks noGrp="1"/>
          </p:cNvSpPr>
          <p:nvPr>
            <p:ph idx="1"/>
          </p:nvPr>
        </p:nvSpPr>
        <p:spPr>
          <a:xfrm>
            <a:off x="107504" y="1385775"/>
            <a:ext cx="8229600" cy="4525963"/>
          </a:xfrm>
        </p:spPr>
        <p:txBody>
          <a:bodyPr/>
          <a:lstStyle/>
          <a:p>
            <a:r>
              <a:rPr lang="en-US" sz="2400" dirty="0">
                <a:solidFill>
                  <a:srgbClr val="000000"/>
                </a:solidFill>
                <a:latin typeface="assistant"/>
              </a:rPr>
              <a:t>Some simple choices</a:t>
            </a:r>
          </a:p>
          <a:p>
            <a:pPr lvl="1"/>
            <a:r>
              <a:rPr lang="en-US" sz="2000" dirty="0">
                <a:solidFill>
                  <a:srgbClr val="000000"/>
                </a:solidFill>
                <a:latin typeface="assistant"/>
              </a:rPr>
              <a:t>Gaussian distribution N(0, sigma)</a:t>
            </a:r>
          </a:p>
          <a:p>
            <a:pPr lvl="1"/>
            <a:r>
              <a:rPr lang="en-US" sz="2000" dirty="0">
                <a:solidFill>
                  <a:srgbClr val="000000"/>
                </a:solidFill>
                <a:latin typeface="assistant"/>
              </a:rPr>
              <a:t>Random distribution [-r, r] </a:t>
            </a:r>
          </a:p>
          <a:p>
            <a:r>
              <a:rPr lang="en-US" sz="2400" dirty="0"/>
              <a:t>Rules</a:t>
            </a:r>
          </a:p>
          <a:p>
            <a:pPr lvl="1"/>
            <a:r>
              <a:rPr lang="en-US" sz="2000" dirty="0"/>
              <a:t>The variance of the input layer and the output layer neurons should be similar, i.e., all layers should have similar variation</a:t>
            </a:r>
          </a:p>
        </p:txBody>
      </p:sp>
      <p:pic>
        <p:nvPicPr>
          <p:cNvPr id="5" name="Picture 4">
            <a:extLst>
              <a:ext uri="{FF2B5EF4-FFF2-40B4-BE49-F238E27FC236}">
                <a16:creationId xmlns:a16="http://schemas.microsoft.com/office/drawing/2014/main" id="{D9F58BC5-3167-4E5B-84D5-F5CAF2B610E1}"/>
              </a:ext>
            </a:extLst>
          </p:cNvPr>
          <p:cNvPicPr>
            <a:picLocks noChangeAspect="1"/>
          </p:cNvPicPr>
          <p:nvPr/>
        </p:nvPicPr>
        <p:blipFill>
          <a:blip r:embed="rId2"/>
          <a:stretch>
            <a:fillRect/>
          </a:stretch>
        </p:blipFill>
        <p:spPr>
          <a:xfrm>
            <a:off x="6516216" y="3381325"/>
            <a:ext cx="1551918" cy="267432"/>
          </a:xfrm>
          <a:prstGeom prst="rect">
            <a:avLst/>
          </a:prstGeom>
        </p:spPr>
      </p:pic>
      <p:pic>
        <p:nvPicPr>
          <p:cNvPr id="1026" name="Picture 2" descr="weight initialization">
            <a:extLst>
              <a:ext uri="{FF2B5EF4-FFF2-40B4-BE49-F238E27FC236}">
                <a16:creationId xmlns:a16="http://schemas.microsoft.com/office/drawing/2014/main" id="{DC4FD098-B63B-4FD9-B445-5849C3A2BE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3822155"/>
            <a:ext cx="6915684" cy="310485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C772D07-7D59-4A5B-B23D-0B1396C5FBD1}"/>
              </a:ext>
            </a:extLst>
          </p:cNvPr>
          <p:cNvSpPr txBox="1"/>
          <p:nvPr/>
        </p:nvSpPr>
        <p:spPr>
          <a:xfrm>
            <a:off x="4129573" y="4021842"/>
            <a:ext cx="4572000" cy="369332"/>
          </a:xfrm>
          <a:prstGeom prst="rect">
            <a:avLst/>
          </a:prstGeom>
          <a:noFill/>
        </p:spPr>
        <p:txBody>
          <a:bodyPr wrap="square">
            <a:spAutoFit/>
          </a:bodyPr>
          <a:lstStyle/>
          <a:p>
            <a:r>
              <a:rPr lang="en-US" b="0" i="0" dirty="0">
                <a:solidFill>
                  <a:srgbClr val="141418"/>
                </a:solidFill>
                <a:effectLst/>
                <a:latin typeface="PingFang SC"/>
              </a:rPr>
              <a:t> </a:t>
            </a:r>
            <a:r>
              <a:rPr lang="en-US" b="0" i="0" u="none" strike="noStrike" dirty="0">
                <a:effectLst/>
                <a:latin typeface="PingFang SC"/>
                <a:hlinkClick r:id="rId4"/>
              </a:rPr>
              <a:t>Efficient </a:t>
            </a:r>
            <a:r>
              <a:rPr lang="en-US" b="0" i="0" u="none" strike="noStrike" dirty="0" err="1">
                <a:effectLst/>
                <a:latin typeface="PingFang SC"/>
                <a:hlinkClick r:id="rId4"/>
              </a:rPr>
              <a:t>BackProp</a:t>
            </a:r>
            <a:r>
              <a:rPr lang="en-US" b="0" i="0" dirty="0">
                <a:solidFill>
                  <a:srgbClr val="141418"/>
                </a:solidFill>
                <a:effectLst/>
                <a:latin typeface="PingFang SC"/>
              </a:rPr>
              <a:t> </a:t>
            </a:r>
            <a:endParaRPr lang="en-US" dirty="0"/>
          </a:p>
        </p:txBody>
      </p:sp>
      <p:pic>
        <p:nvPicPr>
          <p:cNvPr id="9" name="Picture 8">
            <a:extLst>
              <a:ext uri="{FF2B5EF4-FFF2-40B4-BE49-F238E27FC236}">
                <a16:creationId xmlns:a16="http://schemas.microsoft.com/office/drawing/2014/main" id="{FCCABEA0-C649-440D-9240-D0F651B42D97}"/>
              </a:ext>
            </a:extLst>
          </p:cNvPr>
          <p:cNvPicPr>
            <a:picLocks noChangeAspect="1"/>
          </p:cNvPicPr>
          <p:nvPr/>
        </p:nvPicPr>
        <p:blipFill>
          <a:blip r:embed="rId5"/>
          <a:stretch>
            <a:fillRect/>
          </a:stretch>
        </p:blipFill>
        <p:spPr>
          <a:xfrm>
            <a:off x="4774332" y="409957"/>
            <a:ext cx="4369668" cy="2075592"/>
          </a:xfrm>
          <a:prstGeom prst="rect">
            <a:avLst/>
          </a:prstGeom>
        </p:spPr>
      </p:pic>
      <p:sp>
        <p:nvSpPr>
          <p:cNvPr id="12" name="TextBox 11">
            <a:extLst>
              <a:ext uri="{FF2B5EF4-FFF2-40B4-BE49-F238E27FC236}">
                <a16:creationId xmlns:a16="http://schemas.microsoft.com/office/drawing/2014/main" id="{3D11C2CC-8B71-4AEE-90B9-E570EE676ED2}"/>
              </a:ext>
            </a:extLst>
          </p:cNvPr>
          <p:cNvSpPr txBox="1"/>
          <p:nvPr/>
        </p:nvSpPr>
        <p:spPr>
          <a:xfrm>
            <a:off x="6382544" y="4293096"/>
            <a:ext cx="2358008" cy="1477328"/>
          </a:xfrm>
          <a:prstGeom prst="rect">
            <a:avLst/>
          </a:prstGeom>
          <a:noFill/>
        </p:spPr>
        <p:txBody>
          <a:bodyPr wrap="square">
            <a:spAutoFit/>
          </a:bodyPr>
          <a:lstStyle/>
          <a:p>
            <a:r>
              <a:rPr lang="en-US" b="0" i="0" dirty="0">
                <a:solidFill>
                  <a:srgbClr val="141418"/>
                </a:solidFill>
                <a:effectLst/>
                <a:latin typeface="PingFang SC"/>
              </a:rPr>
              <a:t> </a:t>
            </a:r>
            <a:r>
              <a:rPr lang="en-US" b="0" i="0" u="none" strike="noStrike" dirty="0">
                <a:effectLst/>
                <a:latin typeface="PingFang SC"/>
                <a:hlinkClick r:id="rId6"/>
              </a:rPr>
              <a:t>Xavier-2010-Understanding the difficulty of training deep feedforward neural networks</a:t>
            </a:r>
            <a:endParaRPr lang="en-US" dirty="0"/>
          </a:p>
        </p:txBody>
      </p:sp>
      <p:sp>
        <p:nvSpPr>
          <p:cNvPr id="16" name="TextBox 15">
            <a:extLst>
              <a:ext uri="{FF2B5EF4-FFF2-40B4-BE49-F238E27FC236}">
                <a16:creationId xmlns:a16="http://schemas.microsoft.com/office/drawing/2014/main" id="{4138B786-67DC-4859-9268-470889B829D6}"/>
              </a:ext>
            </a:extLst>
          </p:cNvPr>
          <p:cNvSpPr txBox="1"/>
          <p:nvPr/>
        </p:nvSpPr>
        <p:spPr>
          <a:xfrm>
            <a:off x="6947604" y="5942320"/>
            <a:ext cx="2077330" cy="954107"/>
          </a:xfrm>
          <a:prstGeom prst="rect">
            <a:avLst/>
          </a:prstGeom>
          <a:noFill/>
        </p:spPr>
        <p:txBody>
          <a:bodyPr wrap="square">
            <a:spAutoFit/>
          </a:bodyPr>
          <a:lstStyle/>
          <a:p>
            <a:pPr algn="l">
              <a:buFont typeface="Arial" panose="020B0604020202020204" pitchFamily="34" charset="0"/>
              <a:buChar char="•"/>
            </a:pPr>
            <a:r>
              <a:rPr lang="en-US" sz="1400" b="0" i="0" u="none" strike="noStrike" dirty="0">
                <a:solidFill>
                  <a:srgbClr val="141418"/>
                </a:solidFill>
                <a:effectLst/>
                <a:latin typeface="PingFang SC"/>
                <a:hlinkClick r:id="rId7"/>
              </a:rPr>
              <a:t>Understand </a:t>
            </a:r>
            <a:r>
              <a:rPr lang="en-US" sz="1400" b="0" i="0" u="none" strike="noStrike" dirty="0" err="1">
                <a:solidFill>
                  <a:srgbClr val="141418"/>
                </a:solidFill>
                <a:effectLst/>
                <a:latin typeface="PingFang SC"/>
                <a:hlinkClick r:id="rId7"/>
              </a:rPr>
              <a:t>Kaiming</a:t>
            </a:r>
            <a:r>
              <a:rPr lang="en-US" sz="1400" b="0" i="0" u="none" strike="noStrike" dirty="0">
                <a:solidFill>
                  <a:srgbClr val="141418"/>
                </a:solidFill>
                <a:effectLst/>
                <a:latin typeface="PingFang SC"/>
                <a:hlinkClick r:id="rId7"/>
              </a:rPr>
              <a:t> Initialization and Implementation Detail in </a:t>
            </a:r>
            <a:r>
              <a:rPr lang="en-US" sz="1400" b="0" i="0" u="none" strike="noStrike" dirty="0" err="1">
                <a:solidFill>
                  <a:srgbClr val="141418"/>
                </a:solidFill>
                <a:effectLst/>
                <a:latin typeface="PingFang SC"/>
                <a:hlinkClick r:id="rId7"/>
              </a:rPr>
              <a:t>PyTorch</a:t>
            </a:r>
            <a:endParaRPr lang="en-US" sz="1400" b="0" i="0" dirty="0">
              <a:solidFill>
                <a:srgbClr val="141418"/>
              </a:solidFill>
              <a:effectLst/>
              <a:latin typeface="PingFang SC"/>
            </a:endParaRPr>
          </a:p>
        </p:txBody>
      </p:sp>
    </p:spTree>
    <p:extLst>
      <p:ext uri="{BB962C8B-B14F-4D97-AF65-F5344CB8AC3E}">
        <p14:creationId xmlns:p14="http://schemas.microsoft.com/office/powerpoint/2010/main" val="38093139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401BD-2259-42C9-BC1D-A3F617E347EC}"/>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35689761-3B21-4985-9CBF-B087B2B4F09D}"/>
              </a:ext>
            </a:extLst>
          </p:cNvPr>
          <p:cNvSpPr>
            <a:spLocks noGrp="1"/>
          </p:cNvSpPr>
          <p:nvPr>
            <p:ph idx="1"/>
          </p:nvPr>
        </p:nvSpPr>
        <p:spPr/>
        <p:txBody>
          <a:bodyPr/>
          <a:lstStyle/>
          <a:p>
            <a:endParaRPr lang="en-US" dirty="0"/>
          </a:p>
        </p:txBody>
      </p:sp>
      <p:pic>
        <p:nvPicPr>
          <p:cNvPr id="2050" name="Picture 2">
            <a:extLst>
              <a:ext uri="{FF2B5EF4-FFF2-40B4-BE49-F238E27FC236}">
                <a16:creationId xmlns:a16="http://schemas.microsoft.com/office/drawing/2014/main" id="{E89EDAB4-83F0-477D-A81C-D56258C25A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2" y="439315"/>
            <a:ext cx="9144000" cy="309086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949DDC0-EF1D-4BE0-A701-B21473BF80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25" y="3694855"/>
            <a:ext cx="9144000" cy="31321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EC3A443-74D7-43C0-B77F-BE075D38089D}"/>
              </a:ext>
            </a:extLst>
          </p:cNvPr>
          <p:cNvSpPr txBox="1"/>
          <p:nvPr/>
        </p:nvSpPr>
        <p:spPr>
          <a:xfrm>
            <a:off x="7236296" y="2920019"/>
            <a:ext cx="1800200" cy="461665"/>
          </a:xfrm>
          <a:prstGeom prst="rect">
            <a:avLst/>
          </a:prstGeom>
          <a:solidFill>
            <a:schemeClr val="bg1"/>
          </a:solidFill>
        </p:spPr>
        <p:txBody>
          <a:bodyPr wrap="square">
            <a:spAutoFit/>
          </a:bodyPr>
          <a:lstStyle/>
          <a:p>
            <a:r>
              <a:rPr lang="en-US" sz="2400" b="1" i="0" u="none" strike="noStrike" dirty="0">
                <a:effectLst/>
                <a:latin typeface="PingFang SC"/>
                <a:hlinkClick r:id="rId4"/>
              </a:rPr>
              <a:t>Xavier-2010</a:t>
            </a:r>
            <a:endParaRPr lang="en-US" sz="2400" b="1" dirty="0"/>
          </a:p>
        </p:txBody>
      </p:sp>
      <p:sp>
        <p:nvSpPr>
          <p:cNvPr id="9" name="TextBox 8">
            <a:extLst>
              <a:ext uri="{FF2B5EF4-FFF2-40B4-BE49-F238E27FC236}">
                <a16:creationId xmlns:a16="http://schemas.microsoft.com/office/drawing/2014/main" id="{1FB8F03C-B6D8-4A7C-ACC2-A2621807BBC3}"/>
              </a:ext>
            </a:extLst>
          </p:cNvPr>
          <p:cNvSpPr txBox="1"/>
          <p:nvPr/>
        </p:nvSpPr>
        <p:spPr>
          <a:xfrm>
            <a:off x="7236297" y="5949280"/>
            <a:ext cx="1695466" cy="830997"/>
          </a:xfrm>
          <a:prstGeom prst="rect">
            <a:avLst/>
          </a:prstGeom>
          <a:solidFill>
            <a:schemeClr val="bg1"/>
          </a:solidFill>
        </p:spPr>
        <p:txBody>
          <a:bodyPr wrap="square">
            <a:spAutoFit/>
          </a:bodyPr>
          <a:lstStyle/>
          <a:p>
            <a:r>
              <a:rPr lang="en-US" sz="2400" b="1" i="0" u="none" strike="noStrike" dirty="0">
                <a:effectLst/>
                <a:latin typeface="PingFang SC"/>
                <a:hlinkClick r:id="rId4"/>
              </a:rPr>
              <a:t>Standard Gaussian</a:t>
            </a:r>
            <a:endParaRPr lang="en-US" sz="2400" b="1" dirty="0"/>
          </a:p>
        </p:txBody>
      </p:sp>
    </p:spTree>
    <p:extLst>
      <p:ext uri="{BB962C8B-B14F-4D97-AF65-F5344CB8AC3E}">
        <p14:creationId xmlns:p14="http://schemas.microsoft.com/office/powerpoint/2010/main" val="23443754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01DAA-195A-4BD8-99A1-F8C6BED0DFAD}"/>
              </a:ext>
            </a:extLst>
          </p:cNvPr>
          <p:cNvSpPr>
            <a:spLocks noGrp="1"/>
          </p:cNvSpPr>
          <p:nvPr>
            <p:ph type="title"/>
          </p:nvPr>
        </p:nvSpPr>
        <p:spPr/>
        <p:txBody>
          <a:bodyPr>
            <a:normAutofit/>
          </a:bodyPr>
          <a:lstStyle/>
          <a:p>
            <a:r>
              <a:rPr lang="en-US" altLang="zh-CN" sz="3600" b="1" dirty="0"/>
              <a:t>Practical Considerations</a:t>
            </a:r>
            <a:endParaRPr lang="en-US" sz="3600" b="1" dirty="0"/>
          </a:p>
        </p:txBody>
      </p:sp>
      <p:sp>
        <p:nvSpPr>
          <p:cNvPr id="3" name="Content Placeholder 2">
            <a:extLst>
              <a:ext uri="{FF2B5EF4-FFF2-40B4-BE49-F238E27FC236}">
                <a16:creationId xmlns:a16="http://schemas.microsoft.com/office/drawing/2014/main" id="{52664E78-6616-4E43-9D0A-B98E62B8B75B}"/>
              </a:ext>
            </a:extLst>
          </p:cNvPr>
          <p:cNvSpPr>
            <a:spLocks noGrp="1"/>
          </p:cNvSpPr>
          <p:nvPr>
            <p:ph idx="1"/>
          </p:nvPr>
        </p:nvSpPr>
        <p:spPr/>
        <p:txBody>
          <a:bodyPr>
            <a:normAutofit fontScale="85000" lnSpcReduction="20000"/>
          </a:bodyPr>
          <a:lstStyle/>
          <a:p>
            <a:r>
              <a:rPr lang="en-US" altLang="zh-CN" dirty="0"/>
              <a:t>Data </a:t>
            </a:r>
            <a:r>
              <a:rPr lang="en-US" dirty="0"/>
              <a:t>normalization </a:t>
            </a:r>
          </a:p>
          <a:p>
            <a:pPr lvl="1"/>
            <a:r>
              <a:rPr lang="en-US" dirty="0"/>
              <a:t>Scaling inputs (important not just for neural networks) </a:t>
            </a:r>
          </a:p>
          <a:p>
            <a:pPr lvl="2"/>
            <a:r>
              <a:rPr lang="en-US" dirty="0"/>
              <a:t>Large differences in scale of different features due to the choice of units is compensated by normalizing them to be in the same range</a:t>
            </a:r>
            <a:r>
              <a:rPr lang="en-US" dirty="0">
                <a:solidFill>
                  <a:srgbClr val="FF0000"/>
                </a:solidFill>
              </a:rPr>
              <a:t>, [0,1] or [-1,1]; </a:t>
            </a:r>
          </a:p>
          <a:p>
            <a:pPr lvl="2"/>
            <a:r>
              <a:rPr lang="en-US" dirty="0"/>
              <a:t>without normalization, error will hardly depend on feature with very small values </a:t>
            </a:r>
          </a:p>
          <a:p>
            <a:pPr lvl="2"/>
            <a:r>
              <a:rPr lang="en-US" dirty="0">
                <a:solidFill>
                  <a:srgbClr val="FF0000"/>
                </a:solidFill>
              </a:rPr>
              <a:t>Standardization</a:t>
            </a:r>
            <a:r>
              <a:rPr lang="en-US" dirty="0"/>
              <a:t>: Shift the inputs to have </a:t>
            </a:r>
            <a:r>
              <a:rPr lang="en-US" dirty="0">
                <a:solidFill>
                  <a:srgbClr val="FF0000"/>
                </a:solidFill>
              </a:rPr>
              <a:t>zero mean </a:t>
            </a:r>
            <a:r>
              <a:rPr lang="en-US" dirty="0"/>
              <a:t>and unit variance </a:t>
            </a:r>
          </a:p>
          <a:p>
            <a:pPr lvl="1"/>
            <a:r>
              <a:rPr lang="en-US" dirty="0"/>
              <a:t> Target Values </a:t>
            </a:r>
          </a:p>
          <a:p>
            <a:pPr lvl="2"/>
            <a:r>
              <a:rPr lang="en-US" dirty="0"/>
              <a:t>One-of-C representation for the target vector (C is no. of classes). Better to use +1 and –1 that lie well within the range of sigmoid function saturation values (+1.716, -1.716) </a:t>
            </a:r>
          </a:p>
          <a:p>
            <a:pPr lvl="2"/>
            <a:r>
              <a:rPr lang="en-US" dirty="0"/>
              <a:t> Higher values (e.g. 1.716, saturation point of a sigmoid) may require the weights to go to infinity to minimize the error </a:t>
            </a:r>
          </a:p>
        </p:txBody>
      </p:sp>
    </p:spTree>
    <p:extLst>
      <p:ext uri="{BB962C8B-B14F-4D97-AF65-F5344CB8AC3E}">
        <p14:creationId xmlns:p14="http://schemas.microsoft.com/office/powerpoint/2010/main" val="34717956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82DDA-899A-4800-8871-3CAD6825A4EF}"/>
              </a:ext>
            </a:extLst>
          </p:cNvPr>
          <p:cNvSpPr>
            <a:spLocks noGrp="1"/>
          </p:cNvSpPr>
          <p:nvPr>
            <p:ph type="title"/>
          </p:nvPr>
        </p:nvSpPr>
        <p:spPr/>
        <p:txBody>
          <a:bodyPr>
            <a:normAutofit/>
          </a:bodyPr>
          <a:lstStyle/>
          <a:p>
            <a:r>
              <a:rPr lang="en-US" altLang="zh-CN" sz="3600" b="1" dirty="0"/>
              <a:t>Practical Considerations</a:t>
            </a:r>
            <a:endParaRPr lang="en-US" sz="3600" b="1" dirty="0"/>
          </a:p>
        </p:txBody>
      </p:sp>
      <p:sp>
        <p:nvSpPr>
          <p:cNvPr id="3" name="Content Placeholder 2">
            <a:extLst>
              <a:ext uri="{FF2B5EF4-FFF2-40B4-BE49-F238E27FC236}">
                <a16:creationId xmlns:a16="http://schemas.microsoft.com/office/drawing/2014/main" id="{EE277003-5B70-4EFA-AC83-73E3CBF02678}"/>
              </a:ext>
            </a:extLst>
          </p:cNvPr>
          <p:cNvSpPr>
            <a:spLocks noGrp="1"/>
          </p:cNvSpPr>
          <p:nvPr>
            <p:ph idx="1"/>
          </p:nvPr>
        </p:nvSpPr>
        <p:spPr>
          <a:xfrm>
            <a:off x="35496" y="1166018"/>
            <a:ext cx="8229600" cy="4525963"/>
          </a:xfrm>
        </p:spPr>
        <p:txBody>
          <a:bodyPr>
            <a:normAutofit/>
          </a:bodyPr>
          <a:lstStyle/>
          <a:p>
            <a:r>
              <a:rPr lang="en-US" sz="2400" dirty="0"/>
              <a:t>Number of Hidden units </a:t>
            </a:r>
          </a:p>
          <a:p>
            <a:pPr lvl="1"/>
            <a:r>
              <a:rPr lang="en-US" sz="2000" dirty="0"/>
              <a:t>Governs the expressive power of the network  </a:t>
            </a:r>
          </a:p>
          <a:p>
            <a:pPr lvl="1"/>
            <a:r>
              <a:rPr lang="en-US" sz="2000" dirty="0"/>
              <a:t>The easier the task, the fewer the nodes needed </a:t>
            </a:r>
          </a:p>
          <a:p>
            <a:pPr lvl="1"/>
            <a:r>
              <a:rPr lang="en-US" sz="2000" dirty="0"/>
              <a:t>Rule of thumb: </a:t>
            </a:r>
            <a:r>
              <a:rPr lang="en-US" sz="2000" dirty="0">
                <a:solidFill>
                  <a:srgbClr val="FF0000"/>
                </a:solidFill>
              </a:rPr>
              <a:t>total no. of weights must </a:t>
            </a:r>
            <a:r>
              <a:rPr lang="en-US" sz="2000" dirty="0"/>
              <a:t>be less than </a:t>
            </a:r>
            <a:r>
              <a:rPr lang="en-US" sz="2000" dirty="0">
                <a:solidFill>
                  <a:srgbClr val="FF0000"/>
                </a:solidFill>
              </a:rPr>
              <a:t>the number of training examples</a:t>
            </a:r>
            <a:r>
              <a:rPr lang="en-US" sz="2000" dirty="0"/>
              <a:t> (preferably </a:t>
            </a:r>
            <a:r>
              <a:rPr lang="en-US" sz="2000" b="1" dirty="0"/>
              <a:t>10 times </a:t>
            </a:r>
            <a:r>
              <a:rPr lang="en-US" sz="2000" dirty="0"/>
              <a:t>less); </a:t>
            </a:r>
          </a:p>
          <a:p>
            <a:pPr lvl="1"/>
            <a:r>
              <a:rPr lang="en-US" sz="2000" dirty="0"/>
              <a:t>A more principled method is to adjust the network complexity in response to training data; </a:t>
            </a:r>
          </a:p>
          <a:p>
            <a:pPr lvl="2"/>
            <a:r>
              <a:rPr lang="en-US" sz="1800" dirty="0"/>
              <a:t>e.g. start with a “large” no. of hidden units and “decay”, prune, or eliminate weights</a:t>
            </a:r>
          </a:p>
        </p:txBody>
      </p:sp>
      <p:pic>
        <p:nvPicPr>
          <p:cNvPr id="5" name="Picture 4">
            <a:extLst>
              <a:ext uri="{FF2B5EF4-FFF2-40B4-BE49-F238E27FC236}">
                <a16:creationId xmlns:a16="http://schemas.microsoft.com/office/drawing/2014/main" id="{B0206251-2F31-403E-B3CE-216D9736DD9D}"/>
              </a:ext>
            </a:extLst>
          </p:cNvPr>
          <p:cNvPicPr>
            <a:picLocks noChangeAspect="1"/>
          </p:cNvPicPr>
          <p:nvPr/>
        </p:nvPicPr>
        <p:blipFill>
          <a:blip r:embed="rId2"/>
          <a:stretch>
            <a:fillRect/>
          </a:stretch>
        </p:blipFill>
        <p:spPr>
          <a:xfrm>
            <a:off x="3203848" y="4149080"/>
            <a:ext cx="4847886" cy="2626234"/>
          </a:xfrm>
          <a:prstGeom prst="rect">
            <a:avLst/>
          </a:prstGeom>
        </p:spPr>
      </p:pic>
    </p:spTree>
    <p:extLst>
      <p:ext uri="{BB962C8B-B14F-4D97-AF65-F5344CB8AC3E}">
        <p14:creationId xmlns:p14="http://schemas.microsoft.com/office/powerpoint/2010/main" val="11880469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7F97B-6945-4F7C-9353-109216B664F3}"/>
              </a:ext>
            </a:extLst>
          </p:cNvPr>
          <p:cNvSpPr>
            <a:spLocks noGrp="1"/>
          </p:cNvSpPr>
          <p:nvPr>
            <p:ph type="title"/>
          </p:nvPr>
        </p:nvSpPr>
        <p:spPr/>
        <p:txBody>
          <a:bodyPr/>
          <a:lstStyle/>
          <a:p>
            <a:r>
              <a:rPr lang="en-US" dirty="0"/>
              <a:t>Feature Interaction </a:t>
            </a:r>
          </a:p>
        </p:txBody>
      </p:sp>
      <p:sp>
        <p:nvSpPr>
          <p:cNvPr id="3" name="Content Placeholder 2">
            <a:extLst>
              <a:ext uri="{FF2B5EF4-FFF2-40B4-BE49-F238E27FC236}">
                <a16:creationId xmlns:a16="http://schemas.microsoft.com/office/drawing/2014/main" id="{CC412AFE-6E56-4367-B457-7EAEA1761D96}"/>
              </a:ext>
            </a:extLst>
          </p:cNvPr>
          <p:cNvSpPr>
            <a:spLocks noGrp="1"/>
          </p:cNvSpPr>
          <p:nvPr>
            <p:ph idx="1"/>
          </p:nvPr>
        </p:nvSpPr>
        <p:spPr/>
        <p:txBody>
          <a:bodyPr/>
          <a:lstStyle/>
          <a:p>
            <a:r>
              <a:rPr lang="en-US" dirty="0"/>
              <a:t>Can we enforce feature interaction </a:t>
            </a:r>
          </a:p>
        </p:txBody>
      </p:sp>
      <p:pic>
        <p:nvPicPr>
          <p:cNvPr id="5" name="Picture 4">
            <a:extLst>
              <a:ext uri="{FF2B5EF4-FFF2-40B4-BE49-F238E27FC236}">
                <a16:creationId xmlns:a16="http://schemas.microsoft.com/office/drawing/2014/main" id="{37C53C92-F876-4034-868F-75FC4CEC6FB4}"/>
              </a:ext>
            </a:extLst>
          </p:cNvPr>
          <p:cNvPicPr>
            <a:picLocks noChangeAspect="1"/>
          </p:cNvPicPr>
          <p:nvPr/>
        </p:nvPicPr>
        <p:blipFill>
          <a:blip r:embed="rId2"/>
          <a:stretch>
            <a:fillRect/>
          </a:stretch>
        </p:blipFill>
        <p:spPr>
          <a:xfrm>
            <a:off x="683568" y="2492896"/>
            <a:ext cx="7087074" cy="3942638"/>
          </a:xfrm>
          <a:prstGeom prst="rect">
            <a:avLst/>
          </a:prstGeom>
        </p:spPr>
      </p:pic>
    </p:spTree>
    <p:extLst>
      <p:ext uri="{BB962C8B-B14F-4D97-AF65-F5344CB8AC3E}">
        <p14:creationId xmlns:p14="http://schemas.microsoft.com/office/powerpoint/2010/main" val="1214574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CEF513-1D21-450A-9607-4526D5669529}"/>
              </a:ext>
            </a:extLst>
          </p:cNvPr>
          <p:cNvSpPr>
            <a:spLocks noGrp="1"/>
          </p:cNvSpPr>
          <p:nvPr>
            <p:ph type="title"/>
          </p:nvPr>
        </p:nvSpPr>
        <p:spPr/>
        <p:txBody>
          <a:bodyPr>
            <a:normAutofit/>
          </a:bodyPr>
          <a:lstStyle/>
          <a:p>
            <a:r>
              <a:rPr lang="en-US" altLang="zh-CN" sz="3600" b="1" dirty="0"/>
              <a:t>Activation Functions</a:t>
            </a:r>
            <a:endParaRPr lang="zh-CN" altLang="en-US" sz="3600" b="1" dirty="0"/>
          </a:p>
        </p:txBody>
      </p:sp>
      <p:sp>
        <p:nvSpPr>
          <p:cNvPr id="3" name="内容占位符 2">
            <a:extLst>
              <a:ext uri="{FF2B5EF4-FFF2-40B4-BE49-F238E27FC236}">
                <a16:creationId xmlns:a16="http://schemas.microsoft.com/office/drawing/2014/main" id="{1A9FA8A4-5421-439D-AB80-1303AAEA321C}"/>
              </a:ext>
            </a:extLst>
          </p:cNvPr>
          <p:cNvSpPr>
            <a:spLocks noGrp="1"/>
          </p:cNvSpPr>
          <p:nvPr>
            <p:ph idx="1"/>
          </p:nvPr>
        </p:nvSpPr>
        <p:spPr/>
        <p:txBody>
          <a:bodyPr>
            <a:normAutofit/>
          </a:bodyPr>
          <a:lstStyle/>
          <a:p>
            <a:r>
              <a:rPr lang="en-US" altLang="zh-CN" sz="2800" dirty="0"/>
              <a:t>Threshold (step), sigmoid, tanh, </a:t>
            </a:r>
            <a:r>
              <a:rPr lang="en-US" altLang="zh-CN" sz="2800" dirty="0" err="1"/>
              <a:t>softplus</a:t>
            </a:r>
            <a:r>
              <a:rPr lang="en-US" altLang="zh-CN" sz="2800" dirty="0"/>
              <a:t>, rectifier, RELU, etc.</a:t>
            </a:r>
            <a:endParaRPr lang="zh-CN" altLang="en-US" sz="2800" dirty="0"/>
          </a:p>
        </p:txBody>
      </p:sp>
      <p:pic>
        <p:nvPicPr>
          <p:cNvPr id="131076" name="Picture 4">
            <a:extLst>
              <a:ext uri="{FF2B5EF4-FFF2-40B4-BE49-F238E27FC236}">
                <a16:creationId xmlns:a16="http://schemas.microsoft.com/office/drawing/2014/main" id="{400C5AEB-47DC-41DC-81D7-5EECDEF15D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459432"/>
            <a:ext cx="64912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252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E17AF5-9979-4D8F-A641-31167A65CF55}"/>
              </a:ext>
            </a:extLst>
          </p:cNvPr>
          <p:cNvSpPr>
            <a:spLocks noGrp="1"/>
          </p:cNvSpPr>
          <p:nvPr>
            <p:ph type="title"/>
          </p:nvPr>
        </p:nvSpPr>
        <p:spPr/>
        <p:txBody>
          <a:bodyPr>
            <a:normAutofit/>
          </a:bodyPr>
          <a:lstStyle/>
          <a:p>
            <a:r>
              <a:rPr lang="en-US" altLang="zh-CN" sz="3600" b="1" dirty="0"/>
              <a:t>More activation function in deep learning</a:t>
            </a:r>
            <a:endParaRPr lang="zh-CN" altLang="en-US" sz="3600" b="1" dirty="0"/>
          </a:p>
        </p:txBody>
      </p:sp>
      <p:sp>
        <p:nvSpPr>
          <p:cNvPr id="3" name="内容占位符 2">
            <a:extLst>
              <a:ext uri="{FF2B5EF4-FFF2-40B4-BE49-F238E27FC236}">
                <a16:creationId xmlns:a16="http://schemas.microsoft.com/office/drawing/2014/main" id="{8B1C03CF-CED3-4843-9B00-B3EF662D2BDE}"/>
              </a:ext>
            </a:extLst>
          </p:cNvPr>
          <p:cNvSpPr>
            <a:spLocks noGrp="1"/>
          </p:cNvSpPr>
          <p:nvPr>
            <p:ph idx="1"/>
          </p:nvPr>
        </p:nvSpPr>
        <p:spPr/>
        <p:txBody>
          <a:bodyPr>
            <a:normAutofit/>
          </a:bodyPr>
          <a:lstStyle/>
          <a:p>
            <a:r>
              <a:rPr lang="en-US" altLang="zh-CN" sz="2800" dirty="0"/>
              <a:t>Leaky RELU </a:t>
            </a:r>
          </a:p>
          <a:p>
            <a:pPr lvl="1"/>
            <a:r>
              <a:rPr lang="en-US" altLang="zh-CN" sz="2400" dirty="0"/>
              <a:t>(Maas et al., 2013) Fix ai to a small value </a:t>
            </a:r>
          </a:p>
          <a:p>
            <a:r>
              <a:rPr lang="en-US" altLang="zh-CN" sz="2800" dirty="0"/>
              <a:t>Parametric </a:t>
            </a:r>
            <a:r>
              <a:rPr lang="en-US" altLang="zh-CN" sz="2800" dirty="0" err="1"/>
              <a:t>ReLU</a:t>
            </a:r>
            <a:r>
              <a:rPr lang="en-US" altLang="zh-CN" sz="2800" dirty="0"/>
              <a:t>: </a:t>
            </a:r>
          </a:p>
          <a:p>
            <a:pPr lvl="1"/>
            <a:r>
              <a:rPr lang="en-US" altLang="zh-CN" sz="2400" dirty="0"/>
              <a:t>(He et al., 2015) Learn </a:t>
            </a:r>
            <a:r>
              <a:rPr lang="en-US" altLang="zh-CN" sz="2400" dirty="0" err="1"/>
              <a:t>alpha_i</a:t>
            </a:r>
            <a:endParaRPr lang="en-US" altLang="zh-CN" sz="2400" dirty="0"/>
          </a:p>
          <a:p>
            <a:r>
              <a:rPr lang="en-US" altLang="zh-CN" sz="2800" dirty="0"/>
              <a:t>ELU (exponential linear unit)</a:t>
            </a:r>
          </a:p>
          <a:p>
            <a:endParaRPr lang="en-US" altLang="zh-CN" sz="2800" dirty="0"/>
          </a:p>
          <a:p>
            <a:endParaRPr lang="en-US" altLang="zh-CN" sz="2800" dirty="0"/>
          </a:p>
          <a:p>
            <a:pPr lvl="1"/>
            <a:r>
              <a:rPr lang="en-US" altLang="zh-CN" sz="1600" dirty="0" err="1"/>
              <a:t>Clevert</a:t>
            </a:r>
            <a:r>
              <a:rPr lang="en-US" altLang="zh-CN" sz="1600" dirty="0"/>
              <a:t> et al. ”Fast and Accurate Deep Network Learning </a:t>
            </a:r>
          </a:p>
          <a:p>
            <a:pPr marL="457200" lvl="1" indent="0">
              <a:buNone/>
            </a:pPr>
            <a:r>
              <a:rPr lang="en-US" altLang="zh-CN" sz="1600" dirty="0"/>
              <a:t>by Exponential Linear Units (ELUs)”</a:t>
            </a:r>
          </a:p>
          <a:p>
            <a:pPr lvl="1"/>
            <a:endParaRPr lang="zh-CN" altLang="en-US" sz="2400" dirty="0"/>
          </a:p>
        </p:txBody>
      </p:sp>
      <p:pic>
        <p:nvPicPr>
          <p:cNvPr id="4" name="图片 3">
            <a:extLst>
              <a:ext uri="{FF2B5EF4-FFF2-40B4-BE49-F238E27FC236}">
                <a16:creationId xmlns:a16="http://schemas.microsoft.com/office/drawing/2014/main" id="{44A94C5E-E523-4055-BD92-A6E038722849}"/>
              </a:ext>
            </a:extLst>
          </p:cNvPr>
          <p:cNvPicPr>
            <a:picLocks noChangeAspect="1"/>
          </p:cNvPicPr>
          <p:nvPr/>
        </p:nvPicPr>
        <p:blipFill>
          <a:blip r:embed="rId2"/>
          <a:stretch>
            <a:fillRect/>
          </a:stretch>
        </p:blipFill>
        <p:spPr>
          <a:xfrm>
            <a:off x="6732240" y="1130907"/>
            <a:ext cx="2146410" cy="1898748"/>
          </a:xfrm>
          <a:prstGeom prst="rect">
            <a:avLst/>
          </a:prstGeom>
        </p:spPr>
      </p:pic>
      <p:pic>
        <p:nvPicPr>
          <p:cNvPr id="5" name="图片 4">
            <a:extLst>
              <a:ext uri="{FF2B5EF4-FFF2-40B4-BE49-F238E27FC236}">
                <a16:creationId xmlns:a16="http://schemas.microsoft.com/office/drawing/2014/main" id="{856EC580-6FD1-4244-A958-298FC43C5CFD}"/>
              </a:ext>
            </a:extLst>
          </p:cNvPr>
          <p:cNvPicPr>
            <a:picLocks noChangeAspect="1"/>
          </p:cNvPicPr>
          <p:nvPr/>
        </p:nvPicPr>
        <p:blipFill>
          <a:blip r:embed="rId3"/>
          <a:stretch>
            <a:fillRect/>
          </a:stretch>
        </p:blipFill>
        <p:spPr>
          <a:xfrm>
            <a:off x="6732240" y="2958990"/>
            <a:ext cx="2076557" cy="1797142"/>
          </a:xfrm>
          <a:prstGeom prst="rect">
            <a:avLst/>
          </a:prstGeom>
        </p:spPr>
      </p:pic>
      <p:pic>
        <p:nvPicPr>
          <p:cNvPr id="6" name="图片 5">
            <a:extLst>
              <a:ext uri="{FF2B5EF4-FFF2-40B4-BE49-F238E27FC236}">
                <a16:creationId xmlns:a16="http://schemas.microsoft.com/office/drawing/2014/main" id="{4C24EDF2-DE2E-4D42-A95B-FEA6FD88AD4C}"/>
              </a:ext>
            </a:extLst>
          </p:cNvPr>
          <p:cNvPicPr>
            <a:picLocks noChangeAspect="1"/>
          </p:cNvPicPr>
          <p:nvPr/>
        </p:nvPicPr>
        <p:blipFill>
          <a:blip r:embed="rId4"/>
          <a:stretch>
            <a:fillRect/>
          </a:stretch>
        </p:blipFill>
        <p:spPr>
          <a:xfrm>
            <a:off x="1115616" y="3926616"/>
            <a:ext cx="3746693" cy="920797"/>
          </a:xfrm>
          <a:prstGeom prst="rect">
            <a:avLst/>
          </a:prstGeom>
        </p:spPr>
      </p:pic>
      <p:pic>
        <p:nvPicPr>
          <p:cNvPr id="134146" name="Picture 2">
            <a:extLst>
              <a:ext uri="{FF2B5EF4-FFF2-40B4-BE49-F238E27FC236}">
                <a16:creationId xmlns:a16="http://schemas.microsoft.com/office/drawing/2014/main" id="{0570B3C9-08ED-4C3A-91A5-78E30E3D94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8158" y="4794928"/>
            <a:ext cx="3879731" cy="2002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2030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35E867-8B1A-4D6C-BEE4-5793FDF293C0}"/>
              </a:ext>
            </a:extLst>
          </p:cNvPr>
          <p:cNvSpPr>
            <a:spLocks noGrp="1"/>
          </p:cNvSpPr>
          <p:nvPr>
            <p:ph type="title"/>
          </p:nvPr>
        </p:nvSpPr>
        <p:spPr/>
        <p:txBody>
          <a:bodyPr>
            <a:normAutofit/>
          </a:bodyPr>
          <a:lstStyle/>
          <a:p>
            <a:r>
              <a:rPr lang="en-US" altLang="zh-CN" sz="3600" b="1" dirty="0"/>
              <a:t>Decision Boundary of a Perceptron</a:t>
            </a:r>
            <a:endParaRPr lang="zh-CN" altLang="en-US" sz="3600" b="1" dirty="0"/>
          </a:p>
        </p:txBody>
      </p:sp>
      <p:sp>
        <p:nvSpPr>
          <p:cNvPr id="3" name="内容占位符 2">
            <a:extLst>
              <a:ext uri="{FF2B5EF4-FFF2-40B4-BE49-F238E27FC236}">
                <a16:creationId xmlns:a16="http://schemas.microsoft.com/office/drawing/2014/main" id="{DA50AE2D-189C-4ACD-A447-61E686346A29}"/>
              </a:ext>
            </a:extLst>
          </p:cNvPr>
          <p:cNvSpPr>
            <a:spLocks noGrp="1"/>
          </p:cNvSpPr>
          <p:nvPr>
            <p:ph idx="1"/>
          </p:nvPr>
        </p:nvSpPr>
        <p:spPr/>
        <p:txBody>
          <a:bodyPr/>
          <a:lstStyle/>
          <a:p>
            <a:endParaRPr lang="zh-CN" altLang="en-US"/>
          </a:p>
        </p:txBody>
      </p:sp>
      <p:sp>
        <p:nvSpPr>
          <p:cNvPr id="4" name="Content Placeholder 2">
            <a:extLst>
              <a:ext uri="{FF2B5EF4-FFF2-40B4-BE49-F238E27FC236}">
                <a16:creationId xmlns:a16="http://schemas.microsoft.com/office/drawing/2014/main" id="{2A64C0E7-9363-422C-9D6F-FCE4C2EECC28}"/>
              </a:ext>
            </a:extLst>
          </p:cNvPr>
          <p:cNvSpPr txBox="1">
            <a:spLocks/>
          </p:cNvSpPr>
          <p:nvPr/>
        </p:nvSpPr>
        <p:spPr>
          <a:xfrm>
            <a:off x="457200" y="4547682"/>
            <a:ext cx="8229600" cy="157848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Weights are the coefficients of hyperplane</a:t>
            </a:r>
          </a:p>
          <a:p>
            <a:r>
              <a:rPr lang="en-US" b="1"/>
              <a:t>w</a:t>
            </a:r>
            <a:r>
              <a:rPr lang="en-US" baseline="30000"/>
              <a:t>T</a:t>
            </a:r>
            <a:r>
              <a:rPr lang="en-US" b="1"/>
              <a:t>x </a:t>
            </a:r>
            <a:r>
              <a:rPr lang="en-US"/>
              <a:t>is the (signed) distance of point </a:t>
            </a:r>
            <a:r>
              <a:rPr lang="en-US" b="1"/>
              <a:t>x</a:t>
            </a:r>
            <a:r>
              <a:rPr lang="en-US"/>
              <a:t> to hyperplane </a:t>
            </a:r>
            <a:r>
              <a:rPr lang="en-US" b="1"/>
              <a:t>w</a:t>
            </a:r>
          </a:p>
          <a:p>
            <a:pPr lvl="1"/>
            <a:r>
              <a:rPr lang="en-US"/>
              <a:t>Example: </a:t>
            </a:r>
            <a:r>
              <a:rPr lang="en-US">
                <a:hlinkClick r:id="rId2"/>
              </a:rPr>
              <a:t>http://mathinsight.org/distance_point_plane</a:t>
            </a:r>
            <a:endParaRPr lang="en-US" dirty="0"/>
          </a:p>
        </p:txBody>
      </p:sp>
      <p:grpSp>
        <p:nvGrpSpPr>
          <p:cNvPr id="5" name="Group 129">
            <a:extLst>
              <a:ext uri="{FF2B5EF4-FFF2-40B4-BE49-F238E27FC236}">
                <a16:creationId xmlns:a16="http://schemas.microsoft.com/office/drawing/2014/main" id="{D730FB68-8C52-4829-A5B1-1309A6734A56}"/>
              </a:ext>
            </a:extLst>
          </p:cNvPr>
          <p:cNvGrpSpPr>
            <a:grpSpLocks/>
          </p:cNvGrpSpPr>
          <p:nvPr/>
        </p:nvGrpSpPr>
        <p:grpSpPr bwMode="auto">
          <a:xfrm>
            <a:off x="333375" y="2139712"/>
            <a:ext cx="3705225" cy="2355850"/>
            <a:chOff x="704" y="1177"/>
            <a:chExt cx="2334" cy="1484"/>
          </a:xfrm>
        </p:grpSpPr>
        <p:sp>
          <p:nvSpPr>
            <p:cNvPr id="6" name="Line 130">
              <a:extLst>
                <a:ext uri="{FF2B5EF4-FFF2-40B4-BE49-F238E27FC236}">
                  <a16:creationId xmlns:a16="http://schemas.microsoft.com/office/drawing/2014/main" id="{5FAA7666-C2F5-4178-8D2B-679F3792FF83}"/>
                </a:ext>
              </a:extLst>
            </p:cNvPr>
            <p:cNvSpPr>
              <a:spLocks noChangeShapeType="1"/>
            </p:cNvSpPr>
            <p:nvPr/>
          </p:nvSpPr>
          <p:spPr bwMode="auto">
            <a:xfrm flipV="1">
              <a:off x="1270" y="1180"/>
              <a:ext cx="0" cy="141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7" name="Line 131">
              <a:extLst>
                <a:ext uri="{FF2B5EF4-FFF2-40B4-BE49-F238E27FC236}">
                  <a16:creationId xmlns:a16="http://schemas.microsoft.com/office/drawing/2014/main" id="{870AA741-9B00-428F-91F5-005251C5E40D}"/>
                </a:ext>
              </a:extLst>
            </p:cNvPr>
            <p:cNvSpPr>
              <a:spLocks noChangeShapeType="1"/>
            </p:cNvSpPr>
            <p:nvPr/>
          </p:nvSpPr>
          <p:spPr bwMode="auto">
            <a:xfrm>
              <a:off x="704" y="2352"/>
              <a:ext cx="2334" cy="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8" name="Text Box 132">
              <a:extLst>
                <a:ext uri="{FF2B5EF4-FFF2-40B4-BE49-F238E27FC236}">
                  <a16:creationId xmlns:a16="http://schemas.microsoft.com/office/drawing/2014/main" id="{7FA92CDF-B020-4D09-BCFC-0E66F9607A56}"/>
                </a:ext>
              </a:extLst>
            </p:cNvPr>
            <p:cNvSpPr txBox="1">
              <a:spLocks noChangeArrowheads="1"/>
            </p:cNvSpPr>
            <p:nvPr/>
          </p:nvSpPr>
          <p:spPr bwMode="auto">
            <a:xfrm>
              <a:off x="1247" y="1177"/>
              <a:ext cx="21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spcBef>
                  <a:spcPct val="20000"/>
                </a:spcBef>
                <a:buClr>
                  <a:schemeClr val="accent1"/>
                </a:buClr>
              </a:pPr>
              <a:r>
                <a:rPr kumimoji="1" lang="fr-FR" altLang="en-US" sz="1600" i="1">
                  <a:latin typeface="Times New Roman" panose="02020603050405020304" pitchFamily="18" charset="0"/>
                </a:rPr>
                <a:t>x</a:t>
              </a:r>
              <a:r>
                <a:rPr kumimoji="1" lang="fr-FR" altLang="en-US" sz="1600" i="1" baseline="-25000">
                  <a:latin typeface="Times New Roman" panose="02020603050405020304" pitchFamily="18" charset="0"/>
                </a:rPr>
                <a:t>2</a:t>
              </a:r>
              <a:endParaRPr kumimoji="1" lang="fr-FR" altLang="en-US" sz="1600">
                <a:latin typeface="Times New Roman" panose="02020603050405020304" pitchFamily="18" charset="0"/>
              </a:endParaRPr>
            </a:p>
          </p:txBody>
        </p:sp>
        <p:grpSp>
          <p:nvGrpSpPr>
            <p:cNvPr id="9" name="Group 133">
              <a:extLst>
                <a:ext uri="{FF2B5EF4-FFF2-40B4-BE49-F238E27FC236}">
                  <a16:creationId xmlns:a16="http://schemas.microsoft.com/office/drawing/2014/main" id="{9B7B1A01-5CB2-4BCC-883D-41B72B29AC57}"/>
                </a:ext>
              </a:extLst>
            </p:cNvPr>
            <p:cNvGrpSpPr>
              <a:grpSpLocks/>
            </p:cNvGrpSpPr>
            <p:nvPr/>
          </p:nvGrpSpPr>
          <p:grpSpPr bwMode="auto">
            <a:xfrm>
              <a:off x="845" y="1609"/>
              <a:ext cx="1847" cy="949"/>
              <a:chOff x="845" y="1799"/>
              <a:chExt cx="1847" cy="949"/>
            </a:xfrm>
          </p:grpSpPr>
          <p:sp>
            <p:nvSpPr>
              <p:cNvPr id="105" name="Line 134">
                <a:extLst>
                  <a:ext uri="{FF2B5EF4-FFF2-40B4-BE49-F238E27FC236}">
                    <a16:creationId xmlns:a16="http://schemas.microsoft.com/office/drawing/2014/main" id="{D1F009B6-4719-4C66-BA68-0A7F445C3EB0}"/>
                  </a:ext>
                </a:extLst>
              </p:cNvPr>
              <p:cNvSpPr>
                <a:spLocks noChangeShapeType="1"/>
              </p:cNvSpPr>
              <p:nvPr/>
            </p:nvSpPr>
            <p:spPr bwMode="auto">
              <a:xfrm>
                <a:off x="845" y="1799"/>
                <a:ext cx="1847" cy="949"/>
              </a:xfrm>
              <a:prstGeom prst="line">
                <a:avLst/>
              </a:prstGeom>
              <a:noFill/>
              <a:ln w="19050">
                <a:solidFill>
                  <a:srgbClr val="FF0000"/>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106" name="Text Box 135">
                <a:extLst>
                  <a:ext uri="{FF2B5EF4-FFF2-40B4-BE49-F238E27FC236}">
                    <a16:creationId xmlns:a16="http://schemas.microsoft.com/office/drawing/2014/main" id="{AE679878-93AC-44E4-99BC-5102B9402F63}"/>
                  </a:ext>
                </a:extLst>
              </p:cNvPr>
              <p:cNvSpPr txBox="1">
                <a:spLocks noChangeArrowheads="1"/>
              </p:cNvSpPr>
              <p:nvPr/>
            </p:nvSpPr>
            <p:spPr bwMode="auto">
              <a:xfrm rot="1629619">
                <a:off x="1148" y="2049"/>
                <a:ext cx="11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spcBef>
                    <a:spcPct val="20000"/>
                  </a:spcBef>
                  <a:buClr>
                    <a:schemeClr val="accent1"/>
                  </a:buClr>
                </a:pPr>
                <a:r>
                  <a:rPr kumimoji="1" lang="fr-FR" altLang="en-US" sz="1600" b="1" i="1">
                    <a:solidFill>
                      <a:srgbClr val="000000"/>
                    </a:solidFill>
                    <a:latin typeface="Times New Roman" panose="02020603050405020304" pitchFamily="18" charset="0"/>
                  </a:rPr>
                  <a:t>w</a:t>
                </a:r>
                <a:r>
                  <a:rPr kumimoji="1" lang="fr-FR" altLang="en-US" sz="1600" b="1" i="1" baseline="-25000">
                    <a:solidFill>
                      <a:srgbClr val="000000"/>
                    </a:solidFill>
                    <a:latin typeface="Times New Roman" panose="02020603050405020304" pitchFamily="18" charset="0"/>
                  </a:rPr>
                  <a:t>1</a:t>
                </a:r>
                <a:r>
                  <a:rPr kumimoji="1" lang="fr-FR" altLang="en-US" sz="1600" b="1" i="1">
                    <a:solidFill>
                      <a:srgbClr val="000000"/>
                    </a:solidFill>
                    <a:latin typeface="Times New Roman" panose="02020603050405020304" pitchFamily="18" charset="0"/>
                  </a:rPr>
                  <a:t>x</a:t>
                </a:r>
                <a:r>
                  <a:rPr kumimoji="1" lang="fr-FR" altLang="en-US" sz="1600" b="1" i="1" baseline="-25000">
                    <a:solidFill>
                      <a:srgbClr val="000000"/>
                    </a:solidFill>
                    <a:latin typeface="Times New Roman" panose="02020603050405020304" pitchFamily="18" charset="0"/>
                  </a:rPr>
                  <a:t>1 </a:t>
                </a:r>
                <a:r>
                  <a:rPr kumimoji="1" lang="fr-FR" altLang="en-US" sz="1600" b="1">
                    <a:solidFill>
                      <a:srgbClr val="000000"/>
                    </a:solidFill>
                    <a:latin typeface="Times New Roman" panose="02020603050405020304" pitchFamily="18" charset="0"/>
                  </a:rPr>
                  <a:t>+ </a:t>
                </a:r>
                <a:r>
                  <a:rPr kumimoji="1" lang="fr-FR" altLang="en-US" sz="1600" b="1" i="1">
                    <a:solidFill>
                      <a:srgbClr val="000000"/>
                    </a:solidFill>
                    <a:latin typeface="Times New Roman" panose="02020603050405020304" pitchFamily="18" charset="0"/>
                  </a:rPr>
                  <a:t>w</a:t>
                </a:r>
                <a:r>
                  <a:rPr kumimoji="1" lang="fr-FR" altLang="en-US" sz="1600" b="1" i="1" baseline="-25000">
                    <a:solidFill>
                      <a:srgbClr val="000000"/>
                    </a:solidFill>
                    <a:latin typeface="Times New Roman" panose="02020603050405020304" pitchFamily="18" charset="0"/>
                  </a:rPr>
                  <a:t>2</a:t>
                </a:r>
                <a:r>
                  <a:rPr kumimoji="1" lang="fr-FR" altLang="en-US" sz="1600" b="1" i="1">
                    <a:solidFill>
                      <a:srgbClr val="000000"/>
                    </a:solidFill>
                    <a:latin typeface="Times New Roman" panose="02020603050405020304" pitchFamily="18" charset="0"/>
                  </a:rPr>
                  <a:t>x</a:t>
                </a:r>
                <a:r>
                  <a:rPr kumimoji="1" lang="fr-FR" altLang="en-US" sz="1600" b="1" i="1" baseline="-25000">
                    <a:solidFill>
                      <a:srgbClr val="000000"/>
                    </a:solidFill>
                    <a:latin typeface="Times New Roman" panose="02020603050405020304" pitchFamily="18" charset="0"/>
                  </a:rPr>
                  <a:t>2</a:t>
                </a:r>
                <a:r>
                  <a:rPr kumimoji="1" lang="fr-FR" altLang="en-US" sz="1600" b="1">
                    <a:solidFill>
                      <a:srgbClr val="000000"/>
                    </a:solidFill>
                    <a:latin typeface="Times New Roman" panose="02020603050405020304" pitchFamily="18" charset="0"/>
                  </a:rPr>
                  <a:t> + </a:t>
                </a:r>
                <a:r>
                  <a:rPr kumimoji="1" lang="fr-FR" altLang="en-US" sz="1600" b="1" i="1">
                    <a:solidFill>
                      <a:srgbClr val="000000"/>
                    </a:solidFill>
                    <a:latin typeface="Times New Roman" panose="02020603050405020304" pitchFamily="18" charset="0"/>
                  </a:rPr>
                  <a:t>w</a:t>
                </a:r>
                <a:r>
                  <a:rPr kumimoji="1" lang="fr-FR" altLang="en-US" sz="1600" b="1" i="1" baseline="-25000">
                    <a:solidFill>
                      <a:srgbClr val="000000"/>
                    </a:solidFill>
                    <a:latin typeface="Times New Roman" panose="02020603050405020304" pitchFamily="18" charset="0"/>
                  </a:rPr>
                  <a:t>0</a:t>
                </a:r>
                <a:r>
                  <a:rPr kumimoji="1" lang="fr-FR" altLang="en-US" sz="1600" b="1" i="1">
                    <a:solidFill>
                      <a:srgbClr val="000000"/>
                    </a:solidFill>
                    <a:latin typeface="Times New Roman" panose="02020603050405020304" pitchFamily="18" charset="0"/>
                  </a:rPr>
                  <a:t> </a:t>
                </a:r>
                <a:r>
                  <a:rPr kumimoji="1" lang="fr-FR" altLang="en-US" sz="1600" b="1">
                    <a:solidFill>
                      <a:srgbClr val="000000"/>
                    </a:solidFill>
                    <a:latin typeface="Times New Roman" panose="02020603050405020304" pitchFamily="18" charset="0"/>
                  </a:rPr>
                  <a:t>= 0</a:t>
                </a:r>
              </a:p>
            </p:txBody>
          </p:sp>
        </p:grpSp>
        <p:grpSp>
          <p:nvGrpSpPr>
            <p:cNvPr id="10" name="Group 136">
              <a:extLst>
                <a:ext uri="{FF2B5EF4-FFF2-40B4-BE49-F238E27FC236}">
                  <a16:creationId xmlns:a16="http://schemas.microsoft.com/office/drawing/2014/main" id="{D07D0079-CF0A-4249-8B2B-A177E82487AF}"/>
                </a:ext>
              </a:extLst>
            </p:cNvPr>
            <p:cNvGrpSpPr>
              <a:grpSpLocks/>
            </p:cNvGrpSpPr>
            <p:nvPr/>
          </p:nvGrpSpPr>
          <p:grpSpPr bwMode="auto">
            <a:xfrm>
              <a:off x="707" y="2017"/>
              <a:ext cx="1016" cy="644"/>
              <a:chOff x="707" y="2207"/>
              <a:chExt cx="1016" cy="644"/>
            </a:xfrm>
          </p:grpSpPr>
          <p:sp>
            <p:nvSpPr>
              <p:cNvPr id="79" name="Oval 137">
                <a:extLst>
                  <a:ext uri="{FF2B5EF4-FFF2-40B4-BE49-F238E27FC236}">
                    <a16:creationId xmlns:a16="http://schemas.microsoft.com/office/drawing/2014/main" id="{9AAFF334-CE31-4371-B199-1D742B4EEF54}"/>
                  </a:ext>
                </a:extLst>
              </p:cNvPr>
              <p:cNvSpPr>
                <a:spLocks noChangeArrowheads="1"/>
              </p:cNvSpPr>
              <p:nvPr/>
            </p:nvSpPr>
            <p:spPr bwMode="auto">
              <a:xfrm>
                <a:off x="707" y="2240"/>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80" name="Oval 138">
                <a:extLst>
                  <a:ext uri="{FF2B5EF4-FFF2-40B4-BE49-F238E27FC236}">
                    <a16:creationId xmlns:a16="http://schemas.microsoft.com/office/drawing/2014/main" id="{5D2FEA30-6602-4CB2-B90A-838EFC47A56F}"/>
                  </a:ext>
                </a:extLst>
              </p:cNvPr>
              <p:cNvSpPr>
                <a:spLocks noChangeArrowheads="1"/>
              </p:cNvSpPr>
              <p:nvPr/>
            </p:nvSpPr>
            <p:spPr bwMode="auto">
              <a:xfrm>
                <a:off x="833" y="2369"/>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81" name="Oval 139">
                <a:extLst>
                  <a:ext uri="{FF2B5EF4-FFF2-40B4-BE49-F238E27FC236}">
                    <a16:creationId xmlns:a16="http://schemas.microsoft.com/office/drawing/2014/main" id="{F100E709-0C7C-4F2A-ABE9-E880B418B674}"/>
                  </a:ext>
                </a:extLst>
              </p:cNvPr>
              <p:cNvSpPr>
                <a:spLocks noChangeArrowheads="1"/>
              </p:cNvSpPr>
              <p:nvPr/>
            </p:nvSpPr>
            <p:spPr bwMode="auto">
              <a:xfrm>
                <a:off x="968" y="2372"/>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82" name="Oval 140">
                <a:extLst>
                  <a:ext uri="{FF2B5EF4-FFF2-40B4-BE49-F238E27FC236}">
                    <a16:creationId xmlns:a16="http://schemas.microsoft.com/office/drawing/2014/main" id="{330B1526-D09C-4FDC-9D31-AC01534970E1}"/>
                  </a:ext>
                </a:extLst>
              </p:cNvPr>
              <p:cNvSpPr>
                <a:spLocks noChangeArrowheads="1"/>
              </p:cNvSpPr>
              <p:nvPr/>
            </p:nvSpPr>
            <p:spPr bwMode="auto">
              <a:xfrm>
                <a:off x="938" y="2273"/>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83" name="Oval 141">
                <a:extLst>
                  <a:ext uri="{FF2B5EF4-FFF2-40B4-BE49-F238E27FC236}">
                    <a16:creationId xmlns:a16="http://schemas.microsoft.com/office/drawing/2014/main" id="{DF6624E6-6A04-40F1-828C-CA3DA0EA4AB9}"/>
                  </a:ext>
                </a:extLst>
              </p:cNvPr>
              <p:cNvSpPr>
                <a:spLocks noChangeArrowheads="1"/>
              </p:cNvSpPr>
              <p:nvPr/>
            </p:nvSpPr>
            <p:spPr bwMode="auto">
              <a:xfrm>
                <a:off x="1337" y="2399"/>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84" name="Oval 142">
                <a:extLst>
                  <a:ext uri="{FF2B5EF4-FFF2-40B4-BE49-F238E27FC236}">
                    <a16:creationId xmlns:a16="http://schemas.microsoft.com/office/drawing/2014/main" id="{3B9A376C-517C-45C3-9638-2585FD6BA267}"/>
                  </a:ext>
                </a:extLst>
              </p:cNvPr>
              <p:cNvSpPr>
                <a:spLocks noChangeArrowheads="1"/>
              </p:cNvSpPr>
              <p:nvPr/>
            </p:nvSpPr>
            <p:spPr bwMode="auto">
              <a:xfrm>
                <a:off x="1076" y="2207"/>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85" name="Oval 143">
                <a:extLst>
                  <a:ext uri="{FF2B5EF4-FFF2-40B4-BE49-F238E27FC236}">
                    <a16:creationId xmlns:a16="http://schemas.microsoft.com/office/drawing/2014/main" id="{806F26BE-C143-4BA0-992A-810B82F8ACC8}"/>
                  </a:ext>
                </a:extLst>
              </p:cNvPr>
              <p:cNvSpPr>
                <a:spLocks noChangeArrowheads="1"/>
              </p:cNvSpPr>
              <p:nvPr/>
            </p:nvSpPr>
            <p:spPr bwMode="auto">
              <a:xfrm>
                <a:off x="1676" y="2651"/>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86" name="Oval 144">
                <a:extLst>
                  <a:ext uri="{FF2B5EF4-FFF2-40B4-BE49-F238E27FC236}">
                    <a16:creationId xmlns:a16="http://schemas.microsoft.com/office/drawing/2014/main" id="{27DC154D-9ED8-47F2-ACF5-EA85D7FF4B7E}"/>
                  </a:ext>
                </a:extLst>
              </p:cNvPr>
              <p:cNvSpPr>
                <a:spLocks noChangeArrowheads="1"/>
              </p:cNvSpPr>
              <p:nvPr/>
            </p:nvSpPr>
            <p:spPr bwMode="auto">
              <a:xfrm>
                <a:off x="1148" y="2426"/>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87" name="Oval 145">
                <a:extLst>
                  <a:ext uri="{FF2B5EF4-FFF2-40B4-BE49-F238E27FC236}">
                    <a16:creationId xmlns:a16="http://schemas.microsoft.com/office/drawing/2014/main" id="{4AA50142-5F45-4CE1-A4C5-9F25A0655D62}"/>
                  </a:ext>
                </a:extLst>
              </p:cNvPr>
              <p:cNvSpPr>
                <a:spLocks noChangeArrowheads="1"/>
              </p:cNvSpPr>
              <p:nvPr/>
            </p:nvSpPr>
            <p:spPr bwMode="auto">
              <a:xfrm>
                <a:off x="1292" y="2609"/>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88" name="Oval 146">
                <a:extLst>
                  <a:ext uri="{FF2B5EF4-FFF2-40B4-BE49-F238E27FC236}">
                    <a16:creationId xmlns:a16="http://schemas.microsoft.com/office/drawing/2014/main" id="{E8B6343E-DA68-43AF-846C-F1A2B74F0FF5}"/>
                  </a:ext>
                </a:extLst>
              </p:cNvPr>
              <p:cNvSpPr>
                <a:spLocks noChangeArrowheads="1"/>
              </p:cNvSpPr>
              <p:nvPr/>
            </p:nvSpPr>
            <p:spPr bwMode="auto">
              <a:xfrm>
                <a:off x="1505" y="2216"/>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89" name="Oval 147">
                <a:extLst>
                  <a:ext uri="{FF2B5EF4-FFF2-40B4-BE49-F238E27FC236}">
                    <a16:creationId xmlns:a16="http://schemas.microsoft.com/office/drawing/2014/main" id="{3082AF7E-7675-4347-82A5-746C212A0913}"/>
                  </a:ext>
                </a:extLst>
              </p:cNvPr>
              <p:cNvSpPr>
                <a:spLocks noChangeArrowheads="1"/>
              </p:cNvSpPr>
              <p:nvPr/>
            </p:nvSpPr>
            <p:spPr bwMode="auto">
              <a:xfrm>
                <a:off x="1451" y="2324"/>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90" name="Oval 148">
                <a:extLst>
                  <a:ext uri="{FF2B5EF4-FFF2-40B4-BE49-F238E27FC236}">
                    <a16:creationId xmlns:a16="http://schemas.microsoft.com/office/drawing/2014/main" id="{8D1CDAD8-C5DC-4EFD-9709-385899AA13C0}"/>
                  </a:ext>
                </a:extLst>
              </p:cNvPr>
              <p:cNvSpPr>
                <a:spLocks noChangeArrowheads="1"/>
              </p:cNvSpPr>
              <p:nvPr/>
            </p:nvSpPr>
            <p:spPr bwMode="auto">
              <a:xfrm>
                <a:off x="929" y="2465"/>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91" name="Oval 149">
                <a:extLst>
                  <a:ext uri="{FF2B5EF4-FFF2-40B4-BE49-F238E27FC236}">
                    <a16:creationId xmlns:a16="http://schemas.microsoft.com/office/drawing/2014/main" id="{F5E5611B-6257-46DF-9772-42B68CB4B1C9}"/>
                  </a:ext>
                </a:extLst>
              </p:cNvPr>
              <p:cNvSpPr>
                <a:spLocks noChangeArrowheads="1"/>
              </p:cNvSpPr>
              <p:nvPr/>
            </p:nvSpPr>
            <p:spPr bwMode="auto">
              <a:xfrm>
                <a:off x="1064" y="2468"/>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92" name="Oval 150">
                <a:extLst>
                  <a:ext uri="{FF2B5EF4-FFF2-40B4-BE49-F238E27FC236}">
                    <a16:creationId xmlns:a16="http://schemas.microsoft.com/office/drawing/2014/main" id="{CCCC94E3-AB01-4305-BBA6-BC6F838F8496}"/>
                  </a:ext>
                </a:extLst>
              </p:cNvPr>
              <p:cNvSpPr>
                <a:spLocks noChangeArrowheads="1"/>
              </p:cNvSpPr>
              <p:nvPr/>
            </p:nvSpPr>
            <p:spPr bwMode="auto">
              <a:xfrm>
                <a:off x="1298" y="2264"/>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93" name="Oval 151">
                <a:extLst>
                  <a:ext uri="{FF2B5EF4-FFF2-40B4-BE49-F238E27FC236}">
                    <a16:creationId xmlns:a16="http://schemas.microsoft.com/office/drawing/2014/main" id="{99BA9889-B121-4A8F-84E2-37CFFEFAA787}"/>
                  </a:ext>
                </a:extLst>
              </p:cNvPr>
              <p:cNvSpPr>
                <a:spLocks noChangeArrowheads="1"/>
              </p:cNvSpPr>
              <p:nvPr/>
            </p:nvSpPr>
            <p:spPr bwMode="auto">
              <a:xfrm>
                <a:off x="1424" y="2711"/>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94" name="Oval 152">
                <a:extLst>
                  <a:ext uri="{FF2B5EF4-FFF2-40B4-BE49-F238E27FC236}">
                    <a16:creationId xmlns:a16="http://schemas.microsoft.com/office/drawing/2014/main" id="{3D0675EB-A65F-41A5-93DA-C692E0E2B983}"/>
                  </a:ext>
                </a:extLst>
              </p:cNvPr>
              <p:cNvSpPr>
                <a:spLocks noChangeArrowheads="1"/>
              </p:cNvSpPr>
              <p:nvPr/>
            </p:nvSpPr>
            <p:spPr bwMode="auto">
              <a:xfrm>
                <a:off x="1502" y="2573"/>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95" name="Oval 153">
                <a:extLst>
                  <a:ext uri="{FF2B5EF4-FFF2-40B4-BE49-F238E27FC236}">
                    <a16:creationId xmlns:a16="http://schemas.microsoft.com/office/drawing/2014/main" id="{2F6ED432-AA05-42AF-A060-F468C4781776}"/>
                  </a:ext>
                </a:extLst>
              </p:cNvPr>
              <p:cNvSpPr>
                <a:spLocks noChangeArrowheads="1"/>
              </p:cNvSpPr>
              <p:nvPr/>
            </p:nvSpPr>
            <p:spPr bwMode="auto">
              <a:xfrm>
                <a:off x="1484" y="2402"/>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96" name="Oval 154">
                <a:extLst>
                  <a:ext uri="{FF2B5EF4-FFF2-40B4-BE49-F238E27FC236}">
                    <a16:creationId xmlns:a16="http://schemas.microsoft.com/office/drawing/2014/main" id="{9DCC740C-E1CC-41ED-AABC-21B90A5D5A9A}"/>
                  </a:ext>
                </a:extLst>
              </p:cNvPr>
              <p:cNvSpPr>
                <a:spLocks noChangeArrowheads="1"/>
              </p:cNvSpPr>
              <p:nvPr/>
            </p:nvSpPr>
            <p:spPr bwMode="auto">
              <a:xfrm>
                <a:off x="1157" y="2324"/>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97" name="Oval 155">
                <a:extLst>
                  <a:ext uri="{FF2B5EF4-FFF2-40B4-BE49-F238E27FC236}">
                    <a16:creationId xmlns:a16="http://schemas.microsoft.com/office/drawing/2014/main" id="{E31B8F6B-E51D-4C39-9A10-4675E892ABC9}"/>
                  </a:ext>
                </a:extLst>
              </p:cNvPr>
              <p:cNvSpPr>
                <a:spLocks noChangeArrowheads="1"/>
              </p:cNvSpPr>
              <p:nvPr/>
            </p:nvSpPr>
            <p:spPr bwMode="auto">
              <a:xfrm>
                <a:off x="1526" y="2471"/>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98" name="Oval 156">
                <a:extLst>
                  <a:ext uri="{FF2B5EF4-FFF2-40B4-BE49-F238E27FC236}">
                    <a16:creationId xmlns:a16="http://schemas.microsoft.com/office/drawing/2014/main" id="{5ED07EB0-CD99-4017-B735-D1E8FB82C899}"/>
                  </a:ext>
                </a:extLst>
              </p:cNvPr>
              <p:cNvSpPr>
                <a:spLocks noChangeArrowheads="1"/>
              </p:cNvSpPr>
              <p:nvPr/>
            </p:nvSpPr>
            <p:spPr bwMode="auto">
              <a:xfrm>
                <a:off x="1586" y="2552"/>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99" name="Oval 157">
                <a:extLst>
                  <a:ext uri="{FF2B5EF4-FFF2-40B4-BE49-F238E27FC236}">
                    <a16:creationId xmlns:a16="http://schemas.microsoft.com/office/drawing/2014/main" id="{3D7EA67B-A560-4821-8453-108AC807A918}"/>
                  </a:ext>
                </a:extLst>
              </p:cNvPr>
              <p:cNvSpPr>
                <a:spLocks noChangeArrowheads="1"/>
              </p:cNvSpPr>
              <p:nvPr/>
            </p:nvSpPr>
            <p:spPr bwMode="auto">
              <a:xfrm>
                <a:off x="1253" y="2420"/>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00" name="Oval 158">
                <a:extLst>
                  <a:ext uri="{FF2B5EF4-FFF2-40B4-BE49-F238E27FC236}">
                    <a16:creationId xmlns:a16="http://schemas.microsoft.com/office/drawing/2014/main" id="{FBC8031D-96EB-48C3-B0B2-CB0245682BE8}"/>
                  </a:ext>
                </a:extLst>
              </p:cNvPr>
              <p:cNvSpPr>
                <a:spLocks noChangeArrowheads="1"/>
              </p:cNvSpPr>
              <p:nvPr/>
            </p:nvSpPr>
            <p:spPr bwMode="auto">
              <a:xfrm>
                <a:off x="1349" y="2516"/>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01" name="Oval 159">
                <a:extLst>
                  <a:ext uri="{FF2B5EF4-FFF2-40B4-BE49-F238E27FC236}">
                    <a16:creationId xmlns:a16="http://schemas.microsoft.com/office/drawing/2014/main" id="{D4598EB1-D3EB-4E08-BCB3-02B53FBE1929}"/>
                  </a:ext>
                </a:extLst>
              </p:cNvPr>
              <p:cNvSpPr>
                <a:spLocks noChangeArrowheads="1"/>
              </p:cNvSpPr>
              <p:nvPr/>
            </p:nvSpPr>
            <p:spPr bwMode="auto">
              <a:xfrm>
                <a:off x="1445" y="2612"/>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02" name="Oval 160">
                <a:extLst>
                  <a:ext uri="{FF2B5EF4-FFF2-40B4-BE49-F238E27FC236}">
                    <a16:creationId xmlns:a16="http://schemas.microsoft.com/office/drawing/2014/main" id="{BFA0FF1E-5948-4293-B059-12BADC60FB38}"/>
                  </a:ext>
                </a:extLst>
              </p:cNvPr>
              <p:cNvSpPr>
                <a:spLocks noChangeArrowheads="1"/>
              </p:cNvSpPr>
              <p:nvPr/>
            </p:nvSpPr>
            <p:spPr bwMode="auto">
              <a:xfrm>
                <a:off x="1541" y="2708"/>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03" name="Oval 161">
                <a:extLst>
                  <a:ext uri="{FF2B5EF4-FFF2-40B4-BE49-F238E27FC236}">
                    <a16:creationId xmlns:a16="http://schemas.microsoft.com/office/drawing/2014/main" id="{B4316571-3510-40ED-91C4-BA66155BA481}"/>
                  </a:ext>
                </a:extLst>
              </p:cNvPr>
              <p:cNvSpPr>
                <a:spLocks noChangeArrowheads="1"/>
              </p:cNvSpPr>
              <p:nvPr/>
            </p:nvSpPr>
            <p:spPr bwMode="auto">
              <a:xfrm>
                <a:off x="1637" y="2804"/>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04" name="Oval 162">
                <a:extLst>
                  <a:ext uri="{FF2B5EF4-FFF2-40B4-BE49-F238E27FC236}">
                    <a16:creationId xmlns:a16="http://schemas.microsoft.com/office/drawing/2014/main" id="{BBC29551-5518-4E73-BD1A-ACF29EC1A866}"/>
                  </a:ext>
                </a:extLst>
              </p:cNvPr>
              <p:cNvSpPr>
                <a:spLocks noChangeArrowheads="1"/>
              </p:cNvSpPr>
              <p:nvPr/>
            </p:nvSpPr>
            <p:spPr bwMode="auto">
              <a:xfrm>
                <a:off x="1400" y="2222"/>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grpSp>
          <p:nvGrpSpPr>
            <p:cNvPr id="11" name="Group 163">
              <a:extLst>
                <a:ext uri="{FF2B5EF4-FFF2-40B4-BE49-F238E27FC236}">
                  <a16:creationId xmlns:a16="http://schemas.microsoft.com/office/drawing/2014/main" id="{8614F23A-B6C5-44AC-A291-25C70B004990}"/>
                </a:ext>
              </a:extLst>
            </p:cNvPr>
            <p:cNvGrpSpPr>
              <a:grpSpLocks/>
            </p:cNvGrpSpPr>
            <p:nvPr/>
          </p:nvGrpSpPr>
          <p:grpSpPr bwMode="auto">
            <a:xfrm>
              <a:off x="1439" y="1375"/>
              <a:ext cx="870" cy="711"/>
              <a:chOff x="1439" y="1565"/>
              <a:chExt cx="870" cy="711"/>
            </a:xfrm>
          </p:grpSpPr>
          <p:grpSp>
            <p:nvGrpSpPr>
              <p:cNvPr id="13" name="Group 164">
                <a:extLst>
                  <a:ext uri="{FF2B5EF4-FFF2-40B4-BE49-F238E27FC236}">
                    <a16:creationId xmlns:a16="http://schemas.microsoft.com/office/drawing/2014/main" id="{56EB793C-0DBA-41D0-BDBB-3A9BD4CC4B87}"/>
                  </a:ext>
                </a:extLst>
              </p:cNvPr>
              <p:cNvGrpSpPr>
                <a:grpSpLocks/>
              </p:cNvGrpSpPr>
              <p:nvPr/>
            </p:nvGrpSpPr>
            <p:grpSpPr bwMode="auto">
              <a:xfrm>
                <a:off x="1877" y="1733"/>
                <a:ext cx="42" cy="42"/>
                <a:chOff x="3156" y="2715"/>
                <a:chExt cx="42" cy="42"/>
              </a:xfrm>
            </p:grpSpPr>
            <p:sp>
              <p:nvSpPr>
                <p:cNvPr id="77" name="Line 165">
                  <a:extLst>
                    <a:ext uri="{FF2B5EF4-FFF2-40B4-BE49-F238E27FC236}">
                      <a16:creationId xmlns:a16="http://schemas.microsoft.com/office/drawing/2014/main" id="{9793FE94-E270-409B-8AED-34C787D0CD82}"/>
                    </a:ext>
                  </a:extLst>
                </p:cNvPr>
                <p:cNvSpPr>
                  <a:spLocks noChangeShapeType="1"/>
                </p:cNvSpPr>
                <p:nvPr/>
              </p:nvSpPr>
              <p:spPr bwMode="auto">
                <a:xfrm>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78" name="Line 166">
                  <a:extLst>
                    <a:ext uri="{FF2B5EF4-FFF2-40B4-BE49-F238E27FC236}">
                      <a16:creationId xmlns:a16="http://schemas.microsoft.com/office/drawing/2014/main" id="{5C05C8D4-EDC6-4CFC-B912-3EFCA01577A7}"/>
                    </a:ext>
                  </a:extLst>
                </p:cNvPr>
                <p:cNvSpPr>
                  <a:spLocks noChangeShapeType="1"/>
                </p:cNvSpPr>
                <p:nvPr/>
              </p:nvSpPr>
              <p:spPr bwMode="auto">
                <a:xfrm rot="-5400000">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grpSp>
            <p:nvGrpSpPr>
              <p:cNvPr id="14" name="Group 167">
                <a:extLst>
                  <a:ext uri="{FF2B5EF4-FFF2-40B4-BE49-F238E27FC236}">
                    <a16:creationId xmlns:a16="http://schemas.microsoft.com/office/drawing/2014/main" id="{08DD2C37-62DA-43B6-BA30-F714F024EBF9}"/>
                  </a:ext>
                </a:extLst>
              </p:cNvPr>
              <p:cNvGrpSpPr>
                <a:grpSpLocks/>
              </p:cNvGrpSpPr>
              <p:nvPr/>
            </p:nvGrpSpPr>
            <p:grpSpPr bwMode="auto">
              <a:xfrm>
                <a:off x="1757" y="1598"/>
                <a:ext cx="42" cy="42"/>
                <a:chOff x="3156" y="2715"/>
                <a:chExt cx="42" cy="42"/>
              </a:xfrm>
            </p:grpSpPr>
            <p:sp>
              <p:nvSpPr>
                <p:cNvPr id="75" name="Line 168">
                  <a:extLst>
                    <a:ext uri="{FF2B5EF4-FFF2-40B4-BE49-F238E27FC236}">
                      <a16:creationId xmlns:a16="http://schemas.microsoft.com/office/drawing/2014/main" id="{B63426D2-12F9-4CB5-886D-B1088BB066DE}"/>
                    </a:ext>
                  </a:extLst>
                </p:cNvPr>
                <p:cNvSpPr>
                  <a:spLocks noChangeShapeType="1"/>
                </p:cNvSpPr>
                <p:nvPr/>
              </p:nvSpPr>
              <p:spPr bwMode="auto">
                <a:xfrm>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76" name="Line 169">
                  <a:extLst>
                    <a:ext uri="{FF2B5EF4-FFF2-40B4-BE49-F238E27FC236}">
                      <a16:creationId xmlns:a16="http://schemas.microsoft.com/office/drawing/2014/main" id="{13C593C2-AD35-475C-A9F0-4A1C0F23ACDD}"/>
                    </a:ext>
                  </a:extLst>
                </p:cNvPr>
                <p:cNvSpPr>
                  <a:spLocks noChangeShapeType="1"/>
                </p:cNvSpPr>
                <p:nvPr/>
              </p:nvSpPr>
              <p:spPr bwMode="auto">
                <a:xfrm rot="-5400000">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grpSp>
            <p:nvGrpSpPr>
              <p:cNvPr id="15" name="Group 170">
                <a:extLst>
                  <a:ext uri="{FF2B5EF4-FFF2-40B4-BE49-F238E27FC236}">
                    <a16:creationId xmlns:a16="http://schemas.microsoft.com/office/drawing/2014/main" id="{D80FCE68-BD54-4BD4-A4CE-85F4551B462E}"/>
                  </a:ext>
                </a:extLst>
              </p:cNvPr>
              <p:cNvGrpSpPr>
                <a:grpSpLocks/>
              </p:cNvGrpSpPr>
              <p:nvPr/>
            </p:nvGrpSpPr>
            <p:grpSpPr bwMode="auto">
              <a:xfrm>
                <a:off x="1637" y="1721"/>
                <a:ext cx="42" cy="42"/>
                <a:chOff x="3156" y="2715"/>
                <a:chExt cx="42" cy="42"/>
              </a:xfrm>
            </p:grpSpPr>
            <p:sp>
              <p:nvSpPr>
                <p:cNvPr id="73" name="Line 171">
                  <a:extLst>
                    <a:ext uri="{FF2B5EF4-FFF2-40B4-BE49-F238E27FC236}">
                      <a16:creationId xmlns:a16="http://schemas.microsoft.com/office/drawing/2014/main" id="{EB917C6C-B2F0-4774-A91B-8743B91267AA}"/>
                    </a:ext>
                  </a:extLst>
                </p:cNvPr>
                <p:cNvSpPr>
                  <a:spLocks noChangeShapeType="1"/>
                </p:cNvSpPr>
                <p:nvPr/>
              </p:nvSpPr>
              <p:spPr bwMode="auto">
                <a:xfrm>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74" name="Line 172">
                  <a:extLst>
                    <a:ext uri="{FF2B5EF4-FFF2-40B4-BE49-F238E27FC236}">
                      <a16:creationId xmlns:a16="http://schemas.microsoft.com/office/drawing/2014/main" id="{A11E6557-C9F1-4D14-931A-340A9DF44F1C}"/>
                    </a:ext>
                  </a:extLst>
                </p:cNvPr>
                <p:cNvSpPr>
                  <a:spLocks noChangeShapeType="1"/>
                </p:cNvSpPr>
                <p:nvPr/>
              </p:nvSpPr>
              <p:spPr bwMode="auto">
                <a:xfrm rot="-5400000">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grpSp>
            <p:nvGrpSpPr>
              <p:cNvPr id="16" name="Group 173">
                <a:extLst>
                  <a:ext uri="{FF2B5EF4-FFF2-40B4-BE49-F238E27FC236}">
                    <a16:creationId xmlns:a16="http://schemas.microsoft.com/office/drawing/2014/main" id="{D4299E3B-85C9-41F9-878F-606F5162348D}"/>
                  </a:ext>
                </a:extLst>
              </p:cNvPr>
              <p:cNvGrpSpPr>
                <a:grpSpLocks/>
              </p:cNvGrpSpPr>
              <p:nvPr/>
            </p:nvGrpSpPr>
            <p:grpSpPr bwMode="auto">
              <a:xfrm>
                <a:off x="1853" y="1799"/>
                <a:ext cx="42" cy="42"/>
                <a:chOff x="3156" y="2715"/>
                <a:chExt cx="42" cy="42"/>
              </a:xfrm>
            </p:grpSpPr>
            <p:sp>
              <p:nvSpPr>
                <p:cNvPr id="71" name="Line 174">
                  <a:extLst>
                    <a:ext uri="{FF2B5EF4-FFF2-40B4-BE49-F238E27FC236}">
                      <a16:creationId xmlns:a16="http://schemas.microsoft.com/office/drawing/2014/main" id="{35D31081-9284-493D-8973-AF6E01DEE1BE}"/>
                    </a:ext>
                  </a:extLst>
                </p:cNvPr>
                <p:cNvSpPr>
                  <a:spLocks noChangeShapeType="1"/>
                </p:cNvSpPr>
                <p:nvPr/>
              </p:nvSpPr>
              <p:spPr bwMode="auto">
                <a:xfrm>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72" name="Line 175">
                  <a:extLst>
                    <a:ext uri="{FF2B5EF4-FFF2-40B4-BE49-F238E27FC236}">
                      <a16:creationId xmlns:a16="http://schemas.microsoft.com/office/drawing/2014/main" id="{E90EFA85-AFB2-48F1-BB35-BFE2F2345451}"/>
                    </a:ext>
                  </a:extLst>
                </p:cNvPr>
                <p:cNvSpPr>
                  <a:spLocks noChangeShapeType="1"/>
                </p:cNvSpPr>
                <p:nvPr/>
              </p:nvSpPr>
              <p:spPr bwMode="auto">
                <a:xfrm rot="-5400000">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grpSp>
            <p:nvGrpSpPr>
              <p:cNvPr id="17" name="Group 176">
                <a:extLst>
                  <a:ext uri="{FF2B5EF4-FFF2-40B4-BE49-F238E27FC236}">
                    <a16:creationId xmlns:a16="http://schemas.microsoft.com/office/drawing/2014/main" id="{6346110B-7597-40FE-BB4D-628EBF807B1A}"/>
                  </a:ext>
                </a:extLst>
              </p:cNvPr>
              <p:cNvGrpSpPr>
                <a:grpSpLocks/>
              </p:cNvGrpSpPr>
              <p:nvPr/>
            </p:nvGrpSpPr>
            <p:grpSpPr bwMode="auto">
              <a:xfrm>
                <a:off x="1502" y="1835"/>
                <a:ext cx="42" cy="42"/>
                <a:chOff x="3156" y="2715"/>
                <a:chExt cx="42" cy="42"/>
              </a:xfrm>
            </p:grpSpPr>
            <p:sp>
              <p:nvSpPr>
                <p:cNvPr id="69" name="Line 177">
                  <a:extLst>
                    <a:ext uri="{FF2B5EF4-FFF2-40B4-BE49-F238E27FC236}">
                      <a16:creationId xmlns:a16="http://schemas.microsoft.com/office/drawing/2014/main" id="{5FC30604-B8E5-4F25-99B1-9577C1946F77}"/>
                    </a:ext>
                  </a:extLst>
                </p:cNvPr>
                <p:cNvSpPr>
                  <a:spLocks noChangeShapeType="1"/>
                </p:cNvSpPr>
                <p:nvPr/>
              </p:nvSpPr>
              <p:spPr bwMode="auto">
                <a:xfrm>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70" name="Line 178">
                  <a:extLst>
                    <a:ext uri="{FF2B5EF4-FFF2-40B4-BE49-F238E27FC236}">
                      <a16:creationId xmlns:a16="http://schemas.microsoft.com/office/drawing/2014/main" id="{5FCBCA65-646C-48D1-80A3-5A55DAD24CBB}"/>
                    </a:ext>
                  </a:extLst>
                </p:cNvPr>
                <p:cNvSpPr>
                  <a:spLocks noChangeShapeType="1"/>
                </p:cNvSpPr>
                <p:nvPr/>
              </p:nvSpPr>
              <p:spPr bwMode="auto">
                <a:xfrm rot="-5400000">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grpSp>
            <p:nvGrpSpPr>
              <p:cNvPr id="18" name="Group 179">
                <a:extLst>
                  <a:ext uri="{FF2B5EF4-FFF2-40B4-BE49-F238E27FC236}">
                    <a16:creationId xmlns:a16="http://schemas.microsoft.com/office/drawing/2014/main" id="{6657F739-3057-4D80-8D44-9D2988D2A3D0}"/>
                  </a:ext>
                </a:extLst>
              </p:cNvPr>
              <p:cNvGrpSpPr>
                <a:grpSpLocks/>
              </p:cNvGrpSpPr>
              <p:nvPr/>
            </p:nvGrpSpPr>
            <p:grpSpPr bwMode="auto">
              <a:xfrm>
                <a:off x="1439" y="1763"/>
                <a:ext cx="42" cy="42"/>
                <a:chOff x="3156" y="2715"/>
                <a:chExt cx="42" cy="42"/>
              </a:xfrm>
            </p:grpSpPr>
            <p:sp>
              <p:nvSpPr>
                <p:cNvPr id="67" name="Line 180">
                  <a:extLst>
                    <a:ext uri="{FF2B5EF4-FFF2-40B4-BE49-F238E27FC236}">
                      <a16:creationId xmlns:a16="http://schemas.microsoft.com/office/drawing/2014/main" id="{6047DF30-21AF-4A07-81AE-F90ACC5B8249}"/>
                    </a:ext>
                  </a:extLst>
                </p:cNvPr>
                <p:cNvSpPr>
                  <a:spLocks noChangeShapeType="1"/>
                </p:cNvSpPr>
                <p:nvPr/>
              </p:nvSpPr>
              <p:spPr bwMode="auto">
                <a:xfrm>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68" name="Line 181">
                  <a:extLst>
                    <a:ext uri="{FF2B5EF4-FFF2-40B4-BE49-F238E27FC236}">
                      <a16:creationId xmlns:a16="http://schemas.microsoft.com/office/drawing/2014/main" id="{CDC78970-AB62-4CB9-B5FC-3ADB73D929C8}"/>
                    </a:ext>
                  </a:extLst>
                </p:cNvPr>
                <p:cNvSpPr>
                  <a:spLocks noChangeShapeType="1"/>
                </p:cNvSpPr>
                <p:nvPr/>
              </p:nvSpPr>
              <p:spPr bwMode="auto">
                <a:xfrm rot="-5400000">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grpSp>
            <p:nvGrpSpPr>
              <p:cNvPr id="19" name="Group 182">
                <a:extLst>
                  <a:ext uri="{FF2B5EF4-FFF2-40B4-BE49-F238E27FC236}">
                    <a16:creationId xmlns:a16="http://schemas.microsoft.com/office/drawing/2014/main" id="{ECBEA8D1-97F9-4076-AEFE-8CA6DE28822A}"/>
                  </a:ext>
                </a:extLst>
              </p:cNvPr>
              <p:cNvGrpSpPr>
                <a:grpSpLocks/>
              </p:cNvGrpSpPr>
              <p:nvPr/>
            </p:nvGrpSpPr>
            <p:grpSpPr bwMode="auto">
              <a:xfrm>
                <a:off x="1571" y="1565"/>
                <a:ext cx="42" cy="42"/>
                <a:chOff x="3156" y="2715"/>
                <a:chExt cx="42" cy="42"/>
              </a:xfrm>
            </p:grpSpPr>
            <p:sp>
              <p:nvSpPr>
                <p:cNvPr id="65" name="Line 183">
                  <a:extLst>
                    <a:ext uri="{FF2B5EF4-FFF2-40B4-BE49-F238E27FC236}">
                      <a16:creationId xmlns:a16="http://schemas.microsoft.com/office/drawing/2014/main" id="{53BF15E4-79A1-4E5E-B297-F8190522E7EC}"/>
                    </a:ext>
                  </a:extLst>
                </p:cNvPr>
                <p:cNvSpPr>
                  <a:spLocks noChangeShapeType="1"/>
                </p:cNvSpPr>
                <p:nvPr/>
              </p:nvSpPr>
              <p:spPr bwMode="auto">
                <a:xfrm>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66" name="Line 184">
                  <a:extLst>
                    <a:ext uri="{FF2B5EF4-FFF2-40B4-BE49-F238E27FC236}">
                      <a16:creationId xmlns:a16="http://schemas.microsoft.com/office/drawing/2014/main" id="{DC003560-77E4-4D5F-B72F-190FED569314}"/>
                    </a:ext>
                  </a:extLst>
                </p:cNvPr>
                <p:cNvSpPr>
                  <a:spLocks noChangeShapeType="1"/>
                </p:cNvSpPr>
                <p:nvPr/>
              </p:nvSpPr>
              <p:spPr bwMode="auto">
                <a:xfrm rot="-5400000">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grpSp>
            <p:nvGrpSpPr>
              <p:cNvPr id="20" name="Group 185">
                <a:extLst>
                  <a:ext uri="{FF2B5EF4-FFF2-40B4-BE49-F238E27FC236}">
                    <a16:creationId xmlns:a16="http://schemas.microsoft.com/office/drawing/2014/main" id="{AA12E62E-51F6-4E32-9A50-11DAE4D134D1}"/>
                  </a:ext>
                </a:extLst>
              </p:cNvPr>
              <p:cNvGrpSpPr>
                <a:grpSpLocks/>
              </p:cNvGrpSpPr>
              <p:nvPr/>
            </p:nvGrpSpPr>
            <p:grpSpPr bwMode="auto">
              <a:xfrm>
                <a:off x="2018" y="1793"/>
                <a:ext cx="42" cy="42"/>
                <a:chOff x="3156" y="2715"/>
                <a:chExt cx="42" cy="42"/>
              </a:xfrm>
            </p:grpSpPr>
            <p:sp>
              <p:nvSpPr>
                <p:cNvPr id="63" name="Line 186">
                  <a:extLst>
                    <a:ext uri="{FF2B5EF4-FFF2-40B4-BE49-F238E27FC236}">
                      <a16:creationId xmlns:a16="http://schemas.microsoft.com/office/drawing/2014/main" id="{3FC94D71-F012-4F99-8638-85381A8273D1}"/>
                    </a:ext>
                  </a:extLst>
                </p:cNvPr>
                <p:cNvSpPr>
                  <a:spLocks noChangeShapeType="1"/>
                </p:cNvSpPr>
                <p:nvPr/>
              </p:nvSpPr>
              <p:spPr bwMode="auto">
                <a:xfrm>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64" name="Line 187">
                  <a:extLst>
                    <a:ext uri="{FF2B5EF4-FFF2-40B4-BE49-F238E27FC236}">
                      <a16:creationId xmlns:a16="http://schemas.microsoft.com/office/drawing/2014/main" id="{DE0EA5DA-10E0-45E9-A1FE-54450C1FD196}"/>
                    </a:ext>
                  </a:extLst>
                </p:cNvPr>
                <p:cNvSpPr>
                  <a:spLocks noChangeShapeType="1"/>
                </p:cNvSpPr>
                <p:nvPr/>
              </p:nvSpPr>
              <p:spPr bwMode="auto">
                <a:xfrm rot="-5400000">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grpSp>
            <p:nvGrpSpPr>
              <p:cNvPr id="21" name="Group 188">
                <a:extLst>
                  <a:ext uri="{FF2B5EF4-FFF2-40B4-BE49-F238E27FC236}">
                    <a16:creationId xmlns:a16="http://schemas.microsoft.com/office/drawing/2014/main" id="{B9EED624-AD67-4D40-9A84-2CA37580C0A5}"/>
                  </a:ext>
                </a:extLst>
              </p:cNvPr>
              <p:cNvGrpSpPr>
                <a:grpSpLocks/>
              </p:cNvGrpSpPr>
              <p:nvPr/>
            </p:nvGrpSpPr>
            <p:grpSpPr bwMode="auto">
              <a:xfrm>
                <a:off x="1898" y="1658"/>
                <a:ext cx="42" cy="42"/>
                <a:chOff x="3156" y="2715"/>
                <a:chExt cx="42" cy="42"/>
              </a:xfrm>
            </p:grpSpPr>
            <p:sp>
              <p:nvSpPr>
                <p:cNvPr id="61" name="Line 189">
                  <a:extLst>
                    <a:ext uri="{FF2B5EF4-FFF2-40B4-BE49-F238E27FC236}">
                      <a16:creationId xmlns:a16="http://schemas.microsoft.com/office/drawing/2014/main" id="{2E062939-72DA-4D84-AE68-3A089FE9F4FE}"/>
                    </a:ext>
                  </a:extLst>
                </p:cNvPr>
                <p:cNvSpPr>
                  <a:spLocks noChangeShapeType="1"/>
                </p:cNvSpPr>
                <p:nvPr/>
              </p:nvSpPr>
              <p:spPr bwMode="auto">
                <a:xfrm>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62" name="Line 190">
                  <a:extLst>
                    <a:ext uri="{FF2B5EF4-FFF2-40B4-BE49-F238E27FC236}">
                      <a16:creationId xmlns:a16="http://schemas.microsoft.com/office/drawing/2014/main" id="{2A8DDE97-3831-4783-9897-D1EB2D654BCA}"/>
                    </a:ext>
                  </a:extLst>
                </p:cNvPr>
                <p:cNvSpPr>
                  <a:spLocks noChangeShapeType="1"/>
                </p:cNvSpPr>
                <p:nvPr/>
              </p:nvSpPr>
              <p:spPr bwMode="auto">
                <a:xfrm rot="-5400000">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grpSp>
            <p:nvGrpSpPr>
              <p:cNvPr id="22" name="Group 191">
                <a:extLst>
                  <a:ext uri="{FF2B5EF4-FFF2-40B4-BE49-F238E27FC236}">
                    <a16:creationId xmlns:a16="http://schemas.microsoft.com/office/drawing/2014/main" id="{1E8D3125-A3F2-451B-A5CB-43CE058A8303}"/>
                  </a:ext>
                </a:extLst>
              </p:cNvPr>
              <p:cNvGrpSpPr>
                <a:grpSpLocks/>
              </p:cNvGrpSpPr>
              <p:nvPr/>
            </p:nvGrpSpPr>
            <p:grpSpPr bwMode="auto">
              <a:xfrm>
                <a:off x="2024" y="1883"/>
                <a:ext cx="42" cy="42"/>
                <a:chOff x="3156" y="2715"/>
                <a:chExt cx="42" cy="42"/>
              </a:xfrm>
            </p:grpSpPr>
            <p:sp>
              <p:nvSpPr>
                <p:cNvPr id="59" name="Line 192">
                  <a:extLst>
                    <a:ext uri="{FF2B5EF4-FFF2-40B4-BE49-F238E27FC236}">
                      <a16:creationId xmlns:a16="http://schemas.microsoft.com/office/drawing/2014/main" id="{91AE4E0D-5541-4CC2-B29E-8978E6A0577B}"/>
                    </a:ext>
                  </a:extLst>
                </p:cNvPr>
                <p:cNvSpPr>
                  <a:spLocks noChangeShapeType="1"/>
                </p:cNvSpPr>
                <p:nvPr/>
              </p:nvSpPr>
              <p:spPr bwMode="auto">
                <a:xfrm>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60" name="Line 193">
                  <a:extLst>
                    <a:ext uri="{FF2B5EF4-FFF2-40B4-BE49-F238E27FC236}">
                      <a16:creationId xmlns:a16="http://schemas.microsoft.com/office/drawing/2014/main" id="{378CDFC8-CF40-4F17-98B5-112ADA832DD4}"/>
                    </a:ext>
                  </a:extLst>
                </p:cNvPr>
                <p:cNvSpPr>
                  <a:spLocks noChangeShapeType="1"/>
                </p:cNvSpPr>
                <p:nvPr/>
              </p:nvSpPr>
              <p:spPr bwMode="auto">
                <a:xfrm rot="-5400000">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grpSp>
            <p:nvGrpSpPr>
              <p:cNvPr id="23" name="Group 194">
                <a:extLst>
                  <a:ext uri="{FF2B5EF4-FFF2-40B4-BE49-F238E27FC236}">
                    <a16:creationId xmlns:a16="http://schemas.microsoft.com/office/drawing/2014/main" id="{8A715EEA-EC23-4DD6-AAD1-C8D7F437BC49}"/>
                  </a:ext>
                </a:extLst>
              </p:cNvPr>
              <p:cNvGrpSpPr>
                <a:grpSpLocks/>
              </p:cNvGrpSpPr>
              <p:nvPr/>
            </p:nvGrpSpPr>
            <p:grpSpPr bwMode="auto">
              <a:xfrm>
                <a:off x="2075" y="2042"/>
                <a:ext cx="42" cy="42"/>
                <a:chOff x="3156" y="2715"/>
                <a:chExt cx="42" cy="42"/>
              </a:xfrm>
            </p:grpSpPr>
            <p:sp>
              <p:nvSpPr>
                <p:cNvPr id="57" name="Line 195">
                  <a:extLst>
                    <a:ext uri="{FF2B5EF4-FFF2-40B4-BE49-F238E27FC236}">
                      <a16:creationId xmlns:a16="http://schemas.microsoft.com/office/drawing/2014/main" id="{1E400806-EB12-4030-970F-D9A9A4F36821}"/>
                    </a:ext>
                  </a:extLst>
                </p:cNvPr>
                <p:cNvSpPr>
                  <a:spLocks noChangeShapeType="1"/>
                </p:cNvSpPr>
                <p:nvPr/>
              </p:nvSpPr>
              <p:spPr bwMode="auto">
                <a:xfrm>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58" name="Line 196">
                  <a:extLst>
                    <a:ext uri="{FF2B5EF4-FFF2-40B4-BE49-F238E27FC236}">
                      <a16:creationId xmlns:a16="http://schemas.microsoft.com/office/drawing/2014/main" id="{680ED7D9-35F1-4BA9-88BB-6242C26FEB62}"/>
                    </a:ext>
                  </a:extLst>
                </p:cNvPr>
                <p:cNvSpPr>
                  <a:spLocks noChangeShapeType="1"/>
                </p:cNvSpPr>
                <p:nvPr/>
              </p:nvSpPr>
              <p:spPr bwMode="auto">
                <a:xfrm rot="-5400000">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grpSp>
            <p:nvGrpSpPr>
              <p:cNvPr id="24" name="Group 197">
                <a:extLst>
                  <a:ext uri="{FF2B5EF4-FFF2-40B4-BE49-F238E27FC236}">
                    <a16:creationId xmlns:a16="http://schemas.microsoft.com/office/drawing/2014/main" id="{B04D990A-830E-4DCD-BC78-3F8F2D820EBC}"/>
                  </a:ext>
                </a:extLst>
              </p:cNvPr>
              <p:cNvGrpSpPr>
                <a:grpSpLocks/>
              </p:cNvGrpSpPr>
              <p:nvPr/>
            </p:nvGrpSpPr>
            <p:grpSpPr bwMode="auto">
              <a:xfrm>
                <a:off x="2111" y="2168"/>
                <a:ext cx="42" cy="42"/>
                <a:chOff x="3156" y="2715"/>
                <a:chExt cx="42" cy="42"/>
              </a:xfrm>
            </p:grpSpPr>
            <p:sp>
              <p:nvSpPr>
                <p:cNvPr id="55" name="Line 198">
                  <a:extLst>
                    <a:ext uri="{FF2B5EF4-FFF2-40B4-BE49-F238E27FC236}">
                      <a16:creationId xmlns:a16="http://schemas.microsoft.com/office/drawing/2014/main" id="{5D344284-1B62-45CE-9141-C5E07C6BC871}"/>
                    </a:ext>
                  </a:extLst>
                </p:cNvPr>
                <p:cNvSpPr>
                  <a:spLocks noChangeShapeType="1"/>
                </p:cNvSpPr>
                <p:nvPr/>
              </p:nvSpPr>
              <p:spPr bwMode="auto">
                <a:xfrm>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56" name="Line 199">
                  <a:extLst>
                    <a:ext uri="{FF2B5EF4-FFF2-40B4-BE49-F238E27FC236}">
                      <a16:creationId xmlns:a16="http://schemas.microsoft.com/office/drawing/2014/main" id="{39A9E689-C5C7-432F-8322-0258A58A5F4E}"/>
                    </a:ext>
                  </a:extLst>
                </p:cNvPr>
                <p:cNvSpPr>
                  <a:spLocks noChangeShapeType="1"/>
                </p:cNvSpPr>
                <p:nvPr/>
              </p:nvSpPr>
              <p:spPr bwMode="auto">
                <a:xfrm rot="-5400000">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grpSp>
            <p:nvGrpSpPr>
              <p:cNvPr id="25" name="Group 200">
                <a:extLst>
                  <a:ext uri="{FF2B5EF4-FFF2-40B4-BE49-F238E27FC236}">
                    <a16:creationId xmlns:a16="http://schemas.microsoft.com/office/drawing/2014/main" id="{74C501C4-7D33-4A08-BEEE-79535D5EF24F}"/>
                  </a:ext>
                </a:extLst>
              </p:cNvPr>
              <p:cNvGrpSpPr>
                <a:grpSpLocks/>
              </p:cNvGrpSpPr>
              <p:nvPr/>
            </p:nvGrpSpPr>
            <p:grpSpPr bwMode="auto">
              <a:xfrm>
                <a:off x="2267" y="2234"/>
                <a:ext cx="42" cy="42"/>
                <a:chOff x="3156" y="2715"/>
                <a:chExt cx="42" cy="42"/>
              </a:xfrm>
            </p:grpSpPr>
            <p:sp>
              <p:nvSpPr>
                <p:cNvPr id="53" name="Line 201">
                  <a:extLst>
                    <a:ext uri="{FF2B5EF4-FFF2-40B4-BE49-F238E27FC236}">
                      <a16:creationId xmlns:a16="http://schemas.microsoft.com/office/drawing/2014/main" id="{FD1FE4B9-AE3B-4131-A088-9BE5E78EC830}"/>
                    </a:ext>
                  </a:extLst>
                </p:cNvPr>
                <p:cNvSpPr>
                  <a:spLocks noChangeShapeType="1"/>
                </p:cNvSpPr>
                <p:nvPr/>
              </p:nvSpPr>
              <p:spPr bwMode="auto">
                <a:xfrm>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54" name="Line 202">
                  <a:extLst>
                    <a:ext uri="{FF2B5EF4-FFF2-40B4-BE49-F238E27FC236}">
                      <a16:creationId xmlns:a16="http://schemas.microsoft.com/office/drawing/2014/main" id="{E30EAD60-CAC5-4A38-9BE8-871B2AB5D0D4}"/>
                    </a:ext>
                  </a:extLst>
                </p:cNvPr>
                <p:cNvSpPr>
                  <a:spLocks noChangeShapeType="1"/>
                </p:cNvSpPr>
                <p:nvPr/>
              </p:nvSpPr>
              <p:spPr bwMode="auto">
                <a:xfrm rot="-5400000">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grpSp>
            <p:nvGrpSpPr>
              <p:cNvPr id="26" name="Group 203">
                <a:extLst>
                  <a:ext uri="{FF2B5EF4-FFF2-40B4-BE49-F238E27FC236}">
                    <a16:creationId xmlns:a16="http://schemas.microsoft.com/office/drawing/2014/main" id="{987762B6-4F14-4D53-9EED-ECFD5572750E}"/>
                  </a:ext>
                </a:extLst>
              </p:cNvPr>
              <p:cNvGrpSpPr>
                <a:grpSpLocks/>
              </p:cNvGrpSpPr>
              <p:nvPr/>
            </p:nvGrpSpPr>
            <p:grpSpPr bwMode="auto">
              <a:xfrm>
                <a:off x="2099" y="1898"/>
                <a:ext cx="42" cy="42"/>
                <a:chOff x="3156" y="2715"/>
                <a:chExt cx="42" cy="42"/>
              </a:xfrm>
            </p:grpSpPr>
            <p:sp>
              <p:nvSpPr>
                <p:cNvPr id="51" name="Line 204">
                  <a:extLst>
                    <a:ext uri="{FF2B5EF4-FFF2-40B4-BE49-F238E27FC236}">
                      <a16:creationId xmlns:a16="http://schemas.microsoft.com/office/drawing/2014/main" id="{0B406661-18E2-4474-BEF1-76FB35126C1F}"/>
                    </a:ext>
                  </a:extLst>
                </p:cNvPr>
                <p:cNvSpPr>
                  <a:spLocks noChangeShapeType="1"/>
                </p:cNvSpPr>
                <p:nvPr/>
              </p:nvSpPr>
              <p:spPr bwMode="auto">
                <a:xfrm>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52" name="Line 205">
                  <a:extLst>
                    <a:ext uri="{FF2B5EF4-FFF2-40B4-BE49-F238E27FC236}">
                      <a16:creationId xmlns:a16="http://schemas.microsoft.com/office/drawing/2014/main" id="{074FF7FB-288A-4F6C-AD4C-CA7976F30D38}"/>
                    </a:ext>
                  </a:extLst>
                </p:cNvPr>
                <p:cNvSpPr>
                  <a:spLocks noChangeShapeType="1"/>
                </p:cNvSpPr>
                <p:nvPr/>
              </p:nvSpPr>
              <p:spPr bwMode="auto">
                <a:xfrm rot="-5400000">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grpSp>
            <p:nvGrpSpPr>
              <p:cNvPr id="27" name="Group 206">
                <a:extLst>
                  <a:ext uri="{FF2B5EF4-FFF2-40B4-BE49-F238E27FC236}">
                    <a16:creationId xmlns:a16="http://schemas.microsoft.com/office/drawing/2014/main" id="{D697E285-15B7-4400-82D5-7F6D823D3EA1}"/>
                  </a:ext>
                </a:extLst>
              </p:cNvPr>
              <p:cNvGrpSpPr>
                <a:grpSpLocks/>
              </p:cNvGrpSpPr>
              <p:nvPr/>
            </p:nvGrpSpPr>
            <p:grpSpPr bwMode="auto">
              <a:xfrm>
                <a:off x="1979" y="1685"/>
                <a:ext cx="42" cy="42"/>
                <a:chOff x="3156" y="2715"/>
                <a:chExt cx="42" cy="42"/>
              </a:xfrm>
            </p:grpSpPr>
            <p:sp>
              <p:nvSpPr>
                <p:cNvPr id="49" name="Line 207">
                  <a:extLst>
                    <a:ext uri="{FF2B5EF4-FFF2-40B4-BE49-F238E27FC236}">
                      <a16:creationId xmlns:a16="http://schemas.microsoft.com/office/drawing/2014/main" id="{C13D5BC9-2868-4872-B61A-9DF31645DF55}"/>
                    </a:ext>
                  </a:extLst>
                </p:cNvPr>
                <p:cNvSpPr>
                  <a:spLocks noChangeShapeType="1"/>
                </p:cNvSpPr>
                <p:nvPr/>
              </p:nvSpPr>
              <p:spPr bwMode="auto">
                <a:xfrm>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50" name="Line 208">
                  <a:extLst>
                    <a:ext uri="{FF2B5EF4-FFF2-40B4-BE49-F238E27FC236}">
                      <a16:creationId xmlns:a16="http://schemas.microsoft.com/office/drawing/2014/main" id="{0656B45F-8216-41FC-B3B9-7D4E0E69EABB}"/>
                    </a:ext>
                  </a:extLst>
                </p:cNvPr>
                <p:cNvSpPr>
                  <a:spLocks noChangeShapeType="1"/>
                </p:cNvSpPr>
                <p:nvPr/>
              </p:nvSpPr>
              <p:spPr bwMode="auto">
                <a:xfrm rot="-5400000">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grpSp>
            <p:nvGrpSpPr>
              <p:cNvPr id="28" name="Group 209">
                <a:extLst>
                  <a:ext uri="{FF2B5EF4-FFF2-40B4-BE49-F238E27FC236}">
                    <a16:creationId xmlns:a16="http://schemas.microsoft.com/office/drawing/2014/main" id="{1A058448-3B8C-4AE8-A1B5-486DA8EFBCCB}"/>
                  </a:ext>
                </a:extLst>
              </p:cNvPr>
              <p:cNvGrpSpPr>
                <a:grpSpLocks/>
              </p:cNvGrpSpPr>
              <p:nvPr/>
            </p:nvGrpSpPr>
            <p:grpSpPr bwMode="auto">
              <a:xfrm>
                <a:off x="1691" y="1811"/>
                <a:ext cx="42" cy="42"/>
                <a:chOff x="3156" y="2715"/>
                <a:chExt cx="42" cy="42"/>
              </a:xfrm>
            </p:grpSpPr>
            <p:sp>
              <p:nvSpPr>
                <p:cNvPr id="47" name="Line 210">
                  <a:extLst>
                    <a:ext uri="{FF2B5EF4-FFF2-40B4-BE49-F238E27FC236}">
                      <a16:creationId xmlns:a16="http://schemas.microsoft.com/office/drawing/2014/main" id="{59F4BE74-BE68-4A14-B5A9-4EBD6D2BA800}"/>
                    </a:ext>
                  </a:extLst>
                </p:cNvPr>
                <p:cNvSpPr>
                  <a:spLocks noChangeShapeType="1"/>
                </p:cNvSpPr>
                <p:nvPr/>
              </p:nvSpPr>
              <p:spPr bwMode="auto">
                <a:xfrm>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48" name="Line 211">
                  <a:extLst>
                    <a:ext uri="{FF2B5EF4-FFF2-40B4-BE49-F238E27FC236}">
                      <a16:creationId xmlns:a16="http://schemas.microsoft.com/office/drawing/2014/main" id="{F992640C-808D-4F05-A7E7-609EF70D74ED}"/>
                    </a:ext>
                  </a:extLst>
                </p:cNvPr>
                <p:cNvSpPr>
                  <a:spLocks noChangeShapeType="1"/>
                </p:cNvSpPr>
                <p:nvPr/>
              </p:nvSpPr>
              <p:spPr bwMode="auto">
                <a:xfrm rot="-5400000">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grpSp>
            <p:nvGrpSpPr>
              <p:cNvPr id="29" name="Group 212">
                <a:extLst>
                  <a:ext uri="{FF2B5EF4-FFF2-40B4-BE49-F238E27FC236}">
                    <a16:creationId xmlns:a16="http://schemas.microsoft.com/office/drawing/2014/main" id="{8185055A-1DDE-4691-9BDE-A3F5259A74AD}"/>
                  </a:ext>
                </a:extLst>
              </p:cNvPr>
              <p:cNvGrpSpPr>
                <a:grpSpLocks/>
              </p:cNvGrpSpPr>
              <p:nvPr/>
            </p:nvGrpSpPr>
            <p:grpSpPr bwMode="auto">
              <a:xfrm>
                <a:off x="2075" y="1964"/>
                <a:ext cx="42" cy="42"/>
                <a:chOff x="3156" y="2715"/>
                <a:chExt cx="42" cy="42"/>
              </a:xfrm>
            </p:grpSpPr>
            <p:sp>
              <p:nvSpPr>
                <p:cNvPr id="45" name="Line 213">
                  <a:extLst>
                    <a:ext uri="{FF2B5EF4-FFF2-40B4-BE49-F238E27FC236}">
                      <a16:creationId xmlns:a16="http://schemas.microsoft.com/office/drawing/2014/main" id="{ADC55805-09D4-420E-AA01-F9E9400D7465}"/>
                    </a:ext>
                  </a:extLst>
                </p:cNvPr>
                <p:cNvSpPr>
                  <a:spLocks noChangeShapeType="1"/>
                </p:cNvSpPr>
                <p:nvPr/>
              </p:nvSpPr>
              <p:spPr bwMode="auto">
                <a:xfrm>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46" name="Line 214">
                  <a:extLst>
                    <a:ext uri="{FF2B5EF4-FFF2-40B4-BE49-F238E27FC236}">
                      <a16:creationId xmlns:a16="http://schemas.microsoft.com/office/drawing/2014/main" id="{4D667B8E-C295-4FEA-97FC-D54E0FB50D7D}"/>
                    </a:ext>
                  </a:extLst>
                </p:cNvPr>
                <p:cNvSpPr>
                  <a:spLocks noChangeShapeType="1"/>
                </p:cNvSpPr>
                <p:nvPr/>
              </p:nvSpPr>
              <p:spPr bwMode="auto">
                <a:xfrm rot="-5400000">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grpSp>
            <p:nvGrpSpPr>
              <p:cNvPr id="30" name="Group 215">
                <a:extLst>
                  <a:ext uri="{FF2B5EF4-FFF2-40B4-BE49-F238E27FC236}">
                    <a16:creationId xmlns:a16="http://schemas.microsoft.com/office/drawing/2014/main" id="{BB85BB05-56FD-40D8-959D-3962C0CF2E5F}"/>
                  </a:ext>
                </a:extLst>
              </p:cNvPr>
              <p:cNvGrpSpPr>
                <a:grpSpLocks/>
              </p:cNvGrpSpPr>
              <p:nvPr/>
            </p:nvGrpSpPr>
            <p:grpSpPr bwMode="auto">
              <a:xfrm>
                <a:off x="2171" y="2060"/>
                <a:ext cx="42" cy="42"/>
                <a:chOff x="3156" y="2715"/>
                <a:chExt cx="42" cy="42"/>
              </a:xfrm>
            </p:grpSpPr>
            <p:sp>
              <p:nvSpPr>
                <p:cNvPr id="43" name="Line 216">
                  <a:extLst>
                    <a:ext uri="{FF2B5EF4-FFF2-40B4-BE49-F238E27FC236}">
                      <a16:creationId xmlns:a16="http://schemas.microsoft.com/office/drawing/2014/main" id="{EF3A326B-D87A-43E1-A706-B012EF9DCAA0}"/>
                    </a:ext>
                  </a:extLst>
                </p:cNvPr>
                <p:cNvSpPr>
                  <a:spLocks noChangeShapeType="1"/>
                </p:cNvSpPr>
                <p:nvPr/>
              </p:nvSpPr>
              <p:spPr bwMode="auto">
                <a:xfrm>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44" name="Line 217">
                  <a:extLst>
                    <a:ext uri="{FF2B5EF4-FFF2-40B4-BE49-F238E27FC236}">
                      <a16:creationId xmlns:a16="http://schemas.microsoft.com/office/drawing/2014/main" id="{B5DEB59A-C077-4712-9679-09354F1EE08B}"/>
                    </a:ext>
                  </a:extLst>
                </p:cNvPr>
                <p:cNvSpPr>
                  <a:spLocks noChangeShapeType="1"/>
                </p:cNvSpPr>
                <p:nvPr/>
              </p:nvSpPr>
              <p:spPr bwMode="auto">
                <a:xfrm rot="-5400000">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grpSp>
            <p:nvGrpSpPr>
              <p:cNvPr id="31" name="Group 218">
                <a:extLst>
                  <a:ext uri="{FF2B5EF4-FFF2-40B4-BE49-F238E27FC236}">
                    <a16:creationId xmlns:a16="http://schemas.microsoft.com/office/drawing/2014/main" id="{97889989-BF9E-42F8-B618-6C871908802D}"/>
                  </a:ext>
                </a:extLst>
              </p:cNvPr>
              <p:cNvGrpSpPr>
                <a:grpSpLocks/>
              </p:cNvGrpSpPr>
              <p:nvPr/>
            </p:nvGrpSpPr>
            <p:grpSpPr bwMode="auto">
              <a:xfrm>
                <a:off x="1793" y="1730"/>
                <a:ext cx="42" cy="42"/>
                <a:chOff x="3156" y="2715"/>
                <a:chExt cx="42" cy="42"/>
              </a:xfrm>
            </p:grpSpPr>
            <p:sp>
              <p:nvSpPr>
                <p:cNvPr id="41" name="Line 219">
                  <a:extLst>
                    <a:ext uri="{FF2B5EF4-FFF2-40B4-BE49-F238E27FC236}">
                      <a16:creationId xmlns:a16="http://schemas.microsoft.com/office/drawing/2014/main" id="{7B79F099-1A01-4228-BAD2-F5CFBAC8B57E}"/>
                    </a:ext>
                  </a:extLst>
                </p:cNvPr>
                <p:cNvSpPr>
                  <a:spLocks noChangeShapeType="1"/>
                </p:cNvSpPr>
                <p:nvPr/>
              </p:nvSpPr>
              <p:spPr bwMode="auto">
                <a:xfrm>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42" name="Line 220">
                  <a:extLst>
                    <a:ext uri="{FF2B5EF4-FFF2-40B4-BE49-F238E27FC236}">
                      <a16:creationId xmlns:a16="http://schemas.microsoft.com/office/drawing/2014/main" id="{44B5B687-5E26-4DD9-B75F-6AF3F59B37C8}"/>
                    </a:ext>
                  </a:extLst>
                </p:cNvPr>
                <p:cNvSpPr>
                  <a:spLocks noChangeShapeType="1"/>
                </p:cNvSpPr>
                <p:nvPr/>
              </p:nvSpPr>
              <p:spPr bwMode="auto">
                <a:xfrm rot="-5400000">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grpSp>
            <p:nvGrpSpPr>
              <p:cNvPr id="32" name="Group 221">
                <a:extLst>
                  <a:ext uri="{FF2B5EF4-FFF2-40B4-BE49-F238E27FC236}">
                    <a16:creationId xmlns:a16="http://schemas.microsoft.com/office/drawing/2014/main" id="{D21EB5C7-C3F4-4471-B20F-3112F4FCE382}"/>
                  </a:ext>
                </a:extLst>
              </p:cNvPr>
              <p:cNvGrpSpPr>
                <a:grpSpLocks/>
              </p:cNvGrpSpPr>
              <p:nvPr/>
            </p:nvGrpSpPr>
            <p:grpSpPr bwMode="auto">
              <a:xfrm>
                <a:off x="2240" y="1958"/>
                <a:ext cx="42" cy="42"/>
                <a:chOff x="3156" y="2715"/>
                <a:chExt cx="42" cy="42"/>
              </a:xfrm>
            </p:grpSpPr>
            <p:sp>
              <p:nvSpPr>
                <p:cNvPr id="39" name="Line 222">
                  <a:extLst>
                    <a:ext uri="{FF2B5EF4-FFF2-40B4-BE49-F238E27FC236}">
                      <a16:creationId xmlns:a16="http://schemas.microsoft.com/office/drawing/2014/main" id="{FD000BA1-8930-4E71-A79C-022379673E5F}"/>
                    </a:ext>
                  </a:extLst>
                </p:cNvPr>
                <p:cNvSpPr>
                  <a:spLocks noChangeShapeType="1"/>
                </p:cNvSpPr>
                <p:nvPr/>
              </p:nvSpPr>
              <p:spPr bwMode="auto">
                <a:xfrm>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40" name="Line 223">
                  <a:extLst>
                    <a:ext uri="{FF2B5EF4-FFF2-40B4-BE49-F238E27FC236}">
                      <a16:creationId xmlns:a16="http://schemas.microsoft.com/office/drawing/2014/main" id="{0CC47A8C-6905-46C6-A1DD-D4C8786FA888}"/>
                    </a:ext>
                  </a:extLst>
                </p:cNvPr>
                <p:cNvSpPr>
                  <a:spLocks noChangeShapeType="1"/>
                </p:cNvSpPr>
                <p:nvPr/>
              </p:nvSpPr>
              <p:spPr bwMode="auto">
                <a:xfrm rot="-5400000">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grpSp>
            <p:nvGrpSpPr>
              <p:cNvPr id="33" name="Group 224">
                <a:extLst>
                  <a:ext uri="{FF2B5EF4-FFF2-40B4-BE49-F238E27FC236}">
                    <a16:creationId xmlns:a16="http://schemas.microsoft.com/office/drawing/2014/main" id="{4589866E-9DB6-477D-92A1-7946B056322D}"/>
                  </a:ext>
                </a:extLst>
              </p:cNvPr>
              <p:cNvGrpSpPr>
                <a:grpSpLocks/>
              </p:cNvGrpSpPr>
              <p:nvPr/>
            </p:nvGrpSpPr>
            <p:grpSpPr bwMode="auto">
              <a:xfrm>
                <a:off x="2120" y="1823"/>
                <a:ext cx="42" cy="42"/>
                <a:chOff x="3156" y="2715"/>
                <a:chExt cx="42" cy="42"/>
              </a:xfrm>
            </p:grpSpPr>
            <p:sp>
              <p:nvSpPr>
                <p:cNvPr id="37" name="Line 225">
                  <a:extLst>
                    <a:ext uri="{FF2B5EF4-FFF2-40B4-BE49-F238E27FC236}">
                      <a16:creationId xmlns:a16="http://schemas.microsoft.com/office/drawing/2014/main" id="{F24DBEE8-84FF-4CA3-A844-55F68A893D5D}"/>
                    </a:ext>
                  </a:extLst>
                </p:cNvPr>
                <p:cNvSpPr>
                  <a:spLocks noChangeShapeType="1"/>
                </p:cNvSpPr>
                <p:nvPr/>
              </p:nvSpPr>
              <p:spPr bwMode="auto">
                <a:xfrm>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38" name="Line 226">
                  <a:extLst>
                    <a:ext uri="{FF2B5EF4-FFF2-40B4-BE49-F238E27FC236}">
                      <a16:creationId xmlns:a16="http://schemas.microsoft.com/office/drawing/2014/main" id="{70CC9D18-5E40-48EB-BB41-27E7D6610A4A}"/>
                    </a:ext>
                  </a:extLst>
                </p:cNvPr>
                <p:cNvSpPr>
                  <a:spLocks noChangeShapeType="1"/>
                </p:cNvSpPr>
                <p:nvPr/>
              </p:nvSpPr>
              <p:spPr bwMode="auto">
                <a:xfrm rot="-5400000">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grpSp>
            <p:nvGrpSpPr>
              <p:cNvPr id="34" name="Group 227">
                <a:extLst>
                  <a:ext uri="{FF2B5EF4-FFF2-40B4-BE49-F238E27FC236}">
                    <a16:creationId xmlns:a16="http://schemas.microsoft.com/office/drawing/2014/main" id="{FDC88038-69DB-4694-A148-6DEF652CEF39}"/>
                  </a:ext>
                </a:extLst>
              </p:cNvPr>
              <p:cNvGrpSpPr>
                <a:grpSpLocks/>
              </p:cNvGrpSpPr>
              <p:nvPr/>
            </p:nvGrpSpPr>
            <p:grpSpPr bwMode="auto">
              <a:xfrm>
                <a:off x="2246" y="2048"/>
                <a:ext cx="42" cy="42"/>
                <a:chOff x="3156" y="2715"/>
                <a:chExt cx="42" cy="42"/>
              </a:xfrm>
            </p:grpSpPr>
            <p:sp>
              <p:nvSpPr>
                <p:cNvPr id="35" name="Line 228">
                  <a:extLst>
                    <a:ext uri="{FF2B5EF4-FFF2-40B4-BE49-F238E27FC236}">
                      <a16:creationId xmlns:a16="http://schemas.microsoft.com/office/drawing/2014/main" id="{0ED8505E-9A3D-494A-BE37-B56D185E943D}"/>
                    </a:ext>
                  </a:extLst>
                </p:cNvPr>
                <p:cNvSpPr>
                  <a:spLocks noChangeShapeType="1"/>
                </p:cNvSpPr>
                <p:nvPr/>
              </p:nvSpPr>
              <p:spPr bwMode="auto">
                <a:xfrm>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36" name="Line 229">
                  <a:extLst>
                    <a:ext uri="{FF2B5EF4-FFF2-40B4-BE49-F238E27FC236}">
                      <a16:creationId xmlns:a16="http://schemas.microsoft.com/office/drawing/2014/main" id="{F0ED86EF-271E-42F7-A3AA-B1B295B0AC07}"/>
                    </a:ext>
                  </a:extLst>
                </p:cNvPr>
                <p:cNvSpPr>
                  <a:spLocks noChangeShapeType="1"/>
                </p:cNvSpPr>
                <p:nvPr/>
              </p:nvSpPr>
              <p:spPr bwMode="auto">
                <a:xfrm rot="-5400000">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grpSp>
        <p:sp>
          <p:nvSpPr>
            <p:cNvPr id="12" name="Text Box 230">
              <a:extLst>
                <a:ext uri="{FF2B5EF4-FFF2-40B4-BE49-F238E27FC236}">
                  <a16:creationId xmlns:a16="http://schemas.microsoft.com/office/drawing/2014/main" id="{11B3964B-D88B-474F-9773-4118B8D5B4D1}"/>
                </a:ext>
              </a:extLst>
            </p:cNvPr>
            <p:cNvSpPr txBox="1">
              <a:spLocks noChangeArrowheads="1"/>
            </p:cNvSpPr>
            <p:nvPr/>
          </p:nvSpPr>
          <p:spPr bwMode="auto">
            <a:xfrm>
              <a:off x="2798" y="2156"/>
              <a:ext cx="21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spcBef>
                  <a:spcPct val="20000"/>
                </a:spcBef>
                <a:buClr>
                  <a:schemeClr val="accent1"/>
                </a:buClr>
              </a:pPr>
              <a:r>
                <a:rPr kumimoji="1" lang="fr-FR" altLang="en-US" sz="1600" i="1">
                  <a:latin typeface="Times New Roman" panose="02020603050405020304" pitchFamily="18" charset="0"/>
                </a:rPr>
                <a:t>x</a:t>
              </a:r>
              <a:r>
                <a:rPr kumimoji="1" lang="fr-FR" altLang="en-US" sz="1600" i="1" baseline="-25000">
                  <a:latin typeface="Times New Roman" panose="02020603050405020304" pitchFamily="18" charset="0"/>
                </a:rPr>
                <a:t>1</a:t>
              </a:r>
              <a:endParaRPr kumimoji="1" lang="fr-FR" altLang="en-US" sz="1600">
                <a:latin typeface="Times New Roman" panose="02020603050405020304" pitchFamily="18" charset="0"/>
              </a:endParaRPr>
            </a:p>
          </p:txBody>
        </p:sp>
      </p:grpSp>
      <p:grpSp>
        <p:nvGrpSpPr>
          <p:cNvPr id="107" name="Group 5">
            <a:extLst>
              <a:ext uri="{FF2B5EF4-FFF2-40B4-BE49-F238E27FC236}">
                <a16:creationId xmlns:a16="http://schemas.microsoft.com/office/drawing/2014/main" id="{E127A58F-4C54-4093-AF65-E0B763CB3A67}"/>
              </a:ext>
            </a:extLst>
          </p:cNvPr>
          <p:cNvGrpSpPr>
            <a:grpSpLocks/>
          </p:cNvGrpSpPr>
          <p:nvPr/>
        </p:nvGrpSpPr>
        <p:grpSpPr bwMode="auto">
          <a:xfrm>
            <a:off x="4266925" y="2085974"/>
            <a:ext cx="4495800" cy="2409826"/>
            <a:chOff x="1973" y="2200"/>
            <a:chExt cx="2334" cy="1484"/>
          </a:xfrm>
        </p:grpSpPr>
        <p:sp>
          <p:nvSpPr>
            <p:cNvPr id="108" name="Line 6">
              <a:extLst>
                <a:ext uri="{FF2B5EF4-FFF2-40B4-BE49-F238E27FC236}">
                  <a16:creationId xmlns:a16="http://schemas.microsoft.com/office/drawing/2014/main" id="{E3FE4F98-EF9B-4FAC-8A24-B7C611422E7D}"/>
                </a:ext>
              </a:extLst>
            </p:cNvPr>
            <p:cNvSpPr>
              <a:spLocks noChangeShapeType="1"/>
            </p:cNvSpPr>
            <p:nvPr/>
          </p:nvSpPr>
          <p:spPr bwMode="auto">
            <a:xfrm flipV="1">
              <a:off x="2216" y="2476"/>
              <a:ext cx="1539" cy="113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109" name="Line 7">
              <a:extLst>
                <a:ext uri="{FF2B5EF4-FFF2-40B4-BE49-F238E27FC236}">
                  <a16:creationId xmlns:a16="http://schemas.microsoft.com/office/drawing/2014/main" id="{CBEEE5D2-2A64-4C84-ABBF-FDCED68C9534}"/>
                </a:ext>
              </a:extLst>
            </p:cNvPr>
            <p:cNvSpPr>
              <a:spLocks noChangeShapeType="1"/>
            </p:cNvSpPr>
            <p:nvPr/>
          </p:nvSpPr>
          <p:spPr bwMode="auto">
            <a:xfrm flipV="1">
              <a:off x="2539" y="2203"/>
              <a:ext cx="0" cy="141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10" name="Line 8">
              <a:extLst>
                <a:ext uri="{FF2B5EF4-FFF2-40B4-BE49-F238E27FC236}">
                  <a16:creationId xmlns:a16="http://schemas.microsoft.com/office/drawing/2014/main" id="{353F9E9E-A2F8-4C6F-9111-4CF0E7B3570F}"/>
                </a:ext>
              </a:extLst>
            </p:cNvPr>
            <p:cNvSpPr>
              <a:spLocks noChangeShapeType="1"/>
            </p:cNvSpPr>
            <p:nvPr/>
          </p:nvSpPr>
          <p:spPr bwMode="auto">
            <a:xfrm>
              <a:off x="1973" y="3375"/>
              <a:ext cx="2334" cy="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111" name="Line 9">
              <a:extLst>
                <a:ext uri="{FF2B5EF4-FFF2-40B4-BE49-F238E27FC236}">
                  <a16:creationId xmlns:a16="http://schemas.microsoft.com/office/drawing/2014/main" id="{7D792162-FCC7-4AC5-B078-F8A19C81CA46}"/>
                </a:ext>
              </a:extLst>
            </p:cNvPr>
            <p:cNvSpPr>
              <a:spLocks noChangeShapeType="1"/>
            </p:cNvSpPr>
            <p:nvPr/>
          </p:nvSpPr>
          <p:spPr bwMode="auto">
            <a:xfrm>
              <a:off x="2114" y="2632"/>
              <a:ext cx="1847" cy="949"/>
            </a:xfrm>
            <a:prstGeom prst="line">
              <a:avLst/>
            </a:prstGeom>
            <a:noFill/>
            <a:ln w="19050">
              <a:solidFill>
                <a:srgbClr val="FF0000"/>
              </a:solidFill>
              <a:prstDash val="dashDot"/>
              <a:round/>
              <a:headEnd/>
              <a:tailEnd/>
            </a:ln>
            <a:effectLst/>
            <a:scene3d>
              <a:camera prst="legacyPerspectiveTopRight"/>
              <a:lightRig rig="legacyFlat3" dir="b"/>
            </a:scene3d>
            <a:sp3d extrusionH="36306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flatTx/>
            </a:bodyPr>
            <a:lstStyle/>
            <a:p>
              <a:endParaRPr lang="en-US"/>
            </a:p>
          </p:txBody>
        </p:sp>
        <p:sp>
          <p:nvSpPr>
            <p:cNvPr id="112" name="Text Box 10">
              <a:extLst>
                <a:ext uri="{FF2B5EF4-FFF2-40B4-BE49-F238E27FC236}">
                  <a16:creationId xmlns:a16="http://schemas.microsoft.com/office/drawing/2014/main" id="{7CBA6A71-08CD-43D1-ABD0-AAA174A4491F}"/>
                </a:ext>
              </a:extLst>
            </p:cNvPr>
            <p:cNvSpPr txBox="1">
              <a:spLocks noChangeArrowheads="1"/>
            </p:cNvSpPr>
            <p:nvPr/>
          </p:nvSpPr>
          <p:spPr bwMode="auto">
            <a:xfrm>
              <a:off x="3467" y="2382"/>
              <a:ext cx="120"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spcBef>
                  <a:spcPct val="20000"/>
                </a:spcBef>
                <a:buClr>
                  <a:schemeClr val="accent1"/>
                </a:buClr>
              </a:pPr>
              <a:r>
                <a:rPr kumimoji="1" lang="fr-FR" altLang="en-US" sz="1600" i="1">
                  <a:latin typeface="Times New Roman" panose="02020603050405020304" pitchFamily="18" charset="0"/>
                </a:rPr>
                <a:t>x</a:t>
              </a:r>
              <a:r>
                <a:rPr kumimoji="1" lang="fr-FR" altLang="en-US" sz="1600" i="1" baseline="-25000">
                  <a:latin typeface="Times New Roman" panose="02020603050405020304" pitchFamily="18" charset="0"/>
                </a:rPr>
                <a:t>3</a:t>
              </a:r>
              <a:endParaRPr kumimoji="1" lang="fr-FR" altLang="en-US" sz="1600">
                <a:latin typeface="Times New Roman" panose="02020603050405020304" pitchFamily="18" charset="0"/>
              </a:endParaRPr>
            </a:p>
          </p:txBody>
        </p:sp>
        <p:sp>
          <p:nvSpPr>
            <p:cNvPr id="113" name="Text Box 11">
              <a:extLst>
                <a:ext uri="{FF2B5EF4-FFF2-40B4-BE49-F238E27FC236}">
                  <a16:creationId xmlns:a16="http://schemas.microsoft.com/office/drawing/2014/main" id="{15C6DAE1-8FC4-43BD-A4A0-65EE0868127E}"/>
                </a:ext>
              </a:extLst>
            </p:cNvPr>
            <p:cNvSpPr txBox="1">
              <a:spLocks noChangeArrowheads="1"/>
            </p:cNvSpPr>
            <p:nvPr/>
          </p:nvSpPr>
          <p:spPr bwMode="auto">
            <a:xfrm>
              <a:off x="2516" y="2200"/>
              <a:ext cx="120"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spcBef>
                  <a:spcPct val="20000"/>
                </a:spcBef>
                <a:buClr>
                  <a:schemeClr val="accent1"/>
                </a:buClr>
              </a:pPr>
              <a:r>
                <a:rPr kumimoji="1" lang="fr-FR" altLang="en-US" sz="1600" i="1">
                  <a:latin typeface="Times New Roman" panose="02020603050405020304" pitchFamily="18" charset="0"/>
                </a:rPr>
                <a:t>x</a:t>
              </a:r>
              <a:r>
                <a:rPr kumimoji="1" lang="fr-FR" altLang="en-US" sz="1600" i="1" baseline="-25000">
                  <a:latin typeface="Times New Roman" panose="02020603050405020304" pitchFamily="18" charset="0"/>
                </a:rPr>
                <a:t>2</a:t>
              </a:r>
              <a:endParaRPr kumimoji="1" lang="fr-FR" altLang="en-US" sz="1600">
                <a:latin typeface="Times New Roman" panose="02020603050405020304" pitchFamily="18" charset="0"/>
              </a:endParaRPr>
            </a:p>
          </p:txBody>
        </p:sp>
        <p:sp>
          <p:nvSpPr>
            <p:cNvPr id="114" name="Text Box 12">
              <a:extLst>
                <a:ext uri="{FF2B5EF4-FFF2-40B4-BE49-F238E27FC236}">
                  <a16:creationId xmlns:a16="http://schemas.microsoft.com/office/drawing/2014/main" id="{08C4D494-A64D-4DF4-8BF0-438B812106A2}"/>
                </a:ext>
              </a:extLst>
            </p:cNvPr>
            <p:cNvSpPr txBox="1">
              <a:spLocks noChangeArrowheads="1"/>
            </p:cNvSpPr>
            <p:nvPr/>
          </p:nvSpPr>
          <p:spPr bwMode="auto">
            <a:xfrm rot="1525267">
              <a:off x="2320" y="2804"/>
              <a:ext cx="1280"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spcBef>
                  <a:spcPct val="20000"/>
                </a:spcBef>
                <a:buClr>
                  <a:schemeClr val="accent1"/>
                </a:buClr>
              </a:pPr>
              <a:r>
                <a:rPr kumimoji="1" lang="fr-FR" altLang="en-US" sz="1600" i="1" dirty="0">
                  <a:solidFill>
                    <a:srgbClr val="00B0F0"/>
                  </a:solidFill>
                  <a:latin typeface="Times New Roman" panose="02020603050405020304" pitchFamily="18" charset="0"/>
                </a:rPr>
                <a:t>w</a:t>
              </a:r>
              <a:r>
                <a:rPr kumimoji="1" lang="fr-FR" altLang="en-US" sz="1600" i="1" baseline="-25000" dirty="0">
                  <a:solidFill>
                    <a:srgbClr val="00B0F0"/>
                  </a:solidFill>
                  <a:latin typeface="Times New Roman" panose="02020603050405020304" pitchFamily="18" charset="0"/>
                </a:rPr>
                <a:t>1</a:t>
              </a:r>
              <a:r>
                <a:rPr kumimoji="1" lang="fr-FR" altLang="en-US" sz="1600" i="1" dirty="0">
                  <a:solidFill>
                    <a:srgbClr val="00B0F0"/>
                  </a:solidFill>
                  <a:latin typeface="Times New Roman" panose="02020603050405020304" pitchFamily="18" charset="0"/>
                </a:rPr>
                <a:t>x</a:t>
              </a:r>
              <a:r>
                <a:rPr kumimoji="1" lang="fr-FR" altLang="en-US" sz="1600" i="1" baseline="-25000" dirty="0">
                  <a:solidFill>
                    <a:srgbClr val="00B0F0"/>
                  </a:solidFill>
                  <a:latin typeface="Times New Roman" panose="02020603050405020304" pitchFamily="18" charset="0"/>
                </a:rPr>
                <a:t>1 </a:t>
              </a:r>
              <a:r>
                <a:rPr kumimoji="1" lang="fr-FR" altLang="en-US" sz="1600" dirty="0">
                  <a:solidFill>
                    <a:srgbClr val="00B0F0"/>
                  </a:solidFill>
                  <a:latin typeface="Times New Roman" panose="02020603050405020304" pitchFamily="18" charset="0"/>
                </a:rPr>
                <a:t>+ </a:t>
              </a:r>
              <a:r>
                <a:rPr kumimoji="1" lang="fr-FR" altLang="en-US" sz="1600" i="1" dirty="0">
                  <a:solidFill>
                    <a:srgbClr val="00B0F0"/>
                  </a:solidFill>
                  <a:latin typeface="Times New Roman" panose="02020603050405020304" pitchFamily="18" charset="0"/>
                </a:rPr>
                <a:t>w</a:t>
              </a:r>
              <a:r>
                <a:rPr kumimoji="1" lang="fr-FR" altLang="en-US" sz="1600" i="1" baseline="-25000" dirty="0">
                  <a:solidFill>
                    <a:srgbClr val="00B0F0"/>
                  </a:solidFill>
                  <a:latin typeface="Times New Roman" panose="02020603050405020304" pitchFamily="18" charset="0"/>
                </a:rPr>
                <a:t>2</a:t>
              </a:r>
              <a:r>
                <a:rPr kumimoji="1" lang="fr-FR" altLang="en-US" sz="1600" i="1" dirty="0">
                  <a:solidFill>
                    <a:srgbClr val="00B0F0"/>
                  </a:solidFill>
                  <a:latin typeface="Times New Roman" panose="02020603050405020304" pitchFamily="18" charset="0"/>
                </a:rPr>
                <a:t>x</a:t>
              </a:r>
              <a:r>
                <a:rPr kumimoji="1" lang="fr-FR" altLang="en-US" sz="1600" i="1" baseline="-25000" dirty="0">
                  <a:solidFill>
                    <a:srgbClr val="00B0F0"/>
                  </a:solidFill>
                  <a:latin typeface="Times New Roman" panose="02020603050405020304" pitchFamily="18" charset="0"/>
                </a:rPr>
                <a:t>2</a:t>
              </a:r>
              <a:r>
                <a:rPr kumimoji="1" lang="fr-FR" altLang="en-US" sz="1600" dirty="0">
                  <a:solidFill>
                    <a:srgbClr val="00B0F0"/>
                  </a:solidFill>
                  <a:latin typeface="Times New Roman" panose="02020603050405020304" pitchFamily="18" charset="0"/>
                </a:rPr>
                <a:t> + </a:t>
              </a:r>
              <a:r>
                <a:rPr kumimoji="1" lang="fr-FR" altLang="en-US" sz="1600" i="1" dirty="0">
                  <a:solidFill>
                    <a:srgbClr val="00B0F0"/>
                  </a:solidFill>
                  <a:latin typeface="Times New Roman" panose="02020603050405020304" pitchFamily="18" charset="0"/>
                </a:rPr>
                <a:t>w</a:t>
              </a:r>
              <a:r>
                <a:rPr kumimoji="1" lang="fr-FR" altLang="en-US" sz="1600" i="1" baseline="-25000" dirty="0">
                  <a:solidFill>
                    <a:srgbClr val="00B0F0"/>
                  </a:solidFill>
                  <a:latin typeface="Times New Roman" panose="02020603050405020304" pitchFamily="18" charset="0"/>
                </a:rPr>
                <a:t>3</a:t>
              </a:r>
              <a:r>
                <a:rPr kumimoji="1" lang="fr-FR" altLang="en-US" sz="1600" i="1" dirty="0">
                  <a:solidFill>
                    <a:srgbClr val="00B0F0"/>
                  </a:solidFill>
                  <a:latin typeface="Times New Roman" panose="02020603050405020304" pitchFamily="18" charset="0"/>
                </a:rPr>
                <a:t>x</a:t>
              </a:r>
              <a:r>
                <a:rPr kumimoji="1" lang="fr-FR" altLang="en-US" sz="1600" i="1" baseline="-25000" dirty="0">
                  <a:solidFill>
                    <a:srgbClr val="00B0F0"/>
                  </a:solidFill>
                  <a:latin typeface="Times New Roman" panose="02020603050405020304" pitchFamily="18" charset="0"/>
                </a:rPr>
                <a:t>3</a:t>
              </a:r>
              <a:r>
                <a:rPr kumimoji="1" lang="fr-FR" altLang="en-US" sz="1600" i="1" dirty="0">
                  <a:solidFill>
                    <a:srgbClr val="00B0F0"/>
                  </a:solidFill>
                  <a:latin typeface="Times New Roman" panose="02020603050405020304" pitchFamily="18" charset="0"/>
                </a:rPr>
                <a:t> + w</a:t>
              </a:r>
              <a:r>
                <a:rPr kumimoji="1" lang="fr-FR" altLang="en-US" sz="1600" i="1" baseline="-25000" dirty="0">
                  <a:solidFill>
                    <a:srgbClr val="00B0F0"/>
                  </a:solidFill>
                  <a:latin typeface="Times New Roman" panose="02020603050405020304" pitchFamily="18" charset="0"/>
                </a:rPr>
                <a:t>0</a:t>
              </a:r>
              <a:r>
                <a:rPr kumimoji="1" lang="fr-FR" altLang="en-US" sz="1600" i="1" dirty="0">
                  <a:solidFill>
                    <a:srgbClr val="00B0F0"/>
                  </a:solidFill>
                  <a:latin typeface="Times New Roman" panose="02020603050405020304" pitchFamily="18" charset="0"/>
                </a:rPr>
                <a:t> </a:t>
              </a:r>
              <a:r>
                <a:rPr kumimoji="1" lang="fr-FR" altLang="en-US" sz="1600" dirty="0">
                  <a:solidFill>
                    <a:srgbClr val="00B0F0"/>
                  </a:solidFill>
                  <a:latin typeface="Times New Roman" panose="02020603050405020304" pitchFamily="18" charset="0"/>
                </a:rPr>
                <a:t>= 0</a:t>
              </a:r>
            </a:p>
          </p:txBody>
        </p:sp>
        <p:sp>
          <p:nvSpPr>
            <p:cNvPr id="115" name="Oval 13">
              <a:extLst>
                <a:ext uri="{FF2B5EF4-FFF2-40B4-BE49-F238E27FC236}">
                  <a16:creationId xmlns:a16="http://schemas.microsoft.com/office/drawing/2014/main" id="{33DD423B-A01F-4E4D-9A83-5EDE74EF5549}"/>
                </a:ext>
              </a:extLst>
            </p:cNvPr>
            <p:cNvSpPr>
              <a:spLocks noChangeArrowheads="1"/>
            </p:cNvSpPr>
            <p:nvPr/>
          </p:nvSpPr>
          <p:spPr bwMode="auto">
            <a:xfrm>
              <a:off x="1976" y="3073"/>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16" name="Oval 14">
              <a:extLst>
                <a:ext uri="{FF2B5EF4-FFF2-40B4-BE49-F238E27FC236}">
                  <a16:creationId xmlns:a16="http://schemas.microsoft.com/office/drawing/2014/main" id="{3F165A70-8006-4F4B-BB9D-C2839C26CB91}"/>
                </a:ext>
              </a:extLst>
            </p:cNvPr>
            <p:cNvSpPr>
              <a:spLocks noChangeArrowheads="1"/>
            </p:cNvSpPr>
            <p:nvPr/>
          </p:nvSpPr>
          <p:spPr bwMode="auto">
            <a:xfrm>
              <a:off x="2102" y="3202"/>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17" name="Oval 15">
              <a:extLst>
                <a:ext uri="{FF2B5EF4-FFF2-40B4-BE49-F238E27FC236}">
                  <a16:creationId xmlns:a16="http://schemas.microsoft.com/office/drawing/2014/main" id="{AB52CEB4-7ECD-41BA-9520-1585CCF71793}"/>
                </a:ext>
              </a:extLst>
            </p:cNvPr>
            <p:cNvSpPr>
              <a:spLocks noChangeArrowheads="1"/>
            </p:cNvSpPr>
            <p:nvPr/>
          </p:nvSpPr>
          <p:spPr bwMode="auto">
            <a:xfrm>
              <a:off x="2237" y="3205"/>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18" name="Oval 16">
              <a:extLst>
                <a:ext uri="{FF2B5EF4-FFF2-40B4-BE49-F238E27FC236}">
                  <a16:creationId xmlns:a16="http://schemas.microsoft.com/office/drawing/2014/main" id="{366FAD58-0BAA-4775-8554-046177E2FAD4}"/>
                </a:ext>
              </a:extLst>
            </p:cNvPr>
            <p:cNvSpPr>
              <a:spLocks noChangeArrowheads="1"/>
            </p:cNvSpPr>
            <p:nvPr/>
          </p:nvSpPr>
          <p:spPr bwMode="auto">
            <a:xfrm>
              <a:off x="2207" y="3106"/>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19" name="Oval 17">
              <a:extLst>
                <a:ext uri="{FF2B5EF4-FFF2-40B4-BE49-F238E27FC236}">
                  <a16:creationId xmlns:a16="http://schemas.microsoft.com/office/drawing/2014/main" id="{1DF21EF3-79BD-4BA7-AFB6-759DA9809C5A}"/>
                </a:ext>
              </a:extLst>
            </p:cNvPr>
            <p:cNvSpPr>
              <a:spLocks noChangeArrowheads="1"/>
            </p:cNvSpPr>
            <p:nvPr/>
          </p:nvSpPr>
          <p:spPr bwMode="auto">
            <a:xfrm>
              <a:off x="2606" y="3232"/>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20" name="Oval 18">
              <a:extLst>
                <a:ext uri="{FF2B5EF4-FFF2-40B4-BE49-F238E27FC236}">
                  <a16:creationId xmlns:a16="http://schemas.microsoft.com/office/drawing/2014/main" id="{EA6BDD31-5407-44BB-80F1-6C336DCC5BA8}"/>
                </a:ext>
              </a:extLst>
            </p:cNvPr>
            <p:cNvSpPr>
              <a:spLocks noChangeArrowheads="1"/>
            </p:cNvSpPr>
            <p:nvPr/>
          </p:nvSpPr>
          <p:spPr bwMode="auto">
            <a:xfrm>
              <a:off x="2345" y="3040"/>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21" name="Oval 19">
              <a:extLst>
                <a:ext uri="{FF2B5EF4-FFF2-40B4-BE49-F238E27FC236}">
                  <a16:creationId xmlns:a16="http://schemas.microsoft.com/office/drawing/2014/main" id="{F55BA897-AF32-487A-92CD-E6715E24268B}"/>
                </a:ext>
              </a:extLst>
            </p:cNvPr>
            <p:cNvSpPr>
              <a:spLocks noChangeArrowheads="1"/>
            </p:cNvSpPr>
            <p:nvPr/>
          </p:nvSpPr>
          <p:spPr bwMode="auto">
            <a:xfrm>
              <a:off x="2945" y="3484"/>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22" name="Oval 20">
              <a:extLst>
                <a:ext uri="{FF2B5EF4-FFF2-40B4-BE49-F238E27FC236}">
                  <a16:creationId xmlns:a16="http://schemas.microsoft.com/office/drawing/2014/main" id="{8BB9DE8F-B074-497B-89A4-4EA657833FB3}"/>
                </a:ext>
              </a:extLst>
            </p:cNvPr>
            <p:cNvSpPr>
              <a:spLocks noChangeArrowheads="1"/>
            </p:cNvSpPr>
            <p:nvPr/>
          </p:nvSpPr>
          <p:spPr bwMode="auto">
            <a:xfrm>
              <a:off x="2417" y="3259"/>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23" name="Oval 21">
              <a:extLst>
                <a:ext uri="{FF2B5EF4-FFF2-40B4-BE49-F238E27FC236}">
                  <a16:creationId xmlns:a16="http://schemas.microsoft.com/office/drawing/2014/main" id="{7C965CAD-E459-44F2-9013-7F4A0CBCBA64}"/>
                </a:ext>
              </a:extLst>
            </p:cNvPr>
            <p:cNvSpPr>
              <a:spLocks noChangeArrowheads="1"/>
            </p:cNvSpPr>
            <p:nvPr/>
          </p:nvSpPr>
          <p:spPr bwMode="auto">
            <a:xfrm>
              <a:off x="2561" y="3442"/>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24" name="Oval 22">
              <a:extLst>
                <a:ext uri="{FF2B5EF4-FFF2-40B4-BE49-F238E27FC236}">
                  <a16:creationId xmlns:a16="http://schemas.microsoft.com/office/drawing/2014/main" id="{947BB2C9-1C1D-4356-A4F3-417DD680455F}"/>
                </a:ext>
              </a:extLst>
            </p:cNvPr>
            <p:cNvSpPr>
              <a:spLocks noChangeArrowheads="1"/>
            </p:cNvSpPr>
            <p:nvPr/>
          </p:nvSpPr>
          <p:spPr bwMode="auto">
            <a:xfrm>
              <a:off x="2774" y="3049"/>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25" name="Oval 23">
              <a:extLst>
                <a:ext uri="{FF2B5EF4-FFF2-40B4-BE49-F238E27FC236}">
                  <a16:creationId xmlns:a16="http://schemas.microsoft.com/office/drawing/2014/main" id="{87088B68-E994-463C-BB9A-F1E8CA02B365}"/>
                </a:ext>
              </a:extLst>
            </p:cNvPr>
            <p:cNvSpPr>
              <a:spLocks noChangeArrowheads="1"/>
            </p:cNvSpPr>
            <p:nvPr/>
          </p:nvSpPr>
          <p:spPr bwMode="auto">
            <a:xfrm>
              <a:off x="2720" y="3157"/>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26" name="Oval 24">
              <a:extLst>
                <a:ext uri="{FF2B5EF4-FFF2-40B4-BE49-F238E27FC236}">
                  <a16:creationId xmlns:a16="http://schemas.microsoft.com/office/drawing/2014/main" id="{36D54FF6-A69D-4A65-8682-2115F7486CAD}"/>
                </a:ext>
              </a:extLst>
            </p:cNvPr>
            <p:cNvSpPr>
              <a:spLocks noChangeArrowheads="1"/>
            </p:cNvSpPr>
            <p:nvPr/>
          </p:nvSpPr>
          <p:spPr bwMode="auto">
            <a:xfrm>
              <a:off x="2198" y="3298"/>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27" name="Oval 25">
              <a:extLst>
                <a:ext uri="{FF2B5EF4-FFF2-40B4-BE49-F238E27FC236}">
                  <a16:creationId xmlns:a16="http://schemas.microsoft.com/office/drawing/2014/main" id="{7D6C8E8D-F9CE-45BE-B1E4-EA442D7A88AF}"/>
                </a:ext>
              </a:extLst>
            </p:cNvPr>
            <p:cNvSpPr>
              <a:spLocks noChangeArrowheads="1"/>
            </p:cNvSpPr>
            <p:nvPr/>
          </p:nvSpPr>
          <p:spPr bwMode="auto">
            <a:xfrm>
              <a:off x="2333" y="3301"/>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28" name="Oval 26">
              <a:extLst>
                <a:ext uri="{FF2B5EF4-FFF2-40B4-BE49-F238E27FC236}">
                  <a16:creationId xmlns:a16="http://schemas.microsoft.com/office/drawing/2014/main" id="{37B43F2D-93CB-4775-BEA8-E8A8157406B2}"/>
                </a:ext>
              </a:extLst>
            </p:cNvPr>
            <p:cNvSpPr>
              <a:spLocks noChangeArrowheads="1"/>
            </p:cNvSpPr>
            <p:nvPr/>
          </p:nvSpPr>
          <p:spPr bwMode="auto">
            <a:xfrm>
              <a:off x="2567" y="3097"/>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29" name="Oval 27">
              <a:extLst>
                <a:ext uri="{FF2B5EF4-FFF2-40B4-BE49-F238E27FC236}">
                  <a16:creationId xmlns:a16="http://schemas.microsoft.com/office/drawing/2014/main" id="{E7CCAC35-FC8D-442B-BBC1-4BC02E4D06A8}"/>
                </a:ext>
              </a:extLst>
            </p:cNvPr>
            <p:cNvSpPr>
              <a:spLocks noChangeArrowheads="1"/>
            </p:cNvSpPr>
            <p:nvPr/>
          </p:nvSpPr>
          <p:spPr bwMode="auto">
            <a:xfrm>
              <a:off x="2693" y="3544"/>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30" name="Oval 28">
              <a:extLst>
                <a:ext uri="{FF2B5EF4-FFF2-40B4-BE49-F238E27FC236}">
                  <a16:creationId xmlns:a16="http://schemas.microsoft.com/office/drawing/2014/main" id="{1384C179-C095-412B-92AE-8756D9A169DA}"/>
                </a:ext>
              </a:extLst>
            </p:cNvPr>
            <p:cNvSpPr>
              <a:spLocks noChangeArrowheads="1"/>
            </p:cNvSpPr>
            <p:nvPr/>
          </p:nvSpPr>
          <p:spPr bwMode="auto">
            <a:xfrm>
              <a:off x="2771" y="3406"/>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31" name="Oval 29">
              <a:extLst>
                <a:ext uri="{FF2B5EF4-FFF2-40B4-BE49-F238E27FC236}">
                  <a16:creationId xmlns:a16="http://schemas.microsoft.com/office/drawing/2014/main" id="{1AA40D8A-BE63-4401-B85D-68A630768A6D}"/>
                </a:ext>
              </a:extLst>
            </p:cNvPr>
            <p:cNvSpPr>
              <a:spLocks noChangeArrowheads="1"/>
            </p:cNvSpPr>
            <p:nvPr/>
          </p:nvSpPr>
          <p:spPr bwMode="auto">
            <a:xfrm>
              <a:off x="2753" y="3235"/>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32" name="Oval 30">
              <a:extLst>
                <a:ext uri="{FF2B5EF4-FFF2-40B4-BE49-F238E27FC236}">
                  <a16:creationId xmlns:a16="http://schemas.microsoft.com/office/drawing/2014/main" id="{95BF957F-124C-47E6-87A0-EAFFC8DEA926}"/>
                </a:ext>
              </a:extLst>
            </p:cNvPr>
            <p:cNvSpPr>
              <a:spLocks noChangeArrowheads="1"/>
            </p:cNvSpPr>
            <p:nvPr/>
          </p:nvSpPr>
          <p:spPr bwMode="auto">
            <a:xfrm>
              <a:off x="2426" y="3157"/>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33" name="Oval 31">
              <a:extLst>
                <a:ext uri="{FF2B5EF4-FFF2-40B4-BE49-F238E27FC236}">
                  <a16:creationId xmlns:a16="http://schemas.microsoft.com/office/drawing/2014/main" id="{1B62BE8A-C06F-4374-A25C-922DE198DBBC}"/>
                </a:ext>
              </a:extLst>
            </p:cNvPr>
            <p:cNvSpPr>
              <a:spLocks noChangeArrowheads="1"/>
            </p:cNvSpPr>
            <p:nvPr/>
          </p:nvSpPr>
          <p:spPr bwMode="auto">
            <a:xfrm>
              <a:off x="2795" y="3304"/>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34" name="Oval 32">
              <a:extLst>
                <a:ext uri="{FF2B5EF4-FFF2-40B4-BE49-F238E27FC236}">
                  <a16:creationId xmlns:a16="http://schemas.microsoft.com/office/drawing/2014/main" id="{0B9D2240-14E4-4142-AB5E-5624D2970B6D}"/>
                </a:ext>
              </a:extLst>
            </p:cNvPr>
            <p:cNvSpPr>
              <a:spLocks noChangeArrowheads="1"/>
            </p:cNvSpPr>
            <p:nvPr/>
          </p:nvSpPr>
          <p:spPr bwMode="auto">
            <a:xfrm>
              <a:off x="2855" y="3385"/>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35" name="Oval 33">
              <a:extLst>
                <a:ext uri="{FF2B5EF4-FFF2-40B4-BE49-F238E27FC236}">
                  <a16:creationId xmlns:a16="http://schemas.microsoft.com/office/drawing/2014/main" id="{1675C642-0D90-4415-8FE9-E024F51BA74E}"/>
                </a:ext>
              </a:extLst>
            </p:cNvPr>
            <p:cNvSpPr>
              <a:spLocks noChangeArrowheads="1"/>
            </p:cNvSpPr>
            <p:nvPr/>
          </p:nvSpPr>
          <p:spPr bwMode="auto">
            <a:xfrm>
              <a:off x="2522" y="3253"/>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36" name="Oval 34">
              <a:extLst>
                <a:ext uri="{FF2B5EF4-FFF2-40B4-BE49-F238E27FC236}">
                  <a16:creationId xmlns:a16="http://schemas.microsoft.com/office/drawing/2014/main" id="{796F24BB-A111-4E77-895F-96B537B60223}"/>
                </a:ext>
              </a:extLst>
            </p:cNvPr>
            <p:cNvSpPr>
              <a:spLocks noChangeArrowheads="1"/>
            </p:cNvSpPr>
            <p:nvPr/>
          </p:nvSpPr>
          <p:spPr bwMode="auto">
            <a:xfrm>
              <a:off x="2618" y="3349"/>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37" name="Oval 35">
              <a:extLst>
                <a:ext uri="{FF2B5EF4-FFF2-40B4-BE49-F238E27FC236}">
                  <a16:creationId xmlns:a16="http://schemas.microsoft.com/office/drawing/2014/main" id="{4C2F000B-1E4C-4C53-8C8E-0C8EE5D2ED53}"/>
                </a:ext>
              </a:extLst>
            </p:cNvPr>
            <p:cNvSpPr>
              <a:spLocks noChangeArrowheads="1"/>
            </p:cNvSpPr>
            <p:nvPr/>
          </p:nvSpPr>
          <p:spPr bwMode="auto">
            <a:xfrm>
              <a:off x="2714" y="3445"/>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38" name="Oval 36">
              <a:extLst>
                <a:ext uri="{FF2B5EF4-FFF2-40B4-BE49-F238E27FC236}">
                  <a16:creationId xmlns:a16="http://schemas.microsoft.com/office/drawing/2014/main" id="{5AAA8581-FD6D-4E4F-AA56-9BD9E2252307}"/>
                </a:ext>
              </a:extLst>
            </p:cNvPr>
            <p:cNvSpPr>
              <a:spLocks noChangeArrowheads="1"/>
            </p:cNvSpPr>
            <p:nvPr/>
          </p:nvSpPr>
          <p:spPr bwMode="auto">
            <a:xfrm>
              <a:off x="2810" y="3541"/>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39" name="Oval 37">
              <a:extLst>
                <a:ext uri="{FF2B5EF4-FFF2-40B4-BE49-F238E27FC236}">
                  <a16:creationId xmlns:a16="http://schemas.microsoft.com/office/drawing/2014/main" id="{DA3103CF-C415-46A1-B0D7-48EFC011EE61}"/>
                </a:ext>
              </a:extLst>
            </p:cNvPr>
            <p:cNvSpPr>
              <a:spLocks noChangeArrowheads="1"/>
            </p:cNvSpPr>
            <p:nvPr/>
          </p:nvSpPr>
          <p:spPr bwMode="auto">
            <a:xfrm>
              <a:off x="2906" y="3637"/>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40" name="Oval 38">
              <a:extLst>
                <a:ext uri="{FF2B5EF4-FFF2-40B4-BE49-F238E27FC236}">
                  <a16:creationId xmlns:a16="http://schemas.microsoft.com/office/drawing/2014/main" id="{C580AECD-81E1-4C63-9DF7-5ED1295B0E28}"/>
                </a:ext>
              </a:extLst>
            </p:cNvPr>
            <p:cNvSpPr>
              <a:spLocks noChangeArrowheads="1"/>
            </p:cNvSpPr>
            <p:nvPr/>
          </p:nvSpPr>
          <p:spPr bwMode="auto">
            <a:xfrm>
              <a:off x="2669" y="3055"/>
              <a:ext cx="47" cy="47"/>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nvGrpSpPr>
            <p:cNvPr id="141" name="Group 39">
              <a:extLst>
                <a:ext uri="{FF2B5EF4-FFF2-40B4-BE49-F238E27FC236}">
                  <a16:creationId xmlns:a16="http://schemas.microsoft.com/office/drawing/2014/main" id="{3C1AB5F9-09DF-4383-81DB-9FEEB1FF11D0}"/>
                </a:ext>
              </a:extLst>
            </p:cNvPr>
            <p:cNvGrpSpPr>
              <a:grpSpLocks/>
            </p:cNvGrpSpPr>
            <p:nvPr/>
          </p:nvGrpSpPr>
          <p:grpSpPr bwMode="auto">
            <a:xfrm>
              <a:off x="3146" y="2566"/>
              <a:ext cx="42" cy="42"/>
              <a:chOff x="3156" y="2715"/>
              <a:chExt cx="42" cy="42"/>
            </a:xfrm>
          </p:grpSpPr>
          <p:sp>
            <p:nvSpPr>
              <p:cNvPr id="209" name="Line 40">
                <a:extLst>
                  <a:ext uri="{FF2B5EF4-FFF2-40B4-BE49-F238E27FC236}">
                    <a16:creationId xmlns:a16="http://schemas.microsoft.com/office/drawing/2014/main" id="{C87AE5E3-6751-4B48-B2C0-3E4DF4B254BA}"/>
                  </a:ext>
                </a:extLst>
              </p:cNvPr>
              <p:cNvSpPr>
                <a:spLocks noChangeShapeType="1"/>
              </p:cNvSpPr>
              <p:nvPr/>
            </p:nvSpPr>
            <p:spPr bwMode="auto">
              <a:xfrm>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10" name="Line 41">
                <a:extLst>
                  <a:ext uri="{FF2B5EF4-FFF2-40B4-BE49-F238E27FC236}">
                    <a16:creationId xmlns:a16="http://schemas.microsoft.com/office/drawing/2014/main" id="{5F6AE434-AEE9-47AE-8883-97170A2F8E27}"/>
                  </a:ext>
                </a:extLst>
              </p:cNvPr>
              <p:cNvSpPr>
                <a:spLocks noChangeShapeType="1"/>
              </p:cNvSpPr>
              <p:nvPr/>
            </p:nvSpPr>
            <p:spPr bwMode="auto">
              <a:xfrm rot="-5400000">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grpSp>
          <p:nvGrpSpPr>
            <p:cNvPr id="142" name="Group 42">
              <a:extLst>
                <a:ext uri="{FF2B5EF4-FFF2-40B4-BE49-F238E27FC236}">
                  <a16:creationId xmlns:a16="http://schemas.microsoft.com/office/drawing/2014/main" id="{709CE035-5767-4CD4-B279-8F4A801FFF4D}"/>
                </a:ext>
              </a:extLst>
            </p:cNvPr>
            <p:cNvGrpSpPr>
              <a:grpSpLocks/>
            </p:cNvGrpSpPr>
            <p:nvPr/>
          </p:nvGrpSpPr>
          <p:grpSpPr bwMode="auto">
            <a:xfrm>
              <a:off x="3026" y="2431"/>
              <a:ext cx="42" cy="42"/>
              <a:chOff x="3156" y="2715"/>
              <a:chExt cx="42" cy="42"/>
            </a:xfrm>
          </p:grpSpPr>
          <p:sp>
            <p:nvSpPr>
              <p:cNvPr id="207" name="Line 43">
                <a:extLst>
                  <a:ext uri="{FF2B5EF4-FFF2-40B4-BE49-F238E27FC236}">
                    <a16:creationId xmlns:a16="http://schemas.microsoft.com/office/drawing/2014/main" id="{8BB229F7-69D5-4CD4-812B-DB14A888B50A}"/>
                  </a:ext>
                </a:extLst>
              </p:cNvPr>
              <p:cNvSpPr>
                <a:spLocks noChangeShapeType="1"/>
              </p:cNvSpPr>
              <p:nvPr/>
            </p:nvSpPr>
            <p:spPr bwMode="auto">
              <a:xfrm>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08" name="Line 44">
                <a:extLst>
                  <a:ext uri="{FF2B5EF4-FFF2-40B4-BE49-F238E27FC236}">
                    <a16:creationId xmlns:a16="http://schemas.microsoft.com/office/drawing/2014/main" id="{43A3A412-7B5B-461A-88F3-9B7415085D00}"/>
                  </a:ext>
                </a:extLst>
              </p:cNvPr>
              <p:cNvSpPr>
                <a:spLocks noChangeShapeType="1"/>
              </p:cNvSpPr>
              <p:nvPr/>
            </p:nvSpPr>
            <p:spPr bwMode="auto">
              <a:xfrm rot="-5400000">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grpSp>
          <p:nvGrpSpPr>
            <p:cNvPr id="143" name="Group 45">
              <a:extLst>
                <a:ext uri="{FF2B5EF4-FFF2-40B4-BE49-F238E27FC236}">
                  <a16:creationId xmlns:a16="http://schemas.microsoft.com/office/drawing/2014/main" id="{CD61B5CC-7219-49E2-94B3-C780071EA3EE}"/>
                </a:ext>
              </a:extLst>
            </p:cNvPr>
            <p:cNvGrpSpPr>
              <a:grpSpLocks/>
            </p:cNvGrpSpPr>
            <p:nvPr/>
          </p:nvGrpSpPr>
          <p:grpSpPr bwMode="auto">
            <a:xfrm>
              <a:off x="2906" y="2554"/>
              <a:ext cx="42" cy="42"/>
              <a:chOff x="3156" y="2715"/>
              <a:chExt cx="42" cy="42"/>
            </a:xfrm>
          </p:grpSpPr>
          <p:sp>
            <p:nvSpPr>
              <p:cNvPr id="205" name="Line 46">
                <a:extLst>
                  <a:ext uri="{FF2B5EF4-FFF2-40B4-BE49-F238E27FC236}">
                    <a16:creationId xmlns:a16="http://schemas.microsoft.com/office/drawing/2014/main" id="{C8F34763-1BFF-4FD5-8AFD-555D2356D99F}"/>
                  </a:ext>
                </a:extLst>
              </p:cNvPr>
              <p:cNvSpPr>
                <a:spLocks noChangeShapeType="1"/>
              </p:cNvSpPr>
              <p:nvPr/>
            </p:nvSpPr>
            <p:spPr bwMode="auto">
              <a:xfrm>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06" name="Line 47">
                <a:extLst>
                  <a:ext uri="{FF2B5EF4-FFF2-40B4-BE49-F238E27FC236}">
                    <a16:creationId xmlns:a16="http://schemas.microsoft.com/office/drawing/2014/main" id="{C3F1CC11-90D8-462D-AC09-E719F9744DB2}"/>
                  </a:ext>
                </a:extLst>
              </p:cNvPr>
              <p:cNvSpPr>
                <a:spLocks noChangeShapeType="1"/>
              </p:cNvSpPr>
              <p:nvPr/>
            </p:nvSpPr>
            <p:spPr bwMode="auto">
              <a:xfrm rot="-5400000">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grpSp>
          <p:nvGrpSpPr>
            <p:cNvPr id="144" name="Group 48">
              <a:extLst>
                <a:ext uri="{FF2B5EF4-FFF2-40B4-BE49-F238E27FC236}">
                  <a16:creationId xmlns:a16="http://schemas.microsoft.com/office/drawing/2014/main" id="{9896CF15-79CB-4799-896F-49A85F6859E1}"/>
                </a:ext>
              </a:extLst>
            </p:cNvPr>
            <p:cNvGrpSpPr>
              <a:grpSpLocks/>
            </p:cNvGrpSpPr>
            <p:nvPr/>
          </p:nvGrpSpPr>
          <p:grpSpPr bwMode="auto">
            <a:xfrm>
              <a:off x="3122" y="2632"/>
              <a:ext cx="42" cy="42"/>
              <a:chOff x="3156" y="2715"/>
              <a:chExt cx="42" cy="42"/>
            </a:xfrm>
          </p:grpSpPr>
          <p:sp>
            <p:nvSpPr>
              <p:cNvPr id="203" name="Line 49">
                <a:extLst>
                  <a:ext uri="{FF2B5EF4-FFF2-40B4-BE49-F238E27FC236}">
                    <a16:creationId xmlns:a16="http://schemas.microsoft.com/office/drawing/2014/main" id="{45349C79-C670-440D-BE48-550E6E7FF8B9}"/>
                  </a:ext>
                </a:extLst>
              </p:cNvPr>
              <p:cNvSpPr>
                <a:spLocks noChangeShapeType="1"/>
              </p:cNvSpPr>
              <p:nvPr/>
            </p:nvSpPr>
            <p:spPr bwMode="auto">
              <a:xfrm>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04" name="Line 50">
                <a:extLst>
                  <a:ext uri="{FF2B5EF4-FFF2-40B4-BE49-F238E27FC236}">
                    <a16:creationId xmlns:a16="http://schemas.microsoft.com/office/drawing/2014/main" id="{1C6DAB4E-5400-4DB1-834D-4ADBEF0774DC}"/>
                  </a:ext>
                </a:extLst>
              </p:cNvPr>
              <p:cNvSpPr>
                <a:spLocks noChangeShapeType="1"/>
              </p:cNvSpPr>
              <p:nvPr/>
            </p:nvSpPr>
            <p:spPr bwMode="auto">
              <a:xfrm rot="-5400000">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grpSp>
          <p:nvGrpSpPr>
            <p:cNvPr id="145" name="Group 51">
              <a:extLst>
                <a:ext uri="{FF2B5EF4-FFF2-40B4-BE49-F238E27FC236}">
                  <a16:creationId xmlns:a16="http://schemas.microsoft.com/office/drawing/2014/main" id="{CE2396CF-767E-4F64-B967-329F4C540915}"/>
                </a:ext>
              </a:extLst>
            </p:cNvPr>
            <p:cNvGrpSpPr>
              <a:grpSpLocks/>
            </p:cNvGrpSpPr>
            <p:nvPr/>
          </p:nvGrpSpPr>
          <p:grpSpPr bwMode="auto">
            <a:xfrm>
              <a:off x="2771" y="2668"/>
              <a:ext cx="42" cy="42"/>
              <a:chOff x="3156" y="2715"/>
              <a:chExt cx="42" cy="42"/>
            </a:xfrm>
          </p:grpSpPr>
          <p:sp>
            <p:nvSpPr>
              <p:cNvPr id="201" name="Line 52">
                <a:extLst>
                  <a:ext uri="{FF2B5EF4-FFF2-40B4-BE49-F238E27FC236}">
                    <a16:creationId xmlns:a16="http://schemas.microsoft.com/office/drawing/2014/main" id="{00524123-6251-42E4-B664-1184BBC42E40}"/>
                  </a:ext>
                </a:extLst>
              </p:cNvPr>
              <p:cNvSpPr>
                <a:spLocks noChangeShapeType="1"/>
              </p:cNvSpPr>
              <p:nvPr/>
            </p:nvSpPr>
            <p:spPr bwMode="auto">
              <a:xfrm>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02" name="Line 53">
                <a:extLst>
                  <a:ext uri="{FF2B5EF4-FFF2-40B4-BE49-F238E27FC236}">
                    <a16:creationId xmlns:a16="http://schemas.microsoft.com/office/drawing/2014/main" id="{A1200EF2-6B47-4F8F-8878-C375D5F6C4F4}"/>
                  </a:ext>
                </a:extLst>
              </p:cNvPr>
              <p:cNvSpPr>
                <a:spLocks noChangeShapeType="1"/>
              </p:cNvSpPr>
              <p:nvPr/>
            </p:nvSpPr>
            <p:spPr bwMode="auto">
              <a:xfrm rot="-5400000">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grpSp>
          <p:nvGrpSpPr>
            <p:cNvPr id="146" name="Group 54">
              <a:extLst>
                <a:ext uri="{FF2B5EF4-FFF2-40B4-BE49-F238E27FC236}">
                  <a16:creationId xmlns:a16="http://schemas.microsoft.com/office/drawing/2014/main" id="{42385D31-D67C-4CE1-B253-9B0F848785E3}"/>
                </a:ext>
              </a:extLst>
            </p:cNvPr>
            <p:cNvGrpSpPr>
              <a:grpSpLocks/>
            </p:cNvGrpSpPr>
            <p:nvPr/>
          </p:nvGrpSpPr>
          <p:grpSpPr bwMode="auto">
            <a:xfrm>
              <a:off x="2708" y="2596"/>
              <a:ext cx="42" cy="42"/>
              <a:chOff x="3156" y="2715"/>
              <a:chExt cx="42" cy="42"/>
            </a:xfrm>
          </p:grpSpPr>
          <p:sp>
            <p:nvSpPr>
              <p:cNvPr id="199" name="Line 55">
                <a:extLst>
                  <a:ext uri="{FF2B5EF4-FFF2-40B4-BE49-F238E27FC236}">
                    <a16:creationId xmlns:a16="http://schemas.microsoft.com/office/drawing/2014/main" id="{A7C68028-D466-427B-966E-6B38398D0DFC}"/>
                  </a:ext>
                </a:extLst>
              </p:cNvPr>
              <p:cNvSpPr>
                <a:spLocks noChangeShapeType="1"/>
              </p:cNvSpPr>
              <p:nvPr/>
            </p:nvSpPr>
            <p:spPr bwMode="auto">
              <a:xfrm>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00" name="Line 56">
                <a:extLst>
                  <a:ext uri="{FF2B5EF4-FFF2-40B4-BE49-F238E27FC236}">
                    <a16:creationId xmlns:a16="http://schemas.microsoft.com/office/drawing/2014/main" id="{E6408A6A-661C-4F06-A08C-A6E5CA9EB574}"/>
                  </a:ext>
                </a:extLst>
              </p:cNvPr>
              <p:cNvSpPr>
                <a:spLocks noChangeShapeType="1"/>
              </p:cNvSpPr>
              <p:nvPr/>
            </p:nvSpPr>
            <p:spPr bwMode="auto">
              <a:xfrm rot="-5400000">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grpSp>
          <p:nvGrpSpPr>
            <p:cNvPr id="147" name="Group 57">
              <a:extLst>
                <a:ext uri="{FF2B5EF4-FFF2-40B4-BE49-F238E27FC236}">
                  <a16:creationId xmlns:a16="http://schemas.microsoft.com/office/drawing/2014/main" id="{6E17EC38-E8C9-445E-B01C-85538913A29A}"/>
                </a:ext>
              </a:extLst>
            </p:cNvPr>
            <p:cNvGrpSpPr>
              <a:grpSpLocks/>
            </p:cNvGrpSpPr>
            <p:nvPr/>
          </p:nvGrpSpPr>
          <p:grpSpPr bwMode="auto">
            <a:xfrm>
              <a:off x="2840" y="2398"/>
              <a:ext cx="42" cy="42"/>
              <a:chOff x="3156" y="2715"/>
              <a:chExt cx="42" cy="42"/>
            </a:xfrm>
          </p:grpSpPr>
          <p:sp>
            <p:nvSpPr>
              <p:cNvPr id="197" name="Line 58">
                <a:extLst>
                  <a:ext uri="{FF2B5EF4-FFF2-40B4-BE49-F238E27FC236}">
                    <a16:creationId xmlns:a16="http://schemas.microsoft.com/office/drawing/2014/main" id="{D993EFEB-4B0E-4527-9134-212F9C805724}"/>
                  </a:ext>
                </a:extLst>
              </p:cNvPr>
              <p:cNvSpPr>
                <a:spLocks noChangeShapeType="1"/>
              </p:cNvSpPr>
              <p:nvPr/>
            </p:nvSpPr>
            <p:spPr bwMode="auto">
              <a:xfrm>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98" name="Line 59">
                <a:extLst>
                  <a:ext uri="{FF2B5EF4-FFF2-40B4-BE49-F238E27FC236}">
                    <a16:creationId xmlns:a16="http://schemas.microsoft.com/office/drawing/2014/main" id="{E236DCAA-931B-4E84-9333-3377F2E5D420}"/>
                  </a:ext>
                </a:extLst>
              </p:cNvPr>
              <p:cNvSpPr>
                <a:spLocks noChangeShapeType="1"/>
              </p:cNvSpPr>
              <p:nvPr/>
            </p:nvSpPr>
            <p:spPr bwMode="auto">
              <a:xfrm rot="-5400000">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grpSp>
          <p:nvGrpSpPr>
            <p:cNvPr id="148" name="Group 60">
              <a:extLst>
                <a:ext uri="{FF2B5EF4-FFF2-40B4-BE49-F238E27FC236}">
                  <a16:creationId xmlns:a16="http://schemas.microsoft.com/office/drawing/2014/main" id="{95548DDE-0C16-47D6-AE25-6A1A84C8DD9A}"/>
                </a:ext>
              </a:extLst>
            </p:cNvPr>
            <p:cNvGrpSpPr>
              <a:grpSpLocks/>
            </p:cNvGrpSpPr>
            <p:nvPr/>
          </p:nvGrpSpPr>
          <p:grpSpPr bwMode="auto">
            <a:xfrm>
              <a:off x="3287" y="2626"/>
              <a:ext cx="42" cy="42"/>
              <a:chOff x="3156" y="2715"/>
              <a:chExt cx="42" cy="42"/>
            </a:xfrm>
          </p:grpSpPr>
          <p:sp>
            <p:nvSpPr>
              <p:cNvPr id="195" name="Line 61">
                <a:extLst>
                  <a:ext uri="{FF2B5EF4-FFF2-40B4-BE49-F238E27FC236}">
                    <a16:creationId xmlns:a16="http://schemas.microsoft.com/office/drawing/2014/main" id="{2AC39281-5255-474D-9A57-753A22906F6E}"/>
                  </a:ext>
                </a:extLst>
              </p:cNvPr>
              <p:cNvSpPr>
                <a:spLocks noChangeShapeType="1"/>
              </p:cNvSpPr>
              <p:nvPr/>
            </p:nvSpPr>
            <p:spPr bwMode="auto">
              <a:xfrm>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96" name="Line 62">
                <a:extLst>
                  <a:ext uri="{FF2B5EF4-FFF2-40B4-BE49-F238E27FC236}">
                    <a16:creationId xmlns:a16="http://schemas.microsoft.com/office/drawing/2014/main" id="{59EA8FA9-B2AC-4976-8395-505E64A81786}"/>
                  </a:ext>
                </a:extLst>
              </p:cNvPr>
              <p:cNvSpPr>
                <a:spLocks noChangeShapeType="1"/>
              </p:cNvSpPr>
              <p:nvPr/>
            </p:nvSpPr>
            <p:spPr bwMode="auto">
              <a:xfrm rot="-5400000">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grpSp>
          <p:nvGrpSpPr>
            <p:cNvPr id="149" name="Group 63">
              <a:extLst>
                <a:ext uri="{FF2B5EF4-FFF2-40B4-BE49-F238E27FC236}">
                  <a16:creationId xmlns:a16="http://schemas.microsoft.com/office/drawing/2014/main" id="{A2B8E690-560C-4C54-8DA9-35F3ECDB0451}"/>
                </a:ext>
              </a:extLst>
            </p:cNvPr>
            <p:cNvGrpSpPr>
              <a:grpSpLocks/>
            </p:cNvGrpSpPr>
            <p:nvPr/>
          </p:nvGrpSpPr>
          <p:grpSpPr bwMode="auto">
            <a:xfrm>
              <a:off x="3167" y="2491"/>
              <a:ext cx="42" cy="42"/>
              <a:chOff x="3156" y="2715"/>
              <a:chExt cx="42" cy="42"/>
            </a:xfrm>
          </p:grpSpPr>
          <p:sp>
            <p:nvSpPr>
              <p:cNvPr id="193" name="Line 64">
                <a:extLst>
                  <a:ext uri="{FF2B5EF4-FFF2-40B4-BE49-F238E27FC236}">
                    <a16:creationId xmlns:a16="http://schemas.microsoft.com/office/drawing/2014/main" id="{D85FAD8C-6427-4081-B82D-2C65F6CAF4D3}"/>
                  </a:ext>
                </a:extLst>
              </p:cNvPr>
              <p:cNvSpPr>
                <a:spLocks noChangeShapeType="1"/>
              </p:cNvSpPr>
              <p:nvPr/>
            </p:nvSpPr>
            <p:spPr bwMode="auto">
              <a:xfrm>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94" name="Line 65">
                <a:extLst>
                  <a:ext uri="{FF2B5EF4-FFF2-40B4-BE49-F238E27FC236}">
                    <a16:creationId xmlns:a16="http://schemas.microsoft.com/office/drawing/2014/main" id="{10AB38A2-B123-4E45-B404-0A3D3FDDAF50}"/>
                  </a:ext>
                </a:extLst>
              </p:cNvPr>
              <p:cNvSpPr>
                <a:spLocks noChangeShapeType="1"/>
              </p:cNvSpPr>
              <p:nvPr/>
            </p:nvSpPr>
            <p:spPr bwMode="auto">
              <a:xfrm rot="-5400000">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grpSp>
          <p:nvGrpSpPr>
            <p:cNvPr id="150" name="Group 66">
              <a:extLst>
                <a:ext uri="{FF2B5EF4-FFF2-40B4-BE49-F238E27FC236}">
                  <a16:creationId xmlns:a16="http://schemas.microsoft.com/office/drawing/2014/main" id="{4B787F98-AD69-42B7-8F8C-6FE5E1ED80D5}"/>
                </a:ext>
              </a:extLst>
            </p:cNvPr>
            <p:cNvGrpSpPr>
              <a:grpSpLocks/>
            </p:cNvGrpSpPr>
            <p:nvPr/>
          </p:nvGrpSpPr>
          <p:grpSpPr bwMode="auto">
            <a:xfrm>
              <a:off x="3293" y="2716"/>
              <a:ext cx="42" cy="42"/>
              <a:chOff x="3156" y="2715"/>
              <a:chExt cx="42" cy="42"/>
            </a:xfrm>
          </p:grpSpPr>
          <p:sp>
            <p:nvSpPr>
              <p:cNvPr id="191" name="Line 67">
                <a:extLst>
                  <a:ext uri="{FF2B5EF4-FFF2-40B4-BE49-F238E27FC236}">
                    <a16:creationId xmlns:a16="http://schemas.microsoft.com/office/drawing/2014/main" id="{B0CBC331-13F4-488F-A61B-CF2E7223CE2A}"/>
                  </a:ext>
                </a:extLst>
              </p:cNvPr>
              <p:cNvSpPr>
                <a:spLocks noChangeShapeType="1"/>
              </p:cNvSpPr>
              <p:nvPr/>
            </p:nvSpPr>
            <p:spPr bwMode="auto">
              <a:xfrm>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92" name="Line 68">
                <a:extLst>
                  <a:ext uri="{FF2B5EF4-FFF2-40B4-BE49-F238E27FC236}">
                    <a16:creationId xmlns:a16="http://schemas.microsoft.com/office/drawing/2014/main" id="{BBA02FDF-413E-493A-932E-046DB2949865}"/>
                  </a:ext>
                </a:extLst>
              </p:cNvPr>
              <p:cNvSpPr>
                <a:spLocks noChangeShapeType="1"/>
              </p:cNvSpPr>
              <p:nvPr/>
            </p:nvSpPr>
            <p:spPr bwMode="auto">
              <a:xfrm rot="-5400000">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grpSp>
          <p:nvGrpSpPr>
            <p:cNvPr id="151" name="Group 69">
              <a:extLst>
                <a:ext uri="{FF2B5EF4-FFF2-40B4-BE49-F238E27FC236}">
                  <a16:creationId xmlns:a16="http://schemas.microsoft.com/office/drawing/2014/main" id="{6F940C5B-1B9C-4543-A28B-CA62E1A7FA0F}"/>
                </a:ext>
              </a:extLst>
            </p:cNvPr>
            <p:cNvGrpSpPr>
              <a:grpSpLocks/>
            </p:cNvGrpSpPr>
            <p:nvPr/>
          </p:nvGrpSpPr>
          <p:grpSpPr bwMode="auto">
            <a:xfrm>
              <a:off x="3344" y="2875"/>
              <a:ext cx="42" cy="42"/>
              <a:chOff x="3156" y="2715"/>
              <a:chExt cx="42" cy="42"/>
            </a:xfrm>
          </p:grpSpPr>
          <p:sp>
            <p:nvSpPr>
              <p:cNvPr id="189" name="Line 70">
                <a:extLst>
                  <a:ext uri="{FF2B5EF4-FFF2-40B4-BE49-F238E27FC236}">
                    <a16:creationId xmlns:a16="http://schemas.microsoft.com/office/drawing/2014/main" id="{180433D4-C0C0-4B4A-8FD2-7E660AD7475A}"/>
                  </a:ext>
                </a:extLst>
              </p:cNvPr>
              <p:cNvSpPr>
                <a:spLocks noChangeShapeType="1"/>
              </p:cNvSpPr>
              <p:nvPr/>
            </p:nvSpPr>
            <p:spPr bwMode="auto">
              <a:xfrm>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90" name="Line 71">
                <a:extLst>
                  <a:ext uri="{FF2B5EF4-FFF2-40B4-BE49-F238E27FC236}">
                    <a16:creationId xmlns:a16="http://schemas.microsoft.com/office/drawing/2014/main" id="{D6025CA9-269E-464F-A1D9-2A0623174E64}"/>
                  </a:ext>
                </a:extLst>
              </p:cNvPr>
              <p:cNvSpPr>
                <a:spLocks noChangeShapeType="1"/>
              </p:cNvSpPr>
              <p:nvPr/>
            </p:nvSpPr>
            <p:spPr bwMode="auto">
              <a:xfrm rot="-5400000">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grpSp>
          <p:nvGrpSpPr>
            <p:cNvPr id="152" name="Group 72">
              <a:extLst>
                <a:ext uri="{FF2B5EF4-FFF2-40B4-BE49-F238E27FC236}">
                  <a16:creationId xmlns:a16="http://schemas.microsoft.com/office/drawing/2014/main" id="{F1AE06EB-1CE8-4E19-BDDF-4AE4A82EC0EE}"/>
                </a:ext>
              </a:extLst>
            </p:cNvPr>
            <p:cNvGrpSpPr>
              <a:grpSpLocks/>
            </p:cNvGrpSpPr>
            <p:nvPr/>
          </p:nvGrpSpPr>
          <p:grpSpPr bwMode="auto">
            <a:xfrm>
              <a:off x="3380" y="3001"/>
              <a:ext cx="42" cy="42"/>
              <a:chOff x="3156" y="2715"/>
              <a:chExt cx="42" cy="42"/>
            </a:xfrm>
          </p:grpSpPr>
          <p:sp>
            <p:nvSpPr>
              <p:cNvPr id="187" name="Line 73">
                <a:extLst>
                  <a:ext uri="{FF2B5EF4-FFF2-40B4-BE49-F238E27FC236}">
                    <a16:creationId xmlns:a16="http://schemas.microsoft.com/office/drawing/2014/main" id="{79903EC0-F413-4BBA-B69D-CDBAD6EA731F}"/>
                  </a:ext>
                </a:extLst>
              </p:cNvPr>
              <p:cNvSpPr>
                <a:spLocks noChangeShapeType="1"/>
              </p:cNvSpPr>
              <p:nvPr/>
            </p:nvSpPr>
            <p:spPr bwMode="auto">
              <a:xfrm>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88" name="Line 74">
                <a:extLst>
                  <a:ext uri="{FF2B5EF4-FFF2-40B4-BE49-F238E27FC236}">
                    <a16:creationId xmlns:a16="http://schemas.microsoft.com/office/drawing/2014/main" id="{3C4B86AF-4A67-4758-86D7-34CBFAB7BBCC}"/>
                  </a:ext>
                </a:extLst>
              </p:cNvPr>
              <p:cNvSpPr>
                <a:spLocks noChangeShapeType="1"/>
              </p:cNvSpPr>
              <p:nvPr/>
            </p:nvSpPr>
            <p:spPr bwMode="auto">
              <a:xfrm rot="-5400000">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grpSp>
          <p:nvGrpSpPr>
            <p:cNvPr id="153" name="Group 75">
              <a:extLst>
                <a:ext uri="{FF2B5EF4-FFF2-40B4-BE49-F238E27FC236}">
                  <a16:creationId xmlns:a16="http://schemas.microsoft.com/office/drawing/2014/main" id="{75A9D004-CBB5-4A27-AFB0-542BACDCB387}"/>
                </a:ext>
              </a:extLst>
            </p:cNvPr>
            <p:cNvGrpSpPr>
              <a:grpSpLocks/>
            </p:cNvGrpSpPr>
            <p:nvPr/>
          </p:nvGrpSpPr>
          <p:grpSpPr bwMode="auto">
            <a:xfrm>
              <a:off x="3536" y="3067"/>
              <a:ext cx="42" cy="42"/>
              <a:chOff x="3156" y="2715"/>
              <a:chExt cx="42" cy="42"/>
            </a:xfrm>
          </p:grpSpPr>
          <p:sp>
            <p:nvSpPr>
              <p:cNvPr id="185" name="Line 76">
                <a:extLst>
                  <a:ext uri="{FF2B5EF4-FFF2-40B4-BE49-F238E27FC236}">
                    <a16:creationId xmlns:a16="http://schemas.microsoft.com/office/drawing/2014/main" id="{66364D0D-BEBA-4E1B-B58A-942390046FF1}"/>
                  </a:ext>
                </a:extLst>
              </p:cNvPr>
              <p:cNvSpPr>
                <a:spLocks noChangeShapeType="1"/>
              </p:cNvSpPr>
              <p:nvPr/>
            </p:nvSpPr>
            <p:spPr bwMode="auto">
              <a:xfrm>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86" name="Line 77">
                <a:extLst>
                  <a:ext uri="{FF2B5EF4-FFF2-40B4-BE49-F238E27FC236}">
                    <a16:creationId xmlns:a16="http://schemas.microsoft.com/office/drawing/2014/main" id="{88DAF221-1866-48F2-A742-42A232D24C3B}"/>
                  </a:ext>
                </a:extLst>
              </p:cNvPr>
              <p:cNvSpPr>
                <a:spLocks noChangeShapeType="1"/>
              </p:cNvSpPr>
              <p:nvPr/>
            </p:nvSpPr>
            <p:spPr bwMode="auto">
              <a:xfrm rot="-5400000">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grpSp>
          <p:nvGrpSpPr>
            <p:cNvPr id="154" name="Group 78">
              <a:extLst>
                <a:ext uri="{FF2B5EF4-FFF2-40B4-BE49-F238E27FC236}">
                  <a16:creationId xmlns:a16="http://schemas.microsoft.com/office/drawing/2014/main" id="{91B919DB-35DB-40EA-91B0-06711661CDBB}"/>
                </a:ext>
              </a:extLst>
            </p:cNvPr>
            <p:cNvGrpSpPr>
              <a:grpSpLocks/>
            </p:cNvGrpSpPr>
            <p:nvPr/>
          </p:nvGrpSpPr>
          <p:grpSpPr bwMode="auto">
            <a:xfrm>
              <a:off x="3368" y="2731"/>
              <a:ext cx="42" cy="42"/>
              <a:chOff x="3156" y="2715"/>
              <a:chExt cx="42" cy="42"/>
            </a:xfrm>
          </p:grpSpPr>
          <p:sp>
            <p:nvSpPr>
              <p:cNvPr id="183" name="Line 79">
                <a:extLst>
                  <a:ext uri="{FF2B5EF4-FFF2-40B4-BE49-F238E27FC236}">
                    <a16:creationId xmlns:a16="http://schemas.microsoft.com/office/drawing/2014/main" id="{A7052BDB-64F0-44E6-9FEC-406447E5D841}"/>
                  </a:ext>
                </a:extLst>
              </p:cNvPr>
              <p:cNvSpPr>
                <a:spLocks noChangeShapeType="1"/>
              </p:cNvSpPr>
              <p:nvPr/>
            </p:nvSpPr>
            <p:spPr bwMode="auto">
              <a:xfrm>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84" name="Line 80">
                <a:extLst>
                  <a:ext uri="{FF2B5EF4-FFF2-40B4-BE49-F238E27FC236}">
                    <a16:creationId xmlns:a16="http://schemas.microsoft.com/office/drawing/2014/main" id="{0AD718E6-7C1F-457D-BD42-988CBB55F9EC}"/>
                  </a:ext>
                </a:extLst>
              </p:cNvPr>
              <p:cNvSpPr>
                <a:spLocks noChangeShapeType="1"/>
              </p:cNvSpPr>
              <p:nvPr/>
            </p:nvSpPr>
            <p:spPr bwMode="auto">
              <a:xfrm rot="-5400000">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grpSp>
          <p:nvGrpSpPr>
            <p:cNvPr id="155" name="Group 81">
              <a:extLst>
                <a:ext uri="{FF2B5EF4-FFF2-40B4-BE49-F238E27FC236}">
                  <a16:creationId xmlns:a16="http://schemas.microsoft.com/office/drawing/2014/main" id="{0B3F1A7B-AEF4-4264-A94C-6CD3FB33AA5D}"/>
                </a:ext>
              </a:extLst>
            </p:cNvPr>
            <p:cNvGrpSpPr>
              <a:grpSpLocks/>
            </p:cNvGrpSpPr>
            <p:nvPr/>
          </p:nvGrpSpPr>
          <p:grpSpPr bwMode="auto">
            <a:xfrm>
              <a:off x="3248" y="2518"/>
              <a:ext cx="42" cy="42"/>
              <a:chOff x="3156" y="2715"/>
              <a:chExt cx="42" cy="42"/>
            </a:xfrm>
          </p:grpSpPr>
          <p:sp>
            <p:nvSpPr>
              <p:cNvPr id="181" name="Line 82">
                <a:extLst>
                  <a:ext uri="{FF2B5EF4-FFF2-40B4-BE49-F238E27FC236}">
                    <a16:creationId xmlns:a16="http://schemas.microsoft.com/office/drawing/2014/main" id="{7DECF626-FA24-4A97-8081-A923FAEE8F73}"/>
                  </a:ext>
                </a:extLst>
              </p:cNvPr>
              <p:cNvSpPr>
                <a:spLocks noChangeShapeType="1"/>
              </p:cNvSpPr>
              <p:nvPr/>
            </p:nvSpPr>
            <p:spPr bwMode="auto">
              <a:xfrm>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82" name="Line 83">
                <a:extLst>
                  <a:ext uri="{FF2B5EF4-FFF2-40B4-BE49-F238E27FC236}">
                    <a16:creationId xmlns:a16="http://schemas.microsoft.com/office/drawing/2014/main" id="{8C2D8945-8825-4AA0-A28E-41D0E48B7C64}"/>
                  </a:ext>
                </a:extLst>
              </p:cNvPr>
              <p:cNvSpPr>
                <a:spLocks noChangeShapeType="1"/>
              </p:cNvSpPr>
              <p:nvPr/>
            </p:nvSpPr>
            <p:spPr bwMode="auto">
              <a:xfrm rot="-5400000">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grpSp>
          <p:nvGrpSpPr>
            <p:cNvPr id="156" name="Group 84">
              <a:extLst>
                <a:ext uri="{FF2B5EF4-FFF2-40B4-BE49-F238E27FC236}">
                  <a16:creationId xmlns:a16="http://schemas.microsoft.com/office/drawing/2014/main" id="{B6297F16-0485-439B-B87A-E28844A38E7C}"/>
                </a:ext>
              </a:extLst>
            </p:cNvPr>
            <p:cNvGrpSpPr>
              <a:grpSpLocks/>
            </p:cNvGrpSpPr>
            <p:nvPr/>
          </p:nvGrpSpPr>
          <p:grpSpPr bwMode="auto">
            <a:xfrm>
              <a:off x="2960" y="2644"/>
              <a:ext cx="42" cy="42"/>
              <a:chOff x="3156" y="2715"/>
              <a:chExt cx="42" cy="42"/>
            </a:xfrm>
          </p:grpSpPr>
          <p:sp>
            <p:nvSpPr>
              <p:cNvPr id="179" name="Line 85">
                <a:extLst>
                  <a:ext uri="{FF2B5EF4-FFF2-40B4-BE49-F238E27FC236}">
                    <a16:creationId xmlns:a16="http://schemas.microsoft.com/office/drawing/2014/main" id="{C33047DB-E2C1-4759-BFCA-09C3F182BCF1}"/>
                  </a:ext>
                </a:extLst>
              </p:cNvPr>
              <p:cNvSpPr>
                <a:spLocks noChangeShapeType="1"/>
              </p:cNvSpPr>
              <p:nvPr/>
            </p:nvSpPr>
            <p:spPr bwMode="auto">
              <a:xfrm>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80" name="Line 86">
                <a:extLst>
                  <a:ext uri="{FF2B5EF4-FFF2-40B4-BE49-F238E27FC236}">
                    <a16:creationId xmlns:a16="http://schemas.microsoft.com/office/drawing/2014/main" id="{2100B0E6-89DC-463D-AAE2-6FB4726E60AE}"/>
                  </a:ext>
                </a:extLst>
              </p:cNvPr>
              <p:cNvSpPr>
                <a:spLocks noChangeShapeType="1"/>
              </p:cNvSpPr>
              <p:nvPr/>
            </p:nvSpPr>
            <p:spPr bwMode="auto">
              <a:xfrm rot="-5400000">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grpSp>
          <p:nvGrpSpPr>
            <p:cNvPr id="157" name="Group 87">
              <a:extLst>
                <a:ext uri="{FF2B5EF4-FFF2-40B4-BE49-F238E27FC236}">
                  <a16:creationId xmlns:a16="http://schemas.microsoft.com/office/drawing/2014/main" id="{C78DB946-BC1E-459E-94A8-EE2348FB92F1}"/>
                </a:ext>
              </a:extLst>
            </p:cNvPr>
            <p:cNvGrpSpPr>
              <a:grpSpLocks/>
            </p:cNvGrpSpPr>
            <p:nvPr/>
          </p:nvGrpSpPr>
          <p:grpSpPr bwMode="auto">
            <a:xfrm>
              <a:off x="3344" y="2797"/>
              <a:ext cx="42" cy="42"/>
              <a:chOff x="3156" y="2715"/>
              <a:chExt cx="42" cy="42"/>
            </a:xfrm>
          </p:grpSpPr>
          <p:sp>
            <p:nvSpPr>
              <p:cNvPr id="177" name="Line 88">
                <a:extLst>
                  <a:ext uri="{FF2B5EF4-FFF2-40B4-BE49-F238E27FC236}">
                    <a16:creationId xmlns:a16="http://schemas.microsoft.com/office/drawing/2014/main" id="{966DB184-FD44-42DE-AE3E-E6FF9FB2D754}"/>
                  </a:ext>
                </a:extLst>
              </p:cNvPr>
              <p:cNvSpPr>
                <a:spLocks noChangeShapeType="1"/>
              </p:cNvSpPr>
              <p:nvPr/>
            </p:nvSpPr>
            <p:spPr bwMode="auto">
              <a:xfrm>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78" name="Line 89">
                <a:extLst>
                  <a:ext uri="{FF2B5EF4-FFF2-40B4-BE49-F238E27FC236}">
                    <a16:creationId xmlns:a16="http://schemas.microsoft.com/office/drawing/2014/main" id="{D2DDCBC3-B9BA-4A1A-8FC0-BA4D6584600A}"/>
                  </a:ext>
                </a:extLst>
              </p:cNvPr>
              <p:cNvSpPr>
                <a:spLocks noChangeShapeType="1"/>
              </p:cNvSpPr>
              <p:nvPr/>
            </p:nvSpPr>
            <p:spPr bwMode="auto">
              <a:xfrm rot="-5400000">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grpSp>
          <p:nvGrpSpPr>
            <p:cNvPr id="158" name="Group 90">
              <a:extLst>
                <a:ext uri="{FF2B5EF4-FFF2-40B4-BE49-F238E27FC236}">
                  <a16:creationId xmlns:a16="http://schemas.microsoft.com/office/drawing/2014/main" id="{1A8B542F-ADD1-497C-AFAB-91235E6633AF}"/>
                </a:ext>
              </a:extLst>
            </p:cNvPr>
            <p:cNvGrpSpPr>
              <a:grpSpLocks/>
            </p:cNvGrpSpPr>
            <p:nvPr/>
          </p:nvGrpSpPr>
          <p:grpSpPr bwMode="auto">
            <a:xfrm>
              <a:off x="3440" y="2893"/>
              <a:ext cx="42" cy="42"/>
              <a:chOff x="3156" y="2715"/>
              <a:chExt cx="42" cy="42"/>
            </a:xfrm>
          </p:grpSpPr>
          <p:sp>
            <p:nvSpPr>
              <p:cNvPr id="175" name="Line 91">
                <a:extLst>
                  <a:ext uri="{FF2B5EF4-FFF2-40B4-BE49-F238E27FC236}">
                    <a16:creationId xmlns:a16="http://schemas.microsoft.com/office/drawing/2014/main" id="{FDABE256-ED95-43AD-B2E3-F5A6D2D1D358}"/>
                  </a:ext>
                </a:extLst>
              </p:cNvPr>
              <p:cNvSpPr>
                <a:spLocks noChangeShapeType="1"/>
              </p:cNvSpPr>
              <p:nvPr/>
            </p:nvSpPr>
            <p:spPr bwMode="auto">
              <a:xfrm>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76" name="Line 92">
                <a:extLst>
                  <a:ext uri="{FF2B5EF4-FFF2-40B4-BE49-F238E27FC236}">
                    <a16:creationId xmlns:a16="http://schemas.microsoft.com/office/drawing/2014/main" id="{7DFB086F-EF37-4477-B1AF-C8352E7F1107}"/>
                  </a:ext>
                </a:extLst>
              </p:cNvPr>
              <p:cNvSpPr>
                <a:spLocks noChangeShapeType="1"/>
              </p:cNvSpPr>
              <p:nvPr/>
            </p:nvSpPr>
            <p:spPr bwMode="auto">
              <a:xfrm rot="-5400000">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grpSp>
          <p:nvGrpSpPr>
            <p:cNvPr id="159" name="Group 93">
              <a:extLst>
                <a:ext uri="{FF2B5EF4-FFF2-40B4-BE49-F238E27FC236}">
                  <a16:creationId xmlns:a16="http://schemas.microsoft.com/office/drawing/2014/main" id="{FD23AD45-3778-4AB3-B960-9E4263E15945}"/>
                </a:ext>
              </a:extLst>
            </p:cNvPr>
            <p:cNvGrpSpPr>
              <a:grpSpLocks/>
            </p:cNvGrpSpPr>
            <p:nvPr/>
          </p:nvGrpSpPr>
          <p:grpSpPr bwMode="auto">
            <a:xfrm>
              <a:off x="3062" y="2563"/>
              <a:ext cx="42" cy="42"/>
              <a:chOff x="3156" y="2715"/>
              <a:chExt cx="42" cy="42"/>
            </a:xfrm>
          </p:grpSpPr>
          <p:sp>
            <p:nvSpPr>
              <p:cNvPr id="173" name="Line 94">
                <a:extLst>
                  <a:ext uri="{FF2B5EF4-FFF2-40B4-BE49-F238E27FC236}">
                    <a16:creationId xmlns:a16="http://schemas.microsoft.com/office/drawing/2014/main" id="{3508BBD3-4FBA-4CB7-B2E1-63162F14D50F}"/>
                  </a:ext>
                </a:extLst>
              </p:cNvPr>
              <p:cNvSpPr>
                <a:spLocks noChangeShapeType="1"/>
              </p:cNvSpPr>
              <p:nvPr/>
            </p:nvSpPr>
            <p:spPr bwMode="auto">
              <a:xfrm>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74" name="Line 95">
                <a:extLst>
                  <a:ext uri="{FF2B5EF4-FFF2-40B4-BE49-F238E27FC236}">
                    <a16:creationId xmlns:a16="http://schemas.microsoft.com/office/drawing/2014/main" id="{AF0B402F-9AA9-4D0E-8208-F1B2EB715958}"/>
                  </a:ext>
                </a:extLst>
              </p:cNvPr>
              <p:cNvSpPr>
                <a:spLocks noChangeShapeType="1"/>
              </p:cNvSpPr>
              <p:nvPr/>
            </p:nvSpPr>
            <p:spPr bwMode="auto">
              <a:xfrm rot="-5400000">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grpSp>
          <p:nvGrpSpPr>
            <p:cNvPr id="160" name="Group 96">
              <a:extLst>
                <a:ext uri="{FF2B5EF4-FFF2-40B4-BE49-F238E27FC236}">
                  <a16:creationId xmlns:a16="http://schemas.microsoft.com/office/drawing/2014/main" id="{2CF66BC1-F42A-4D08-8118-99372E10A7A7}"/>
                </a:ext>
              </a:extLst>
            </p:cNvPr>
            <p:cNvGrpSpPr>
              <a:grpSpLocks/>
            </p:cNvGrpSpPr>
            <p:nvPr/>
          </p:nvGrpSpPr>
          <p:grpSpPr bwMode="auto">
            <a:xfrm>
              <a:off x="3509" y="2791"/>
              <a:ext cx="42" cy="42"/>
              <a:chOff x="3156" y="2715"/>
              <a:chExt cx="42" cy="42"/>
            </a:xfrm>
          </p:grpSpPr>
          <p:sp>
            <p:nvSpPr>
              <p:cNvPr id="171" name="Line 97">
                <a:extLst>
                  <a:ext uri="{FF2B5EF4-FFF2-40B4-BE49-F238E27FC236}">
                    <a16:creationId xmlns:a16="http://schemas.microsoft.com/office/drawing/2014/main" id="{D0308F4E-AC66-4B12-B807-767D72D1BC2B}"/>
                  </a:ext>
                </a:extLst>
              </p:cNvPr>
              <p:cNvSpPr>
                <a:spLocks noChangeShapeType="1"/>
              </p:cNvSpPr>
              <p:nvPr/>
            </p:nvSpPr>
            <p:spPr bwMode="auto">
              <a:xfrm>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72" name="Line 98">
                <a:extLst>
                  <a:ext uri="{FF2B5EF4-FFF2-40B4-BE49-F238E27FC236}">
                    <a16:creationId xmlns:a16="http://schemas.microsoft.com/office/drawing/2014/main" id="{0E7613A1-CB56-41DF-A28F-F7DF7904AA39}"/>
                  </a:ext>
                </a:extLst>
              </p:cNvPr>
              <p:cNvSpPr>
                <a:spLocks noChangeShapeType="1"/>
              </p:cNvSpPr>
              <p:nvPr/>
            </p:nvSpPr>
            <p:spPr bwMode="auto">
              <a:xfrm rot="-5400000">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grpSp>
          <p:nvGrpSpPr>
            <p:cNvPr id="161" name="Group 99">
              <a:extLst>
                <a:ext uri="{FF2B5EF4-FFF2-40B4-BE49-F238E27FC236}">
                  <a16:creationId xmlns:a16="http://schemas.microsoft.com/office/drawing/2014/main" id="{E3960261-ABD8-4006-B215-7A557FC36B30}"/>
                </a:ext>
              </a:extLst>
            </p:cNvPr>
            <p:cNvGrpSpPr>
              <a:grpSpLocks/>
            </p:cNvGrpSpPr>
            <p:nvPr/>
          </p:nvGrpSpPr>
          <p:grpSpPr bwMode="auto">
            <a:xfrm>
              <a:off x="3389" y="2656"/>
              <a:ext cx="42" cy="42"/>
              <a:chOff x="3156" y="2715"/>
              <a:chExt cx="42" cy="42"/>
            </a:xfrm>
          </p:grpSpPr>
          <p:sp>
            <p:nvSpPr>
              <p:cNvPr id="169" name="Line 100">
                <a:extLst>
                  <a:ext uri="{FF2B5EF4-FFF2-40B4-BE49-F238E27FC236}">
                    <a16:creationId xmlns:a16="http://schemas.microsoft.com/office/drawing/2014/main" id="{978C457C-3C53-4578-9F27-1750A6B29119}"/>
                  </a:ext>
                </a:extLst>
              </p:cNvPr>
              <p:cNvSpPr>
                <a:spLocks noChangeShapeType="1"/>
              </p:cNvSpPr>
              <p:nvPr/>
            </p:nvSpPr>
            <p:spPr bwMode="auto">
              <a:xfrm>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70" name="Line 101">
                <a:extLst>
                  <a:ext uri="{FF2B5EF4-FFF2-40B4-BE49-F238E27FC236}">
                    <a16:creationId xmlns:a16="http://schemas.microsoft.com/office/drawing/2014/main" id="{DE30D31F-3743-4C95-8414-0842D517B41A}"/>
                  </a:ext>
                </a:extLst>
              </p:cNvPr>
              <p:cNvSpPr>
                <a:spLocks noChangeShapeType="1"/>
              </p:cNvSpPr>
              <p:nvPr/>
            </p:nvSpPr>
            <p:spPr bwMode="auto">
              <a:xfrm rot="-5400000">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grpSp>
          <p:nvGrpSpPr>
            <p:cNvPr id="162" name="Group 102">
              <a:extLst>
                <a:ext uri="{FF2B5EF4-FFF2-40B4-BE49-F238E27FC236}">
                  <a16:creationId xmlns:a16="http://schemas.microsoft.com/office/drawing/2014/main" id="{F1CA1C70-2D5D-4C88-91FA-7FD81A0E4C32}"/>
                </a:ext>
              </a:extLst>
            </p:cNvPr>
            <p:cNvGrpSpPr>
              <a:grpSpLocks/>
            </p:cNvGrpSpPr>
            <p:nvPr/>
          </p:nvGrpSpPr>
          <p:grpSpPr bwMode="auto">
            <a:xfrm>
              <a:off x="3515" y="2881"/>
              <a:ext cx="42" cy="42"/>
              <a:chOff x="3156" y="2715"/>
              <a:chExt cx="42" cy="42"/>
            </a:xfrm>
          </p:grpSpPr>
          <p:sp>
            <p:nvSpPr>
              <p:cNvPr id="167" name="Line 103">
                <a:extLst>
                  <a:ext uri="{FF2B5EF4-FFF2-40B4-BE49-F238E27FC236}">
                    <a16:creationId xmlns:a16="http://schemas.microsoft.com/office/drawing/2014/main" id="{F83DFA7B-C1FA-4FCB-990C-0EF3924006D9}"/>
                  </a:ext>
                </a:extLst>
              </p:cNvPr>
              <p:cNvSpPr>
                <a:spLocks noChangeShapeType="1"/>
              </p:cNvSpPr>
              <p:nvPr/>
            </p:nvSpPr>
            <p:spPr bwMode="auto">
              <a:xfrm>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68" name="Line 104">
                <a:extLst>
                  <a:ext uri="{FF2B5EF4-FFF2-40B4-BE49-F238E27FC236}">
                    <a16:creationId xmlns:a16="http://schemas.microsoft.com/office/drawing/2014/main" id="{9C0579B9-C372-4A32-9CF8-34237EC45996}"/>
                  </a:ext>
                </a:extLst>
              </p:cNvPr>
              <p:cNvSpPr>
                <a:spLocks noChangeShapeType="1"/>
              </p:cNvSpPr>
              <p:nvPr/>
            </p:nvSpPr>
            <p:spPr bwMode="auto">
              <a:xfrm rot="-5400000">
                <a:off x="3156" y="2715"/>
                <a:ext cx="42" cy="4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sp>
          <p:nvSpPr>
            <p:cNvPr id="163" name="Line 105">
              <a:extLst>
                <a:ext uri="{FF2B5EF4-FFF2-40B4-BE49-F238E27FC236}">
                  <a16:creationId xmlns:a16="http://schemas.microsoft.com/office/drawing/2014/main" id="{7ABFF383-880F-41E4-8BB0-909F6CEE65CE}"/>
                </a:ext>
              </a:extLst>
            </p:cNvPr>
            <p:cNvSpPr>
              <a:spLocks noChangeShapeType="1"/>
            </p:cNvSpPr>
            <p:nvPr/>
          </p:nvSpPr>
          <p:spPr bwMode="auto">
            <a:xfrm flipH="1">
              <a:off x="2539" y="2497"/>
              <a:ext cx="0" cy="5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164" name="Line 106">
              <a:extLst>
                <a:ext uri="{FF2B5EF4-FFF2-40B4-BE49-F238E27FC236}">
                  <a16:creationId xmlns:a16="http://schemas.microsoft.com/office/drawing/2014/main" id="{232508E2-CF6A-4F5D-A539-6C67E4C5937C}"/>
                </a:ext>
              </a:extLst>
            </p:cNvPr>
            <p:cNvSpPr>
              <a:spLocks noChangeShapeType="1"/>
            </p:cNvSpPr>
            <p:nvPr/>
          </p:nvSpPr>
          <p:spPr bwMode="auto">
            <a:xfrm>
              <a:off x="3893" y="3376"/>
              <a:ext cx="27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165" name="Line 107">
              <a:extLst>
                <a:ext uri="{FF2B5EF4-FFF2-40B4-BE49-F238E27FC236}">
                  <a16:creationId xmlns:a16="http://schemas.microsoft.com/office/drawing/2014/main" id="{B8C5D4EF-6009-4B88-B9A7-3DA86812BB89}"/>
                </a:ext>
              </a:extLst>
            </p:cNvPr>
            <p:cNvSpPr>
              <a:spLocks noChangeShapeType="1"/>
            </p:cNvSpPr>
            <p:nvPr/>
          </p:nvSpPr>
          <p:spPr bwMode="auto">
            <a:xfrm flipV="1">
              <a:off x="3421" y="2696"/>
              <a:ext cx="36" cy="2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166" name="Text Box 108">
              <a:extLst>
                <a:ext uri="{FF2B5EF4-FFF2-40B4-BE49-F238E27FC236}">
                  <a16:creationId xmlns:a16="http://schemas.microsoft.com/office/drawing/2014/main" id="{A804ACFD-E0DB-46FC-89EB-D2B9B15B9FFF}"/>
                </a:ext>
              </a:extLst>
            </p:cNvPr>
            <p:cNvSpPr txBox="1">
              <a:spLocks noChangeArrowheads="1"/>
            </p:cNvSpPr>
            <p:nvPr/>
          </p:nvSpPr>
          <p:spPr bwMode="auto">
            <a:xfrm>
              <a:off x="4067" y="3179"/>
              <a:ext cx="120"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spcBef>
                  <a:spcPct val="20000"/>
                </a:spcBef>
                <a:buClr>
                  <a:schemeClr val="accent1"/>
                </a:buClr>
              </a:pPr>
              <a:r>
                <a:rPr kumimoji="1" lang="fr-FR" altLang="en-US" sz="1600" i="1">
                  <a:latin typeface="Times New Roman" panose="02020603050405020304" pitchFamily="18" charset="0"/>
                </a:rPr>
                <a:t>x</a:t>
              </a:r>
              <a:r>
                <a:rPr kumimoji="1" lang="fr-FR" altLang="en-US" sz="1600" i="1" baseline="-25000">
                  <a:latin typeface="Times New Roman" panose="02020603050405020304" pitchFamily="18" charset="0"/>
                </a:rPr>
                <a:t>1</a:t>
              </a:r>
              <a:endParaRPr kumimoji="1" lang="fr-FR" altLang="en-US" sz="1600">
                <a:latin typeface="Times New Roman" panose="02020603050405020304" pitchFamily="18" charset="0"/>
              </a:endParaRPr>
            </a:p>
          </p:txBody>
        </p:sp>
      </p:grpSp>
      <p:pic>
        <p:nvPicPr>
          <p:cNvPr id="211" name="Picture 6">
            <a:extLst>
              <a:ext uri="{FF2B5EF4-FFF2-40B4-BE49-F238E27FC236}">
                <a16:creationId xmlns:a16="http://schemas.microsoft.com/office/drawing/2014/main" id="{EBBE841D-DD1F-4818-9ECF-4AFD9AD302B9}"/>
              </a:ext>
            </a:extLst>
          </p:cNvPr>
          <p:cNvPicPr>
            <a:picLocks noChangeAspect="1" noChangeArrowheads="1"/>
          </p:cNvPicPr>
          <p:nvPr/>
        </p:nvPicPr>
        <p:blipFill>
          <a:blip r:embed="rId3">
            <a:clrChange>
              <a:clrFrom>
                <a:srgbClr val="E3F0E4"/>
              </a:clrFrom>
              <a:clrTo>
                <a:srgbClr val="E3F0E4">
                  <a:alpha val="0"/>
                </a:srgbClr>
              </a:clrTo>
            </a:clrChange>
            <a:extLst>
              <a:ext uri="{28A0092B-C50C-407E-A947-70E740481C1C}">
                <a14:useLocalDpi xmlns:a14="http://schemas.microsoft.com/office/drawing/2010/main" val="0"/>
              </a:ext>
            </a:extLst>
          </a:blip>
          <a:srcRect/>
          <a:stretch>
            <a:fillRect/>
          </a:stretch>
        </p:blipFill>
        <p:spPr bwMode="auto">
          <a:xfrm>
            <a:off x="3025327" y="1155309"/>
            <a:ext cx="2585286"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8231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605F06-E945-4941-B243-B226455C6AAB}"/>
              </a:ext>
            </a:extLst>
          </p:cNvPr>
          <p:cNvSpPr>
            <a:spLocks noGrp="1"/>
          </p:cNvSpPr>
          <p:nvPr>
            <p:ph type="title"/>
          </p:nvPr>
        </p:nvSpPr>
        <p:spPr/>
        <p:txBody>
          <a:bodyPr>
            <a:normAutofit/>
          </a:bodyPr>
          <a:lstStyle/>
          <a:p>
            <a:r>
              <a:rPr lang="en-US" altLang="zh-CN" sz="3600" b="1" dirty="0"/>
              <a:t>Simple Boolean Unit</a:t>
            </a:r>
            <a:endParaRPr lang="zh-CN" altLang="en-US" sz="3600" b="1" dirty="0"/>
          </a:p>
        </p:txBody>
      </p:sp>
      <p:sp>
        <p:nvSpPr>
          <p:cNvPr id="3" name="内容占位符 2">
            <a:extLst>
              <a:ext uri="{FF2B5EF4-FFF2-40B4-BE49-F238E27FC236}">
                <a16:creationId xmlns:a16="http://schemas.microsoft.com/office/drawing/2014/main" id="{758EC536-20F7-496C-925F-D22DDAB7A908}"/>
              </a:ext>
            </a:extLst>
          </p:cNvPr>
          <p:cNvSpPr>
            <a:spLocks noGrp="1"/>
          </p:cNvSpPr>
          <p:nvPr>
            <p:ph idx="1"/>
          </p:nvPr>
        </p:nvSpPr>
        <p:spPr/>
        <p:txBody>
          <a:bodyPr/>
          <a:lstStyle/>
          <a:p>
            <a:r>
              <a:rPr lang="en-US" altLang="zh-CN" dirty="0"/>
              <a:t>AND gate</a:t>
            </a:r>
          </a:p>
          <a:p>
            <a:endParaRPr lang="en-US" altLang="zh-CN" dirty="0"/>
          </a:p>
          <a:p>
            <a:endParaRPr lang="en-US" altLang="zh-CN" dirty="0"/>
          </a:p>
          <a:p>
            <a:endParaRPr lang="en-US" altLang="zh-CN" dirty="0"/>
          </a:p>
          <a:p>
            <a:r>
              <a:rPr lang="en-US" altLang="zh-CN" dirty="0"/>
              <a:t>OR gate</a:t>
            </a:r>
            <a:endParaRPr lang="zh-CN" altLang="en-US" dirty="0"/>
          </a:p>
        </p:txBody>
      </p:sp>
      <p:pic>
        <p:nvPicPr>
          <p:cNvPr id="4" name="图片 3">
            <a:extLst>
              <a:ext uri="{FF2B5EF4-FFF2-40B4-BE49-F238E27FC236}">
                <a16:creationId xmlns:a16="http://schemas.microsoft.com/office/drawing/2014/main" id="{F2C12A53-EC5A-4AC7-9DFA-B9CB2C2A9E76}"/>
              </a:ext>
            </a:extLst>
          </p:cNvPr>
          <p:cNvPicPr>
            <a:picLocks noChangeAspect="1"/>
          </p:cNvPicPr>
          <p:nvPr/>
        </p:nvPicPr>
        <p:blipFill>
          <a:blip r:embed="rId2"/>
          <a:stretch>
            <a:fillRect/>
          </a:stretch>
        </p:blipFill>
        <p:spPr>
          <a:xfrm>
            <a:off x="2699792" y="2204864"/>
            <a:ext cx="3392543" cy="1701870"/>
          </a:xfrm>
          <a:prstGeom prst="rect">
            <a:avLst/>
          </a:prstGeom>
        </p:spPr>
      </p:pic>
      <p:pic>
        <p:nvPicPr>
          <p:cNvPr id="5" name="图片 4">
            <a:extLst>
              <a:ext uri="{FF2B5EF4-FFF2-40B4-BE49-F238E27FC236}">
                <a16:creationId xmlns:a16="http://schemas.microsoft.com/office/drawing/2014/main" id="{E24CC039-2E68-4EAD-9FC6-E2F3E0CF0FBA}"/>
              </a:ext>
            </a:extLst>
          </p:cNvPr>
          <p:cNvPicPr>
            <a:picLocks noChangeAspect="1"/>
          </p:cNvPicPr>
          <p:nvPr/>
        </p:nvPicPr>
        <p:blipFill>
          <a:blip r:embed="rId3"/>
          <a:stretch>
            <a:fillRect/>
          </a:stretch>
        </p:blipFill>
        <p:spPr>
          <a:xfrm>
            <a:off x="2676418" y="4653136"/>
            <a:ext cx="3257527" cy="1584176"/>
          </a:xfrm>
          <a:prstGeom prst="rect">
            <a:avLst/>
          </a:prstGeom>
        </p:spPr>
      </p:pic>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51C8D65D-8917-4CE9-9163-F734370E3ED6}"/>
                  </a:ext>
                </a:extLst>
              </p:cNvPr>
              <p:cNvSpPr/>
              <p:nvPr/>
            </p:nvSpPr>
            <p:spPr>
              <a:xfrm>
                <a:off x="3923928" y="3510167"/>
                <a:ext cx="463081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𝑂</m:t>
                      </m:r>
                      <m:r>
                        <a:rPr lang="en-US" altLang="zh-CN" sz="2800" b="0" i="1" smtClean="0">
                          <a:latin typeface="Cambria Math" panose="02040503050406030204" pitchFamily="18" charset="0"/>
                        </a:rPr>
                        <m:t>= </m:t>
                      </m:r>
                      <m:r>
                        <a:rPr lang="en-US" altLang="zh-CN" sz="2800" b="0" i="1" smtClean="0">
                          <a:latin typeface="Cambria Math" panose="02040503050406030204" pitchFamily="18" charset="0"/>
                        </a:rPr>
                        <m:t>𝑠𝑡𝑒𝑝</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𝑋</m:t>
                          </m:r>
                          <m:r>
                            <a:rPr lang="en-US" altLang="zh-CN" sz="2800" b="0" i="1" smtClean="0">
                              <a:latin typeface="Cambria Math" panose="02040503050406030204" pitchFamily="18" charset="0"/>
                            </a:rPr>
                            <m:t>∗1+</m:t>
                          </m:r>
                          <m:r>
                            <a:rPr lang="en-US" altLang="zh-CN" sz="2800" b="0" i="1" smtClean="0">
                              <a:latin typeface="Cambria Math" panose="02040503050406030204" pitchFamily="18" charset="0"/>
                            </a:rPr>
                            <m:t>𝑌</m:t>
                          </m:r>
                          <m:r>
                            <a:rPr lang="en-US" altLang="zh-CN" sz="2800" b="0" i="1" smtClean="0">
                              <a:latin typeface="Cambria Math" panose="02040503050406030204" pitchFamily="18" charset="0"/>
                            </a:rPr>
                            <m:t>∗1−2</m:t>
                          </m:r>
                        </m:e>
                      </m:d>
                    </m:oMath>
                  </m:oMathPara>
                </a14:m>
                <a:endParaRPr lang="zh-CN" altLang="en-US" sz="2800" dirty="0"/>
              </a:p>
            </p:txBody>
          </p:sp>
        </mc:Choice>
        <mc:Fallback xmlns="">
          <p:sp>
            <p:nvSpPr>
              <p:cNvPr id="6" name="矩形 5">
                <a:extLst>
                  <a:ext uri="{FF2B5EF4-FFF2-40B4-BE49-F238E27FC236}">
                    <a16:creationId xmlns:a16="http://schemas.microsoft.com/office/drawing/2014/main" id="{51C8D65D-8917-4CE9-9163-F734370E3ED6}"/>
                  </a:ext>
                </a:extLst>
              </p:cNvPr>
              <p:cNvSpPr>
                <a:spLocks noRot="1" noChangeAspect="1" noMove="1" noResize="1" noEditPoints="1" noAdjustHandles="1" noChangeArrowheads="1" noChangeShapeType="1" noTextEdit="1"/>
              </p:cNvSpPr>
              <p:nvPr/>
            </p:nvSpPr>
            <p:spPr>
              <a:xfrm>
                <a:off x="3923928" y="3510167"/>
                <a:ext cx="4630819" cy="52322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D7563A6E-C82D-4B72-A5EA-FDC1E7972DA2}"/>
                  </a:ext>
                </a:extLst>
              </p:cNvPr>
              <p:cNvSpPr/>
              <p:nvPr/>
            </p:nvSpPr>
            <p:spPr>
              <a:xfrm>
                <a:off x="3707904" y="5927880"/>
                <a:ext cx="463081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𝑂</m:t>
                      </m:r>
                      <m:r>
                        <a:rPr lang="en-US" altLang="zh-CN" sz="2800" b="0" i="1" smtClean="0">
                          <a:latin typeface="Cambria Math" panose="02040503050406030204" pitchFamily="18" charset="0"/>
                        </a:rPr>
                        <m:t>= </m:t>
                      </m:r>
                      <m:r>
                        <a:rPr lang="en-US" altLang="zh-CN" sz="2800" b="0" i="1" smtClean="0">
                          <a:latin typeface="Cambria Math" panose="02040503050406030204" pitchFamily="18" charset="0"/>
                        </a:rPr>
                        <m:t>𝑠𝑡𝑒𝑝</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𝑋</m:t>
                          </m:r>
                          <m:r>
                            <a:rPr lang="en-US" altLang="zh-CN" sz="2800" b="0" i="1" smtClean="0">
                              <a:latin typeface="Cambria Math" panose="02040503050406030204" pitchFamily="18" charset="0"/>
                            </a:rPr>
                            <m:t>∗1+</m:t>
                          </m:r>
                          <m:r>
                            <a:rPr lang="en-US" altLang="zh-CN" sz="2800" b="0" i="1" smtClean="0">
                              <a:latin typeface="Cambria Math" panose="02040503050406030204" pitchFamily="18" charset="0"/>
                            </a:rPr>
                            <m:t>𝑌</m:t>
                          </m:r>
                          <m:r>
                            <a:rPr lang="en-US" altLang="zh-CN" sz="2800" b="0" i="1" smtClean="0">
                              <a:latin typeface="Cambria Math" panose="02040503050406030204" pitchFamily="18" charset="0"/>
                            </a:rPr>
                            <m:t>∗1−1</m:t>
                          </m:r>
                        </m:e>
                      </m:d>
                    </m:oMath>
                  </m:oMathPara>
                </a14:m>
                <a:endParaRPr lang="zh-CN" altLang="en-US" sz="2800" dirty="0"/>
              </a:p>
            </p:txBody>
          </p:sp>
        </mc:Choice>
        <mc:Fallback xmlns="">
          <p:sp>
            <p:nvSpPr>
              <p:cNvPr id="7" name="矩形 6">
                <a:extLst>
                  <a:ext uri="{FF2B5EF4-FFF2-40B4-BE49-F238E27FC236}">
                    <a16:creationId xmlns:a16="http://schemas.microsoft.com/office/drawing/2014/main" id="{D7563A6E-C82D-4B72-A5EA-FDC1E7972DA2}"/>
                  </a:ext>
                </a:extLst>
              </p:cNvPr>
              <p:cNvSpPr>
                <a:spLocks noRot="1" noChangeAspect="1" noMove="1" noResize="1" noEditPoints="1" noAdjustHandles="1" noChangeArrowheads="1" noChangeShapeType="1" noTextEdit="1"/>
              </p:cNvSpPr>
              <p:nvPr/>
            </p:nvSpPr>
            <p:spPr>
              <a:xfrm>
                <a:off x="3707904" y="5927880"/>
                <a:ext cx="4630819" cy="523220"/>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31074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8D51AB-FCE8-4E9B-9B1F-0483EC7AB1ED}"/>
              </a:ext>
            </a:extLst>
          </p:cNvPr>
          <p:cNvSpPr>
            <a:spLocks noGrp="1"/>
          </p:cNvSpPr>
          <p:nvPr>
            <p:ph type="title"/>
          </p:nvPr>
        </p:nvSpPr>
        <p:spPr/>
        <p:txBody>
          <a:bodyPr>
            <a:normAutofit/>
          </a:bodyPr>
          <a:lstStyle/>
          <a:p>
            <a:r>
              <a:rPr lang="en-US" altLang="zh-CN" sz="3600" b="1" dirty="0"/>
              <a:t>Combined Boolean Units</a:t>
            </a:r>
            <a:endParaRPr lang="zh-CN" altLang="en-US" sz="3600" b="1" dirty="0"/>
          </a:p>
        </p:txBody>
      </p:sp>
      <p:sp>
        <p:nvSpPr>
          <p:cNvPr id="3" name="内容占位符 2">
            <a:extLst>
              <a:ext uri="{FF2B5EF4-FFF2-40B4-BE49-F238E27FC236}">
                <a16:creationId xmlns:a16="http://schemas.microsoft.com/office/drawing/2014/main" id="{A4DCE621-C4C6-40FA-B56D-2D975502870E}"/>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4AD99416-40F1-4405-9A39-8DD597D71511}"/>
              </a:ext>
            </a:extLst>
          </p:cNvPr>
          <p:cNvPicPr>
            <a:picLocks noChangeAspect="1"/>
          </p:cNvPicPr>
          <p:nvPr/>
        </p:nvPicPr>
        <p:blipFill>
          <a:blip r:embed="rId2"/>
          <a:stretch>
            <a:fillRect/>
          </a:stretch>
        </p:blipFill>
        <p:spPr>
          <a:xfrm>
            <a:off x="107504" y="1268760"/>
            <a:ext cx="8382431" cy="5397777"/>
          </a:xfrm>
          <a:prstGeom prst="rect">
            <a:avLst/>
          </a:prstGeom>
        </p:spPr>
      </p:pic>
    </p:spTree>
    <p:extLst>
      <p:ext uri="{BB962C8B-B14F-4D97-AF65-F5344CB8AC3E}">
        <p14:creationId xmlns:p14="http://schemas.microsoft.com/office/powerpoint/2010/main" val="4175307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31BF0E37-1A7A-4AF1-9798-F48C6F704888}"/>
              </a:ext>
            </a:extLst>
          </p:cNvPr>
          <p:cNvPicPr>
            <a:picLocks noChangeAspect="1" noChangeArrowheads="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1331010" y="2530346"/>
            <a:ext cx="5040560" cy="1998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a:extLst>
              <a:ext uri="{FF2B5EF4-FFF2-40B4-BE49-F238E27FC236}">
                <a16:creationId xmlns:a16="http://schemas.microsoft.com/office/drawing/2014/main" id="{22E91585-AEA0-494E-811D-840897D90E36}"/>
              </a:ext>
            </a:extLst>
          </p:cNvPr>
          <p:cNvSpPr>
            <a:spLocks noGrp="1"/>
          </p:cNvSpPr>
          <p:nvPr>
            <p:ph type="title"/>
          </p:nvPr>
        </p:nvSpPr>
        <p:spPr/>
        <p:txBody>
          <a:bodyPr>
            <a:normAutofit/>
          </a:bodyPr>
          <a:lstStyle/>
          <a:p>
            <a:r>
              <a:rPr lang="en-US" altLang="zh-CN" sz="3600" b="1" dirty="0"/>
              <a:t>Limitation of single-layer perceptron</a:t>
            </a:r>
            <a:endParaRPr lang="zh-CN" altLang="en-US" sz="3600" b="1" dirty="0"/>
          </a:p>
        </p:txBody>
      </p:sp>
      <p:sp>
        <p:nvSpPr>
          <p:cNvPr id="3" name="内容占位符 2">
            <a:extLst>
              <a:ext uri="{FF2B5EF4-FFF2-40B4-BE49-F238E27FC236}">
                <a16:creationId xmlns:a16="http://schemas.microsoft.com/office/drawing/2014/main" id="{B4E02045-C5DF-40DB-82CD-C386676A9656}"/>
              </a:ext>
            </a:extLst>
          </p:cNvPr>
          <p:cNvSpPr>
            <a:spLocks noGrp="1"/>
          </p:cNvSpPr>
          <p:nvPr>
            <p:ph idx="1"/>
          </p:nvPr>
        </p:nvSpPr>
        <p:spPr/>
        <p:txBody>
          <a:bodyPr>
            <a:normAutofit/>
          </a:bodyPr>
          <a:lstStyle/>
          <a:p>
            <a:r>
              <a:rPr lang="en-US" altLang="zh-CN" sz="2800" dirty="0"/>
              <a:t>What a perceptron can do</a:t>
            </a:r>
          </a:p>
          <a:p>
            <a:pPr lvl="1"/>
            <a:r>
              <a:rPr lang="en-US" altLang="zh-CN" sz="2400" dirty="0"/>
              <a:t>mimic any Boolean function</a:t>
            </a:r>
          </a:p>
          <a:p>
            <a:endParaRPr lang="en-US" altLang="zh-CN" sz="2800" dirty="0"/>
          </a:p>
          <a:p>
            <a:endParaRPr lang="en-US" altLang="zh-CN" sz="2800" dirty="0"/>
          </a:p>
          <a:p>
            <a:endParaRPr lang="en-US" altLang="zh-CN" sz="2800" dirty="0"/>
          </a:p>
          <a:p>
            <a:r>
              <a:rPr lang="en-US" altLang="zh-CN" sz="2800" dirty="0"/>
              <a:t>What it cannot  </a:t>
            </a:r>
            <a:endParaRPr lang="zh-CN" altLang="en-US" sz="2800" dirty="0"/>
          </a:p>
        </p:txBody>
      </p:sp>
      <p:grpSp>
        <p:nvGrpSpPr>
          <p:cNvPr id="7" name="组合 6">
            <a:extLst>
              <a:ext uri="{FF2B5EF4-FFF2-40B4-BE49-F238E27FC236}">
                <a16:creationId xmlns:a16="http://schemas.microsoft.com/office/drawing/2014/main" id="{8232D55B-95E2-4236-BFB4-6900BF559531}"/>
              </a:ext>
            </a:extLst>
          </p:cNvPr>
          <p:cNvGrpSpPr/>
          <p:nvPr/>
        </p:nvGrpSpPr>
        <p:grpSpPr>
          <a:xfrm>
            <a:off x="1331640" y="4725144"/>
            <a:ext cx="5040560" cy="1829130"/>
            <a:chOff x="468313" y="3357563"/>
            <a:chExt cx="7345114" cy="2665412"/>
          </a:xfrm>
        </p:grpSpPr>
        <p:pic>
          <p:nvPicPr>
            <p:cNvPr id="5" name="Picture 4">
              <a:extLst>
                <a:ext uri="{FF2B5EF4-FFF2-40B4-BE49-F238E27FC236}">
                  <a16:creationId xmlns:a16="http://schemas.microsoft.com/office/drawing/2014/main" id="{320A51CB-99EB-47DC-B1D1-A36DCD30EE40}"/>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468313" y="3357563"/>
              <a:ext cx="3240087" cy="2646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125897C6-EA0E-40B7-8E05-C4CA078FF04B}"/>
                </a:ext>
              </a:extLst>
            </p:cNvPr>
            <p:cNvPicPr>
              <a:picLocks noChangeAspect="1" noChangeArrowheads="1"/>
            </p:cNvPicPr>
            <p:nvPr>
              <p:custDataLst>
                <p:tags r:id="rId3"/>
              </p:custDataLst>
            </p:nvPr>
          </p:nvPicPr>
          <p:blipFill>
            <a:blip r:embed="rId7">
              <a:extLst>
                <a:ext uri="{28A0092B-C50C-407E-A947-70E740481C1C}">
                  <a14:useLocalDpi xmlns:a14="http://schemas.microsoft.com/office/drawing/2010/main" val="0"/>
                </a:ext>
              </a:extLst>
            </a:blip>
            <a:srcRect/>
            <a:stretch>
              <a:fillRect/>
            </a:stretch>
          </p:blipFill>
          <p:spPr bwMode="auto">
            <a:xfrm>
              <a:off x="4139952" y="3357563"/>
              <a:ext cx="3673475" cy="266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2591103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61175</TotalTime>
  <Words>1177</Words>
  <Application>Microsoft Office PowerPoint</Application>
  <PresentationFormat>On-screen Show (4:3)</PresentationFormat>
  <Paragraphs>181</Paragraphs>
  <Slides>38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38</vt:i4>
      </vt:variant>
    </vt:vector>
  </HeadingPairs>
  <TitlesOfParts>
    <vt:vector size="51" baseType="lpstr">
      <vt:lpstr>-apple-system</vt:lpstr>
      <vt:lpstr>assistant</vt:lpstr>
      <vt:lpstr>charter</vt:lpstr>
      <vt:lpstr>inherit</vt:lpstr>
      <vt:lpstr>PingFang SC</vt:lpstr>
      <vt:lpstr>Raleway</vt:lpstr>
      <vt:lpstr>sohne</vt:lpstr>
      <vt:lpstr>Arial</vt:lpstr>
      <vt:lpstr>Calibri</vt:lpstr>
      <vt:lpstr>Cambria Math</vt:lpstr>
      <vt:lpstr>Times New Roman</vt:lpstr>
      <vt:lpstr>verdana</vt:lpstr>
      <vt:lpstr>Office Theme</vt:lpstr>
      <vt:lpstr>PowerPoint Presentation</vt:lpstr>
      <vt:lpstr>Information Flow in Neurons</vt:lpstr>
      <vt:lpstr>Perceptron</vt:lpstr>
      <vt:lpstr>Activation Functions</vt:lpstr>
      <vt:lpstr>More activation function in deep learning</vt:lpstr>
      <vt:lpstr>Decision Boundary of a Perceptron</vt:lpstr>
      <vt:lpstr>Simple Boolean Unit</vt:lpstr>
      <vt:lpstr>Combined Boolean Units</vt:lpstr>
      <vt:lpstr>Limitation of single-layer perceptron</vt:lpstr>
      <vt:lpstr>Multiple layer perceptron (MLP)</vt:lpstr>
      <vt:lpstr>Complicated decision boundaries by MLP</vt:lpstr>
      <vt:lpstr>Complicated decision boundaries by MLP</vt:lpstr>
      <vt:lpstr>Complicated decision boundaries by MLP</vt:lpstr>
      <vt:lpstr>Complicated decision boundaries by MLP</vt:lpstr>
      <vt:lpstr>Complicated decision boundaries by MLP</vt:lpstr>
      <vt:lpstr>Complicated decision boundaries by MLP</vt:lpstr>
      <vt:lpstr>Complicated decision boundaries by MLP</vt:lpstr>
      <vt:lpstr>Continuous Input Scenarios</vt:lpstr>
      <vt:lpstr>Cascaded Feature Detectors</vt:lpstr>
      <vt:lpstr>Universal Approximation</vt:lpstr>
      <vt:lpstr>Weights of Hidden Units</vt:lpstr>
      <vt:lpstr>Weights as templates</vt:lpstr>
      <vt:lpstr>Loss or Error functions</vt:lpstr>
      <vt:lpstr>Optimization</vt:lpstr>
      <vt:lpstr>PowerPoint Presentation</vt:lpstr>
      <vt:lpstr>Learning Rate Selection</vt:lpstr>
      <vt:lpstr>Backpropagation</vt:lpstr>
      <vt:lpstr>Backpropagation</vt:lpstr>
      <vt:lpstr>Backpropagation</vt:lpstr>
      <vt:lpstr>Backpropagation</vt:lpstr>
      <vt:lpstr>Backpropagation</vt:lpstr>
      <vt:lpstr>Backpropagation</vt:lpstr>
      <vt:lpstr>Practical Considerations</vt:lpstr>
      <vt:lpstr> </vt:lpstr>
      <vt:lpstr> </vt:lpstr>
      <vt:lpstr>Practical Considerations</vt:lpstr>
      <vt:lpstr>Practical Considerations</vt:lpstr>
      <vt:lpstr>Feature Interaction </vt:lpstr>
    </vt:vector>
  </TitlesOfParts>
  <Company>Siemens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zhanka00</dc:creator>
  <cp:lastModifiedBy>Khai T Nguyen</cp:lastModifiedBy>
  <cp:revision>3351</cp:revision>
  <dcterms:created xsi:type="dcterms:W3CDTF">2011-11-14T01:04:32Z</dcterms:created>
  <dcterms:modified xsi:type="dcterms:W3CDTF">2021-02-18T00:17:53Z</dcterms:modified>
</cp:coreProperties>
</file>