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615" r:id="rId3"/>
    <p:sldId id="616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9" r:id="rId16"/>
    <p:sldId id="639" r:id="rId17"/>
    <p:sldId id="640" r:id="rId18"/>
    <p:sldId id="630" r:id="rId19"/>
    <p:sldId id="631" r:id="rId20"/>
    <p:sldId id="632" r:id="rId21"/>
    <p:sldId id="628" r:id="rId22"/>
    <p:sldId id="641" r:id="rId23"/>
    <p:sldId id="642" r:id="rId24"/>
    <p:sldId id="643" r:id="rId25"/>
    <p:sldId id="634" r:id="rId26"/>
    <p:sldId id="635" r:id="rId27"/>
    <p:sldId id="636" r:id="rId28"/>
    <p:sldId id="637" r:id="rId29"/>
    <p:sldId id="638" r:id="rId30"/>
    <p:sldId id="644" r:id="rId31"/>
    <p:sldId id="645" r:id="rId32"/>
    <p:sldId id="646" r:id="rId33"/>
    <p:sldId id="64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 Zhang" initials="KZ" lastIdx="1" clrIdx="0">
    <p:extLst>
      <p:ext uri="{19B8F6BF-5375-455C-9EA6-DF929625EA0E}">
        <p15:presenceInfo xmlns:p15="http://schemas.microsoft.com/office/powerpoint/2012/main" userId="4eea2330dc7bfa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4E86D1"/>
    <a:srgbClr val="FB903F"/>
    <a:srgbClr val="C93534"/>
    <a:srgbClr val="7C524C"/>
    <a:srgbClr val="599344"/>
    <a:srgbClr val="7062A4"/>
    <a:srgbClr val="C93332"/>
    <a:srgbClr val="836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9263" autoAdjust="0"/>
  </p:normalViewPr>
  <p:slideViewPr>
    <p:cSldViewPr>
      <p:cViewPr varScale="1">
        <p:scale>
          <a:sx n="60" d="100"/>
          <a:sy n="60" d="100"/>
        </p:scale>
        <p:origin x="62" y="7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2"/>
    </p:cViewPr>
  </p:sorterViewPr>
  <p:notesViewPr>
    <p:cSldViewPr>
      <p:cViewPr varScale="1">
        <p:scale>
          <a:sx n="50" d="100"/>
          <a:sy n="50" d="100"/>
        </p:scale>
        <p:origin x="-215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E4E7-08B7-4BB5-8392-D8575E5730B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50281-01FB-4A23-B988-BD1EE652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AAD-9F57-4420-B3E2-CC11DCE8C740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49F-12F8-41B0-9B54-5D0E4DB2A9C3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0404-8354-434A-932A-57B970935223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B28F-FDED-46B8-BBA2-79F638AB1A09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5C2-B516-46A2-9433-2888BFA61D9E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FD9D-1F1B-4A9C-866F-47FA94F76E1F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75CB-FDCF-4E32-9B36-A57789DE1301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2F71-DA72-46CE-930D-E141EEEE8814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FC58-01F7-4D1C-B4FA-FF3A51E1CA93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7E36-7D72-42B6-8CE5-2244F89A4E83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931-55E0-4278-8A75-DBF0A2E64667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4922-6780-4169-A77C-6B9081BBECD0}" type="datetime1">
              <a:rPr lang="en-US" altLang="zh-CN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5525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59A1-ACE0-465C-872A-9010E5757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ubs/glove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sttext.cc/" TargetMode="External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/projects/glov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"/>
          <p:cNvSpPr txBox="1">
            <a:spLocks noChangeArrowheads="1"/>
          </p:cNvSpPr>
          <p:nvPr/>
        </p:nvSpPr>
        <p:spPr bwMode="gray">
          <a:xfrm>
            <a:off x="1043608" y="4521314"/>
            <a:ext cx="6912768" cy="707886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Times" panose="02020603050405020304" pitchFamily="18" charset="0"/>
              </a:rPr>
              <a:t>Instructor: Kai Zhang</a:t>
            </a:r>
          </a:p>
          <a:p>
            <a:pPr algn="ctr" eaLnBrk="0" hangingPunct="0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Times" panose="02020603050405020304" pitchFamily="18" charset="0"/>
              </a:rPr>
              <a:t>CIS @ Temple University, Spring 2020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  <a:ea typeface="Arial Unicode MS" panose="020B0604020202020204" pitchFamily="34" charset="-122"/>
              <a:cs typeface="Times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524" y="1496978"/>
            <a:ext cx="8424936" cy="1200329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ea typeface="Batang" panose="02030600000101010101" pitchFamily="18" charset="-127"/>
                <a:cs typeface="Times" panose="02020603050405020304" pitchFamily="18" charset="0"/>
              </a:rPr>
              <a:t>CIS 5525: Neural Computation</a:t>
            </a:r>
          </a:p>
          <a:p>
            <a:pPr algn="ctr" eaLnBrk="0" hangingPunct="0"/>
            <a:r>
              <a:rPr lang="en-US" altLang="zh-CN" sz="3600" b="1" i="1" dirty="0">
                <a:solidFill>
                  <a:schemeClr val="accent1">
                    <a:lumMod val="75000"/>
                  </a:schemeClr>
                </a:solidFill>
                <a:ea typeface="Batang" panose="02030600000101010101" pitchFamily="18" charset="-127"/>
                <a:cs typeface="Times" panose="02020603050405020304" pitchFamily="18" charset="0"/>
              </a:rPr>
              <a:t>Topic</a:t>
            </a:r>
            <a:r>
              <a:rPr lang="en-US" altLang="zh-CN" sz="3200" b="1" i="1" dirty="0">
                <a:solidFill>
                  <a:schemeClr val="accent1">
                    <a:lumMod val="75000"/>
                  </a:schemeClr>
                </a:solidFill>
                <a:ea typeface="Batang" panose="02030600000101010101" pitchFamily="18" charset="-127"/>
                <a:cs typeface="Times" panose="02020603050405020304" pitchFamily="18" charset="0"/>
              </a:rPr>
              <a:t> V: Distributed Learning of Relations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2781B1D-4419-4A8D-B9B4-287762CA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70211E-BD3F-4C84-AF37-FC2BA85C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4C2C5-38F5-4194-A559-3D2A056F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Insight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4BF23-E527-4F44-ACD8-5011AF1C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Running(sequential) text provides implicitly supervised training data!</a:t>
            </a:r>
          </a:p>
          <a:p>
            <a:r>
              <a:rPr lang="en-US" altLang="zh-CN" sz="3000" dirty="0"/>
              <a:t>A word s near apricot </a:t>
            </a:r>
          </a:p>
          <a:p>
            <a:pPr lvl="1"/>
            <a:r>
              <a:rPr lang="en-US" altLang="zh-CN" sz="2500" dirty="0"/>
              <a:t>Acts as gold ‘correct answer’ to the question </a:t>
            </a:r>
          </a:p>
          <a:p>
            <a:pPr lvl="1"/>
            <a:r>
              <a:rPr lang="en-US" altLang="zh-CN" sz="2500" dirty="0"/>
              <a:t>“Is word w likely to show up near apricot?” </a:t>
            </a:r>
          </a:p>
          <a:p>
            <a:r>
              <a:rPr lang="en-US" altLang="zh-CN" sz="3000" dirty="0"/>
              <a:t>No need for hand-labeled supervision</a:t>
            </a:r>
          </a:p>
          <a:p>
            <a:r>
              <a:rPr lang="en-US" altLang="zh-CN" sz="2800" dirty="0"/>
              <a:t>The idea comes from neural language modeling </a:t>
            </a:r>
          </a:p>
          <a:p>
            <a:pPr lvl="1"/>
            <a:r>
              <a:rPr lang="fr-FR" altLang="zh-CN" sz="2400" dirty="0"/>
              <a:t>Bengio et al. (2003) </a:t>
            </a:r>
          </a:p>
          <a:p>
            <a:pPr lvl="1"/>
            <a:r>
              <a:rPr lang="fr-FR" altLang="zh-CN" sz="2400" dirty="0"/>
              <a:t>Collobert et al. (2011) </a:t>
            </a:r>
            <a:endParaRPr lang="en-US" altLang="zh-CN" sz="2600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8EB85-2DBA-4557-A657-9A3B9E6A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36493-5013-476B-AD47-5174139C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17275-8CEC-4AC0-8590-C3B8CCE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Word2Vec: </a:t>
            </a:r>
            <a:r>
              <a:rPr lang="en-US" altLang="zh-CN" sz="3600" b="1" dirty="0" err="1"/>
              <a:t>SkipGram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6E45D-24B0-4D96-96B4-F88F6AF0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Skip-gram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Treat the target word and a neighboring context word as positive examples.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Randomly sample other words in the lexicon to get negative samples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Use logistic regression to train a classifier to distinguish those two cases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Use the weights as the embeddings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9AB80E-913F-42F9-82B6-A394C623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49583B-571F-4D47-A177-2F395F69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1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D052-4D35-4DAD-9EA7-FA3EC89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D2E52-C02B-49DA-A84F-31356084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altLang="zh-CN" dirty="0"/>
              <a:t>Training sentence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sz="2400" dirty="0"/>
              <a:t>center word, denoted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v</a:t>
            </a:r>
          </a:p>
          <a:p>
            <a:pPr lvl="1"/>
            <a:r>
              <a:rPr lang="en-US" altLang="zh-CN" sz="2400" dirty="0"/>
              <a:t>Neighbor/outside word: those within in +/- 2 window, denoted by u</a:t>
            </a:r>
          </a:p>
          <a:p>
            <a:r>
              <a:rPr lang="en-US" altLang="zh-CN" sz="2800" dirty="0"/>
              <a:t>Maximum likelihood</a:t>
            </a:r>
          </a:p>
          <a:p>
            <a:pPr lvl="1"/>
            <a:r>
              <a:rPr lang="en-US" altLang="zh-CN" sz="2400" dirty="0"/>
              <a:t>P(</a:t>
            </a:r>
            <a:r>
              <a:rPr lang="en-US" altLang="zh-CN" sz="2400" dirty="0" err="1"/>
              <a:t>outside|center</a:t>
            </a:r>
            <a:r>
              <a:rPr lang="en-US" altLang="zh-CN" sz="2400" dirty="0"/>
              <a:t>): Probability that outside/context words appear given the center word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09C3F4-8B89-4CEB-850F-51051170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A89085-3E6D-4C3F-B29A-5DC87578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E7C801-9E7B-40D0-A29D-E977684F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7372729" cy="96525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7B7065FF-1FFF-4A64-AD29-992CAFFB2A9A}"/>
              </a:ext>
            </a:extLst>
          </p:cNvPr>
          <p:cNvGrpSpPr/>
          <p:nvPr/>
        </p:nvGrpSpPr>
        <p:grpSpPr>
          <a:xfrm>
            <a:off x="4499992" y="2204864"/>
            <a:ext cx="1080120" cy="1086063"/>
            <a:chOff x="4499992" y="2204864"/>
            <a:chExt cx="1080120" cy="108606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2F57F6-C1BC-4BDE-B4B1-4F54D35A19BB}"/>
                </a:ext>
              </a:extLst>
            </p:cNvPr>
            <p:cNvSpPr/>
            <p:nvPr/>
          </p:nvSpPr>
          <p:spPr>
            <a:xfrm>
              <a:off x="4508343" y="2583041"/>
              <a:ext cx="102654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Center</a:t>
              </a:r>
            </a:p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word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50A7702-48F6-4FC3-97BE-ADCC0BE78AB5}"/>
                </a:ext>
              </a:extLst>
            </p:cNvPr>
            <p:cNvSpPr/>
            <p:nvPr/>
          </p:nvSpPr>
          <p:spPr>
            <a:xfrm>
              <a:off x="4499992" y="2204864"/>
              <a:ext cx="1080120" cy="105167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91C743-6323-4311-8773-16BB7D6E379E}"/>
              </a:ext>
            </a:extLst>
          </p:cNvPr>
          <p:cNvSpPr/>
          <p:nvPr/>
        </p:nvSpPr>
        <p:spPr>
          <a:xfrm>
            <a:off x="2699792" y="2732187"/>
            <a:ext cx="1709757" cy="483994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C7216C-2F36-4FB4-95B7-696D267ED675}"/>
              </a:ext>
            </a:extLst>
          </p:cNvPr>
          <p:cNvSpPr/>
          <p:nvPr/>
        </p:nvSpPr>
        <p:spPr>
          <a:xfrm>
            <a:off x="5652120" y="2718660"/>
            <a:ext cx="1080121" cy="483994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DEA0AC-1468-4721-AE91-B5153DF065B6}"/>
              </a:ext>
            </a:extLst>
          </p:cNvPr>
          <p:cNvSpPr/>
          <p:nvPr/>
        </p:nvSpPr>
        <p:spPr>
          <a:xfrm>
            <a:off x="4860032" y="3328546"/>
            <a:ext cx="266429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</a:rPr>
              <a:t>Outside (context) word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9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26A17-00E5-4226-BBAC-8AB4FE5B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6564D-DBDE-438B-A468-7499A13C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How to measure the probability p(</a:t>
            </a:r>
            <a:r>
              <a:rPr lang="en-US" altLang="zh-CN" sz="2800" dirty="0" err="1"/>
              <a:t>outside|center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400" dirty="0"/>
              <a:t>Inner product between two word (vector): similarity</a:t>
            </a:r>
          </a:p>
          <a:p>
            <a:pPr lvl="1"/>
            <a:r>
              <a:rPr lang="en-US" altLang="zh-CN" sz="2400" dirty="0"/>
              <a:t>Need to normalize to probabilities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How many parameters involved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6ADC28-9795-4594-B191-00842AE0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012BB5-61E9-4EC7-849E-F7514972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B364DD-0581-4E3F-A89E-450382C3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68960"/>
            <a:ext cx="7380312" cy="18618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0E3B52-D0B3-4CCB-B646-E4D3C84C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5644805"/>
            <a:ext cx="3593829" cy="48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3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7F14-495D-4A1B-89D4-383135E46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Define objective function for corpus of length T: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Effect</a:t>
            </a:r>
          </a:p>
          <a:p>
            <a:pPr lvl="1"/>
            <a:r>
              <a:rPr lang="en-US" altLang="zh-CN" sz="2400" dirty="0"/>
              <a:t>m is chosen to 5~10</a:t>
            </a:r>
          </a:p>
          <a:p>
            <a:pPr lvl="1"/>
            <a:r>
              <a:rPr lang="en-US" altLang="zh-CN" sz="2400" dirty="0"/>
              <a:t>Similar words have similar vectors</a:t>
            </a:r>
          </a:p>
          <a:p>
            <a:pPr lvl="1"/>
            <a:r>
              <a:rPr lang="en-US" altLang="zh-CN" sz="2400" dirty="0"/>
              <a:t>Because similar words more likely appear close to each other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8799D7-1471-4BEA-8E9C-DFE70AF5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53445"/>
            <a:ext cx="6336704" cy="27511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DCD10B2-4FDA-429C-9F56-747F8A87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DA0987-F290-4603-BCFC-77838348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B31E10-013E-4769-BBB5-EC1A414F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E98647F-086C-4678-A88F-C6711CA11C5F}"/>
                  </a:ext>
                </a:extLst>
              </p:cNvPr>
              <p:cNvSpPr txBox="1"/>
              <p:nvPr/>
            </p:nvSpPr>
            <p:spPr>
              <a:xfrm>
                <a:off x="5004048" y="4293096"/>
                <a:ext cx="2263440" cy="74456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E98647F-086C-4678-A88F-C6711CA11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293096"/>
                <a:ext cx="2263440" cy="744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0233C9-16DB-4BC6-85AD-17AB445BBDFA}"/>
              </a:ext>
            </a:extLst>
          </p:cNvPr>
          <p:cNvSpPr/>
          <p:nvPr/>
        </p:nvSpPr>
        <p:spPr>
          <a:xfrm>
            <a:off x="6300192" y="4725144"/>
            <a:ext cx="504056" cy="365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CDABA1-2311-4A40-AF51-360EABAD5922}"/>
              </a:ext>
            </a:extLst>
          </p:cNvPr>
          <p:cNvSpPr/>
          <p:nvPr/>
        </p:nvSpPr>
        <p:spPr>
          <a:xfrm>
            <a:off x="5992126" y="5068263"/>
            <a:ext cx="2075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All the words in the vocab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39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2B4DC-31DF-4FEB-805B-BE898A96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Negative Sampling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3C75E-02B7-4EE6-931E-4A75D1D2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The normalization term is computationally expensive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r>
              <a:rPr lang="en-US" altLang="zh-CN" sz="2400" dirty="0"/>
              <a:t>Each probability involves </a:t>
            </a:r>
            <a:r>
              <a:rPr lang="en-US" altLang="zh-CN" sz="2400" b="1" dirty="0"/>
              <a:t>|V| terms for normalization</a:t>
            </a:r>
          </a:p>
          <a:p>
            <a:r>
              <a:rPr lang="en-US" altLang="zh-CN" sz="2800" dirty="0"/>
              <a:t>Negative sampling</a:t>
            </a:r>
          </a:p>
          <a:p>
            <a:pPr lvl="1"/>
            <a:r>
              <a:rPr lang="en-US" altLang="zh-CN" sz="2400" dirty="0"/>
              <a:t>Only sample a small number of words that do not appear in the context</a:t>
            </a:r>
          </a:p>
          <a:p>
            <a:pPr lvl="1"/>
            <a:r>
              <a:rPr lang="en-US" altLang="zh-CN" sz="2400" dirty="0"/>
              <a:t>Essentially, put more weights on positive samples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7614B4-B2FE-4802-941C-5F6D2585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37970A-3A84-421A-ACF2-0178D5A6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526AAA-CF8F-4CE2-A7B2-AEE57474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40" y="2060848"/>
            <a:ext cx="3646560" cy="8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2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9DD1C-1DF9-4C0F-8282-6589B1E7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BA4F8-BCAA-45D2-B065-A73B768B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76E6F9-12A5-478B-8667-3EEC5631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94E0BF-5FED-4AA3-BE2C-A1119636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704FE1-1641-43CF-AE87-6B33CE7F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56" y="485623"/>
            <a:ext cx="7531487" cy="58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13C5F-9A58-4F97-A35F-3265349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5E4CB-AC17-4C1E-A0AA-EB2AF1FA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6798A-8EC3-47C2-95BE-D16590F4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7F5FAC-AD6E-4DB6-A413-029F92E7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E449AD-3B67-4FC8-A339-B328E979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3" y="425295"/>
            <a:ext cx="8052214" cy="60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6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BCC4C-A20D-4B37-93DB-A868C23C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Continuous Semantic Representation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2E5DD-B16F-4A95-9790-3E191CD3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Embeddings capture relational meaning!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30DA62-CD08-4062-A511-224E9B83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17E634-A72B-4490-9BA0-A7403CEB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0B1705-A4AB-465E-8291-07AFD039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16" y="2636912"/>
            <a:ext cx="809033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5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06127-9256-47EC-80BB-6EBCF460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EA0A7-28D0-441F-8F4E-533A0714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05724E-4498-4A41-86C6-CF1270F7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FABD00-E548-4120-9B7F-93342D59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88CD51-3C95-43C2-ACFB-9AB8F71E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95941"/>
            <a:ext cx="7059741" cy="55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6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7AA4-93D6-42F7-9A86-0D3D0684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Word Semantics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48844-D948-4846-BD45-62D09AE5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thought: what do words mean?</a:t>
            </a:r>
          </a:p>
          <a:p>
            <a:pPr lvl="1"/>
            <a:r>
              <a:rPr lang="en-US" altLang="zh-CN" dirty="0"/>
              <a:t>The idea that is represented by a word, phrase, etc. </a:t>
            </a:r>
          </a:p>
          <a:p>
            <a:pPr lvl="1"/>
            <a:r>
              <a:rPr lang="en-US" altLang="zh-CN" dirty="0"/>
              <a:t>The idea that a person wants to express by using words, signs, etc. </a:t>
            </a:r>
          </a:p>
          <a:p>
            <a:pPr lvl="1"/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5A2E2-C0DC-4B83-B261-08A0A616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F920C-1366-44A9-B164-EB2F0BAF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B5343-0607-4627-AB3A-24EF08A3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E0050-E972-421B-8235-6F4069DF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0C53F5-A31C-45F3-A025-2FE73B3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A670C6-E7CD-4E3E-A79C-6FB92A72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BB1D75-CA36-4F20-A5F9-8BD51303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42359"/>
            <a:ext cx="7053618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5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A8CE9-8CDC-4908-AC7D-8C31FE8E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Application of word embedding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700D6-3FC0-4CC5-9B65-455AF916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300" dirty="0"/>
              <a:t>Word embeddings are successfully used for various NLP applications (usually simply for initialization) </a:t>
            </a:r>
          </a:p>
          <a:p>
            <a:r>
              <a:rPr lang="en-US" altLang="zh-CN" sz="2600" dirty="0"/>
              <a:t>◦ Semantic similarity </a:t>
            </a:r>
          </a:p>
          <a:p>
            <a:r>
              <a:rPr lang="en-US" altLang="zh-CN" sz="2600" dirty="0"/>
              <a:t>◦ Word sense Disambiguation </a:t>
            </a:r>
          </a:p>
          <a:p>
            <a:r>
              <a:rPr lang="en-US" altLang="zh-CN" sz="2600" dirty="0"/>
              <a:t>◦ Semantic Role Labeling </a:t>
            </a:r>
          </a:p>
          <a:p>
            <a:r>
              <a:rPr lang="en-US" altLang="zh-CN" sz="2600" dirty="0"/>
              <a:t>◦ Named entity Recognition </a:t>
            </a:r>
          </a:p>
          <a:p>
            <a:r>
              <a:rPr lang="en-US" altLang="zh-CN" sz="2600" dirty="0"/>
              <a:t>◦ Summarization </a:t>
            </a:r>
          </a:p>
          <a:p>
            <a:r>
              <a:rPr lang="en-US" altLang="zh-CN" sz="2600" dirty="0"/>
              <a:t>◦ Question Answering </a:t>
            </a:r>
          </a:p>
          <a:p>
            <a:r>
              <a:rPr lang="en-US" altLang="zh-CN" sz="2600" dirty="0"/>
              <a:t>◦ Textual Entailment </a:t>
            </a:r>
          </a:p>
          <a:p>
            <a:r>
              <a:rPr lang="en-US" altLang="zh-CN" sz="2600" dirty="0"/>
              <a:t>◦ Coreference Resolution </a:t>
            </a:r>
          </a:p>
          <a:p>
            <a:r>
              <a:rPr lang="en-US" altLang="zh-CN" sz="2600" dirty="0"/>
              <a:t>◦ Sentiment analysis </a:t>
            </a:r>
          </a:p>
          <a:p>
            <a:r>
              <a:rPr lang="en-US" altLang="zh-CN" sz="2600" dirty="0"/>
              <a:t>◦ etc.</a:t>
            </a:r>
            <a:endParaRPr lang="zh-CN" altLang="en-US" sz="2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EFB75-9B0F-41ED-BBB1-AD2F533B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FCF8BE-82BA-47D4-AD48-4AC8A892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7D9FA-6050-4490-8208-592EF248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Combining Two Directions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A9B16-D31B-4112-BEBE-462D43ED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Matrix Factorization based methods for embedding</a:t>
            </a:r>
          </a:p>
          <a:p>
            <a:pPr lvl="1"/>
            <a:r>
              <a:rPr lang="en-US" altLang="zh-CN" sz="2000" dirty="0"/>
              <a:t>SVD, Laplacian Eigenmap (counting based)</a:t>
            </a:r>
          </a:p>
          <a:p>
            <a:r>
              <a:rPr lang="en-US" altLang="zh-CN" sz="2400" dirty="0"/>
              <a:t>Make predictions within local context windows</a:t>
            </a:r>
          </a:p>
          <a:p>
            <a:pPr lvl="1"/>
            <a:r>
              <a:rPr lang="en-US" altLang="zh-CN" sz="2000" dirty="0"/>
              <a:t>Word2vec (prediction based)</a:t>
            </a:r>
          </a:p>
          <a:p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B92138-AE71-45A8-95DB-18B1486E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8D6A9F-133D-4AC9-8D88-E7410C9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71800" y="4453056"/>
            <a:ext cx="2133600" cy="365125"/>
          </a:xfrm>
        </p:spPr>
        <p:txBody>
          <a:bodyPr/>
          <a:lstStyle/>
          <a:p>
            <a:fld id="{FC5459A1-ACE0-465C-872A-9010E575769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67FDDE-34B8-4DD1-A92B-E73EC866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5" y="3596045"/>
            <a:ext cx="5371893" cy="32129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D1F3BB-5163-480D-ACE9-EF5D957BBE0A}"/>
              </a:ext>
            </a:extLst>
          </p:cNvPr>
          <p:cNvSpPr/>
          <p:nvPr/>
        </p:nvSpPr>
        <p:spPr>
          <a:xfrm>
            <a:off x="4572000" y="3244334"/>
            <a:ext cx="438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GLOVE Algorithm: Combine the best of both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23B7E7-C9BD-4AE4-BD81-18806A228EBF}"/>
              </a:ext>
            </a:extLst>
          </p:cNvPr>
          <p:cNvSpPr/>
          <p:nvPr/>
        </p:nvSpPr>
        <p:spPr>
          <a:xfrm>
            <a:off x="4786418" y="3473062"/>
            <a:ext cx="3958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https://nlp.stanford.edu/pubs/glove.pdf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14B0A3-8DA0-4EBD-AD8B-F072F49A4003}"/>
              </a:ext>
            </a:extLst>
          </p:cNvPr>
          <p:cNvSpPr/>
          <p:nvPr/>
        </p:nvSpPr>
        <p:spPr>
          <a:xfrm>
            <a:off x="398678" y="4548136"/>
            <a:ext cx="33089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err="1"/>
              <a:t>P_ij</a:t>
            </a:r>
            <a:r>
              <a:rPr lang="en-US" altLang="zh-CN" sz="1050" dirty="0"/>
              <a:t>: Number of times word </a:t>
            </a:r>
            <a:r>
              <a:rPr lang="en-US" altLang="zh-CN" sz="1050" dirty="0" err="1"/>
              <a:t>i</a:t>
            </a:r>
            <a:r>
              <a:rPr lang="en-US" altLang="zh-CN" sz="1050" dirty="0"/>
              <a:t> appears with context word j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1175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47CDE-A2C3-46F3-A9E8-DE1363A2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Limitations of Word2vec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CE0DB-0B7F-45F6-A045-B8FDECB5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Ambiguity-What if there are two </a:t>
            </a:r>
            <a:r>
              <a:rPr lang="en-US" altLang="zh-CN" dirty="0" err="1"/>
              <a:t>Amsterdams</a:t>
            </a:r>
            <a:r>
              <a:rPr lang="en-US" altLang="zh-CN" dirty="0"/>
              <a:t>? </a:t>
            </a:r>
          </a:p>
          <a:p>
            <a:r>
              <a:rPr lang="en-US" altLang="zh-CN" dirty="0"/>
              <a:t>One vector per word (even if the word has multiple senses) </a:t>
            </a:r>
          </a:p>
          <a:p>
            <a:r>
              <a:rPr lang="en-US" altLang="zh-CN" dirty="0"/>
              <a:t>Cosine similarity not sufficient to distinguish antonyms from synonyms </a:t>
            </a:r>
          </a:p>
          <a:p>
            <a:r>
              <a:rPr lang="en-US" altLang="zh-CN" dirty="0"/>
              <a:t>Embeddings reflect cultural bias implicit in training text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E460E-747F-4A7D-A8E4-6305F836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93FA0-81E0-42EA-9A34-C505F3C8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53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D47AF-E79C-4834-9A5A-27D79FCD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59588-EFAD-46CD-BF86-0D3E671C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Semantic needs more than similarity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3D29E-BA5A-4499-BFE4-B54754B1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3485D6-89A6-481B-B0A1-8F074BB4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0607E0-FCD6-4F85-908C-088E9955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31" y="2161703"/>
            <a:ext cx="8093369" cy="45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0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3D84D-7643-4CA6-BF4B-7DFA9FFC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Node2vectors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A36AB-ACBD-4D7C-A1D9-BC082C66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Efficient task-independent feature learning for machine learning in networks!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Very similar to word2vec setting</a:t>
            </a:r>
          </a:p>
          <a:p>
            <a:pPr lvl="1"/>
            <a:r>
              <a:rPr lang="en-US" altLang="zh-CN" dirty="0"/>
              <a:t>Slight modifications needed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9E32B-7DAF-4F2C-963A-5C1EEC4F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B17947-D3BF-4F7E-A9D4-4AF9C2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7A7B98-50CC-425E-B424-522B0003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1" y="2492896"/>
            <a:ext cx="8066965" cy="254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76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6074F-3CA6-4643-AF23-B227264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Why node embedding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19026-D304-44A5-AF3F-C5DC5EA2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map each node in a network into a lowdimensional space</a:t>
            </a:r>
          </a:p>
          <a:p>
            <a:pPr lvl="1"/>
            <a:r>
              <a:rPr lang="en-US" altLang="zh-CN" sz="2400" dirty="0"/>
              <a:t>Distributed representation for nodes </a:t>
            </a:r>
          </a:p>
          <a:p>
            <a:pPr lvl="1"/>
            <a:r>
              <a:rPr lang="en-US" altLang="zh-CN" sz="2400" dirty="0"/>
              <a:t>Similarity between nodes indicates link strength</a:t>
            </a:r>
          </a:p>
          <a:p>
            <a:pPr lvl="1"/>
            <a:r>
              <a:rPr lang="en-US" altLang="zh-CN" sz="2400" dirty="0"/>
              <a:t>Encode network information and generate node representation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CB135D-1569-4BAB-B085-77E78135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C0893F-7C48-45F4-843B-30F49BAC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08E48F-DD44-412C-B0E8-66CB8C54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437112"/>
            <a:ext cx="7829952" cy="2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54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E158D-3D3A-4585-99A6-AAEABD8C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3DF45-2523-4F47-8F35-914C9C34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Zachary’s Karate Club network: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02338-1F06-4800-87A2-623507AE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B5132B-33CA-41FE-A59E-B6996860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C8CC29-0854-4879-A468-D037E2EC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0888"/>
            <a:ext cx="8306227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9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622AF-4B5F-4EA5-A487-1E4F3CF9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Difficulties of Graph Embedding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B5BA2-8891-4A00-858B-C5AAEAEA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Embedding is hard</a:t>
            </a:r>
          </a:p>
          <a:p>
            <a:pPr lvl="1"/>
            <a:r>
              <a:rPr lang="en-US" altLang="zh-CN" dirty="0"/>
              <a:t>Images are fixed size (convolutions)</a:t>
            </a:r>
          </a:p>
          <a:p>
            <a:pPr lvl="1"/>
            <a:r>
              <a:rPr lang="en-US" altLang="zh-CN" dirty="0"/>
              <a:t>Texts are linear (word2vec)</a:t>
            </a:r>
          </a:p>
          <a:p>
            <a:pPr lvl="1"/>
            <a:r>
              <a:rPr lang="en-US" altLang="zh-CN" b="1" i="1" dirty="0">
                <a:solidFill>
                  <a:srgbClr val="0000FF"/>
                </a:solidFill>
              </a:rPr>
              <a:t>Graphs are neither of these</a:t>
            </a:r>
          </a:p>
          <a:p>
            <a:pPr lvl="2"/>
            <a:r>
              <a:rPr lang="en-US" altLang="zh-CN" dirty="0"/>
              <a:t>Node numbering is arbitrary (node isomorphism problem)</a:t>
            </a:r>
          </a:p>
          <a:p>
            <a:pPr lvl="2"/>
            <a:r>
              <a:rPr lang="en-US" altLang="zh-CN" dirty="0"/>
              <a:t>Much more complicated structure than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F63204-6F38-4499-807F-AE80AD63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1F0B54-23B9-4166-89AC-8642EFB2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79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FC242-682E-43E3-8AF3-6BB797CF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Node2vec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9B02E-A44C-4860-AEAE-5D3300DB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Reference: </a:t>
            </a:r>
            <a:r>
              <a:rPr lang="en-US" altLang="zh-CN" sz="2400" i="1" dirty="0"/>
              <a:t>node2vec: Scalable Feature Learning for Networks </a:t>
            </a:r>
          </a:p>
          <a:p>
            <a:pPr lvl="1"/>
            <a:r>
              <a:rPr lang="en-US" altLang="zh-CN" sz="2000" dirty="0"/>
              <a:t>A. Grover, J. </a:t>
            </a:r>
            <a:r>
              <a:rPr lang="en-US" altLang="zh-CN" sz="2000" dirty="0" err="1"/>
              <a:t>Leskovec</a:t>
            </a:r>
            <a:r>
              <a:rPr lang="en-US" altLang="zh-CN" sz="2000" dirty="0"/>
              <a:t>. KDD 2016.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Goal: Embed nodes with similar neighborhoods close in the feature space.</a:t>
            </a:r>
          </a:p>
          <a:p>
            <a:pPr lvl="1"/>
            <a:r>
              <a:rPr lang="en-US" altLang="zh-CN" sz="2000" dirty="0"/>
              <a:t>Find embedding of nodes to d-dimensions that preserves similarity 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Method: Using random walks to generate node sequence</a:t>
            </a:r>
          </a:p>
          <a:p>
            <a:pPr lvl="1"/>
            <a:r>
              <a:rPr lang="en-US" altLang="zh-CN" sz="2000" dirty="0"/>
              <a:t>Which is similar to a text sequence</a:t>
            </a:r>
          </a:p>
          <a:p>
            <a:pPr lvl="1"/>
            <a:r>
              <a:rPr lang="en-US" altLang="zh-CN" sz="2000" dirty="0"/>
              <a:t>Different schemes to choose ``neighbors’’</a:t>
            </a:r>
            <a:endParaRPr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0C297C-6119-428C-B0AF-0D409D07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A4B55-18FB-496C-AE4C-35CCFD00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F7931-FC9D-4D55-B663-B86D4392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Represent Words in Computers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0A6AD-AFC9-4938-AF73-7F6A62BC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Discrete Representation: Words are atomic symbols (one-hot representation)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DB9D7C-1ADF-4E53-B296-175C995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5387E-331A-46D0-B7D8-3107857E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C919C9-9E70-448E-B164-44F674BD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29932"/>
            <a:ext cx="6679166" cy="38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75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E9E3E-5B02-4BB6-8D94-7EED7ADB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A36A9-8DCA-45FC-B454-2D0DB1B2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1E3DD9-F587-43E2-BCE0-5201D3B0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75FD6F-6730-46A0-8CA7-1D8F6045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8B4E42-878A-4FF2-A931-A10B5D51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85" y="1196752"/>
            <a:ext cx="7385430" cy="52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6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65ED-E609-45F0-95F7-D9BE97D6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19F7B-0AD7-4683-9A32-8A0B3824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CCB37-952F-49E7-8FA6-DEAA578D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72B561-9C56-4C7C-B43A-56011A7D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1C6419-41D2-49A3-B46F-03841DBA6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2" y="1066678"/>
            <a:ext cx="8484036" cy="47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55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6FBDD-65BE-456D-B1DB-2CA4E0C0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Find Neighbors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BFD62-F25E-4722-B87B-9CD13F93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66B80-EA16-435B-8E50-D946316A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62360C-95B3-4B76-83B4-F3557B1E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960566-6798-4C7D-8C21-42249833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" y="1552777"/>
            <a:ext cx="8922209" cy="49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78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39547-AFE8-4338-BEC9-8B01F5D2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BFS vs DFS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FED28-64F6-4E0D-9BA6-DCBA393A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5F066D-46B4-4646-A255-2E10EA6C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1F4970-4498-48B3-9D8E-31A14953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30C814-DC25-433A-9340-6180BD59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2" y="1682994"/>
            <a:ext cx="7499735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2E20F-B42D-41CF-819A-7D70A562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Drawback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849A6-F3E3-44C7-805F-7CD63B3F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95FDA5-8376-4648-9AF2-9C5BFE20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4268A0-D810-46FA-8418-BB7F092E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005647-06E7-4D53-B1D9-00DAF784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47825"/>
            <a:ext cx="8468542" cy="42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3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A1FD4-7060-40C9-9C07-E3E96311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Distributional Similarity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A7044-DD65-4135-88FB-82B169D9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2D0E6A-F9E8-4BDB-B8CF-F4E8E52C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5C6666-1F5C-486B-926D-7EB0C74A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AB70B2-DB33-4975-A249-BC00271A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59512"/>
            <a:ext cx="8100392" cy="406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2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FD69C-68E4-4DE0-AAFE-A92C9843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Distributed Representation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7D431-49F8-42A4-A847-12D20FA9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49CAAD-28A1-4607-A931-77625E8B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BAFE6A-5E41-403C-BC78-A2F2B59E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C0FE67-37B2-4A61-81BF-A98B0DB8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2276872"/>
            <a:ext cx="8316416" cy="356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2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54E16-058C-42AB-B853-8EEF1548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Distributed Representation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67D6F-85DE-4E29-A9DD-96C492F5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short and dense vectors?</a:t>
            </a:r>
          </a:p>
          <a:p>
            <a:pPr lvl="1"/>
            <a:r>
              <a:rPr lang="en-US" altLang="zh-CN" dirty="0"/>
              <a:t>Short vectors may be easier to use as features in machine learning (fewer weights to tune) </a:t>
            </a:r>
          </a:p>
          <a:p>
            <a:pPr lvl="1"/>
            <a:r>
              <a:rPr lang="en-US" altLang="zh-CN" dirty="0"/>
              <a:t>They may do better at capturing synonymy:</a:t>
            </a:r>
          </a:p>
          <a:p>
            <a:pPr lvl="2"/>
            <a:r>
              <a:rPr lang="en-US" altLang="zh-CN" dirty="0"/>
              <a:t>car and automobile are synonyms; but are distinct dimensions</a:t>
            </a:r>
          </a:p>
          <a:p>
            <a:pPr lvl="2"/>
            <a:r>
              <a:rPr lang="en-US" altLang="zh-CN" dirty="0"/>
              <a:t>a word with car as a neighbor and a word with automobile as a neighbor should be similar, but aren't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422A6-0744-489F-92D4-D01434E8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441B59-00A5-4C9D-BEB4-90A8F56D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917F6-4790-40C0-929D-36B272D0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Dense Embeddings to Download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D644E-DBC1-464B-80CA-FB6C0AE9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Word2vec</a:t>
            </a:r>
          </a:p>
          <a:p>
            <a:pPr lvl="1"/>
            <a:r>
              <a:rPr lang="en-US" altLang="zh-CN" sz="2700" dirty="0">
                <a:hlinkClick r:id="rId2"/>
              </a:rPr>
              <a:t>https://code.google.com/archive/p/word2vec/</a:t>
            </a:r>
            <a:endParaRPr lang="en-US" altLang="zh-CN" sz="2700" dirty="0"/>
          </a:p>
          <a:p>
            <a:endParaRPr lang="en-US" altLang="zh-CN" sz="3100" dirty="0"/>
          </a:p>
          <a:p>
            <a:r>
              <a:rPr lang="en-US" altLang="zh-CN" dirty="0" err="1"/>
              <a:t>Fasttext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3"/>
              </a:rPr>
              <a:t>http://www.fasttext.cc/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Glove </a:t>
            </a:r>
          </a:p>
          <a:p>
            <a:pPr lvl="1"/>
            <a:r>
              <a:rPr lang="en-US" altLang="zh-CN" dirty="0">
                <a:hlinkClick r:id="rId4"/>
              </a:rPr>
              <a:t>http://nlp.stanford.edu/projects/glove/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A32E79-4C37-42F7-9692-76F7F45F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E3183D-C540-46DB-B3A7-1B41F0A3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EBF2-C729-4C58-8810-92012B25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Word2vec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5CE88-A1E3-4551-90E2-F12152B0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</a:p>
          <a:p>
            <a:pPr lvl="1"/>
            <a:r>
              <a:rPr lang="en-US" altLang="zh-CN" dirty="0"/>
              <a:t>Instead of counting how often each word w occurs near "apricot“ </a:t>
            </a:r>
          </a:p>
          <a:p>
            <a:pPr lvl="1"/>
            <a:r>
              <a:rPr lang="en-US" altLang="zh-CN" dirty="0"/>
              <a:t>Train a classifier on a binary prediction task:</a:t>
            </a:r>
          </a:p>
          <a:p>
            <a:pPr lvl="2"/>
            <a:r>
              <a:rPr lang="en-US" altLang="zh-CN" dirty="0"/>
              <a:t>Is w likely to show up near "apricot"?</a:t>
            </a:r>
          </a:p>
          <a:p>
            <a:pPr lvl="1"/>
            <a:r>
              <a:rPr lang="en-US" altLang="zh-CN" dirty="0"/>
              <a:t>we'll take the learned classifier weights as the word embeddings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777967-3554-48C0-805D-05D6E3A7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5525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50F8CE-961B-4BCC-9105-654139E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9A1-ACE0-465C-872A-9010E57576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73640</TotalTime>
  <Words>959</Words>
  <Application>Microsoft Office PowerPoint</Application>
  <PresentationFormat>On-screen Show (4:3)</PresentationFormat>
  <Paragraphs>217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PowerPoint Presentation</vt:lpstr>
      <vt:lpstr>Word Semantics</vt:lpstr>
      <vt:lpstr>Represent Words in Computers</vt:lpstr>
      <vt:lpstr>Drawback</vt:lpstr>
      <vt:lpstr>Distributional Similarity</vt:lpstr>
      <vt:lpstr>Distributed Representation</vt:lpstr>
      <vt:lpstr>Distributed Representation</vt:lpstr>
      <vt:lpstr>Dense Embeddings to Download</vt:lpstr>
      <vt:lpstr>Word2vec</vt:lpstr>
      <vt:lpstr>Insight</vt:lpstr>
      <vt:lpstr>Word2Vec: SkipGram</vt:lpstr>
      <vt:lpstr>PowerPoint Presentation</vt:lpstr>
      <vt:lpstr>PowerPoint Presentation</vt:lpstr>
      <vt:lpstr>PowerPoint Presentation</vt:lpstr>
      <vt:lpstr>Negative Sampling</vt:lpstr>
      <vt:lpstr>PowerPoint Presentation</vt:lpstr>
      <vt:lpstr>PowerPoint Presentation</vt:lpstr>
      <vt:lpstr>Continuous Semantic Representation</vt:lpstr>
      <vt:lpstr>PowerPoint Presentation</vt:lpstr>
      <vt:lpstr>PowerPoint Presentation</vt:lpstr>
      <vt:lpstr>Application of word embedding</vt:lpstr>
      <vt:lpstr>Combining Two Directions</vt:lpstr>
      <vt:lpstr>Limitations of Word2vec</vt:lpstr>
      <vt:lpstr>PowerPoint Presentation</vt:lpstr>
      <vt:lpstr>Node2vectors</vt:lpstr>
      <vt:lpstr>Why node embedding</vt:lpstr>
      <vt:lpstr>PowerPoint Presentation</vt:lpstr>
      <vt:lpstr>Difficulties of Graph Embedding</vt:lpstr>
      <vt:lpstr>Node2vec</vt:lpstr>
      <vt:lpstr>PowerPoint Presentation</vt:lpstr>
      <vt:lpstr>PowerPoint Presentation</vt:lpstr>
      <vt:lpstr>Find Neighbors</vt:lpstr>
      <vt:lpstr>BFS vs DFS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zhanka00</dc:creator>
  <cp:lastModifiedBy>Khai Nguyen</cp:lastModifiedBy>
  <cp:revision>3956</cp:revision>
  <dcterms:created xsi:type="dcterms:W3CDTF">2011-11-14T01:04:32Z</dcterms:created>
  <dcterms:modified xsi:type="dcterms:W3CDTF">2021-04-22T01:03:58Z</dcterms:modified>
</cp:coreProperties>
</file>