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614" r:id="rId3"/>
    <p:sldId id="540" r:id="rId4"/>
    <p:sldId id="548" r:id="rId5"/>
    <p:sldId id="549" r:id="rId6"/>
    <p:sldId id="551" r:id="rId7"/>
    <p:sldId id="632" r:id="rId8"/>
    <p:sldId id="630" r:id="rId9"/>
    <p:sldId id="633" r:id="rId10"/>
    <p:sldId id="576" r:id="rId11"/>
    <p:sldId id="566" r:id="rId12"/>
    <p:sldId id="567" r:id="rId13"/>
    <p:sldId id="568" r:id="rId14"/>
    <p:sldId id="616" r:id="rId15"/>
    <p:sldId id="570" r:id="rId16"/>
    <p:sldId id="571" r:id="rId17"/>
    <p:sldId id="574" r:id="rId18"/>
    <p:sldId id="577" r:id="rId19"/>
    <p:sldId id="578" r:id="rId20"/>
    <p:sldId id="579" r:id="rId21"/>
    <p:sldId id="580" r:id="rId22"/>
    <p:sldId id="581" r:id="rId23"/>
    <p:sldId id="583" r:id="rId24"/>
    <p:sldId id="584" r:id="rId25"/>
    <p:sldId id="586" r:id="rId26"/>
    <p:sldId id="585" r:id="rId27"/>
    <p:sldId id="588" r:id="rId28"/>
    <p:sldId id="587" r:id="rId29"/>
    <p:sldId id="589" r:id="rId30"/>
    <p:sldId id="6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9" autoAdjust="0"/>
    <p:restoredTop sz="94660"/>
  </p:normalViewPr>
  <p:slideViewPr>
    <p:cSldViewPr snapToObjects="1">
      <p:cViewPr varScale="1">
        <p:scale>
          <a:sx n="152" d="100"/>
          <a:sy n="152" d="100"/>
        </p:scale>
        <p:origin x="19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D11C-A000-9242-84A9-48B920106DC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F50B9-50D7-A24E-BE4E-8246FE27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Goes to 0!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as lambda gets larger we bias more and more towards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Yes!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 As the variance gets higher, the</a:t>
            </a:r>
            <a:r>
              <a:rPr lang="en-US" baseline="0" dirty="0" smtClean="0"/>
              <a:t> prior is weaker (more distributed probabilities).  Higher variance = lower lambda.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As the variance gets lower, the prior is stronger (more peaked distribution).</a:t>
            </a:r>
            <a:r>
              <a:rPr lang="en-US" baseline="0" dirty="0" smtClean="0"/>
              <a:t>  Lower variance = higher lambda.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3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1.e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Bayesian Learning (cont’d)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Slides adapted from David </a:t>
            </a:r>
            <a:r>
              <a:rPr lang="en-US" dirty="0" err="1" smtClean="0"/>
              <a:t>Kauchak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vs. </a:t>
            </a:r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Naïve Bayes models the joint distribution (i.e. the data generating distribution):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However, for classification, why not directly model the conditional distribution?</a:t>
            </a:r>
          </a:p>
          <a:p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04473"/>
              </p:ext>
            </p:extLst>
          </p:nvPr>
        </p:nvGraphicFramePr>
        <p:xfrm>
          <a:off x="1614487" y="2743200"/>
          <a:ext cx="2538412" cy="52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24" name="Equation" r:id="rId3" imgW="1041400" imgH="215900" progId="Equation.3">
                  <p:embed/>
                </p:oleObj>
              </mc:Choice>
              <mc:Fallback>
                <p:oleObj name="Equation" r:id="rId3" imgW="1041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4487" y="2743200"/>
                        <a:ext cx="2538412" cy="52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210116"/>
              </p:ext>
            </p:extLst>
          </p:nvPr>
        </p:nvGraphicFramePr>
        <p:xfrm>
          <a:off x="1614487" y="4800600"/>
          <a:ext cx="2600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25" name="Equation" r:id="rId5" imgW="1066800" imgH="215900" progId="Equation.3">
                  <p:embed/>
                </p:oleObj>
              </mc:Choice>
              <mc:Fallback>
                <p:oleObj name="Equation" r:id="rId5" imgW="1066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4487" y="4800600"/>
                        <a:ext cx="26003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a linear model?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90" y="224971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model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428" y="3338275"/>
            <a:ext cx="689429" cy="303590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3713" y="28334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713" y="6374180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-∞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0783" y="3265705"/>
            <a:ext cx="689429" cy="3035905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8018" y="2772930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8018" y="63137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6686" y="220133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probability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38189"/>
              </p:ext>
            </p:extLst>
          </p:nvPr>
        </p:nvGraphicFramePr>
        <p:xfrm>
          <a:off x="5594350" y="1662113"/>
          <a:ext cx="2400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47" name="Equation" r:id="rId3" imgW="1066800" imgH="215900" progId="Equation.3">
                  <p:embed/>
                </p:oleObj>
              </mc:Choice>
              <mc:Fallback>
                <p:oleObj name="Equation" r:id="rId3" imgW="1066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662113"/>
                        <a:ext cx="2400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594350" y="1638000"/>
            <a:ext cx="2505075" cy="495600"/>
          </a:xfrm>
          <a:prstGeom prst="rect">
            <a:avLst/>
          </a:prstGeom>
          <a:solidFill>
            <a:srgbClr val="FF0000">
              <a:alpha val="2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0800000">
            <a:off x="3581400" y="4038600"/>
            <a:ext cx="990600" cy="1143000"/>
          </a:xfrm>
          <a:prstGeom prst="rightArrow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89868" y="5253789"/>
            <a:ext cx="3606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like linear models!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Can we transform the probability into a function that ranges over all values? </a:t>
            </a:r>
            <a:endParaRPr lang="en-US" dirty="0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6173"/>
              </p:ext>
            </p:extLst>
          </p:nvPr>
        </p:nvGraphicFramePr>
        <p:xfrm>
          <a:off x="458788" y="1662113"/>
          <a:ext cx="3629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48" name="Equation" r:id="rId5" imgW="1612900" imgH="215900" progId="Equation.3">
                  <p:embed/>
                </p:oleObj>
              </mc:Choice>
              <mc:Fallback>
                <p:oleObj name="Equation" r:id="rId5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662113"/>
                        <a:ext cx="3629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9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Rather than </a:t>
            </a:r>
            <a:r>
              <a:rPr lang="en-US" sz="2400" b="1" dirty="0" smtClean="0"/>
              <a:t>probability</a:t>
            </a:r>
            <a:r>
              <a:rPr lang="en-US" sz="2400" dirty="0" smtClean="0"/>
              <a:t>, we can predict the </a:t>
            </a:r>
            <a:r>
              <a:rPr lang="en-US" sz="2400" b="1" dirty="0" smtClean="0"/>
              <a:t>ratio</a:t>
            </a:r>
            <a:r>
              <a:rPr lang="en-US" sz="2400" dirty="0" smtClean="0"/>
              <a:t>: (positive/negative)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 the </a:t>
            </a:r>
            <a:r>
              <a:rPr lang="en-US" sz="2400" b="1" dirty="0" smtClean="0"/>
              <a:t>odds</a:t>
            </a:r>
            <a:r>
              <a:rPr lang="en-US" sz="2400" dirty="0" smtClean="0"/>
              <a:t> that it is 1 (true)… 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Does this help us?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60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25877"/>
              </p:ext>
            </p:extLst>
          </p:nvPr>
        </p:nvGraphicFramePr>
        <p:xfrm>
          <a:off x="922338" y="5146675"/>
          <a:ext cx="76533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382" name="Equation" r:id="rId3" imgW="4178300" imgH="431800" progId="Equation.3">
                  <p:embed/>
                </p:oleObj>
              </mc:Choice>
              <mc:Fallback>
                <p:oleObj name="Equation" r:id="rId3" imgW="4178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146675"/>
                        <a:ext cx="76533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8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0" y="228600"/>
            <a:ext cx="8153400" cy="990600"/>
          </a:xfrm>
        </p:spPr>
        <p:txBody>
          <a:bodyPr/>
          <a:lstStyle/>
          <a:p>
            <a:r>
              <a:rPr lang="en-US" dirty="0" smtClean="0"/>
              <a:t>Odds ratio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90" y="224971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model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428" y="3338275"/>
            <a:ext cx="689429" cy="303590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3713" y="28334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713" y="6374180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-∞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50783" y="3265705"/>
            <a:ext cx="689429" cy="3035905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2878" y="2785025"/>
            <a:ext cx="108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+∞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08018" y="63137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6686" y="220133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odds ratio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373" y="4000673"/>
            <a:ext cx="365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Where are the dividing lines between class 1 and class 0?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5681663" y="1543050"/>
          <a:ext cx="23272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95" name="Equation" r:id="rId3" imgW="1270000" imgH="393700" progId="Equation.3">
                  <p:embed/>
                </p:oleObj>
              </mc:Choice>
              <mc:Fallback>
                <p:oleObj name="Equation" r:id="rId3" imgW="1270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1543050"/>
                        <a:ext cx="23272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6173"/>
              </p:ext>
            </p:extLst>
          </p:nvPr>
        </p:nvGraphicFramePr>
        <p:xfrm>
          <a:off x="458788" y="1662113"/>
          <a:ext cx="3629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96" name="Equation" r:id="rId5" imgW="1612900" imgH="215900" progId="Equation.3">
                  <p:embed/>
                </p:oleObj>
              </mc:Choice>
              <mc:Fallback>
                <p:oleObj name="Equation" r:id="rId5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662113"/>
                        <a:ext cx="3629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961" y="3048000"/>
            <a:ext cx="316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there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ranges are still different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09020" y="5446379"/>
            <a:ext cx="441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need to transform odds ratio to -∞ to +∞</a:t>
            </a:r>
            <a:endParaRPr lang="en-US" i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4837263"/>
            <a:ext cx="1295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6172200"/>
            <a:ext cx="1295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7666" y="3614587"/>
            <a:ext cx="5346095" cy="2781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82822" y="6403752"/>
            <a:ext cx="488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    1     2    3    4    5    6     7     8    9   ….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7666" y="3626682"/>
            <a:ext cx="460806" cy="2760124"/>
          </a:xfrm>
          <a:prstGeom prst="rect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0059" y="3621847"/>
            <a:ext cx="4883701" cy="276012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2081110" y="625754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487505" y="626480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877607" y="625028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3284002" y="625754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3653291" y="625754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059686" y="6264802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4059686" y="624302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466081" y="625028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856183" y="623576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5262578" y="624302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631867" y="624302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6038262" y="6250281"/>
            <a:ext cx="276312" cy="1588"/>
          </a:xfrm>
          <a:prstGeom prst="line">
            <a:avLst/>
          </a:prstGeom>
          <a:ln>
            <a:solidFill>
              <a:srgbClr val="0D0D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152400"/>
            <a:ext cx="7162800" cy="31558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655345" y="1299245"/>
            <a:ext cx="96746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90" y="228600"/>
            <a:ext cx="8153400" cy="990600"/>
          </a:xfrm>
        </p:spPr>
        <p:txBody>
          <a:bodyPr/>
          <a:lstStyle/>
          <a:p>
            <a:r>
              <a:rPr lang="en-US" dirty="0" smtClean="0"/>
              <a:t>Log odds (</a:t>
            </a:r>
            <a:r>
              <a:rPr lang="en-US" dirty="0" err="1" smtClean="0"/>
              <a:t>logit</a:t>
            </a:r>
            <a:r>
              <a:rPr lang="en-US" dirty="0" smtClean="0"/>
              <a:t> function)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290" y="224971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Linear regression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428" y="3338275"/>
            <a:ext cx="689429" cy="303590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3713" y="28334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+∞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33713" y="6374180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-∞</a:t>
            </a:r>
            <a:endParaRPr lang="en-US" dirty="0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8346"/>
              </p:ext>
            </p:extLst>
          </p:nvPr>
        </p:nvGraphicFramePr>
        <p:xfrm>
          <a:off x="458788" y="1662113"/>
          <a:ext cx="3629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1" name="Equation" r:id="rId3" imgW="1612900" imgH="215900" progId="Equation.3">
                  <p:embed/>
                </p:oleObj>
              </mc:Choice>
              <mc:Fallback>
                <p:oleObj name="Equation" r:id="rId3" imgW="1612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662113"/>
                        <a:ext cx="3629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550783" y="3265705"/>
            <a:ext cx="689429" cy="3035905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2878" y="2785025"/>
            <a:ext cx="108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+∞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5923" y="6313705"/>
            <a:ext cx="1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-∞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6686" y="2201330"/>
            <a:ext cx="312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odds ratio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5497513" y="1543050"/>
          <a:ext cx="269716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2" name="Equation" r:id="rId5" imgW="1473200" imgH="393700" progId="Equation.3">
                  <p:embed/>
                </p:oleObj>
              </mc:Choice>
              <mc:Fallback>
                <p:oleObj name="Equation" r:id="rId5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543050"/>
                        <a:ext cx="269716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73703" y="4267200"/>
            <a:ext cx="3694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How do we get the probability of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800" y="1600200"/>
            <a:ext cx="61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6600"/>
                </a:solidFill>
              </a:rPr>
              <a:t>=</a:t>
            </a:r>
            <a:endParaRPr lang="en-US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odds (</a:t>
            </a:r>
            <a:r>
              <a:rPr lang="en-US" dirty="0" err="1" smtClean="0"/>
              <a:t>logit</a:t>
            </a:r>
            <a:r>
              <a:rPr lang="en-US" dirty="0" smtClean="0"/>
              <a:t> function)</a:t>
            </a:r>
            <a:endParaRPr lang="en-US" dirty="0"/>
          </a:p>
        </p:txBody>
      </p:sp>
      <p:graphicFrame>
        <p:nvGraphicFramePr>
          <p:cNvPr id="931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40667"/>
              </p:ext>
            </p:extLst>
          </p:nvPr>
        </p:nvGraphicFramePr>
        <p:xfrm>
          <a:off x="502444" y="1716088"/>
          <a:ext cx="5861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4" name="Equation" r:id="rId3" imgW="3200400" imgH="431800" progId="Equation.3">
                  <p:embed/>
                </p:oleObj>
              </mc:Choice>
              <mc:Fallback>
                <p:oleObj name="Equation" r:id="rId3" imgW="320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4" y="1716088"/>
                        <a:ext cx="58610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60821"/>
              </p:ext>
            </p:extLst>
          </p:nvPr>
        </p:nvGraphicFramePr>
        <p:xfrm>
          <a:off x="1304132" y="2949575"/>
          <a:ext cx="4257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5"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132" y="2949575"/>
                        <a:ext cx="42576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94587"/>
              </p:ext>
            </p:extLst>
          </p:nvPr>
        </p:nvGraphicFramePr>
        <p:xfrm>
          <a:off x="304800" y="4153424"/>
          <a:ext cx="62563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6" name="Equation" r:id="rId7" imgW="3416300" imgH="241300" progId="Equation.3">
                  <p:embed/>
                </p:oleObj>
              </mc:Choice>
              <mc:Fallback>
                <p:oleObj name="Equation" r:id="rId7" imgW="3416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53424"/>
                        <a:ext cx="625633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4271"/>
              </p:ext>
            </p:extLst>
          </p:nvPr>
        </p:nvGraphicFramePr>
        <p:xfrm>
          <a:off x="1177132" y="5581650"/>
          <a:ext cx="45116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7" name="Equation" r:id="rId9" imgW="2463800" imgH="393700" progId="Equation.3">
                  <p:embed/>
                </p:oleObj>
              </mc:Choice>
              <mc:Fallback>
                <p:oleObj name="Equation" r:id="rId9" imgW="246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132" y="5581650"/>
                        <a:ext cx="45116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14160" y="4777619"/>
            <a:ext cx="22376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5232523"/>
            <a:ext cx="1905000" cy="1265039"/>
          </a:xfrm>
          <a:prstGeom prst="rect">
            <a:avLst/>
          </a:prstGeom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951368"/>
              </p:ext>
            </p:extLst>
          </p:nvPr>
        </p:nvGraphicFramePr>
        <p:xfrm>
          <a:off x="6375399" y="4786571"/>
          <a:ext cx="1103189" cy="4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58" name="Equation" r:id="rId12" imgW="1028700" imgH="393700" progId="Equation.3">
                  <p:embed/>
                </p:oleObj>
              </mc:Choice>
              <mc:Fallback>
                <p:oleObj name="Equation" r:id="rId12" imgW="1028700" imgH="393700" progId="Equation.3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399" y="4786571"/>
                        <a:ext cx="1103189" cy="423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7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048000"/>
            <a:ext cx="8153400" cy="3265714"/>
          </a:xfrm>
        </p:spPr>
        <p:txBody>
          <a:bodyPr>
            <a:normAutofit/>
          </a:bodyPr>
          <a:lstStyle/>
          <a:p>
            <a:r>
              <a:rPr lang="en-US" dirty="0" smtClean="0"/>
              <a:t>If the sum &gt; 0 then p(1)/p(0) &gt; 1, so positive</a:t>
            </a:r>
          </a:p>
          <a:p>
            <a:endParaRPr lang="en-US" dirty="0" smtClean="0"/>
          </a:p>
          <a:p>
            <a:r>
              <a:rPr lang="en-US" dirty="0" smtClean="0"/>
              <a:t>if the sum &lt; 0 then p(1)/p(0) &lt; 1, so negative</a:t>
            </a:r>
          </a:p>
          <a:p>
            <a:endParaRPr lang="en-US" dirty="0" smtClean="0"/>
          </a:p>
          <a:p>
            <a:r>
              <a:rPr lang="en-US" dirty="0" smtClean="0"/>
              <a:t>Still a </a:t>
            </a:r>
            <a:r>
              <a:rPr lang="en-US" i="1" dirty="0" smtClean="0"/>
              <a:t>linear</a:t>
            </a:r>
            <a:r>
              <a:rPr lang="en-US" dirty="0" smtClean="0"/>
              <a:t> classifier </a:t>
            </a:r>
          </a:p>
          <a:p>
            <a:pPr lvl="1"/>
            <a:r>
              <a:rPr lang="en-US" dirty="0" smtClean="0"/>
              <a:t>decision boundary is a line</a:t>
            </a:r>
            <a:endParaRPr lang="en-US" dirty="0"/>
          </a:p>
        </p:txBody>
      </p:sp>
      <p:graphicFrame>
        <p:nvGraphicFramePr>
          <p:cNvPr id="952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27722"/>
              </p:ext>
            </p:extLst>
          </p:nvPr>
        </p:nvGraphicFramePr>
        <p:xfrm>
          <a:off x="1641475" y="1647825"/>
          <a:ext cx="5861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27" name="Equation" r:id="rId3" imgW="3200400" imgH="431800" progId="Equation.3">
                  <p:embed/>
                </p:oleObj>
              </mc:Choice>
              <mc:Fallback>
                <p:oleObj name="Equation" r:id="rId3" imgW="320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647825"/>
                        <a:ext cx="58610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3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logistic 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How should we learn the parameters for logistic regression (i.e. the w’s and b)?</a:t>
            </a:r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41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72802"/>
              </p:ext>
            </p:extLst>
          </p:nvPr>
        </p:nvGraphicFramePr>
        <p:xfrm>
          <a:off x="1774825" y="2982913"/>
          <a:ext cx="58594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41" name="Equation" r:id="rId3" imgW="3200400" imgH="431800" progId="Equation.3">
                  <p:embed/>
                </p:oleObj>
              </mc:Choice>
              <mc:Fallback>
                <p:oleObj name="Equation" r:id="rId3" imgW="3200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982913"/>
                        <a:ext cx="5859463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14944"/>
              </p:ext>
            </p:extLst>
          </p:nvPr>
        </p:nvGraphicFramePr>
        <p:xfrm>
          <a:off x="2163763" y="4724400"/>
          <a:ext cx="44656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42" name="Equation" r:id="rId5" imgW="2438400" imgH="393700" progId="Equation.3">
                  <p:embed/>
                </p:oleObj>
              </mc:Choice>
              <mc:Fallback>
                <p:oleObj name="Equation" r:id="rId5" imgW="2438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724400"/>
                        <a:ext cx="4465637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6571" y="4003524"/>
            <a:ext cx="218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parameters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741334" y="3580191"/>
            <a:ext cx="495905" cy="350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26859" y="4659901"/>
            <a:ext cx="767619" cy="1935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logistic regression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8898"/>
              </p:ext>
            </p:extLst>
          </p:nvPr>
        </p:nvGraphicFramePr>
        <p:xfrm>
          <a:off x="576263" y="2590800"/>
          <a:ext cx="34623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4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590800"/>
                        <a:ext cx="34623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36564"/>
              </p:ext>
            </p:extLst>
          </p:nvPr>
        </p:nvGraphicFramePr>
        <p:xfrm>
          <a:off x="2241213" y="3584575"/>
          <a:ext cx="3649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5" name="Equation" r:id="rId5" imgW="1993900" imgH="457200" progId="Equation.3">
                  <p:embed/>
                </p:oleObj>
              </mc:Choice>
              <mc:Fallback>
                <p:oleObj name="Equation" r:id="rId5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213" y="3584575"/>
                        <a:ext cx="364966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813526"/>
              </p:ext>
            </p:extLst>
          </p:nvPr>
        </p:nvGraphicFramePr>
        <p:xfrm>
          <a:off x="2245975" y="4721225"/>
          <a:ext cx="37211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26" name="Equation" r:id="rId7" imgW="2032000" imgH="457200" progId="Equation.3">
                  <p:embed/>
                </p:oleObj>
              </mc:Choice>
              <mc:Fallback>
                <p:oleObj name="Equation" r:id="rId7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975" y="4721225"/>
                        <a:ext cx="37211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48400" y="3821668"/>
            <a:ext cx="19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assume labels 1, -1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1752600"/>
            <a:ext cx="832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 the parameters that maximize the likelihood (or log-likelihood) of the data: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8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for probabilistic modeling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281221" y="2514600"/>
            <a:ext cx="3461611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Which model do we use, i.e. how do we calculate p(</a:t>
            </a:r>
            <a:r>
              <a:rPr lang="en-US" i="1" dirty="0" smtClean="0"/>
              <a:t>feature, label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train the model, i.e. how to we we </a:t>
            </a:r>
            <a:r>
              <a:rPr lang="en-US" dirty="0" smtClean="0">
                <a:solidFill>
                  <a:srgbClr val="FF6600"/>
                </a:solidFill>
              </a:rPr>
              <a:t>estimate the probabilities</a:t>
            </a:r>
            <a:r>
              <a:rPr lang="en-US" dirty="0" smtClean="0"/>
              <a:t> for the model?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do we deal with </a:t>
            </a:r>
            <a:r>
              <a:rPr lang="en-US" dirty="0" err="1" smtClean="0"/>
              <a:t>overfitting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64" y="1738595"/>
            <a:ext cx="301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Probabilistic models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738595"/>
            <a:ext cx="0" cy="5119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0387" y="2536521"/>
            <a:ext cx="3933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1: pick a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2: figure out how to estimate the probabilities for the model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Step 3 (optional): deal with </a:t>
            </a:r>
            <a:r>
              <a:rPr lang="en-US" sz="2400" dirty="0" err="1" smtClean="0"/>
              <a:t>overfitting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5343845"/>
            <a:ext cx="4343400" cy="1295400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</a:t>
            </a:r>
            <a:r>
              <a:rPr lang="en-US" dirty="0"/>
              <a:t>L</a:t>
            </a:r>
            <a:r>
              <a:rPr lang="en-US" dirty="0" smtClean="0"/>
              <a:t>ogistic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5826"/>
              </p:ext>
            </p:extLst>
          </p:nvPr>
        </p:nvGraphicFramePr>
        <p:xfrm>
          <a:off x="411163" y="1828800"/>
          <a:ext cx="54435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02" name="Equation" r:id="rId3" imgW="2971800" imgH="457200" progId="Equation.3">
                  <p:embed/>
                </p:oleObj>
              </mc:Choice>
              <mc:Fallback>
                <p:oleObj name="Equation" r:id="rId3" imgW="297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28800"/>
                        <a:ext cx="54435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4935"/>
            <a:ext cx="3345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We want to maximize, i.e.</a:t>
            </a:r>
            <a:endParaRPr lang="en-US" sz="2400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99142"/>
              </p:ext>
            </p:extLst>
          </p:nvPr>
        </p:nvGraphicFramePr>
        <p:xfrm>
          <a:off x="1066800" y="3505200"/>
          <a:ext cx="51165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03" name="Equation" r:id="rId5" imgW="2794000" imgH="215900" progId="Equation.3">
                  <p:embed/>
                </p:oleObj>
              </mc:Choice>
              <mc:Fallback>
                <p:oleObj name="Equation" r:id="rId5" imgW="2794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51165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95742"/>
              </p:ext>
            </p:extLst>
          </p:nvPr>
        </p:nvGraphicFramePr>
        <p:xfrm>
          <a:off x="2413000" y="4014788"/>
          <a:ext cx="48148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04" name="Equation" r:id="rId7" imgW="2628900" imgH="457200" progId="Equation.3">
                  <p:embed/>
                </p:oleObj>
              </mc:Choice>
              <mc:Fallback>
                <p:oleObj name="Equation" r:id="rId7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014788"/>
                        <a:ext cx="481488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06103"/>
              </p:ext>
            </p:extLst>
          </p:nvPr>
        </p:nvGraphicFramePr>
        <p:xfrm>
          <a:off x="2438400" y="4852988"/>
          <a:ext cx="4629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05" name="Equation" r:id="rId9" imgW="2527300" imgH="457200" progId="Equation.3">
                  <p:embed/>
                </p:oleObj>
              </mc:Choice>
              <mc:Fallback>
                <p:oleObj name="Equation" r:id="rId9" imgW="2527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52988"/>
                        <a:ext cx="462915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7188200" cy="262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MLE 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11" y="2941053"/>
            <a:ext cx="260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Surrogate loss functions: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610267"/>
              </p:ext>
            </p:extLst>
          </p:nvPr>
        </p:nvGraphicFramePr>
        <p:xfrm>
          <a:off x="1752600" y="1752600"/>
          <a:ext cx="43973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8" name="Equation" r:id="rId4" imgW="2400300" imgH="457200" progId="Equation.3">
                  <p:embed/>
                </p:oleObj>
              </mc:Choice>
              <mc:Fallback>
                <p:oleObj name="Equation" r:id="rId4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43973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447800" y="4419600"/>
            <a:ext cx="6858000" cy="685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Ways to Consider Logistic Regression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64659" y="1751806"/>
          <a:ext cx="61626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3" name="Equation" r:id="rId3" imgW="3365500" imgH="393700" progId="Equation.3">
                  <p:embed/>
                </p:oleObj>
              </mc:Choice>
              <mc:Fallback>
                <p:oleObj name="Equation" r:id="rId3" imgW="336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59" y="1751806"/>
                        <a:ext cx="61626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707430"/>
              </p:ext>
            </p:extLst>
          </p:nvPr>
        </p:nvGraphicFramePr>
        <p:xfrm>
          <a:off x="376691" y="3636823"/>
          <a:ext cx="48148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4" name="Equation" r:id="rId5" imgW="2628900" imgH="355600" progId="Equation.3">
                  <p:embed/>
                </p:oleObj>
              </mc:Choice>
              <mc:Fallback>
                <p:oleObj name="Equation" r:id="rId5" imgW="2628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91" y="3636823"/>
                        <a:ext cx="4814887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78950" y="1751806"/>
            <a:ext cx="2165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linear classifier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6558" y="3486006"/>
            <a:ext cx="216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conditional model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logistic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270010"/>
              </p:ext>
            </p:extLst>
          </p:nvPr>
        </p:nvGraphicFramePr>
        <p:xfrm>
          <a:off x="630027" y="5334000"/>
          <a:ext cx="43973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5" name="Equation" r:id="rId7" imgW="2400300" imgH="457200" progId="Equation.3">
                  <p:embed/>
                </p:oleObj>
              </mc:Choice>
              <mc:Fallback>
                <p:oleObj name="Equation" r:id="rId7" imgW="240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27" y="5334000"/>
                        <a:ext cx="43973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3200" y="5334000"/>
            <a:ext cx="2403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linear model minimizing logistic loss</a:t>
            </a:r>
          </a:p>
        </p:txBody>
      </p:sp>
    </p:spTree>
    <p:extLst>
      <p:ext uri="{BB962C8B-B14F-4D97-AF65-F5344CB8AC3E}">
        <p14:creationId xmlns:p14="http://schemas.microsoft.com/office/powerpoint/2010/main" val="30836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Overfitting: 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33378"/>
              </p:ext>
            </p:extLst>
          </p:nvPr>
        </p:nvGraphicFramePr>
        <p:xfrm>
          <a:off x="654098" y="3505200"/>
          <a:ext cx="786125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7" name="Equation" r:id="rId3" imgW="3644900" imgH="457200" progId="Equation.3">
                  <p:embed/>
                </p:oleObj>
              </mc:Choice>
              <mc:Fallback>
                <p:oleObj name="Equation" r:id="rId3" imgW="3644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98" y="3505200"/>
                        <a:ext cx="7861252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42836" y="4234190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6600"/>
                </a:solidFill>
              </a:rPr>
              <a:t>or</a:t>
            </a:r>
            <a:endParaRPr lang="en-US" sz="2800" dirty="0">
              <a:solidFill>
                <a:srgbClr val="FF66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61783"/>
              </p:ext>
            </p:extLst>
          </p:nvPr>
        </p:nvGraphicFramePr>
        <p:xfrm>
          <a:off x="795338" y="4659313"/>
          <a:ext cx="75787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8" name="Equation" r:id="rId5" imgW="3377880" imgH="431640" progId="Equation.3">
                  <p:embed/>
                </p:oleObj>
              </mc:Choice>
              <mc:Fallback>
                <p:oleObj name="Equation" r:id="rId5" imgW="337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659313"/>
                        <a:ext cx="7578725" cy="973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7344" y="5867400"/>
            <a:ext cx="433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some of the </a:t>
            </a:r>
            <a:r>
              <a:rPr lang="en-US" dirty="0" err="1" smtClean="0">
                <a:solidFill>
                  <a:srgbClr val="FF0000"/>
                </a:solidFill>
              </a:rPr>
              <a:t>regularizers</a:t>
            </a:r>
            <a:r>
              <a:rPr lang="en-US" dirty="0" smtClean="0">
                <a:solidFill>
                  <a:srgbClr val="FF0000"/>
                </a:solidFill>
              </a:rPr>
              <a:t> we know?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29772"/>
              </p:ext>
            </p:extLst>
          </p:nvPr>
        </p:nvGraphicFramePr>
        <p:xfrm>
          <a:off x="1981200" y="1607403"/>
          <a:ext cx="43973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9" name="Equation" r:id="rId7" imgW="2400300" imgH="457200" progId="Equation.3">
                  <p:embed/>
                </p:oleObj>
              </mc:Choice>
              <mc:Fallback>
                <p:oleObj name="Equation" r:id="rId7" imgW="240030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7403"/>
                        <a:ext cx="43973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2521803"/>
            <a:ext cx="821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we minimize this loss function as-is, we are likely to </a:t>
            </a:r>
            <a:r>
              <a:rPr lang="en-US" sz="2400" dirty="0" err="1" smtClean="0"/>
              <a:t>overfit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How do we deal with that?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6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11177"/>
              </p:ext>
            </p:extLst>
          </p:nvPr>
        </p:nvGraphicFramePr>
        <p:xfrm>
          <a:off x="1295400" y="2286000"/>
          <a:ext cx="6216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23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216650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831" y="1720474"/>
            <a:ext cx="233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L2 regularization: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231" y="4038600"/>
            <a:ext cx="7491369" cy="2601357"/>
            <a:chOff x="357231" y="4038600"/>
            <a:chExt cx="7491369" cy="2601357"/>
          </a:xfrm>
        </p:grpSpPr>
        <p:sp>
          <p:nvSpPr>
            <p:cNvPr id="6" name="TextBox 5"/>
            <p:cNvSpPr txBox="1"/>
            <p:nvPr/>
          </p:nvSpPr>
          <p:spPr>
            <a:xfrm>
              <a:off x="357231" y="4038600"/>
              <a:ext cx="2052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Gaussian prior: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0" y="4117938"/>
              <a:ext cx="4038600" cy="252201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33600" y="5161422"/>
              <a:ext cx="122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p(</a:t>
              </a:r>
              <a:r>
                <a:rPr lang="en-US" sz="2400" dirty="0" err="1" smtClean="0"/>
                <a:t>w,b</a:t>
              </a:r>
              <a:r>
                <a:rPr lang="en-US" sz="2400" dirty="0" smtClean="0"/>
                <a:t>) ~  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7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2905"/>
              </p:ext>
            </p:extLst>
          </p:nvPr>
        </p:nvGraphicFramePr>
        <p:xfrm>
          <a:off x="1295400" y="2286000"/>
          <a:ext cx="6216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7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216650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831" y="1720474"/>
            <a:ext cx="233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L2 regularization: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1" y="4038600"/>
            <a:ext cx="2052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Gaussian prior: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02064"/>
              </p:ext>
            </p:extLst>
          </p:nvPr>
        </p:nvGraphicFramePr>
        <p:xfrm>
          <a:off x="1295400" y="4648200"/>
          <a:ext cx="66278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8" name="Equation" r:id="rId5" imgW="3073400" imgH="457200" progId="Equation.3">
                  <p:embed/>
                </p:oleObj>
              </mc:Choice>
              <mc:Fallback>
                <p:oleObj name="Equation" r:id="rId5" imgW="3073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627812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10735"/>
              </p:ext>
            </p:extLst>
          </p:nvPr>
        </p:nvGraphicFramePr>
        <p:xfrm>
          <a:off x="6716712" y="5791200"/>
          <a:ext cx="1206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59" name="Equation" r:id="rId7" imgW="558800" imgH="393700" progId="Equation.3">
                  <p:embed/>
                </p:oleObj>
              </mc:Choice>
              <mc:Fallback>
                <p:oleObj name="Equation" r:id="rId7" imgW="55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2" y="5791200"/>
                        <a:ext cx="1206500" cy="852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36106"/>
              </p:ext>
            </p:extLst>
          </p:nvPr>
        </p:nvGraphicFramePr>
        <p:xfrm>
          <a:off x="1295400" y="2286000"/>
          <a:ext cx="62166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33" name="Equation" r:id="rId4" imgW="2882900" imgH="457200" progId="Equation.3">
                  <p:embed/>
                </p:oleObj>
              </mc:Choice>
              <mc:Fallback>
                <p:oleObj name="Equation" r:id="rId4" imgW="288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216650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831" y="1720474"/>
            <a:ext cx="233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L2 regularization: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1" y="4038600"/>
            <a:ext cx="2052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Gaussian prior: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40945"/>
              </p:ext>
            </p:extLst>
          </p:nvPr>
        </p:nvGraphicFramePr>
        <p:xfrm>
          <a:off x="347772" y="4644597"/>
          <a:ext cx="5122424" cy="7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34" name="Equation" r:id="rId6" imgW="3073400" imgH="457200" progId="Equation.3">
                  <p:embed/>
                </p:oleObj>
              </mc:Choice>
              <mc:Fallback>
                <p:oleObj name="Equation" r:id="rId6" imgW="3073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2" y="4644597"/>
                        <a:ext cx="5122424" cy="7656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3854"/>
              </p:ext>
            </p:extLst>
          </p:nvPr>
        </p:nvGraphicFramePr>
        <p:xfrm>
          <a:off x="3975100" y="5545175"/>
          <a:ext cx="1206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35" name="Equation" r:id="rId8" imgW="558800" imgH="393700" progId="Equation.3">
                  <p:embed/>
                </p:oleObj>
              </mc:Choice>
              <mc:Fallback>
                <p:oleObj name="Equation" r:id="rId8" imgW="55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545175"/>
                        <a:ext cx="1206500" cy="852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9243" y="4496391"/>
            <a:ext cx="3358910" cy="20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52749"/>
              </p:ext>
            </p:extLst>
          </p:nvPr>
        </p:nvGraphicFramePr>
        <p:xfrm>
          <a:off x="1349375" y="2286000"/>
          <a:ext cx="6107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15" name="Equation" r:id="rId3" imgW="2832100" imgH="457200" progId="Equation.3">
                  <p:embed/>
                </p:oleObj>
              </mc:Choice>
              <mc:Fallback>
                <p:oleObj name="Equation" r:id="rId3" imgW="2832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286000"/>
                        <a:ext cx="6107113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831" y="1720474"/>
            <a:ext cx="233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L1 regularization: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7231" y="3810000"/>
            <a:ext cx="8634369" cy="2910726"/>
            <a:chOff x="357231" y="3810000"/>
            <a:chExt cx="8634369" cy="2910726"/>
          </a:xfrm>
        </p:grpSpPr>
        <p:sp>
          <p:nvSpPr>
            <p:cNvPr id="6" name="TextBox 5"/>
            <p:cNvSpPr txBox="1"/>
            <p:nvPr/>
          </p:nvSpPr>
          <p:spPr>
            <a:xfrm>
              <a:off x="357231" y="4038600"/>
              <a:ext cx="211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FF"/>
                  </a:solidFill>
                </a:rPr>
                <a:t>Laplacian</a:t>
              </a:r>
              <a:r>
                <a:rPr lang="en-US" sz="2400" dirty="0" smtClean="0">
                  <a:solidFill>
                    <a:srgbClr val="0000FF"/>
                  </a:solidFill>
                </a:rPr>
                <a:t> prior: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0" y="5161422"/>
              <a:ext cx="122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p(</a:t>
              </a:r>
              <a:r>
                <a:rPr lang="en-US" sz="2400" dirty="0" err="1" smtClean="0"/>
                <a:t>w,b</a:t>
              </a:r>
              <a:r>
                <a:rPr lang="en-US" sz="2400" dirty="0" smtClean="0"/>
                <a:t>) ~  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9800" y="3810000"/>
              <a:ext cx="5511800" cy="2910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3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Regularization/prior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034900"/>
              </p:ext>
            </p:extLst>
          </p:nvPr>
        </p:nvGraphicFramePr>
        <p:xfrm>
          <a:off x="1349375" y="2286000"/>
          <a:ext cx="6107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79" name="Equation" r:id="rId3" imgW="2832100" imgH="457200" progId="Equation.3">
                  <p:embed/>
                </p:oleObj>
              </mc:Choice>
              <mc:Fallback>
                <p:oleObj name="Equation" r:id="rId3" imgW="2832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286000"/>
                        <a:ext cx="6107113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831" y="1720474"/>
            <a:ext cx="233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L1 regularization: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1" y="4038600"/>
            <a:ext cx="211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Laplacian</a:t>
            </a:r>
            <a:r>
              <a:rPr lang="en-US" sz="2400" dirty="0" smtClean="0">
                <a:solidFill>
                  <a:srgbClr val="0000FF"/>
                </a:solidFill>
              </a:rPr>
              <a:t> prior: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664592"/>
              </p:ext>
            </p:extLst>
          </p:nvPr>
        </p:nvGraphicFramePr>
        <p:xfrm>
          <a:off x="1506538" y="4648200"/>
          <a:ext cx="61896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80" name="Equation" r:id="rId5" imgW="2870200" imgH="457200" progId="Equation.3">
                  <p:embed/>
                </p:oleObj>
              </mc:Choice>
              <mc:Fallback>
                <p:oleObj name="Equation" r:id="rId5" imgW="287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648200"/>
                        <a:ext cx="6189662" cy="99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84226"/>
              </p:ext>
            </p:extLst>
          </p:nvPr>
        </p:nvGraphicFramePr>
        <p:xfrm>
          <a:off x="6799263" y="5791200"/>
          <a:ext cx="1041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81" name="Equation" r:id="rId7" imgW="482400" imgH="393480" progId="Equation.3">
                  <p:embed/>
                </p:oleObj>
              </mc:Choice>
              <mc:Fallback>
                <p:oleObj name="Equation" r:id="rId7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5791200"/>
                        <a:ext cx="1041400" cy="852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6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vs. L2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4328808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223" y="1752600"/>
            <a:ext cx="2714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=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prior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1752600"/>
            <a:ext cx="264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 = Gaussian prior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26122"/>
            <a:ext cx="3733800" cy="233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98975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we’re really doing during training is selecting the Θ that maximizes: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Bayes’ Rule, this leaves us with: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That is, we pick the most likely model parameters given the data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86618"/>
              </p:ext>
            </p:extLst>
          </p:nvPr>
        </p:nvGraphicFramePr>
        <p:xfrm>
          <a:off x="3756819" y="2363788"/>
          <a:ext cx="1630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1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6819" y="2363788"/>
                        <a:ext cx="1630362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7292"/>
              </p:ext>
            </p:extLst>
          </p:nvPr>
        </p:nvGraphicFramePr>
        <p:xfrm>
          <a:off x="2570956" y="3827171"/>
          <a:ext cx="4002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2" name="Equation" r:id="rId5" imgW="1714500" imgH="215900" progId="Equation.3">
                  <p:embed/>
                </p:oleObj>
              </mc:Choice>
              <mc:Fallback>
                <p:oleObj name="Equation" r:id="rId5" imgW="1714500" imgH="215900" progId="Equation.3">
                  <p:embed/>
                  <p:pic>
                    <p:nvPicPr>
                      <p:cNvPr id="5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0956" y="3827171"/>
                        <a:ext cx="4002088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9937" y="4612831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likelihood</a:t>
            </a:r>
            <a:r>
              <a:rPr lang="en-US" sz="2000" dirty="0" smtClean="0"/>
              <a:t> of the data under the model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V="1">
            <a:off x="3417737" y="4267200"/>
            <a:ext cx="996018" cy="3456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62600" y="4612831"/>
            <a:ext cx="2881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prior</a:t>
            </a:r>
            <a:r>
              <a:rPr lang="en-US" sz="2000" dirty="0" smtClean="0"/>
              <a:t> probability of model</a:t>
            </a:r>
            <a:br>
              <a:rPr lang="en-US" sz="2000" dirty="0" smtClean="0"/>
            </a:br>
            <a:r>
              <a:rPr lang="en-US" sz="2000" dirty="0" smtClean="0"/>
              <a:t>parameters</a:t>
            </a:r>
            <a:endParaRPr lang="en-US" sz="2000" dirty="0">
              <a:solidFill>
                <a:srgbClr val="FF6600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096000" y="4267200"/>
            <a:ext cx="907412" cy="3456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models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classification models:</a:t>
            </a:r>
          </a:p>
          <a:p>
            <a:pPr lvl="1"/>
            <a:r>
              <a:rPr lang="en-US" dirty="0" smtClean="0"/>
              <a:t>Naïve Bayes (models </a:t>
            </a:r>
            <a:r>
              <a:rPr lang="en-US" dirty="0" smtClean="0">
                <a:solidFill>
                  <a:srgbClr val="FF6600"/>
                </a:solidFill>
              </a:rPr>
              <a:t>joint</a:t>
            </a:r>
            <a:r>
              <a:rPr lang="en-US" dirty="0" smtClean="0"/>
              <a:t> distribution)</a:t>
            </a:r>
          </a:p>
          <a:p>
            <a:pPr lvl="1"/>
            <a:r>
              <a:rPr lang="en-US" dirty="0" smtClean="0"/>
              <a:t>Logistic Regression (models </a:t>
            </a:r>
            <a:r>
              <a:rPr lang="en-US" dirty="0" smtClean="0">
                <a:solidFill>
                  <a:srgbClr val="FF6600"/>
                </a:solidFill>
              </a:rPr>
              <a:t>conditional</a:t>
            </a:r>
            <a:r>
              <a:rPr lang="en-US" dirty="0" smtClean="0"/>
              <a:t> distribution)</a:t>
            </a:r>
          </a:p>
          <a:p>
            <a:pPr lvl="2"/>
            <a:r>
              <a:rPr lang="en-US" dirty="0" smtClean="0"/>
              <a:t>In practice this tends to work better if all you want to do is classify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Priors/smoothing/regularization</a:t>
            </a:r>
          </a:p>
          <a:p>
            <a:pPr marL="822960" lvl="1" indent="-457200"/>
            <a:r>
              <a:rPr lang="en-US" dirty="0" smtClean="0"/>
              <a:t>Important for both models</a:t>
            </a:r>
          </a:p>
          <a:p>
            <a:pPr marL="822960" lvl="1" indent="-457200"/>
            <a:r>
              <a:rPr lang="en-US" dirty="0" smtClean="0"/>
              <a:t>In theory: allow us to impart some prior knowledge</a:t>
            </a:r>
          </a:p>
          <a:p>
            <a:pPr marL="822960" lvl="1" indent="-457200"/>
            <a:r>
              <a:rPr lang="en-US" dirty="0" smtClean="0"/>
              <a:t>In practice: avoids </a:t>
            </a:r>
            <a:r>
              <a:rPr lang="en-US" dirty="0" err="1" smtClean="0"/>
              <a:t>overfitting</a:t>
            </a:r>
            <a:r>
              <a:rPr lang="en-US" dirty="0" smtClean="0"/>
              <a:t> and often tune on development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on the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the log of the right-hand side</a:t>
            </a:r>
          </a:p>
          <a:p>
            <a:pPr lvl="1"/>
            <a:r>
              <a:rPr lang="en-US" dirty="0"/>
              <a:t>the max is the still the same if we take the log…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26822"/>
              </p:ext>
            </p:extLst>
          </p:nvPr>
        </p:nvGraphicFramePr>
        <p:xfrm>
          <a:off x="1295400" y="3078162"/>
          <a:ext cx="5692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9" name="Equation" r:id="rId3" imgW="2438400" imgH="215900" progId="Equation.3">
                  <p:embed/>
                </p:oleObj>
              </mc:Choice>
              <mc:Fallback>
                <p:oleObj name="Equation" r:id="rId3" imgW="243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078162"/>
                        <a:ext cx="56927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76400" y="3886200"/>
            <a:ext cx="5108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Does this look like something we’ve seen before?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vs Prior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61647"/>
              </p:ext>
            </p:extLst>
          </p:nvPr>
        </p:nvGraphicFramePr>
        <p:xfrm>
          <a:off x="1295400" y="2362200"/>
          <a:ext cx="5692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1" name="Equation" r:id="rId4" imgW="2438400" imgH="215900" progId="Equation.3">
                  <p:embed/>
                </p:oleObj>
              </mc:Choice>
              <mc:Fallback>
                <p:oleObj name="Equation" r:id="rId4" imgW="243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362200"/>
                        <a:ext cx="56927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27561"/>
              </p:ext>
            </p:extLst>
          </p:nvPr>
        </p:nvGraphicFramePr>
        <p:xfrm>
          <a:off x="1600200" y="4800600"/>
          <a:ext cx="49958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2" name="Equation" r:id="rId6" imgW="2451100" imgH="457200" progId="Equation.3">
                  <p:embed/>
                </p:oleObj>
              </mc:Choice>
              <mc:Fallback>
                <p:oleObj name="Equation" r:id="rId6" imgW="2451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4800600"/>
                        <a:ext cx="4995862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038600"/>
            <a:ext cx="3351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loss function based on the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3505200"/>
            <a:ext cx="3121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likelihood based on the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8556" y="4038600"/>
            <a:ext cx="131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regularizer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4590" y="3505200"/>
            <a:ext cx="681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prior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3276600" y="2865438"/>
            <a:ext cx="865187" cy="639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24200" y="4545072"/>
            <a:ext cx="533400" cy="407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19800" y="2865438"/>
            <a:ext cx="143668" cy="6150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91200" y="4483227"/>
            <a:ext cx="327498" cy="46977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/>
          <p:cNvSpPr/>
          <p:nvPr/>
        </p:nvSpPr>
        <p:spPr>
          <a:xfrm>
            <a:off x="6886094" y="3505200"/>
            <a:ext cx="276706" cy="933510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3389" y="3714690"/>
            <a:ext cx="395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fit 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295400" y="3505200"/>
            <a:ext cx="276706" cy="933510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315200" y="3705255"/>
            <a:ext cx="130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model bias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Naïve Bayes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051056"/>
              </p:ext>
            </p:extLst>
          </p:nvPr>
        </p:nvGraphicFramePr>
        <p:xfrm>
          <a:off x="2133600" y="2014855"/>
          <a:ext cx="40497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1" name="Equation" r:id="rId4" imgW="2120900" imgH="482600" progId="Equation.3">
                  <p:embed/>
                </p:oleObj>
              </mc:Choice>
              <mc:Fallback>
                <p:oleObj name="Equation" r:id="rId4" imgW="2120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2014855"/>
                        <a:ext cx="404971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4763" y="4731603"/>
            <a:ext cx="617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happens to our likelihood if, for one of the labels, we never saw a particular feature?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00930"/>
              </p:ext>
            </p:extLst>
          </p:nvPr>
        </p:nvGraphicFramePr>
        <p:xfrm>
          <a:off x="3022600" y="3352800"/>
          <a:ext cx="2489200" cy="78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22"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352800"/>
                        <a:ext cx="2489200" cy="7800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539" y="3500735"/>
            <a:ext cx="74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MLE: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33682" y="5927205"/>
            <a:ext cx="147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Goes to 0!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Prior: another view</a:t>
            </a:r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1604963" y="4468813"/>
          <a:ext cx="55546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8" name="Equation" r:id="rId3" imgW="3060700" imgH="431800" progId="Equation.3">
                  <p:embed/>
                </p:oleObj>
              </mc:Choice>
              <mc:Fallback>
                <p:oleObj name="Equation" r:id="rId3" imgW="3060700" imgH="4318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468813"/>
                        <a:ext cx="5554662" cy="77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/>
          </p:nvPr>
        </p:nvGraphicFramePr>
        <p:xfrm>
          <a:off x="2819400" y="2236807"/>
          <a:ext cx="2489200" cy="78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9" name="Equation" r:id="rId5" imgW="1371600" imgH="431800" progId="Equation.3">
                  <p:embed/>
                </p:oleObj>
              </mc:Choice>
              <mc:Fallback>
                <p:oleObj name="Equation" r:id="rId5" imgW="1371600" imgH="4318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36807"/>
                        <a:ext cx="2489200" cy="7800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3962400" y="3352800"/>
            <a:ext cx="685800" cy="6858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32325" y="5848290"/>
            <a:ext cx="2893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Adding a prior avoids this!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for NB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2057400" y="1660249"/>
          <a:ext cx="4495800" cy="3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4" name="Equation" r:id="rId4" imgW="2438400" imgH="215900" progId="Equation.3">
                  <p:embed/>
                </p:oleObj>
              </mc:Choice>
              <mc:Fallback>
                <p:oleObj name="Equation" r:id="rId4" imgW="2438400" imgH="215900" progId="Equation.3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660249"/>
                        <a:ext cx="4495800" cy="397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3194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prior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2490" y="234778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prior</a:t>
            </a:r>
            <a:endParaRPr lang="en-US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533400" y="5620794"/>
          <a:ext cx="2489200" cy="78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5"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20794"/>
                        <a:ext cx="2489200" cy="7800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352800" y="2209800"/>
            <a:ext cx="0" cy="4419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8800" y="3057835"/>
            <a:ext cx="1558910" cy="1313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9747" y="3057835"/>
            <a:ext cx="1582698" cy="13139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0" y="3057836"/>
            <a:ext cx="1548569" cy="13139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75436" y="452081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=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35943" y="4736068"/>
            <a:ext cx="3774657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4659868"/>
            <a:ext cx="110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increasing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593" y="3029462"/>
            <a:ext cx="1548569" cy="1313938"/>
          </a:xfrm>
          <a:prstGeom prst="rect">
            <a:avLst/>
          </a:prstGeom>
        </p:spPr>
      </p:pic>
      <p:graphicFrame>
        <p:nvGraphicFramePr>
          <p:cNvPr id="17" name="Object 2"/>
          <p:cNvGraphicFramePr>
            <a:graphicFrameLocks noChangeAspect="1"/>
          </p:cNvGraphicFramePr>
          <p:nvPr>
            <p:extLst/>
          </p:nvPr>
        </p:nvGraphicFramePr>
        <p:xfrm>
          <a:off x="3513138" y="5573898"/>
          <a:ext cx="55546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26" name="Equation" r:id="rId11" imgW="3060700" imgH="431800" progId="Equation.3">
                  <p:embed/>
                </p:oleObj>
              </mc:Choice>
              <mc:Fallback>
                <p:oleObj name="Equation" r:id="rId11" imgW="3060700" imgH="431800" progId="Equation.3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5573898"/>
                        <a:ext cx="5554662" cy="77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705463"/>
            <a:ext cx="1143000" cy="2455863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77232" y="2772110"/>
            <a:ext cx="152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data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4372463"/>
            <a:ext cx="1143000" cy="9599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279" y="5638800"/>
            <a:ext cx="316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label, pretend like we’ve seen each feature value occur in </a:t>
            </a:r>
            <a:r>
              <a:rPr lang="en-US" dirty="0" err="1" smtClean="0"/>
              <a:t>λ</a:t>
            </a:r>
            <a:r>
              <a:rPr lang="en-US" dirty="0" smtClean="0"/>
              <a:t> additional 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66800" y="4953000"/>
            <a:ext cx="381000" cy="6858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>
            <p:extLst/>
          </p:nvPr>
        </p:nvGraphicFramePr>
        <p:xfrm>
          <a:off x="3581400" y="2236807"/>
          <a:ext cx="2489200" cy="78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6" name="Equation" r:id="rId3" imgW="1371600" imgH="431800" progId="Equation.3">
                  <p:embed/>
                </p:oleObj>
              </mc:Choice>
              <mc:Fallback>
                <p:oleObj name="Equation" r:id="rId3" imgW="1371600" imgH="4318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36807"/>
                        <a:ext cx="2489200" cy="7800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wn Arrow 16"/>
          <p:cNvSpPr/>
          <p:nvPr/>
        </p:nvSpPr>
        <p:spPr>
          <a:xfrm>
            <a:off x="4724400" y="3352800"/>
            <a:ext cx="685800" cy="685800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052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This is also called </a:t>
            </a:r>
            <a:r>
              <a:rPr lang="en-US" sz="2000" dirty="0" smtClean="0">
                <a:solidFill>
                  <a:srgbClr val="FF6600"/>
                </a:solidFill>
              </a:rPr>
              <a:t>smoothing </a:t>
            </a:r>
            <a:r>
              <a:rPr lang="en-US" sz="2000" dirty="0" smtClean="0">
                <a:solidFill>
                  <a:srgbClr val="0000FF"/>
                </a:solidFill>
              </a:rPr>
              <a:t>because it is seen as smoothing (or interpolating) between the MLE and some other distribution (prior)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/>
          </p:nvPr>
        </p:nvGraphicFramePr>
        <p:xfrm>
          <a:off x="2632869" y="4372463"/>
          <a:ext cx="555466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7" name="Equation" r:id="rId5" imgW="3060700" imgH="431800" progId="Equation.3">
                  <p:embed/>
                </p:oleObj>
              </mc:Choice>
              <mc:Fallback>
                <p:oleObj name="Equation" r:id="rId5" imgW="3060700" imgH="43180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69" y="4372463"/>
                        <a:ext cx="5554662" cy="779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5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9330</TotalTime>
  <Words>796</Words>
  <Application>Microsoft Office PowerPoint</Application>
  <PresentationFormat>On-screen Show (4:3)</PresentationFormat>
  <Paragraphs>165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Equation</vt:lpstr>
      <vt:lpstr>Bayesian Learning (cont’d)</vt:lpstr>
      <vt:lpstr>Basic steps for probabilistic modeling</vt:lpstr>
      <vt:lpstr>Training revisited</vt:lpstr>
      <vt:lpstr>Another view on the prior</vt:lpstr>
      <vt:lpstr>Regularization vs Prior</vt:lpstr>
      <vt:lpstr>Revisit Naïve Bayes</vt:lpstr>
      <vt:lpstr>Prior: another view</vt:lpstr>
      <vt:lpstr>Prior for NB</vt:lpstr>
      <vt:lpstr>Smoothing</vt:lpstr>
      <vt:lpstr>Joint vs. Conditional Models</vt:lpstr>
      <vt:lpstr>Can we use a linear model?</vt:lpstr>
      <vt:lpstr>Odds ratio</vt:lpstr>
      <vt:lpstr>Odds ratio</vt:lpstr>
      <vt:lpstr>PowerPoint Presentation</vt:lpstr>
      <vt:lpstr>Log odds (logit function)</vt:lpstr>
      <vt:lpstr>Log odds (logit function)</vt:lpstr>
      <vt:lpstr>Logistic Regression Classification</vt:lpstr>
      <vt:lpstr>Training logistic regression models</vt:lpstr>
      <vt:lpstr>MLE logistic regression</vt:lpstr>
      <vt:lpstr>MLE Logistic Regression</vt:lpstr>
      <vt:lpstr>MLE logistic regression</vt:lpstr>
      <vt:lpstr>3 Ways to Consider Logistic Regression</vt:lpstr>
      <vt:lpstr>Dealing with Overfitting: Regularization/Prior</vt:lpstr>
      <vt:lpstr>Regularization/prior</vt:lpstr>
      <vt:lpstr>Regularization/prior</vt:lpstr>
      <vt:lpstr>Regularization/prior</vt:lpstr>
      <vt:lpstr>Regularization/prior</vt:lpstr>
      <vt:lpstr>Regularization/prior</vt:lpstr>
      <vt:lpstr>L1 vs. L2</vt:lpstr>
      <vt:lpstr>Probabilistic models summarized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Richard Souvenir</cp:lastModifiedBy>
  <cp:revision>758</cp:revision>
  <cp:lastPrinted>2018-11-01T15:24:37Z</cp:lastPrinted>
  <dcterms:created xsi:type="dcterms:W3CDTF">2011-01-25T19:35:23Z</dcterms:created>
  <dcterms:modified xsi:type="dcterms:W3CDTF">2018-11-01T16:10:50Z</dcterms:modified>
</cp:coreProperties>
</file>