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sldIdLst>
    <p:sldId id="256" r:id="rId2"/>
    <p:sldId id="353" r:id="rId3"/>
    <p:sldId id="259" r:id="rId4"/>
    <p:sldId id="351" r:id="rId5"/>
    <p:sldId id="352" r:id="rId6"/>
    <p:sldId id="261" r:id="rId7"/>
    <p:sldId id="260" r:id="rId8"/>
    <p:sldId id="262" r:id="rId9"/>
    <p:sldId id="263" r:id="rId10"/>
    <p:sldId id="282" r:id="rId11"/>
    <p:sldId id="283" r:id="rId12"/>
    <p:sldId id="349" r:id="rId13"/>
    <p:sldId id="284" r:id="rId14"/>
    <p:sldId id="285" r:id="rId15"/>
    <p:sldId id="286" r:id="rId16"/>
    <p:sldId id="287" r:id="rId17"/>
    <p:sldId id="289" r:id="rId18"/>
    <p:sldId id="294" r:id="rId19"/>
    <p:sldId id="291" r:id="rId20"/>
    <p:sldId id="292" r:id="rId21"/>
    <p:sldId id="293" r:id="rId22"/>
    <p:sldId id="290" r:id="rId23"/>
    <p:sldId id="348" r:id="rId24"/>
    <p:sldId id="296" r:id="rId25"/>
    <p:sldId id="346" r:id="rId26"/>
    <p:sldId id="297" r:id="rId27"/>
    <p:sldId id="350" r:id="rId28"/>
    <p:sldId id="309" r:id="rId29"/>
    <p:sldId id="310" r:id="rId30"/>
    <p:sldId id="311" r:id="rId31"/>
    <p:sldId id="312" r:id="rId32"/>
    <p:sldId id="313" r:id="rId33"/>
    <p:sldId id="354" r:id="rId34"/>
    <p:sldId id="314" r:id="rId35"/>
    <p:sldId id="315" r:id="rId36"/>
    <p:sldId id="317" r:id="rId37"/>
    <p:sldId id="318" r:id="rId38"/>
    <p:sldId id="319" r:id="rId39"/>
    <p:sldId id="320" r:id="rId40"/>
    <p:sldId id="35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4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AF1B"/>
    <a:srgbClr val="62B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82" autoAdjust="0"/>
  </p:normalViewPr>
  <p:slideViewPr>
    <p:cSldViewPr snapToGrid="0" snapToObjects="1">
      <p:cViewPr varScale="1">
        <p:scale>
          <a:sx n="100" d="100"/>
          <a:sy n="100" d="100"/>
        </p:scale>
        <p:origin x="645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8T14:46:57.92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6259 18381 424 0,'-9'0'159'0,"9"0"-86"0,0 0-85 15,0-8 43 1,0 2-22-16,0-2-38 0,0 6-19 16,0-3-132-16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57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en-US" baseline="0" dirty="0"/>
              <a:t> you expect the max temp values for each day to have higher variance here or in Vermont?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55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an example with drastically different values can cause huge fluctuations in the model updates (e.g. with the perceptron)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hopefully we’d weed out extreme values when removing outliers, but even moderate magnitude differences can still impact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4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10/9/2019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2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922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9522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5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24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1234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1889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36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35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0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225987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10/9/2019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81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13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statisticshowto.datasciencecentral.com/probability-and-statistics/z-sco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5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6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Preprocessing </a:t>
            </a:r>
            <a:br>
              <a:rPr lang="en-US" dirty="0"/>
            </a:br>
            <a:r>
              <a:rPr lang="en-US" sz="2200" dirty="0"/>
              <a:t> </a:t>
            </a:r>
            <a:br>
              <a:rPr lang="en-US" dirty="0"/>
            </a:br>
            <a:r>
              <a:rPr lang="en-US" sz="3200" b="1" dirty="0"/>
              <a:t>Outlier Detection &amp; Feature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adapted from </a:t>
            </a:r>
          </a:p>
          <a:p>
            <a:r>
              <a:rPr lang="en-US" altLang="zh-CN" dirty="0"/>
              <a:t>Richard Souvenir and</a:t>
            </a:r>
            <a:r>
              <a:rPr lang="zh-CN" altLang="en-US" dirty="0"/>
              <a:t> </a:t>
            </a:r>
            <a:r>
              <a:rPr lang="en-US" dirty="0"/>
              <a:t>David Kauchak 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learning model</a:t>
            </a:r>
          </a:p>
        </p:txBody>
      </p:sp>
      <p:sp>
        <p:nvSpPr>
          <p:cNvPr id="30" name="Oval 29"/>
          <p:cNvSpPr/>
          <p:nvPr/>
        </p:nvSpPr>
        <p:spPr>
          <a:xfrm>
            <a:off x="3129376" y="3395712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41042" y="3629268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classifier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287826">
            <a:off x="2353713" y="290072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38498"/>
              </p:ext>
            </p:extLst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(labeled examples)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BAF35B-0B92-447F-B48B-07EB3163B247}"/>
              </a:ext>
            </a:extLst>
          </p:cNvPr>
          <p:cNvSpPr/>
          <p:nvPr/>
        </p:nvSpPr>
        <p:spPr>
          <a:xfrm>
            <a:off x="4940748" y="959841"/>
            <a:ext cx="397866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X1</a:t>
            </a:r>
          </a:p>
          <a:p>
            <a:r>
              <a:rPr lang="en-US" sz="1600" dirty="0"/>
              <a:t>X2</a:t>
            </a:r>
          </a:p>
          <a:p>
            <a:r>
              <a:rPr lang="en-US" sz="1600" dirty="0"/>
              <a:t>X3</a:t>
            </a:r>
          </a:p>
          <a:p>
            <a:r>
              <a:rPr lang="en-US" sz="1600" dirty="0"/>
              <a:t>X4</a:t>
            </a:r>
          </a:p>
          <a:p>
            <a:r>
              <a:rPr lang="en-US" sz="1600" dirty="0"/>
              <a:t>…</a:t>
            </a:r>
          </a:p>
          <a:p>
            <a:r>
              <a:rPr lang="en-US" sz="1600" dirty="0"/>
              <a:t>…</a:t>
            </a:r>
          </a:p>
          <a:p>
            <a:r>
              <a:rPr lang="en-US" sz="1600" dirty="0"/>
              <a:t>…</a:t>
            </a:r>
          </a:p>
          <a:p>
            <a:r>
              <a:rPr lang="en-US" sz="1600" dirty="0"/>
              <a:t>…</a:t>
            </a:r>
          </a:p>
          <a:p>
            <a:r>
              <a:rPr lang="en-US" sz="1600" dirty="0" err="1"/>
              <a:t>Xn</a:t>
            </a:r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10" name="Table 21">
            <a:extLst>
              <a:ext uri="{FF2B5EF4-FFF2-40B4-BE49-F238E27FC236}">
                <a16:creationId xmlns:a16="http://schemas.microsoft.com/office/drawing/2014/main" id="{DED5B2B4-2F8F-489A-B867-98093797A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595671"/>
              </p:ext>
            </p:extLst>
          </p:nvPr>
        </p:nvGraphicFramePr>
        <p:xfrm>
          <a:off x="8339989" y="679445"/>
          <a:ext cx="667494" cy="2469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494">
                  <a:extLst>
                    <a:ext uri="{9D8B030D-6E8A-4147-A177-3AD203B41FA5}">
                      <a16:colId xmlns:a16="http://schemas.microsoft.com/office/drawing/2014/main" val="306132714"/>
                    </a:ext>
                  </a:extLst>
                </a:gridCol>
              </a:tblGrid>
              <a:tr h="308743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58199"/>
                  </a:ext>
                </a:extLst>
              </a:tr>
              <a:tr h="308743">
                <a:tc>
                  <a:txBody>
                    <a:bodyPr/>
                    <a:lstStyle/>
                    <a:p>
                      <a:r>
                        <a:rPr lang="en-US" dirty="0"/>
                        <a:t>y1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5076"/>
                  </a:ext>
                </a:extLst>
              </a:tr>
              <a:tr h="308743">
                <a:tc>
                  <a:txBody>
                    <a:bodyPr/>
                    <a:lstStyle/>
                    <a:p>
                      <a:r>
                        <a:rPr lang="en-US" dirty="0"/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260117"/>
                  </a:ext>
                </a:extLst>
              </a:tr>
              <a:tr h="308743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89328"/>
                  </a:ext>
                </a:extLst>
              </a:tr>
              <a:tr h="308743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638575"/>
                  </a:ext>
                </a:extLst>
              </a:tr>
              <a:tr h="308743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105595"/>
                  </a:ext>
                </a:extLst>
              </a:tr>
              <a:tr h="308743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470150"/>
                  </a:ext>
                </a:extLst>
              </a:tr>
              <a:tr h="308743">
                <a:tc>
                  <a:txBody>
                    <a:bodyPr/>
                    <a:lstStyle/>
                    <a:p>
                      <a:r>
                        <a:rPr lang="en-US" dirty="0" err="1"/>
                        <a:t>yn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0512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ED9C74BE-C79F-4983-84FE-8EC8EB01D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23827"/>
              </p:ext>
            </p:extLst>
          </p:nvPr>
        </p:nvGraphicFramePr>
        <p:xfrm>
          <a:off x="5338614" y="684698"/>
          <a:ext cx="2859965" cy="2469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993">
                  <a:extLst>
                    <a:ext uri="{9D8B030D-6E8A-4147-A177-3AD203B41FA5}">
                      <a16:colId xmlns:a16="http://schemas.microsoft.com/office/drawing/2014/main" val="2653646725"/>
                    </a:ext>
                  </a:extLst>
                </a:gridCol>
                <a:gridCol w="571993">
                  <a:extLst>
                    <a:ext uri="{9D8B030D-6E8A-4147-A177-3AD203B41FA5}">
                      <a16:colId xmlns:a16="http://schemas.microsoft.com/office/drawing/2014/main" val="1307352401"/>
                    </a:ext>
                  </a:extLst>
                </a:gridCol>
                <a:gridCol w="571993">
                  <a:extLst>
                    <a:ext uri="{9D8B030D-6E8A-4147-A177-3AD203B41FA5}">
                      <a16:colId xmlns:a16="http://schemas.microsoft.com/office/drawing/2014/main" val="3102548456"/>
                    </a:ext>
                  </a:extLst>
                </a:gridCol>
                <a:gridCol w="571993">
                  <a:extLst>
                    <a:ext uri="{9D8B030D-6E8A-4147-A177-3AD203B41FA5}">
                      <a16:colId xmlns:a16="http://schemas.microsoft.com/office/drawing/2014/main" val="335374416"/>
                    </a:ext>
                  </a:extLst>
                </a:gridCol>
                <a:gridCol w="571993">
                  <a:extLst>
                    <a:ext uri="{9D8B030D-6E8A-4147-A177-3AD203B41FA5}">
                      <a16:colId xmlns:a16="http://schemas.microsoft.com/office/drawing/2014/main" val="203777910"/>
                    </a:ext>
                  </a:extLst>
                </a:gridCol>
              </a:tblGrid>
              <a:tr h="348643">
                <a:tc>
                  <a:txBody>
                    <a:bodyPr/>
                    <a:lstStyle/>
                    <a:p>
                      <a:r>
                        <a:rPr lang="en-US" sz="900" dirty="0"/>
                        <a:t>feature1</a:t>
                      </a:r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feature2</a:t>
                      </a:r>
                    </a:p>
                    <a:p>
                      <a:endParaRPr lang="en-US" sz="900" dirty="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feature3</a:t>
                      </a:r>
                    </a:p>
                    <a:p>
                      <a:endParaRPr lang="en-US" sz="900" dirty="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…</a:t>
                      </a:r>
                    </a:p>
                    <a:p>
                      <a:endParaRPr lang="en-US" sz="900" dirty="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featured</a:t>
                      </a:r>
                    </a:p>
                    <a:p>
                      <a:endParaRPr lang="en-US" sz="900" dirty="0"/>
                    </a:p>
                  </a:txBody>
                  <a:tcPr marL="74709" marR="74709" marT="37355" marB="37355"/>
                </a:tc>
                <a:extLst>
                  <a:ext uri="{0D108BD9-81ED-4DB2-BD59-A6C34878D82A}">
                    <a16:rowId xmlns:a16="http://schemas.microsoft.com/office/drawing/2014/main" val="2533163985"/>
                  </a:ext>
                </a:extLst>
              </a:tr>
              <a:tr h="302988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extLst>
                  <a:ext uri="{0D108BD9-81ED-4DB2-BD59-A6C34878D82A}">
                    <a16:rowId xmlns:a16="http://schemas.microsoft.com/office/drawing/2014/main" val="1780960207"/>
                  </a:ext>
                </a:extLst>
              </a:tr>
              <a:tr h="302988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4709" marR="74709" marT="37355" marB="37355"/>
                </a:tc>
                <a:extLst>
                  <a:ext uri="{0D108BD9-81ED-4DB2-BD59-A6C34878D82A}">
                    <a16:rowId xmlns:a16="http://schemas.microsoft.com/office/drawing/2014/main" val="1728450146"/>
                  </a:ext>
                </a:extLst>
              </a:tr>
              <a:tr h="302988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extLst>
                  <a:ext uri="{0D108BD9-81ED-4DB2-BD59-A6C34878D82A}">
                    <a16:rowId xmlns:a16="http://schemas.microsoft.com/office/drawing/2014/main" val="730231537"/>
                  </a:ext>
                </a:extLst>
              </a:tr>
              <a:tr h="302988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extLst>
                  <a:ext uri="{0D108BD9-81ED-4DB2-BD59-A6C34878D82A}">
                    <a16:rowId xmlns:a16="http://schemas.microsoft.com/office/drawing/2014/main" val="1722914668"/>
                  </a:ext>
                </a:extLst>
              </a:tr>
              <a:tr h="302988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4709" marR="74709" marT="37355" marB="37355"/>
                </a:tc>
                <a:extLst>
                  <a:ext uri="{0D108BD9-81ED-4DB2-BD59-A6C34878D82A}">
                    <a16:rowId xmlns:a16="http://schemas.microsoft.com/office/drawing/2014/main" val="2191055261"/>
                  </a:ext>
                </a:extLst>
              </a:tr>
              <a:tr h="302988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extLst>
                  <a:ext uri="{0D108BD9-81ED-4DB2-BD59-A6C34878D82A}">
                    <a16:rowId xmlns:a16="http://schemas.microsoft.com/office/drawing/2014/main" val="1686883918"/>
                  </a:ext>
                </a:extLst>
              </a:tr>
              <a:tr h="302988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4709" marR="74709" marT="37355" marB="37355"/>
                </a:tc>
                <a:extLst>
                  <a:ext uri="{0D108BD9-81ED-4DB2-BD59-A6C34878D82A}">
                    <a16:rowId xmlns:a16="http://schemas.microsoft.com/office/drawing/2014/main" val="1594196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88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 training data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287826">
            <a:off x="2123814" y="2486204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pre-process data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20500"/>
              </p:ext>
            </p:extLst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(labeled examples)</a:t>
            </a:r>
          </a:p>
        </p:txBody>
      </p:sp>
      <p:sp>
        <p:nvSpPr>
          <p:cNvPr id="9" name="Oval 8"/>
          <p:cNvSpPr/>
          <p:nvPr/>
        </p:nvSpPr>
        <p:spPr>
          <a:xfrm>
            <a:off x="6803910" y="351511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15576" y="374866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classifier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6070127" y="389393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9287826">
            <a:off x="6028247" y="302012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357482"/>
              </p:ext>
            </p:extLst>
          </p:nvPr>
        </p:nvGraphicFramePr>
        <p:xfrm>
          <a:off x="3857349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37467" y="5096937"/>
            <a:ext cx="241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“better” training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9201" y="5926667"/>
            <a:ext cx="6458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types of preprocessing might we want to do?</a:t>
            </a:r>
          </a:p>
        </p:txBody>
      </p:sp>
    </p:spTree>
    <p:extLst>
      <p:ext uri="{BB962C8B-B14F-4D97-AF65-F5344CB8AC3E}">
        <p14:creationId xmlns:p14="http://schemas.microsoft.com/office/powerpoint/2010/main" val="123888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FF1F-A6A8-460D-A26A-1E2487F0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Outlier detection </a:t>
            </a:r>
            <a:r>
              <a:rPr lang="en-US" dirty="0"/>
              <a:t>vs feature selection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064580-30CB-4E37-8FF7-4711A9480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61054"/>
              </p:ext>
            </p:extLst>
          </p:nvPr>
        </p:nvGraphicFramePr>
        <p:xfrm>
          <a:off x="2166938" y="2401889"/>
          <a:ext cx="350044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88">
                  <a:extLst>
                    <a:ext uri="{9D8B030D-6E8A-4147-A177-3AD203B41FA5}">
                      <a16:colId xmlns:a16="http://schemas.microsoft.com/office/drawing/2014/main" val="2653646725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1307352401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3102548456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335374416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203777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feature2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feature3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featured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16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96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5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31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91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05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88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19665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B2F964F-A033-4CAF-8B87-CE21FADBE8D6}"/>
              </a:ext>
            </a:extLst>
          </p:cNvPr>
          <p:cNvSpPr/>
          <p:nvPr/>
        </p:nvSpPr>
        <p:spPr>
          <a:xfrm>
            <a:off x="1745028" y="2792196"/>
            <a:ext cx="426720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X1</a:t>
            </a:r>
          </a:p>
          <a:p>
            <a:r>
              <a:rPr lang="en-US" dirty="0"/>
              <a:t>X2</a:t>
            </a:r>
          </a:p>
          <a:p>
            <a:r>
              <a:rPr lang="en-US" dirty="0"/>
              <a:t>X3</a:t>
            </a:r>
          </a:p>
          <a:p>
            <a:r>
              <a:rPr lang="en-US" dirty="0"/>
              <a:t>X4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 err="1"/>
              <a:t>Xn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2" descr="Image result for ticks">
            <a:extLst>
              <a:ext uri="{FF2B5EF4-FFF2-40B4-BE49-F238E27FC236}">
                <a16:creationId xmlns:a16="http://schemas.microsoft.com/office/drawing/2014/main" id="{707FCD49-C00F-46DF-A4FA-D1FE23977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4" y="2458821"/>
            <a:ext cx="339258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ticks">
            <a:extLst>
              <a:ext uri="{FF2B5EF4-FFF2-40B4-BE49-F238E27FC236}">
                <a16:creationId xmlns:a16="http://schemas.microsoft.com/office/drawing/2014/main" id="{1EFAB868-1660-4FA3-9963-515749C27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434" y="2458821"/>
            <a:ext cx="339258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ticks">
            <a:extLst>
              <a:ext uri="{FF2B5EF4-FFF2-40B4-BE49-F238E27FC236}">
                <a16:creationId xmlns:a16="http://schemas.microsoft.com/office/drawing/2014/main" id="{6025675A-1C94-442C-A8EA-50A0B8BBD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12" y="2458821"/>
            <a:ext cx="339258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21">
            <a:extLst>
              <a:ext uri="{FF2B5EF4-FFF2-40B4-BE49-F238E27FC236}">
                <a16:creationId xmlns:a16="http://schemas.microsoft.com/office/drawing/2014/main" id="{75D72A28-134A-43C7-ADD9-0DDCAF9DE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368264"/>
              </p:ext>
            </p:extLst>
          </p:nvPr>
        </p:nvGraphicFramePr>
        <p:xfrm>
          <a:off x="5881644" y="2401889"/>
          <a:ext cx="667494" cy="303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494">
                  <a:extLst>
                    <a:ext uri="{9D8B030D-6E8A-4147-A177-3AD203B41FA5}">
                      <a16:colId xmlns:a16="http://schemas.microsoft.com/office/drawing/2014/main" val="306132714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58199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r>
                        <a:rPr lang="en-US" dirty="0"/>
                        <a:t>y1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5076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r>
                        <a:rPr lang="en-US" dirty="0"/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260117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89328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638575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105595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470150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r>
                        <a:rPr lang="en-US" dirty="0" err="1"/>
                        <a:t>yn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05124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CB7B72C1-A9CB-4708-8424-C677E91050BF}"/>
              </a:ext>
            </a:extLst>
          </p:cNvPr>
          <p:cNvGrpSpPr/>
          <p:nvPr/>
        </p:nvGrpSpPr>
        <p:grpSpPr>
          <a:xfrm>
            <a:off x="2266951" y="4880650"/>
            <a:ext cx="3324225" cy="487959"/>
            <a:chOff x="2266951" y="4880650"/>
            <a:chExt cx="3324225" cy="48795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34239F3-8F44-438D-8969-2B8A044D6099}"/>
                </a:ext>
              </a:extLst>
            </p:cNvPr>
            <p:cNvCxnSpPr>
              <a:cxnSpLocks/>
            </p:cNvCxnSpPr>
            <p:nvPr/>
          </p:nvCxnSpPr>
          <p:spPr>
            <a:xfrm>
              <a:off x="2266951" y="5148263"/>
              <a:ext cx="3324225" cy="2203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8D6A68E-D701-41B3-BF93-07D916B221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6951" y="5148263"/>
              <a:ext cx="3286125" cy="2203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864C60-2F31-4645-BF01-3CD372B3502B}"/>
                </a:ext>
              </a:extLst>
            </p:cNvPr>
            <p:cNvSpPr/>
            <p:nvPr/>
          </p:nvSpPr>
          <p:spPr>
            <a:xfrm>
              <a:off x="3482851" y="4880650"/>
              <a:ext cx="909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outliers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A568A95-0526-4DEF-8656-EC5CC2D2B1DB}"/>
              </a:ext>
            </a:extLst>
          </p:cNvPr>
          <p:cNvSpPr/>
          <p:nvPr/>
        </p:nvSpPr>
        <p:spPr>
          <a:xfrm>
            <a:off x="3076235" y="2004091"/>
            <a:ext cx="1857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2B01E"/>
                </a:solidFill>
              </a:rPr>
              <a:t>Relevant features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9F3B84-EC8A-4153-AB19-6B5ECA6B89A1}"/>
              </a:ext>
            </a:extLst>
          </p:cNvPr>
          <p:cNvGrpSpPr/>
          <p:nvPr/>
        </p:nvGrpSpPr>
        <p:grpSpPr>
          <a:xfrm>
            <a:off x="2228851" y="3397290"/>
            <a:ext cx="3324225" cy="487959"/>
            <a:chOff x="2266951" y="4880650"/>
            <a:chExt cx="3324225" cy="48795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CCC771-A4DC-4D45-8E76-1086DCB122F4}"/>
                </a:ext>
              </a:extLst>
            </p:cNvPr>
            <p:cNvCxnSpPr>
              <a:cxnSpLocks/>
            </p:cNvCxnSpPr>
            <p:nvPr/>
          </p:nvCxnSpPr>
          <p:spPr>
            <a:xfrm>
              <a:off x="2266951" y="5148263"/>
              <a:ext cx="3324225" cy="2203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836232B-D7A2-4B48-B7F1-F310DCFEDB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6951" y="5148263"/>
              <a:ext cx="3286125" cy="2203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CD94BA-8D97-4E15-B712-0F22070BF18A}"/>
                </a:ext>
              </a:extLst>
            </p:cNvPr>
            <p:cNvSpPr/>
            <p:nvPr/>
          </p:nvSpPr>
          <p:spPr>
            <a:xfrm>
              <a:off x="3482851" y="4880650"/>
              <a:ext cx="909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outliers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C9969F9-13B1-4B2D-AAF8-D5FCEA70D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633" y="5850861"/>
            <a:ext cx="3223651" cy="7785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624A819-0DE7-4D48-B5F6-28E819EF94E2}"/>
              </a:ext>
            </a:extLst>
          </p:cNvPr>
          <p:cNvSpPr/>
          <p:nvPr/>
        </p:nvSpPr>
        <p:spPr>
          <a:xfrm>
            <a:off x="4354359" y="5798788"/>
            <a:ext cx="578923" cy="8826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B6995E6-829C-4208-A9B6-B4E970701696}"/>
              </a:ext>
            </a:extLst>
          </p:cNvPr>
          <p:cNvSpPr/>
          <p:nvPr/>
        </p:nvSpPr>
        <p:spPr>
          <a:xfrm>
            <a:off x="2211748" y="2842465"/>
            <a:ext cx="568885" cy="2536830"/>
          </a:xfrm>
          <a:prstGeom prst="roundRect">
            <a:avLst/>
          </a:prstGeom>
          <a:noFill/>
          <a:ln w="82550">
            <a:solidFill>
              <a:srgbClr val="62B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7B550A8-3B3B-45C3-A624-048DB6C66286}"/>
              </a:ext>
            </a:extLst>
          </p:cNvPr>
          <p:cNvSpPr/>
          <p:nvPr/>
        </p:nvSpPr>
        <p:spPr>
          <a:xfrm>
            <a:off x="3597969" y="2831779"/>
            <a:ext cx="568885" cy="2536830"/>
          </a:xfrm>
          <a:prstGeom prst="roundRect">
            <a:avLst/>
          </a:prstGeom>
          <a:noFill/>
          <a:ln w="82550">
            <a:solidFill>
              <a:srgbClr val="62B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911BFB-DE90-4567-A1C8-07F5A6C5E523}"/>
              </a:ext>
            </a:extLst>
          </p:cNvPr>
          <p:cNvSpPr/>
          <p:nvPr/>
        </p:nvSpPr>
        <p:spPr>
          <a:xfrm>
            <a:off x="5039394" y="2850153"/>
            <a:ext cx="568885" cy="2536830"/>
          </a:xfrm>
          <a:prstGeom prst="roundRect">
            <a:avLst/>
          </a:prstGeom>
          <a:noFill/>
          <a:ln w="82550">
            <a:solidFill>
              <a:srgbClr val="62B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1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20" grpId="0" animBg="1"/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11600" y="3572933"/>
            <a:ext cx="2876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an outlier?</a:t>
            </a:r>
          </a:p>
        </p:txBody>
      </p:sp>
    </p:spTree>
    <p:extLst>
      <p:ext uri="{BB962C8B-B14F-4D97-AF65-F5344CB8AC3E}">
        <p14:creationId xmlns:p14="http://schemas.microsoft.com/office/powerpoint/2010/main" val="287255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An example that is inconsistent with the other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94795" y="3979332"/>
            <a:ext cx="4494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types of inconsistencies?</a:t>
            </a:r>
          </a:p>
        </p:txBody>
      </p:sp>
    </p:spTree>
    <p:extLst>
      <p:ext uri="{BB962C8B-B14F-4D97-AF65-F5344CB8AC3E}">
        <p14:creationId xmlns:p14="http://schemas.microsoft.com/office/powerpoint/2010/main" val="157702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extreme feature values (or far away from other samples)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examples with the same feature values but different labels</a:t>
            </a:r>
          </a:p>
        </p:txBody>
      </p:sp>
    </p:spTree>
    <p:extLst>
      <p:ext uri="{BB962C8B-B14F-4D97-AF65-F5344CB8AC3E}">
        <p14:creationId xmlns:p14="http://schemas.microsoft.com/office/powerpoint/2010/main" val="813577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extreme feature values (or far away from other samples)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examples with the same feature values but different labels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1357" y="6062133"/>
            <a:ext cx="659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Fix?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D9EF8C-6FA2-445B-831F-55BE7150D07F}"/>
              </a:ext>
            </a:extLst>
          </p:cNvPr>
          <p:cNvSpPr/>
          <p:nvPr/>
        </p:nvSpPr>
        <p:spPr>
          <a:xfrm>
            <a:off x="1907034" y="3407832"/>
            <a:ext cx="304800" cy="304800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extreme feature values (or far away from other samples)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examples with the same feature values but different labels</a:t>
            </a:r>
          </a:p>
        </p:txBody>
      </p:sp>
    </p:spTree>
    <p:extLst>
      <p:ext uri="{BB962C8B-B14F-4D97-AF65-F5344CB8AC3E}">
        <p14:creationId xmlns:p14="http://schemas.microsoft.com/office/powerpoint/2010/main" val="3092049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extreme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Throw out examples with extreme values in one dimension</a:t>
            </a:r>
          </a:p>
          <a:p>
            <a:endParaRPr lang="en-US" dirty="0"/>
          </a:p>
          <a:p>
            <a:r>
              <a:rPr lang="en-US" dirty="0"/>
              <a:t>Throw out examples very far away from any other example</a:t>
            </a:r>
          </a:p>
          <a:p>
            <a:pPr lvl="1"/>
            <a:r>
              <a:rPr lang="en-US" dirty="0"/>
              <a:t>Say, from its neighbors</a:t>
            </a:r>
          </a:p>
          <a:p>
            <a:pPr lvl="1"/>
            <a:endParaRPr lang="en-US" dirty="0"/>
          </a:p>
          <a:p>
            <a:r>
              <a:rPr lang="en-US" dirty="0"/>
              <a:t>Train a probabilistic model on the data and throw out “very unlikely” examples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This is an entire field of study by itself!  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Called outlier or anomaly detection.</a:t>
            </a:r>
          </a:p>
        </p:txBody>
      </p:sp>
    </p:spTree>
    <p:extLst>
      <p:ext uri="{BB962C8B-B14F-4D97-AF65-F5344CB8AC3E}">
        <p14:creationId xmlns:p14="http://schemas.microsoft.com/office/powerpoint/2010/main" val="16510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statistics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1"/>
            <a:ext cx="7748589" cy="1116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are the mean, standard deviation, and variance of data?</a:t>
            </a:r>
          </a:p>
        </p:txBody>
      </p:sp>
    </p:spTree>
    <p:extLst>
      <p:ext uri="{BB962C8B-B14F-4D97-AF65-F5344CB8AC3E}">
        <p14:creationId xmlns:p14="http://schemas.microsoft.com/office/powerpoint/2010/main" val="394008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2263-B765-405B-9DE6-6423B7DE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Features from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8CC68-6ACB-414C-8408-59A28CED743F}"/>
              </a:ext>
            </a:extLst>
          </p:cNvPr>
          <p:cNvSpPr txBox="1">
            <a:spLocks noChangeArrowheads="1"/>
          </p:cNvSpPr>
          <p:nvPr/>
        </p:nvSpPr>
        <p:spPr>
          <a:xfrm>
            <a:off x="371475" y="4967289"/>
            <a:ext cx="4267200" cy="1524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000" b="1">
                <a:solidFill>
                  <a:schemeClr val="accent1"/>
                </a:solidFill>
                <a:ea typeface="宋体" panose="02010600030101010101" pitchFamily="2" charset="-122"/>
              </a:rPr>
              <a:t>Task: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To classify novel samples into known disease types (disease diagnosis)</a:t>
            </a:r>
          </a:p>
          <a:p>
            <a:pPr>
              <a:lnSpc>
                <a:spcPct val="80000"/>
              </a:lnSpc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Challenge: </a:t>
            </a:r>
            <a:r>
              <a:rPr lang="en-US" altLang="zh-CN" sz="2000">
                <a:ea typeface="宋体" panose="02010600030101010101" pitchFamily="2" charset="-122"/>
              </a:rPr>
              <a:t>thousands of genes, few samples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pic>
        <p:nvPicPr>
          <p:cNvPr id="5" name="Picture 4" descr="DNA-RNA">
            <a:extLst>
              <a:ext uri="{FF2B5EF4-FFF2-40B4-BE49-F238E27FC236}">
                <a16:creationId xmlns:a16="http://schemas.microsoft.com/office/drawing/2014/main" id="{AE0A2EC9-2E6A-45B6-B1C5-1FC622B8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690689"/>
            <a:ext cx="3581400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FE3A94-7649-46D2-A121-50F8E5C45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690814"/>
            <a:ext cx="4953000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12">
            <a:extLst>
              <a:ext uri="{FF2B5EF4-FFF2-40B4-BE49-F238E27FC236}">
                <a16:creationId xmlns:a16="http://schemas.microsoft.com/office/drawing/2014/main" id="{15D9748B-9F42-4C2E-BD8A-32A9D93EA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4205289"/>
            <a:ext cx="2743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ea typeface="宋体" panose="02010600030101010101" pitchFamily="2" charset="-122"/>
              </a:rPr>
              <a:t>Image Courtesy of Affymetrix</a:t>
            </a:r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id="{86E24138-EA6E-4A56-96B5-2034C15C5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675" y="2376489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solidFill>
                  <a:srgbClr val="CC3300"/>
                </a:solidFill>
                <a:ea typeface="宋体" panose="02010600030101010101" pitchFamily="2" charset="-122"/>
              </a:rPr>
              <a:t>Expression Microarray</a:t>
            </a:r>
          </a:p>
        </p:txBody>
      </p:sp>
      <p:grpSp>
        <p:nvGrpSpPr>
          <p:cNvPr id="9" name="Group 14">
            <a:extLst>
              <a:ext uri="{FF2B5EF4-FFF2-40B4-BE49-F238E27FC236}">
                <a16:creationId xmlns:a16="http://schemas.microsoft.com/office/drawing/2014/main" id="{0A61A590-4CBB-425D-8A89-26840F93A740}"/>
              </a:ext>
            </a:extLst>
          </p:cNvPr>
          <p:cNvGrpSpPr>
            <a:grpSpLocks/>
          </p:cNvGrpSpPr>
          <p:nvPr/>
        </p:nvGrpSpPr>
        <p:grpSpPr bwMode="auto">
          <a:xfrm>
            <a:off x="4791075" y="3259139"/>
            <a:ext cx="3810000" cy="3656013"/>
            <a:chOff x="3072" y="1564"/>
            <a:chExt cx="2400" cy="2303"/>
          </a:xfrm>
        </p:grpSpPr>
        <p:pic>
          <p:nvPicPr>
            <p:cNvPr id="10" name="Picture 15">
              <a:extLst>
                <a:ext uri="{FF2B5EF4-FFF2-40B4-BE49-F238E27FC236}">
                  <a16:creationId xmlns:a16="http://schemas.microsoft.com/office/drawing/2014/main" id="{F4C89165-6DA5-4681-931B-B61A9613D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2592"/>
              <a:ext cx="2400" cy="1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6">
              <a:extLst>
                <a:ext uri="{FF2B5EF4-FFF2-40B4-BE49-F238E27FC236}">
                  <a16:creationId xmlns:a16="http://schemas.microsoft.com/office/drawing/2014/main" id="{826EC230-74BA-4840-BCB3-E9C4AC0615E8}"/>
                </a:ext>
              </a:extLst>
            </p:cNvPr>
            <p:cNvGrpSpPr>
              <a:grpSpLocks/>
            </p:cNvGrpSpPr>
            <p:nvPr/>
          </p:nvGrpSpPr>
          <p:grpSpPr bwMode="auto">
            <a:xfrm rot="6600000">
              <a:off x="4536" y="2172"/>
              <a:ext cx="1269" cy="53"/>
              <a:chOff x="2940" y="2496"/>
              <a:chExt cx="1440" cy="160"/>
            </a:xfrm>
          </p:grpSpPr>
          <p:sp>
            <p:nvSpPr>
              <p:cNvPr id="14" name="Freeform 17">
                <a:extLst>
                  <a:ext uri="{FF2B5EF4-FFF2-40B4-BE49-F238E27FC236}">
                    <a16:creationId xmlns:a16="http://schemas.microsoft.com/office/drawing/2014/main" id="{E9BFCC69-833C-4A14-90ED-383546A10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0" y="2496"/>
                <a:ext cx="1440" cy="144"/>
              </a:xfrm>
              <a:custGeom>
                <a:avLst/>
                <a:gdLst>
                  <a:gd name="T0" fmla="*/ 0 w 1440"/>
                  <a:gd name="T1" fmla="*/ 144 h 144"/>
                  <a:gd name="T2" fmla="*/ 720 w 1440"/>
                  <a:gd name="T3" fmla="*/ 0 h 144"/>
                  <a:gd name="T4" fmla="*/ 1440 w 1440"/>
                  <a:gd name="T5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0" h="144">
                    <a:moveTo>
                      <a:pt x="0" y="144"/>
                    </a:moveTo>
                    <a:cubicBezTo>
                      <a:pt x="240" y="72"/>
                      <a:pt x="480" y="0"/>
                      <a:pt x="720" y="0"/>
                    </a:cubicBezTo>
                    <a:cubicBezTo>
                      <a:pt x="960" y="0"/>
                      <a:pt x="1200" y="72"/>
                      <a:pt x="1440" y="144"/>
                    </a:cubicBez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8">
                <a:extLst>
                  <a:ext uri="{FF2B5EF4-FFF2-40B4-BE49-F238E27FC236}">
                    <a16:creationId xmlns:a16="http://schemas.microsoft.com/office/drawing/2014/main" id="{5D79FA2A-44D7-47C6-947C-5804C5CBB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6" y="2505"/>
                <a:ext cx="96" cy="12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9">
                <a:extLst>
                  <a:ext uri="{FF2B5EF4-FFF2-40B4-BE49-F238E27FC236}">
                    <a16:creationId xmlns:a16="http://schemas.microsoft.com/office/drawing/2014/main" id="{62978519-A576-406F-938A-1DAE9A1D02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0" y="2640"/>
                <a:ext cx="160" cy="1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20">
              <a:extLst>
                <a:ext uri="{FF2B5EF4-FFF2-40B4-BE49-F238E27FC236}">
                  <a16:creationId xmlns:a16="http://schemas.microsoft.com/office/drawing/2014/main" id="{76086874-0DC6-4212-8F16-DC47C9C0F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841"/>
              <a:ext cx="1584" cy="13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1">
              <a:extLst>
                <a:ext uri="{FF2B5EF4-FFF2-40B4-BE49-F238E27FC236}">
                  <a16:creationId xmlns:a16="http://schemas.microsoft.com/office/drawing/2014/main" id="{0608E1C3-A3B7-4A3C-81F2-596FEF259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675"/>
              <a:ext cx="18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solidFill>
                    <a:srgbClr val="CC3300"/>
                  </a:solidFill>
                  <a:ea typeface="宋体" panose="02010600030101010101" pitchFamily="2" charset="-122"/>
                </a:rPr>
                <a:t>Expression Microarray Data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044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statistics recap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46832" y="1797055"/>
                <a:ext cx="6881692" cy="772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6600"/>
                    </a:solidFill>
                  </a:rPr>
                  <a:t>mean</a:t>
                </a:r>
                <a:r>
                  <a:rPr lang="en-US" sz="2800" dirty="0"/>
                  <a:t>: average value, often written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32" y="1797055"/>
                <a:ext cx="6881692" cy="772134"/>
              </a:xfrm>
              <a:prstGeom prst="rect">
                <a:avLst/>
              </a:prstGeom>
              <a:blipFill>
                <a:blip r:embed="rId4"/>
                <a:stretch>
                  <a:fillRect l="-186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12649" y="2745839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variance</a:t>
            </a:r>
            <a:r>
              <a:rPr lang="en-US" sz="2800" dirty="0"/>
              <a:t>: a measure of how much variation there is in the data.  Calculated as: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442843"/>
              </p:ext>
            </p:extLst>
          </p:nvPr>
        </p:nvGraphicFramePr>
        <p:xfrm>
          <a:off x="3725863" y="3700463"/>
          <a:ext cx="22018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" name="Equation" r:id="rId5" imgW="1168400" imgH="495300" progId="Equation.3">
                  <p:embed/>
                </p:oleObj>
              </mc:Choice>
              <mc:Fallback>
                <p:oleObj name="Equation" r:id="rId5" imgW="11684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5863" y="3700463"/>
                        <a:ext cx="2201862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649" y="4803134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standard deviation</a:t>
            </a:r>
            <a:r>
              <a:rPr lang="en-US" sz="2800" dirty="0"/>
              <a:t>: square root of the variance (written as </a:t>
            </a:r>
            <a:r>
              <a:rPr lang="en-US" sz="2800" dirty="0" err="1"/>
              <a:t>σ</a:t>
            </a:r>
            <a:r>
              <a:rPr lang="en-US" sz="28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8046" y="5965197"/>
            <a:ext cx="452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can these help us with outliers?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59B9F316-9FCF-4693-971B-86AC26D68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22961"/>
              </p:ext>
            </p:extLst>
          </p:nvPr>
        </p:nvGraphicFramePr>
        <p:xfrm>
          <a:off x="4623710" y="33938"/>
          <a:ext cx="1588888" cy="192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22">
                  <a:extLst>
                    <a:ext uri="{9D8B030D-6E8A-4147-A177-3AD203B41FA5}">
                      <a16:colId xmlns:a16="http://schemas.microsoft.com/office/drawing/2014/main" val="2653646725"/>
                    </a:ext>
                  </a:extLst>
                </a:gridCol>
                <a:gridCol w="397222">
                  <a:extLst>
                    <a:ext uri="{9D8B030D-6E8A-4147-A177-3AD203B41FA5}">
                      <a16:colId xmlns:a16="http://schemas.microsoft.com/office/drawing/2014/main" val="1307352401"/>
                    </a:ext>
                  </a:extLst>
                </a:gridCol>
                <a:gridCol w="397222">
                  <a:extLst>
                    <a:ext uri="{9D8B030D-6E8A-4147-A177-3AD203B41FA5}">
                      <a16:colId xmlns:a16="http://schemas.microsoft.com/office/drawing/2014/main" val="3102548456"/>
                    </a:ext>
                  </a:extLst>
                </a:gridCol>
                <a:gridCol w="397222">
                  <a:extLst>
                    <a:ext uri="{9D8B030D-6E8A-4147-A177-3AD203B41FA5}">
                      <a16:colId xmlns:a16="http://schemas.microsoft.com/office/drawing/2014/main" val="335374416"/>
                    </a:ext>
                  </a:extLst>
                </a:gridCol>
              </a:tblGrid>
              <a:tr h="227438">
                <a:tc>
                  <a:txBody>
                    <a:bodyPr/>
                    <a:lstStyle/>
                    <a:p>
                      <a:r>
                        <a:rPr lang="en-US" sz="400" dirty="0"/>
                        <a:t>feature1</a:t>
                      </a:r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/>
                        <a:t>feature2</a:t>
                      </a:r>
                    </a:p>
                    <a:p>
                      <a:endParaRPr lang="en-US" sz="400" dirty="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/>
                        <a:t>feature3</a:t>
                      </a:r>
                    </a:p>
                    <a:p>
                      <a:endParaRPr lang="en-US" sz="400" dirty="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/>
                        <a:t>…</a:t>
                      </a:r>
                    </a:p>
                    <a:p>
                      <a:endParaRPr lang="en-US" sz="400" dirty="0"/>
                    </a:p>
                  </a:txBody>
                  <a:tcPr marL="74709" marR="74709" marT="37355" marB="37355"/>
                </a:tc>
                <a:extLst>
                  <a:ext uri="{0D108BD9-81ED-4DB2-BD59-A6C34878D82A}">
                    <a16:rowId xmlns:a16="http://schemas.microsoft.com/office/drawing/2014/main" val="2533163985"/>
                  </a:ext>
                </a:extLst>
              </a:tr>
              <a:tr h="19743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extLst>
                  <a:ext uri="{0D108BD9-81ED-4DB2-BD59-A6C34878D82A}">
                    <a16:rowId xmlns:a16="http://schemas.microsoft.com/office/drawing/2014/main" val="1780960207"/>
                  </a:ext>
                </a:extLst>
              </a:tr>
              <a:tr h="19743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4709" marR="74709" marT="37355" marB="37355"/>
                </a:tc>
                <a:extLst>
                  <a:ext uri="{0D108BD9-81ED-4DB2-BD59-A6C34878D82A}">
                    <a16:rowId xmlns:a16="http://schemas.microsoft.com/office/drawing/2014/main" val="1728450146"/>
                  </a:ext>
                </a:extLst>
              </a:tr>
              <a:tr h="19743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extLst>
                  <a:ext uri="{0D108BD9-81ED-4DB2-BD59-A6C34878D82A}">
                    <a16:rowId xmlns:a16="http://schemas.microsoft.com/office/drawing/2014/main" val="730231537"/>
                  </a:ext>
                </a:extLst>
              </a:tr>
              <a:tr h="19743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4709" marR="74709" marT="37355" marB="37355"/>
                </a:tc>
                <a:extLst>
                  <a:ext uri="{0D108BD9-81ED-4DB2-BD59-A6C34878D82A}">
                    <a16:rowId xmlns:a16="http://schemas.microsoft.com/office/drawing/2014/main" val="1722914668"/>
                  </a:ext>
                </a:extLst>
              </a:tr>
              <a:tr h="19743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extLst>
                  <a:ext uri="{0D108BD9-81ED-4DB2-BD59-A6C34878D82A}">
                    <a16:rowId xmlns:a16="http://schemas.microsoft.com/office/drawing/2014/main" val="2191055261"/>
                  </a:ext>
                </a:extLst>
              </a:tr>
              <a:tr h="19743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extLst>
                  <a:ext uri="{0D108BD9-81ED-4DB2-BD59-A6C34878D82A}">
                    <a16:rowId xmlns:a16="http://schemas.microsoft.com/office/drawing/2014/main" val="1686883918"/>
                  </a:ext>
                </a:extLst>
              </a:tr>
              <a:tr h="19743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4709" marR="74709" marT="37355" marB="37355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4709" marR="74709" marT="37355" marB="37355"/>
                </a:tc>
                <a:extLst>
                  <a:ext uri="{0D108BD9-81ED-4DB2-BD59-A6C34878D82A}">
                    <a16:rowId xmlns:a16="http://schemas.microsoft.com/office/drawing/2014/main" val="159419665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DEA59CE-7B42-4636-A5EF-C5D0F6125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25202"/>
              </p:ext>
            </p:extLst>
          </p:nvPr>
        </p:nvGraphicFramePr>
        <p:xfrm>
          <a:off x="8118128" y="441325"/>
          <a:ext cx="397222" cy="192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22">
                  <a:extLst>
                    <a:ext uri="{9D8B030D-6E8A-4147-A177-3AD203B41FA5}">
                      <a16:colId xmlns:a16="http://schemas.microsoft.com/office/drawing/2014/main" val="1053191927"/>
                    </a:ext>
                  </a:extLst>
                </a:gridCol>
              </a:tblGrid>
              <a:tr h="2274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/>
                        <a:t>featured</a:t>
                      </a:r>
                    </a:p>
                    <a:p>
                      <a:endParaRPr lang="en-US" sz="400" dirty="0"/>
                    </a:p>
                  </a:txBody>
                  <a:tcPr marL="74709" marR="74709" marT="37355" marB="37355"/>
                </a:tc>
                <a:extLst>
                  <a:ext uri="{0D108BD9-81ED-4DB2-BD59-A6C34878D82A}">
                    <a16:rowId xmlns:a16="http://schemas.microsoft.com/office/drawing/2014/main" val="1638347663"/>
                  </a:ext>
                </a:extLst>
              </a:tr>
              <a:tr h="197436">
                <a:tc>
                  <a:txBody>
                    <a:bodyPr/>
                    <a:lstStyle/>
                    <a:p>
                      <a:r>
                        <a:rPr lang="en-US" sz="1100" dirty="0"/>
                        <a:t>x1</a:t>
                      </a:r>
                    </a:p>
                  </a:txBody>
                  <a:tcPr marL="74709" marR="74709" marT="37355" marB="37355"/>
                </a:tc>
                <a:extLst>
                  <a:ext uri="{0D108BD9-81ED-4DB2-BD59-A6C34878D82A}">
                    <a16:rowId xmlns:a16="http://schemas.microsoft.com/office/drawing/2014/main" val="2344474009"/>
                  </a:ext>
                </a:extLst>
              </a:tr>
              <a:tr h="197436">
                <a:tc>
                  <a:txBody>
                    <a:bodyPr/>
                    <a:lstStyle/>
                    <a:p>
                      <a:r>
                        <a:rPr lang="en-US" sz="1100" dirty="0"/>
                        <a:t>x2</a:t>
                      </a:r>
                    </a:p>
                  </a:txBody>
                  <a:tcPr marL="74709" marR="74709" marT="37355" marB="37355"/>
                </a:tc>
                <a:extLst>
                  <a:ext uri="{0D108BD9-81ED-4DB2-BD59-A6C34878D82A}">
                    <a16:rowId xmlns:a16="http://schemas.microsoft.com/office/drawing/2014/main" val="2657771467"/>
                  </a:ext>
                </a:extLst>
              </a:tr>
              <a:tr h="197436">
                <a:tc>
                  <a:txBody>
                    <a:bodyPr/>
                    <a:lstStyle/>
                    <a:p>
                      <a:r>
                        <a:rPr lang="en-US" sz="1100" dirty="0"/>
                        <a:t>x3</a:t>
                      </a:r>
                    </a:p>
                  </a:txBody>
                  <a:tcPr marL="74709" marR="74709" marT="37355" marB="37355"/>
                </a:tc>
                <a:extLst>
                  <a:ext uri="{0D108BD9-81ED-4DB2-BD59-A6C34878D82A}">
                    <a16:rowId xmlns:a16="http://schemas.microsoft.com/office/drawing/2014/main" val="3104594520"/>
                  </a:ext>
                </a:extLst>
              </a:tr>
              <a:tr h="197436">
                <a:tc>
                  <a:txBody>
                    <a:bodyPr/>
                    <a:lstStyle/>
                    <a:p>
                      <a:r>
                        <a:rPr lang="en-US" sz="1100" dirty="0"/>
                        <a:t>..</a:t>
                      </a:r>
                    </a:p>
                  </a:txBody>
                  <a:tcPr marL="74709" marR="74709" marT="37355" marB="37355"/>
                </a:tc>
                <a:extLst>
                  <a:ext uri="{0D108BD9-81ED-4DB2-BD59-A6C34878D82A}">
                    <a16:rowId xmlns:a16="http://schemas.microsoft.com/office/drawing/2014/main" val="1030580801"/>
                  </a:ext>
                </a:extLst>
              </a:tr>
              <a:tr h="19743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4709" marR="74709" marT="37355" marB="37355"/>
                </a:tc>
                <a:extLst>
                  <a:ext uri="{0D108BD9-81ED-4DB2-BD59-A6C34878D82A}">
                    <a16:rowId xmlns:a16="http://schemas.microsoft.com/office/drawing/2014/main" val="3246945595"/>
                  </a:ext>
                </a:extLst>
              </a:tr>
              <a:tr h="19743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4709" marR="74709" marT="37355" marB="37355"/>
                </a:tc>
                <a:extLst>
                  <a:ext uri="{0D108BD9-81ED-4DB2-BD59-A6C34878D82A}">
                    <a16:rowId xmlns:a16="http://schemas.microsoft.com/office/drawing/2014/main" val="1150478743"/>
                  </a:ext>
                </a:extLst>
              </a:tr>
              <a:tr h="197436">
                <a:tc>
                  <a:txBody>
                    <a:bodyPr/>
                    <a:lstStyle/>
                    <a:p>
                      <a:r>
                        <a:rPr lang="en-US" sz="1100" dirty="0" err="1"/>
                        <a:t>xn</a:t>
                      </a:r>
                      <a:endParaRPr lang="en-US" sz="1100" dirty="0"/>
                    </a:p>
                  </a:txBody>
                  <a:tcPr marL="74709" marR="74709" marT="37355" marB="37355"/>
                </a:tc>
                <a:extLst>
                  <a:ext uri="{0D108BD9-81ED-4DB2-BD59-A6C34878D82A}">
                    <a16:rowId xmlns:a16="http://schemas.microsoft.com/office/drawing/2014/main" val="416859191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6FB4E0-F90F-486D-8484-201220E488CB}"/>
              </a:ext>
            </a:extLst>
          </p:cNvPr>
          <p:cNvSpPr/>
          <p:nvPr/>
        </p:nvSpPr>
        <p:spPr>
          <a:xfrm>
            <a:off x="4572000" y="287079"/>
            <a:ext cx="1640598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3CCCB5-770B-479A-A4B5-1679DC6D2AE8}"/>
              </a:ext>
            </a:extLst>
          </p:cNvPr>
          <p:cNvSpPr/>
          <p:nvPr/>
        </p:nvSpPr>
        <p:spPr>
          <a:xfrm>
            <a:off x="4572000" y="540220"/>
            <a:ext cx="1640598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8AF2ED7-64C3-454C-8220-403D0590B357}"/>
              </a:ext>
            </a:extLst>
          </p:cNvPr>
          <p:cNvSpPr/>
          <p:nvPr/>
        </p:nvSpPr>
        <p:spPr>
          <a:xfrm>
            <a:off x="4597855" y="1739547"/>
            <a:ext cx="1640598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7135BB-9D23-4FCC-B6D4-DEE49F0A5E3D}"/>
              </a:ext>
            </a:extLst>
          </p:cNvPr>
          <p:cNvSpPr/>
          <p:nvPr/>
        </p:nvSpPr>
        <p:spPr>
          <a:xfrm>
            <a:off x="7575235" y="41960"/>
            <a:ext cx="12025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Univariate </a:t>
            </a:r>
          </a:p>
          <a:p>
            <a:r>
              <a:rPr lang="en-US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86B65-A86D-4D07-96AF-DF133C5939E7}"/>
              </a:ext>
            </a:extLst>
          </p:cNvPr>
          <p:cNvSpPr/>
          <p:nvPr/>
        </p:nvSpPr>
        <p:spPr>
          <a:xfrm>
            <a:off x="6153910" y="748053"/>
            <a:ext cx="13692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multivariate </a:t>
            </a:r>
          </a:p>
          <a:p>
            <a:r>
              <a:rPr lang="en-US" dirty="0"/>
              <a:t>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C885D5-122E-46CC-A469-06342C8FAC05}"/>
                  </a:ext>
                </a:extLst>
              </p:cNvPr>
              <p:cNvSpPr/>
              <p:nvPr/>
            </p:nvSpPr>
            <p:spPr>
              <a:xfrm>
                <a:off x="5949824" y="3843191"/>
                <a:ext cx="3261983" cy="816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)′</m:t>
                              </m:r>
                            </m:e>
                          </m:nary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C885D5-122E-46CC-A469-06342C8FAC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824" y="3843191"/>
                <a:ext cx="3261983" cy="8166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4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  <p:bldP spid="14" grpId="0" animBg="1"/>
      <p:bldP spid="16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1833070" y="1725982"/>
            <a:ext cx="5212989" cy="3695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697228" y="5326432"/>
                <a:ext cx="595388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If we know the data is distributed normally, then we can estimate the Gaussian function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). Any sample x can be plugged in to compute its “probability”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228" y="5326432"/>
                <a:ext cx="5953883" cy="1569660"/>
              </a:xfrm>
              <a:prstGeom prst="rect">
                <a:avLst/>
              </a:prstGeom>
              <a:blipFill>
                <a:blip r:embed="rId3"/>
                <a:stretch>
                  <a:fillRect l="-1535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B96277-60B6-4153-AB53-DEDEB3868F36}"/>
                  </a:ext>
                </a:extLst>
              </p:cNvPr>
              <p:cNvSpPr txBox="1"/>
              <p:nvPr/>
            </p:nvSpPr>
            <p:spPr>
              <a:xfrm>
                <a:off x="4764656" y="1080344"/>
                <a:ext cx="2444387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B96277-60B6-4153-AB53-DEDEB3868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656" y="1080344"/>
                <a:ext cx="2444387" cy="627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571544B4-87C5-42B4-B15D-DA67FA46B383}"/>
              </a:ext>
            </a:extLst>
          </p:cNvPr>
          <p:cNvSpPr/>
          <p:nvPr/>
        </p:nvSpPr>
        <p:spPr>
          <a:xfrm>
            <a:off x="4338638" y="4953000"/>
            <a:ext cx="138112" cy="142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0A20C2-2800-4E6F-B1A9-E44F55226C7B}"/>
              </a:ext>
            </a:extLst>
          </p:cNvPr>
          <p:cNvSpPr/>
          <p:nvPr/>
        </p:nvSpPr>
        <p:spPr>
          <a:xfrm>
            <a:off x="4512245" y="4954957"/>
            <a:ext cx="138112" cy="142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DADA69-A2D4-47DB-88A1-E4E4DCECF285}"/>
              </a:ext>
            </a:extLst>
          </p:cNvPr>
          <p:cNvSpPr/>
          <p:nvPr/>
        </p:nvSpPr>
        <p:spPr>
          <a:xfrm>
            <a:off x="4588887" y="4954957"/>
            <a:ext cx="138112" cy="142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0A00EE-49CE-4803-AF08-F81A771A1B2F}"/>
              </a:ext>
            </a:extLst>
          </p:cNvPr>
          <p:cNvSpPr/>
          <p:nvPr/>
        </p:nvSpPr>
        <p:spPr>
          <a:xfrm>
            <a:off x="4407694" y="4952999"/>
            <a:ext cx="138112" cy="142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5F9E4C-AEB8-42E9-8CDC-83AAFB1BCB03}"/>
              </a:ext>
            </a:extLst>
          </p:cNvPr>
          <p:cNvSpPr/>
          <p:nvPr/>
        </p:nvSpPr>
        <p:spPr>
          <a:xfrm>
            <a:off x="4779276" y="4952998"/>
            <a:ext cx="138112" cy="142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877E0B-73D0-4614-8118-F71CC1C772E9}"/>
              </a:ext>
            </a:extLst>
          </p:cNvPr>
          <p:cNvSpPr/>
          <p:nvPr/>
        </p:nvSpPr>
        <p:spPr>
          <a:xfrm>
            <a:off x="4940977" y="4952997"/>
            <a:ext cx="138112" cy="142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A11AFF-9682-4F2E-ABF3-DA3841694816}"/>
              </a:ext>
            </a:extLst>
          </p:cNvPr>
          <p:cNvSpPr/>
          <p:nvPr/>
        </p:nvSpPr>
        <p:spPr>
          <a:xfrm>
            <a:off x="4200526" y="4943474"/>
            <a:ext cx="138112" cy="142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2A48E7-F1CB-45DD-9C52-DF8B75CDAB96}"/>
              </a:ext>
            </a:extLst>
          </p:cNvPr>
          <p:cNvSpPr/>
          <p:nvPr/>
        </p:nvSpPr>
        <p:spPr>
          <a:xfrm>
            <a:off x="4002941" y="4943473"/>
            <a:ext cx="138112" cy="142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7B268-8A37-46DC-8D7A-76025D4891C0}"/>
              </a:ext>
            </a:extLst>
          </p:cNvPr>
          <p:cNvSpPr/>
          <p:nvPr/>
        </p:nvSpPr>
        <p:spPr>
          <a:xfrm>
            <a:off x="3819613" y="4948237"/>
            <a:ext cx="138112" cy="142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F01427-CE6D-49F0-A49D-4279F426FD94}"/>
              </a:ext>
            </a:extLst>
          </p:cNvPr>
          <p:cNvSpPr/>
          <p:nvPr/>
        </p:nvSpPr>
        <p:spPr>
          <a:xfrm>
            <a:off x="3369644" y="4938710"/>
            <a:ext cx="138112" cy="142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1D6219-2F5A-4F2F-BCEA-193C5788DCA6}"/>
              </a:ext>
            </a:extLst>
          </p:cNvPr>
          <p:cNvSpPr/>
          <p:nvPr/>
        </p:nvSpPr>
        <p:spPr>
          <a:xfrm>
            <a:off x="3061331" y="4938709"/>
            <a:ext cx="138112" cy="142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3BC47-43F2-4E30-BE0E-D585E45A06B4}"/>
              </a:ext>
            </a:extLst>
          </p:cNvPr>
          <p:cNvSpPr/>
          <p:nvPr/>
        </p:nvSpPr>
        <p:spPr>
          <a:xfrm>
            <a:off x="2482581" y="4962525"/>
            <a:ext cx="138112" cy="142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87682D-6D62-44E6-A0D6-B825FC7E8CAD}"/>
              </a:ext>
            </a:extLst>
          </p:cNvPr>
          <p:cNvSpPr/>
          <p:nvPr/>
        </p:nvSpPr>
        <p:spPr>
          <a:xfrm>
            <a:off x="5224456" y="4935903"/>
            <a:ext cx="138112" cy="142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C7D1EF1-4E79-45EA-8800-ACFC012B47E4}"/>
              </a:ext>
            </a:extLst>
          </p:cNvPr>
          <p:cNvSpPr/>
          <p:nvPr/>
        </p:nvSpPr>
        <p:spPr>
          <a:xfrm>
            <a:off x="5457926" y="4938710"/>
            <a:ext cx="138112" cy="142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66A316-CF30-4927-B7B1-8C7BFF61F65F}"/>
              </a:ext>
            </a:extLst>
          </p:cNvPr>
          <p:cNvSpPr/>
          <p:nvPr/>
        </p:nvSpPr>
        <p:spPr>
          <a:xfrm>
            <a:off x="5711165" y="4935902"/>
            <a:ext cx="138112" cy="142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8C5FEDA1-1334-4A9B-82F0-0FFC99A7E11E}"/>
              </a:ext>
            </a:extLst>
          </p:cNvPr>
          <p:cNvSpPr/>
          <p:nvPr/>
        </p:nvSpPr>
        <p:spPr>
          <a:xfrm>
            <a:off x="6434137" y="3464293"/>
            <a:ext cx="1395413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C094CF78-210D-40C5-A383-DC45EA5B2347}"/>
              </a:ext>
            </a:extLst>
          </p:cNvPr>
          <p:cNvSpPr/>
          <p:nvPr/>
        </p:nvSpPr>
        <p:spPr>
          <a:xfrm>
            <a:off x="1087168" y="3509122"/>
            <a:ext cx="1395413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08339D-EC9D-401A-85E1-3B6EB84DB28F}"/>
              </a:ext>
            </a:extLst>
          </p:cNvPr>
          <p:cNvSpPr/>
          <p:nvPr/>
        </p:nvSpPr>
        <p:spPr>
          <a:xfrm>
            <a:off x="6365303" y="2904409"/>
            <a:ext cx="29284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Outside 3 times variance</a:t>
            </a:r>
          </a:p>
          <a:p>
            <a:r>
              <a:rPr lang="en-US" dirty="0"/>
              <a:t>Probability smaller than 0.3%</a:t>
            </a:r>
          </a:p>
        </p:txBody>
      </p:sp>
    </p:spTree>
    <p:extLst>
      <p:ext uri="{BB962C8B-B14F-4D97-AF65-F5344CB8AC3E}">
        <p14:creationId xmlns:p14="http://schemas.microsoft.com/office/powerpoint/2010/main" val="397033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in a single dimension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Even if the data isn’t actually distributed normally, this is still often reasonable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0310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CD9F37-E13A-4515-9854-39D586913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415" y="5254021"/>
            <a:ext cx="7556888" cy="1549480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78036CC-8FD7-43CD-9BA8-059DE20FE006}"/>
              </a:ext>
            </a:extLst>
          </p:cNvPr>
          <p:cNvSpPr/>
          <p:nvPr/>
        </p:nvSpPr>
        <p:spPr>
          <a:xfrm>
            <a:off x="1622973" y="1125629"/>
            <a:ext cx="7022005" cy="4128392"/>
          </a:xfrm>
          <a:custGeom>
            <a:avLst/>
            <a:gdLst>
              <a:gd name="connsiteX0" fmla="*/ 0 w 7380515"/>
              <a:gd name="connsiteY0" fmla="*/ 4114800 h 4114800"/>
              <a:gd name="connsiteX1" fmla="*/ 362198 w 7380515"/>
              <a:gd name="connsiteY1" fmla="*/ 4061361 h 4114800"/>
              <a:gd name="connsiteX2" fmla="*/ 670956 w 7380515"/>
              <a:gd name="connsiteY2" fmla="*/ 3948545 h 4114800"/>
              <a:gd name="connsiteX3" fmla="*/ 979715 w 7380515"/>
              <a:gd name="connsiteY3" fmla="*/ 3788228 h 4114800"/>
              <a:gd name="connsiteX4" fmla="*/ 1359725 w 7380515"/>
              <a:gd name="connsiteY4" fmla="*/ 3491345 h 4114800"/>
              <a:gd name="connsiteX5" fmla="*/ 1698172 w 7380515"/>
              <a:gd name="connsiteY5" fmla="*/ 3075709 h 4114800"/>
              <a:gd name="connsiteX6" fmla="*/ 2107870 w 7380515"/>
              <a:gd name="connsiteY6" fmla="*/ 2369127 h 4114800"/>
              <a:gd name="connsiteX7" fmla="*/ 2392878 w 7380515"/>
              <a:gd name="connsiteY7" fmla="*/ 1769423 h 4114800"/>
              <a:gd name="connsiteX8" fmla="*/ 2933205 w 7380515"/>
              <a:gd name="connsiteY8" fmla="*/ 730332 h 4114800"/>
              <a:gd name="connsiteX9" fmla="*/ 3182587 w 7380515"/>
              <a:gd name="connsiteY9" fmla="*/ 296883 h 4114800"/>
              <a:gd name="connsiteX10" fmla="*/ 3431969 w 7380515"/>
              <a:gd name="connsiteY10" fmla="*/ 53439 h 4114800"/>
              <a:gd name="connsiteX11" fmla="*/ 3681351 w 7380515"/>
              <a:gd name="connsiteY11" fmla="*/ 0 h 4114800"/>
              <a:gd name="connsiteX12" fmla="*/ 3871356 w 7380515"/>
              <a:gd name="connsiteY12" fmla="*/ 53439 h 4114800"/>
              <a:gd name="connsiteX13" fmla="*/ 4073237 w 7380515"/>
              <a:gd name="connsiteY13" fmla="*/ 225631 h 4114800"/>
              <a:gd name="connsiteX14" fmla="*/ 4459185 w 7380515"/>
              <a:gd name="connsiteY14" fmla="*/ 730332 h 4114800"/>
              <a:gd name="connsiteX15" fmla="*/ 4714504 w 7380515"/>
              <a:gd name="connsiteY15" fmla="*/ 1205345 h 4114800"/>
              <a:gd name="connsiteX16" fmla="*/ 5106390 w 7380515"/>
              <a:gd name="connsiteY16" fmla="*/ 2036618 h 4114800"/>
              <a:gd name="connsiteX17" fmla="*/ 5444837 w 7380515"/>
              <a:gd name="connsiteY17" fmla="*/ 2701636 h 4114800"/>
              <a:gd name="connsiteX18" fmla="*/ 5818909 w 7380515"/>
              <a:gd name="connsiteY18" fmla="*/ 3325090 h 4114800"/>
              <a:gd name="connsiteX19" fmla="*/ 6198920 w 7380515"/>
              <a:gd name="connsiteY19" fmla="*/ 3687288 h 4114800"/>
              <a:gd name="connsiteX20" fmla="*/ 6721434 w 7380515"/>
              <a:gd name="connsiteY20" fmla="*/ 3990109 h 4114800"/>
              <a:gd name="connsiteX21" fmla="*/ 6947065 w 7380515"/>
              <a:gd name="connsiteY21" fmla="*/ 4031672 h 4114800"/>
              <a:gd name="connsiteX22" fmla="*/ 7380515 w 7380515"/>
              <a:gd name="connsiteY22" fmla="*/ 4108862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380515" h="4114800">
                <a:moveTo>
                  <a:pt x="0" y="4114800"/>
                </a:moveTo>
                <a:cubicBezTo>
                  <a:pt x="125186" y="4101935"/>
                  <a:pt x="250372" y="4089070"/>
                  <a:pt x="362198" y="4061361"/>
                </a:cubicBezTo>
                <a:cubicBezTo>
                  <a:pt x="474024" y="4033652"/>
                  <a:pt x="568036" y="3994067"/>
                  <a:pt x="670956" y="3948545"/>
                </a:cubicBezTo>
                <a:cubicBezTo>
                  <a:pt x="773876" y="3903023"/>
                  <a:pt x="864920" y="3864428"/>
                  <a:pt x="979715" y="3788228"/>
                </a:cubicBezTo>
                <a:cubicBezTo>
                  <a:pt x="1094510" y="3712028"/>
                  <a:pt x="1239982" y="3610098"/>
                  <a:pt x="1359725" y="3491345"/>
                </a:cubicBezTo>
                <a:cubicBezTo>
                  <a:pt x="1479468" y="3372592"/>
                  <a:pt x="1573481" y="3262745"/>
                  <a:pt x="1698172" y="3075709"/>
                </a:cubicBezTo>
                <a:cubicBezTo>
                  <a:pt x="1822863" y="2888673"/>
                  <a:pt x="1992086" y="2586841"/>
                  <a:pt x="2107870" y="2369127"/>
                </a:cubicBezTo>
                <a:cubicBezTo>
                  <a:pt x="2223654" y="2151413"/>
                  <a:pt x="2255322" y="2042555"/>
                  <a:pt x="2392878" y="1769423"/>
                </a:cubicBezTo>
                <a:cubicBezTo>
                  <a:pt x="2530434" y="1496291"/>
                  <a:pt x="2801587" y="975755"/>
                  <a:pt x="2933205" y="730332"/>
                </a:cubicBezTo>
                <a:cubicBezTo>
                  <a:pt x="3064823" y="484909"/>
                  <a:pt x="3099460" y="409698"/>
                  <a:pt x="3182587" y="296883"/>
                </a:cubicBezTo>
                <a:cubicBezTo>
                  <a:pt x="3265714" y="184068"/>
                  <a:pt x="3348842" y="102919"/>
                  <a:pt x="3431969" y="53439"/>
                </a:cubicBezTo>
                <a:cubicBezTo>
                  <a:pt x="3515096" y="3959"/>
                  <a:pt x="3608120" y="0"/>
                  <a:pt x="3681351" y="0"/>
                </a:cubicBezTo>
                <a:cubicBezTo>
                  <a:pt x="3754582" y="0"/>
                  <a:pt x="3806042" y="15834"/>
                  <a:pt x="3871356" y="53439"/>
                </a:cubicBezTo>
                <a:cubicBezTo>
                  <a:pt x="3936670" y="91044"/>
                  <a:pt x="3975266" y="112816"/>
                  <a:pt x="4073237" y="225631"/>
                </a:cubicBezTo>
                <a:cubicBezTo>
                  <a:pt x="4171208" y="338446"/>
                  <a:pt x="4352307" y="567046"/>
                  <a:pt x="4459185" y="730332"/>
                </a:cubicBezTo>
                <a:cubicBezTo>
                  <a:pt x="4566063" y="893618"/>
                  <a:pt x="4606637" y="987631"/>
                  <a:pt x="4714504" y="1205345"/>
                </a:cubicBezTo>
                <a:cubicBezTo>
                  <a:pt x="4822371" y="1423059"/>
                  <a:pt x="4984668" y="1787236"/>
                  <a:pt x="5106390" y="2036618"/>
                </a:cubicBezTo>
                <a:cubicBezTo>
                  <a:pt x="5228112" y="2286000"/>
                  <a:pt x="5326084" y="2486891"/>
                  <a:pt x="5444837" y="2701636"/>
                </a:cubicBezTo>
                <a:cubicBezTo>
                  <a:pt x="5563590" y="2916381"/>
                  <a:pt x="5693229" y="3160815"/>
                  <a:pt x="5818909" y="3325090"/>
                </a:cubicBezTo>
                <a:cubicBezTo>
                  <a:pt x="5944589" y="3489365"/>
                  <a:pt x="6048499" y="3576452"/>
                  <a:pt x="6198920" y="3687288"/>
                </a:cubicBezTo>
                <a:cubicBezTo>
                  <a:pt x="6349341" y="3798124"/>
                  <a:pt x="6596743" y="3932712"/>
                  <a:pt x="6721434" y="3990109"/>
                </a:cubicBezTo>
                <a:cubicBezTo>
                  <a:pt x="6846125" y="4047506"/>
                  <a:pt x="6947065" y="4031672"/>
                  <a:pt x="6947065" y="4031672"/>
                </a:cubicBezTo>
                <a:lnTo>
                  <a:pt x="7380515" y="4108862"/>
                </a:lnTo>
              </a:path>
            </a:pathLst>
          </a:custGeom>
          <a:noFill/>
          <a:ln w="1047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921DF9E-9A61-41C1-B943-F2166CA7A841}"/>
              </a:ext>
            </a:extLst>
          </p:cNvPr>
          <p:cNvGrpSpPr/>
          <p:nvPr/>
        </p:nvGrpSpPr>
        <p:grpSpPr>
          <a:xfrm>
            <a:off x="3536628" y="4627984"/>
            <a:ext cx="3194694" cy="754089"/>
            <a:chOff x="4226051" y="5118258"/>
            <a:chExt cx="3752233" cy="754089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A9C8151B-34CB-4BD2-81C5-406EF867BB1B}"/>
                </a:ext>
              </a:extLst>
            </p:cNvPr>
            <p:cNvSpPr/>
            <p:nvPr/>
          </p:nvSpPr>
          <p:spPr>
            <a:xfrm>
              <a:off x="5686300" y="5118263"/>
              <a:ext cx="409699" cy="754083"/>
            </a:xfrm>
            <a:custGeom>
              <a:avLst/>
              <a:gdLst>
                <a:gd name="connsiteX0" fmla="*/ 0 w 7380515"/>
                <a:gd name="connsiteY0" fmla="*/ 4114800 h 4114800"/>
                <a:gd name="connsiteX1" fmla="*/ 362198 w 7380515"/>
                <a:gd name="connsiteY1" fmla="*/ 4061361 h 4114800"/>
                <a:gd name="connsiteX2" fmla="*/ 670956 w 7380515"/>
                <a:gd name="connsiteY2" fmla="*/ 3948545 h 4114800"/>
                <a:gd name="connsiteX3" fmla="*/ 979715 w 7380515"/>
                <a:gd name="connsiteY3" fmla="*/ 3788228 h 4114800"/>
                <a:gd name="connsiteX4" fmla="*/ 1359725 w 7380515"/>
                <a:gd name="connsiteY4" fmla="*/ 3491345 h 4114800"/>
                <a:gd name="connsiteX5" fmla="*/ 1698172 w 7380515"/>
                <a:gd name="connsiteY5" fmla="*/ 3075709 h 4114800"/>
                <a:gd name="connsiteX6" fmla="*/ 2107870 w 7380515"/>
                <a:gd name="connsiteY6" fmla="*/ 2369127 h 4114800"/>
                <a:gd name="connsiteX7" fmla="*/ 2392878 w 7380515"/>
                <a:gd name="connsiteY7" fmla="*/ 1769423 h 4114800"/>
                <a:gd name="connsiteX8" fmla="*/ 2933205 w 7380515"/>
                <a:gd name="connsiteY8" fmla="*/ 730332 h 4114800"/>
                <a:gd name="connsiteX9" fmla="*/ 3182587 w 7380515"/>
                <a:gd name="connsiteY9" fmla="*/ 296883 h 4114800"/>
                <a:gd name="connsiteX10" fmla="*/ 3431969 w 7380515"/>
                <a:gd name="connsiteY10" fmla="*/ 53439 h 4114800"/>
                <a:gd name="connsiteX11" fmla="*/ 3681351 w 7380515"/>
                <a:gd name="connsiteY11" fmla="*/ 0 h 4114800"/>
                <a:gd name="connsiteX12" fmla="*/ 3871356 w 7380515"/>
                <a:gd name="connsiteY12" fmla="*/ 53439 h 4114800"/>
                <a:gd name="connsiteX13" fmla="*/ 4073237 w 7380515"/>
                <a:gd name="connsiteY13" fmla="*/ 225631 h 4114800"/>
                <a:gd name="connsiteX14" fmla="*/ 4459185 w 7380515"/>
                <a:gd name="connsiteY14" fmla="*/ 730332 h 4114800"/>
                <a:gd name="connsiteX15" fmla="*/ 4714504 w 7380515"/>
                <a:gd name="connsiteY15" fmla="*/ 1205345 h 4114800"/>
                <a:gd name="connsiteX16" fmla="*/ 5106390 w 7380515"/>
                <a:gd name="connsiteY16" fmla="*/ 2036618 h 4114800"/>
                <a:gd name="connsiteX17" fmla="*/ 5444837 w 7380515"/>
                <a:gd name="connsiteY17" fmla="*/ 2701636 h 4114800"/>
                <a:gd name="connsiteX18" fmla="*/ 5818909 w 7380515"/>
                <a:gd name="connsiteY18" fmla="*/ 3325090 h 4114800"/>
                <a:gd name="connsiteX19" fmla="*/ 6198920 w 7380515"/>
                <a:gd name="connsiteY19" fmla="*/ 3687288 h 4114800"/>
                <a:gd name="connsiteX20" fmla="*/ 6721434 w 7380515"/>
                <a:gd name="connsiteY20" fmla="*/ 3990109 h 4114800"/>
                <a:gd name="connsiteX21" fmla="*/ 6947065 w 7380515"/>
                <a:gd name="connsiteY21" fmla="*/ 4031672 h 4114800"/>
                <a:gd name="connsiteX22" fmla="*/ 7380515 w 7380515"/>
                <a:gd name="connsiteY22" fmla="*/ 4108862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380515" h="4114800">
                  <a:moveTo>
                    <a:pt x="0" y="4114800"/>
                  </a:moveTo>
                  <a:cubicBezTo>
                    <a:pt x="125186" y="4101935"/>
                    <a:pt x="250372" y="4089070"/>
                    <a:pt x="362198" y="4061361"/>
                  </a:cubicBezTo>
                  <a:cubicBezTo>
                    <a:pt x="474024" y="4033652"/>
                    <a:pt x="568036" y="3994067"/>
                    <a:pt x="670956" y="3948545"/>
                  </a:cubicBezTo>
                  <a:cubicBezTo>
                    <a:pt x="773876" y="3903023"/>
                    <a:pt x="864920" y="3864428"/>
                    <a:pt x="979715" y="3788228"/>
                  </a:cubicBezTo>
                  <a:cubicBezTo>
                    <a:pt x="1094510" y="3712028"/>
                    <a:pt x="1239982" y="3610098"/>
                    <a:pt x="1359725" y="3491345"/>
                  </a:cubicBezTo>
                  <a:cubicBezTo>
                    <a:pt x="1479468" y="3372592"/>
                    <a:pt x="1573481" y="3262745"/>
                    <a:pt x="1698172" y="3075709"/>
                  </a:cubicBezTo>
                  <a:cubicBezTo>
                    <a:pt x="1822863" y="2888673"/>
                    <a:pt x="1992086" y="2586841"/>
                    <a:pt x="2107870" y="2369127"/>
                  </a:cubicBezTo>
                  <a:cubicBezTo>
                    <a:pt x="2223654" y="2151413"/>
                    <a:pt x="2255322" y="2042555"/>
                    <a:pt x="2392878" y="1769423"/>
                  </a:cubicBezTo>
                  <a:cubicBezTo>
                    <a:pt x="2530434" y="1496291"/>
                    <a:pt x="2801587" y="975755"/>
                    <a:pt x="2933205" y="730332"/>
                  </a:cubicBezTo>
                  <a:cubicBezTo>
                    <a:pt x="3064823" y="484909"/>
                    <a:pt x="3099460" y="409698"/>
                    <a:pt x="3182587" y="296883"/>
                  </a:cubicBezTo>
                  <a:cubicBezTo>
                    <a:pt x="3265714" y="184068"/>
                    <a:pt x="3348842" y="102919"/>
                    <a:pt x="3431969" y="53439"/>
                  </a:cubicBezTo>
                  <a:cubicBezTo>
                    <a:pt x="3515096" y="3959"/>
                    <a:pt x="3608120" y="0"/>
                    <a:pt x="3681351" y="0"/>
                  </a:cubicBezTo>
                  <a:cubicBezTo>
                    <a:pt x="3754582" y="0"/>
                    <a:pt x="3806042" y="15834"/>
                    <a:pt x="3871356" y="53439"/>
                  </a:cubicBezTo>
                  <a:cubicBezTo>
                    <a:pt x="3936670" y="91044"/>
                    <a:pt x="3975266" y="112816"/>
                    <a:pt x="4073237" y="225631"/>
                  </a:cubicBezTo>
                  <a:cubicBezTo>
                    <a:pt x="4171208" y="338446"/>
                    <a:pt x="4352307" y="567046"/>
                    <a:pt x="4459185" y="730332"/>
                  </a:cubicBezTo>
                  <a:cubicBezTo>
                    <a:pt x="4566063" y="893618"/>
                    <a:pt x="4606637" y="987631"/>
                    <a:pt x="4714504" y="1205345"/>
                  </a:cubicBezTo>
                  <a:cubicBezTo>
                    <a:pt x="4822371" y="1423059"/>
                    <a:pt x="4984668" y="1787236"/>
                    <a:pt x="5106390" y="2036618"/>
                  </a:cubicBezTo>
                  <a:cubicBezTo>
                    <a:pt x="5228112" y="2286000"/>
                    <a:pt x="5326084" y="2486891"/>
                    <a:pt x="5444837" y="2701636"/>
                  </a:cubicBezTo>
                  <a:cubicBezTo>
                    <a:pt x="5563590" y="2916381"/>
                    <a:pt x="5693229" y="3160815"/>
                    <a:pt x="5818909" y="3325090"/>
                  </a:cubicBezTo>
                  <a:cubicBezTo>
                    <a:pt x="5944589" y="3489365"/>
                    <a:pt x="6048499" y="3576452"/>
                    <a:pt x="6198920" y="3687288"/>
                  </a:cubicBezTo>
                  <a:cubicBezTo>
                    <a:pt x="6349341" y="3798124"/>
                    <a:pt x="6596743" y="3932712"/>
                    <a:pt x="6721434" y="3990109"/>
                  </a:cubicBezTo>
                  <a:cubicBezTo>
                    <a:pt x="6846125" y="4047506"/>
                    <a:pt x="6947065" y="4031672"/>
                    <a:pt x="6947065" y="4031672"/>
                  </a:cubicBezTo>
                  <a:lnTo>
                    <a:pt x="7380515" y="4108862"/>
                  </a:lnTo>
                </a:path>
              </a:pathLst>
            </a:custGeom>
            <a:noFill/>
            <a:ln w="28575">
              <a:solidFill>
                <a:srgbClr val="FF6B3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684960A5-7646-4D28-9F70-A8F87DE2A4E5}"/>
                </a:ext>
              </a:extLst>
            </p:cNvPr>
            <p:cNvSpPr/>
            <p:nvPr/>
          </p:nvSpPr>
          <p:spPr>
            <a:xfrm>
              <a:off x="5891150" y="5118264"/>
              <a:ext cx="409699" cy="754083"/>
            </a:xfrm>
            <a:custGeom>
              <a:avLst/>
              <a:gdLst>
                <a:gd name="connsiteX0" fmla="*/ 0 w 7380515"/>
                <a:gd name="connsiteY0" fmla="*/ 4114800 h 4114800"/>
                <a:gd name="connsiteX1" fmla="*/ 362198 w 7380515"/>
                <a:gd name="connsiteY1" fmla="*/ 4061361 h 4114800"/>
                <a:gd name="connsiteX2" fmla="*/ 670956 w 7380515"/>
                <a:gd name="connsiteY2" fmla="*/ 3948545 h 4114800"/>
                <a:gd name="connsiteX3" fmla="*/ 979715 w 7380515"/>
                <a:gd name="connsiteY3" fmla="*/ 3788228 h 4114800"/>
                <a:gd name="connsiteX4" fmla="*/ 1359725 w 7380515"/>
                <a:gd name="connsiteY4" fmla="*/ 3491345 h 4114800"/>
                <a:gd name="connsiteX5" fmla="*/ 1698172 w 7380515"/>
                <a:gd name="connsiteY5" fmla="*/ 3075709 h 4114800"/>
                <a:gd name="connsiteX6" fmla="*/ 2107870 w 7380515"/>
                <a:gd name="connsiteY6" fmla="*/ 2369127 h 4114800"/>
                <a:gd name="connsiteX7" fmla="*/ 2392878 w 7380515"/>
                <a:gd name="connsiteY7" fmla="*/ 1769423 h 4114800"/>
                <a:gd name="connsiteX8" fmla="*/ 2933205 w 7380515"/>
                <a:gd name="connsiteY8" fmla="*/ 730332 h 4114800"/>
                <a:gd name="connsiteX9" fmla="*/ 3182587 w 7380515"/>
                <a:gd name="connsiteY9" fmla="*/ 296883 h 4114800"/>
                <a:gd name="connsiteX10" fmla="*/ 3431969 w 7380515"/>
                <a:gd name="connsiteY10" fmla="*/ 53439 h 4114800"/>
                <a:gd name="connsiteX11" fmla="*/ 3681351 w 7380515"/>
                <a:gd name="connsiteY11" fmla="*/ 0 h 4114800"/>
                <a:gd name="connsiteX12" fmla="*/ 3871356 w 7380515"/>
                <a:gd name="connsiteY12" fmla="*/ 53439 h 4114800"/>
                <a:gd name="connsiteX13" fmla="*/ 4073237 w 7380515"/>
                <a:gd name="connsiteY13" fmla="*/ 225631 h 4114800"/>
                <a:gd name="connsiteX14" fmla="*/ 4459185 w 7380515"/>
                <a:gd name="connsiteY14" fmla="*/ 730332 h 4114800"/>
                <a:gd name="connsiteX15" fmla="*/ 4714504 w 7380515"/>
                <a:gd name="connsiteY15" fmla="*/ 1205345 h 4114800"/>
                <a:gd name="connsiteX16" fmla="*/ 5106390 w 7380515"/>
                <a:gd name="connsiteY16" fmla="*/ 2036618 h 4114800"/>
                <a:gd name="connsiteX17" fmla="*/ 5444837 w 7380515"/>
                <a:gd name="connsiteY17" fmla="*/ 2701636 h 4114800"/>
                <a:gd name="connsiteX18" fmla="*/ 5818909 w 7380515"/>
                <a:gd name="connsiteY18" fmla="*/ 3325090 h 4114800"/>
                <a:gd name="connsiteX19" fmla="*/ 6198920 w 7380515"/>
                <a:gd name="connsiteY19" fmla="*/ 3687288 h 4114800"/>
                <a:gd name="connsiteX20" fmla="*/ 6721434 w 7380515"/>
                <a:gd name="connsiteY20" fmla="*/ 3990109 h 4114800"/>
                <a:gd name="connsiteX21" fmla="*/ 6947065 w 7380515"/>
                <a:gd name="connsiteY21" fmla="*/ 4031672 h 4114800"/>
                <a:gd name="connsiteX22" fmla="*/ 7380515 w 7380515"/>
                <a:gd name="connsiteY22" fmla="*/ 4108862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380515" h="4114800">
                  <a:moveTo>
                    <a:pt x="0" y="4114800"/>
                  </a:moveTo>
                  <a:cubicBezTo>
                    <a:pt x="125186" y="4101935"/>
                    <a:pt x="250372" y="4089070"/>
                    <a:pt x="362198" y="4061361"/>
                  </a:cubicBezTo>
                  <a:cubicBezTo>
                    <a:pt x="474024" y="4033652"/>
                    <a:pt x="568036" y="3994067"/>
                    <a:pt x="670956" y="3948545"/>
                  </a:cubicBezTo>
                  <a:cubicBezTo>
                    <a:pt x="773876" y="3903023"/>
                    <a:pt x="864920" y="3864428"/>
                    <a:pt x="979715" y="3788228"/>
                  </a:cubicBezTo>
                  <a:cubicBezTo>
                    <a:pt x="1094510" y="3712028"/>
                    <a:pt x="1239982" y="3610098"/>
                    <a:pt x="1359725" y="3491345"/>
                  </a:cubicBezTo>
                  <a:cubicBezTo>
                    <a:pt x="1479468" y="3372592"/>
                    <a:pt x="1573481" y="3262745"/>
                    <a:pt x="1698172" y="3075709"/>
                  </a:cubicBezTo>
                  <a:cubicBezTo>
                    <a:pt x="1822863" y="2888673"/>
                    <a:pt x="1992086" y="2586841"/>
                    <a:pt x="2107870" y="2369127"/>
                  </a:cubicBezTo>
                  <a:cubicBezTo>
                    <a:pt x="2223654" y="2151413"/>
                    <a:pt x="2255322" y="2042555"/>
                    <a:pt x="2392878" y="1769423"/>
                  </a:cubicBezTo>
                  <a:cubicBezTo>
                    <a:pt x="2530434" y="1496291"/>
                    <a:pt x="2801587" y="975755"/>
                    <a:pt x="2933205" y="730332"/>
                  </a:cubicBezTo>
                  <a:cubicBezTo>
                    <a:pt x="3064823" y="484909"/>
                    <a:pt x="3099460" y="409698"/>
                    <a:pt x="3182587" y="296883"/>
                  </a:cubicBezTo>
                  <a:cubicBezTo>
                    <a:pt x="3265714" y="184068"/>
                    <a:pt x="3348842" y="102919"/>
                    <a:pt x="3431969" y="53439"/>
                  </a:cubicBezTo>
                  <a:cubicBezTo>
                    <a:pt x="3515096" y="3959"/>
                    <a:pt x="3608120" y="0"/>
                    <a:pt x="3681351" y="0"/>
                  </a:cubicBezTo>
                  <a:cubicBezTo>
                    <a:pt x="3754582" y="0"/>
                    <a:pt x="3806042" y="15834"/>
                    <a:pt x="3871356" y="53439"/>
                  </a:cubicBezTo>
                  <a:cubicBezTo>
                    <a:pt x="3936670" y="91044"/>
                    <a:pt x="3975266" y="112816"/>
                    <a:pt x="4073237" y="225631"/>
                  </a:cubicBezTo>
                  <a:cubicBezTo>
                    <a:pt x="4171208" y="338446"/>
                    <a:pt x="4352307" y="567046"/>
                    <a:pt x="4459185" y="730332"/>
                  </a:cubicBezTo>
                  <a:cubicBezTo>
                    <a:pt x="4566063" y="893618"/>
                    <a:pt x="4606637" y="987631"/>
                    <a:pt x="4714504" y="1205345"/>
                  </a:cubicBezTo>
                  <a:cubicBezTo>
                    <a:pt x="4822371" y="1423059"/>
                    <a:pt x="4984668" y="1787236"/>
                    <a:pt x="5106390" y="2036618"/>
                  </a:cubicBezTo>
                  <a:cubicBezTo>
                    <a:pt x="5228112" y="2286000"/>
                    <a:pt x="5326084" y="2486891"/>
                    <a:pt x="5444837" y="2701636"/>
                  </a:cubicBezTo>
                  <a:cubicBezTo>
                    <a:pt x="5563590" y="2916381"/>
                    <a:pt x="5693229" y="3160815"/>
                    <a:pt x="5818909" y="3325090"/>
                  </a:cubicBezTo>
                  <a:cubicBezTo>
                    <a:pt x="5944589" y="3489365"/>
                    <a:pt x="6048499" y="3576452"/>
                    <a:pt x="6198920" y="3687288"/>
                  </a:cubicBezTo>
                  <a:cubicBezTo>
                    <a:pt x="6349341" y="3798124"/>
                    <a:pt x="6596743" y="3932712"/>
                    <a:pt x="6721434" y="3990109"/>
                  </a:cubicBezTo>
                  <a:cubicBezTo>
                    <a:pt x="6846125" y="4047506"/>
                    <a:pt x="6947065" y="4031672"/>
                    <a:pt x="6947065" y="4031672"/>
                  </a:cubicBezTo>
                  <a:lnTo>
                    <a:pt x="7380515" y="4108862"/>
                  </a:lnTo>
                </a:path>
              </a:pathLst>
            </a:custGeom>
            <a:noFill/>
            <a:ln w="28575">
              <a:solidFill>
                <a:srgbClr val="FF6B3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7A8BEC9F-E154-460A-AFD6-6F4975597A22}"/>
                </a:ext>
              </a:extLst>
            </p:cNvPr>
            <p:cNvSpPr/>
            <p:nvPr/>
          </p:nvSpPr>
          <p:spPr>
            <a:xfrm>
              <a:off x="5788725" y="5118263"/>
              <a:ext cx="409699" cy="754083"/>
            </a:xfrm>
            <a:custGeom>
              <a:avLst/>
              <a:gdLst>
                <a:gd name="connsiteX0" fmla="*/ 0 w 7380515"/>
                <a:gd name="connsiteY0" fmla="*/ 4114800 h 4114800"/>
                <a:gd name="connsiteX1" fmla="*/ 362198 w 7380515"/>
                <a:gd name="connsiteY1" fmla="*/ 4061361 h 4114800"/>
                <a:gd name="connsiteX2" fmla="*/ 670956 w 7380515"/>
                <a:gd name="connsiteY2" fmla="*/ 3948545 h 4114800"/>
                <a:gd name="connsiteX3" fmla="*/ 979715 w 7380515"/>
                <a:gd name="connsiteY3" fmla="*/ 3788228 h 4114800"/>
                <a:gd name="connsiteX4" fmla="*/ 1359725 w 7380515"/>
                <a:gd name="connsiteY4" fmla="*/ 3491345 h 4114800"/>
                <a:gd name="connsiteX5" fmla="*/ 1698172 w 7380515"/>
                <a:gd name="connsiteY5" fmla="*/ 3075709 h 4114800"/>
                <a:gd name="connsiteX6" fmla="*/ 2107870 w 7380515"/>
                <a:gd name="connsiteY6" fmla="*/ 2369127 h 4114800"/>
                <a:gd name="connsiteX7" fmla="*/ 2392878 w 7380515"/>
                <a:gd name="connsiteY7" fmla="*/ 1769423 h 4114800"/>
                <a:gd name="connsiteX8" fmla="*/ 2933205 w 7380515"/>
                <a:gd name="connsiteY8" fmla="*/ 730332 h 4114800"/>
                <a:gd name="connsiteX9" fmla="*/ 3182587 w 7380515"/>
                <a:gd name="connsiteY9" fmla="*/ 296883 h 4114800"/>
                <a:gd name="connsiteX10" fmla="*/ 3431969 w 7380515"/>
                <a:gd name="connsiteY10" fmla="*/ 53439 h 4114800"/>
                <a:gd name="connsiteX11" fmla="*/ 3681351 w 7380515"/>
                <a:gd name="connsiteY11" fmla="*/ 0 h 4114800"/>
                <a:gd name="connsiteX12" fmla="*/ 3871356 w 7380515"/>
                <a:gd name="connsiteY12" fmla="*/ 53439 h 4114800"/>
                <a:gd name="connsiteX13" fmla="*/ 4073237 w 7380515"/>
                <a:gd name="connsiteY13" fmla="*/ 225631 h 4114800"/>
                <a:gd name="connsiteX14" fmla="*/ 4459185 w 7380515"/>
                <a:gd name="connsiteY14" fmla="*/ 730332 h 4114800"/>
                <a:gd name="connsiteX15" fmla="*/ 4714504 w 7380515"/>
                <a:gd name="connsiteY15" fmla="*/ 1205345 h 4114800"/>
                <a:gd name="connsiteX16" fmla="*/ 5106390 w 7380515"/>
                <a:gd name="connsiteY16" fmla="*/ 2036618 h 4114800"/>
                <a:gd name="connsiteX17" fmla="*/ 5444837 w 7380515"/>
                <a:gd name="connsiteY17" fmla="*/ 2701636 h 4114800"/>
                <a:gd name="connsiteX18" fmla="*/ 5818909 w 7380515"/>
                <a:gd name="connsiteY18" fmla="*/ 3325090 h 4114800"/>
                <a:gd name="connsiteX19" fmla="*/ 6198920 w 7380515"/>
                <a:gd name="connsiteY19" fmla="*/ 3687288 h 4114800"/>
                <a:gd name="connsiteX20" fmla="*/ 6721434 w 7380515"/>
                <a:gd name="connsiteY20" fmla="*/ 3990109 h 4114800"/>
                <a:gd name="connsiteX21" fmla="*/ 6947065 w 7380515"/>
                <a:gd name="connsiteY21" fmla="*/ 4031672 h 4114800"/>
                <a:gd name="connsiteX22" fmla="*/ 7380515 w 7380515"/>
                <a:gd name="connsiteY22" fmla="*/ 4108862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380515" h="4114800">
                  <a:moveTo>
                    <a:pt x="0" y="4114800"/>
                  </a:moveTo>
                  <a:cubicBezTo>
                    <a:pt x="125186" y="4101935"/>
                    <a:pt x="250372" y="4089070"/>
                    <a:pt x="362198" y="4061361"/>
                  </a:cubicBezTo>
                  <a:cubicBezTo>
                    <a:pt x="474024" y="4033652"/>
                    <a:pt x="568036" y="3994067"/>
                    <a:pt x="670956" y="3948545"/>
                  </a:cubicBezTo>
                  <a:cubicBezTo>
                    <a:pt x="773876" y="3903023"/>
                    <a:pt x="864920" y="3864428"/>
                    <a:pt x="979715" y="3788228"/>
                  </a:cubicBezTo>
                  <a:cubicBezTo>
                    <a:pt x="1094510" y="3712028"/>
                    <a:pt x="1239982" y="3610098"/>
                    <a:pt x="1359725" y="3491345"/>
                  </a:cubicBezTo>
                  <a:cubicBezTo>
                    <a:pt x="1479468" y="3372592"/>
                    <a:pt x="1573481" y="3262745"/>
                    <a:pt x="1698172" y="3075709"/>
                  </a:cubicBezTo>
                  <a:cubicBezTo>
                    <a:pt x="1822863" y="2888673"/>
                    <a:pt x="1992086" y="2586841"/>
                    <a:pt x="2107870" y="2369127"/>
                  </a:cubicBezTo>
                  <a:cubicBezTo>
                    <a:pt x="2223654" y="2151413"/>
                    <a:pt x="2255322" y="2042555"/>
                    <a:pt x="2392878" y="1769423"/>
                  </a:cubicBezTo>
                  <a:cubicBezTo>
                    <a:pt x="2530434" y="1496291"/>
                    <a:pt x="2801587" y="975755"/>
                    <a:pt x="2933205" y="730332"/>
                  </a:cubicBezTo>
                  <a:cubicBezTo>
                    <a:pt x="3064823" y="484909"/>
                    <a:pt x="3099460" y="409698"/>
                    <a:pt x="3182587" y="296883"/>
                  </a:cubicBezTo>
                  <a:cubicBezTo>
                    <a:pt x="3265714" y="184068"/>
                    <a:pt x="3348842" y="102919"/>
                    <a:pt x="3431969" y="53439"/>
                  </a:cubicBezTo>
                  <a:cubicBezTo>
                    <a:pt x="3515096" y="3959"/>
                    <a:pt x="3608120" y="0"/>
                    <a:pt x="3681351" y="0"/>
                  </a:cubicBezTo>
                  <a:cubicBezTo>
                    <a:pt x="3754582" y="0"/>
                    <a:pt x="3806042" y="15834"/>
                    <a:pt x="3871356" y="53439"/>
                  </a:cubicBezTo>
                  <a:cubicBezTo>
                    <a:pt x="3936670" y="91044"/>
                    <a:pt x="3975266" y="112816"/>
                    <a:pt x="4073237" y="225631"/>
                  </a:cubicBezTo>
                  <a:cubicBezTo>
                    <a:pt x="4171208" y="338446"/>
                    <a:pt x="4352307" y="567046"/>
                    <a:pt x="4459185" y="730332"/>
                  </a:cubicBezTo>
                  <a:cubicBezTo>
                    <a:pt x="4566063" y="893618"/>
                    <a:pt x="4606637" y="987631"/>
                    <a:pt x="4714504" y="1205345"/>
                  </a:cubicBezTo>
                  <a:cubicBezTo>
                    <a:pt x="4822371" y="1423059"/>
                    <a:pt x="4984668" y="1787236"/>
                    <a:pt x="5106390" y="2036618"/>
                  </a:cubicBezTo>
                  <a:cubicBezTo>
                    <a:pt x="5228112" y="2286000"/>
                    <a:pt x="5326084" y="2486891"/>
                    <a:pt x="5444837" y="2701636"/>
                  </a:cubicBezTo>
                  <a:cubicBezTo>
                    <a:pt x="5563590" y="2916381"/>
                    <a:pt x="5693229" y="3160815"/>
                    <a:pt x="5818909" y="3325090"/>
                  </a:cubicBezTo>
                  <a:cubicBezTo>
                    <a:pt x="5944589" y="3489365"/>
                    <a:pt x="6048499" y="3576452"/>
                    <a:pt x="6198920" y="3687288"/>
                  </a:cubicBezTo>
                  <a:cubicBezTo>
                    <a:pt x="6349341" y="3798124"/>
                    <a:pt x="6596743" y="3932712"/>
                    <a:pt x="6721434" y="3990109"/>
                  </a:cubicBezTo>
                  <a:cubicBezTo>
                    <a:pt x="6846125" y="4047506"/>
                    <a:pt x="6947065" y="4031672"/>
                    <a:pt x="6947065" y="4031672"/>
                  </a:cubicBezTo>
                  <a:lnTo>
                    <a:pt x="7380515" y="4108862"/>
                  </a:lnTo>
                </a:path>
              </a:pathLst>
            </a:custGeom>
            <a:noFill/>
            <a:ln w="28575">
              <a:solidFill>
                <a:srgbClr val="FF6B3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F8D3C1E2-0EBD-4B6D-A543-4ED9C80FC6E8}"/>
                </a:ext>
              </a:extLst>
            </p:cNvPr>
            <p:cNvSpPr/>
            <p:nvPr/>
          </p:nvSpPr>
          <p:spPr>
            <a:xfrm>
              <a:off x="5480954" y="5118262"/>
              <a:ext cx="409699" cy="754083"/>
            </a:xfrm>
            <a:custGeom>
              <a:avLst/>
              <a:gdLst>
                <a:gd name="connsiteX0" fmla="*/ 0 w 7380515"/>
                <a:gd name="connsiteY0" fmla="*/ 4114800 h 4114800"/>
                <a:gd name="connsiteX1" fmla="*/ 362198 w 7380515"/>
                <a:gd name="connsiteY1" fmla="*/ 4061361 h 4114800"/>
                <a:gd name="connsiteX2" fmla="*/ 670956 w 7380515"/>
                <a:gd name="connsiteY2" fmla="*/ 3948545 h 4114800"/>
                <a:gd name="connsiteX3" fmla="*/ 979715 w 7380515"/>
                <a:gd name="connsiteY3" fmla="*/ 3788228 h 4114800"/>
                <a:gd name="connsiteX4" fmla="*/ 1359725 w 7380515"/>
                <a:gd name="connsiteY4" fmla="*/ 3491345 h 4114800"/>
                <a:gd name="connsiteX5" fmla="*/ 1698172 w 7380515"/>
                <a:gd name="connsiteY5" fmla="*/ 3075709 h 4114800"/>
                <a:gd name="connsiteX6" fmla="*/ 2107870 w 7380515"/>
                <a:gd name="connsiteY6" fmla="*/ 2369127 h 4114800"/>
                <a:gd name="connsiteX7" fmla="*/ 2392878 w 7380515"/>
                <a:gd name="connsiteY7" fmla="*/ 1769423 h 4114800"/>
                <a:gd name="connsiteX8" fmla="*/ 2933205 w 7380515"/>
                <a:gd name="connsiteY8" fmla="*/ 730332 h 4114800"/>
                <a:gd name="connsiteX9" fmla="*/ 3182587 w 7380515"/>
                <a:gd name="connsiteY9" fmla="*/ 296883 h 4114800"/>
                <a:gd name="connsiteX10" fmla="*/ 3431969 w 7380515"/>
                <a:gd name="connsiteY10" fmla="*/ 53439 h 4114800"/>
                <a:gd name="connsiteX11" fmla="*/ 3681351 w 7380515"/>
                <a:gd name="connsiteY11" fmla="*/ 0 h 4114800"/>
                <a:gd name="connsiteX12" fmla="*/ 3871356 w 7380515"/>
                <a:gd name="connsiteY12" fmla="*/ 53439 h 4114800"/>
                <a:gd name="connsiteX13" fmla="*/ 4073237 w 7380515"/>
                <a:gd name="connsiteY13" fmla="*/ 225631 h 4114800"/>
                <a:gd name="connsiteX14" fmla="*/ 4459185 w 7380515"/>
                <a:gd name="connsiteY14" fmla="*/ 730332 h 4114800"/>
                <a:gd name="connsiteX15" fmla="*/ 4714504 w 7380515"/>
                <a:gd name="connsiteY15" fmla="*/ 1205345 h 4114800"/>
                <a:gd name="connsiteX16" fmla="*/ 5106390 w 7380515"/>
                <a:gd name="connsiteY16" fmla="*/ 2036618 h 4114800"/>
                <a:gd name="connsiteX17" fmla="*/ 5444837 w 7380515"/>
                <a:gd name="connsiteY17" fmla="*/ 2701636 h 4114800"/>
                <a:gd name="connsiteX18" fmla="*/ 5818909 w 7380515"/>
                <a:gd name="connsiteY18" fmla="*/ 3325090 h 4114800"/>
                <a:gd name="connsiteX19" fmla="*/ 6198920 w 7380515"/>
                <a:gd name="connsiteY19" fmla="*/ 3687288 h 4114800"/>
                <a:gd name="connsiteX20" fmla="*/ 6721434 w 7380515"/>
                <a:gd name="connsiteY20" fmla="*/ 3990109 h 4114800"/>
                <a:gd name="connsiteX21" fmla="*/ 6947065 w 7380515"/>
                <a:gd name="connsiteY21" fmla="*/ 4031672 h 4114800"/>
                <a:gd name="connsiteX22" fmla="*/ 7380515 w 7380515"/>
                <a:gd name="connsiteY22" fmla="*/ 4108862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380515" h="4114800">
                  <a:moveTo>
                    <a:pt x="0" y="4114800"/>
                  </a:moveTo>
                  <a:cubicBezTo>
                    <a:pt x="125186" y="4101935"/>
                    <a:pt x="250372" y="4089070"/>
                    <a:pt x="362198" y="4061361"/>
                  </a:cubicBezTo>
                  <a:cubicBezTo>
                    <a:pt x="474024" y="4033652"/>
                    <a:pt x="568036" y="3994067"/>
                    <a:pt x="670956" y="3948545"/>
                  </a:cubicBezTo>
                  <a:cubicBezTo>
                    <a:pt x="773876" y="3903023"/>
                    <a:pt x="864920" y="3864428"/>
                    <a:pt x="979715" y="3788228"/>
                  </a:cubicBezTo>
                  <a:cubicBezTo>
                    <a:pt x="1094510" y="3712028"/>
                    <a:pt x="1239982" y="3610098"/>
                    <a:pt x="1359725" y="3491345"/>
                  </a:cubicBezTo>
                  <a:cubicBezTo>
                    <a:pt x="1479468" y="3372592"/>
                    <a:pt x="1573481" y="3262745"/>
                    <a:pt x="1698172" y="3075709"/>
                  </a:cubicBezTo>
                  <a:cubicBezTo>
                    <a:pt x="1822863" y="2888673"/>
                    <a:pt x="1992086" y="2586841"/>
                    <a:pt x="2107870" y="2369127"/>
                  </a:cubicBezTo>
                  <a:cubicBezTo>
                    <a:pt x="2223654" y="2151413"/>
                    <a:pt x="2255322" y="2042555"/>
                    <a:pt x="2392878" y="1769423"/>
                  </a:cubicBezTo>
                  <a:cubicBezTo>
                    <a:pt x="2530434" y="1496291"/>
                    <a:pt x="2801587" y="975755"/>
                    <a:pt x="2933205" y="730332"/>
                  </a:cubicBezTo>
                  <a:cubicBezTo>
                    <a:pt x="3064823" y="484909"/>
                    <a:pt x="3099460" y="409698"/>
                    <a:pt x="3182587" y="296883"/>
                  </a:cubicBezTo>
                  <a:cubicBezTo>
                    <a:pt x="3265714" y="184068"/>
                    <a:pt x="3348842" y="102919"/>
                    <a:pt x="3431969" y="53439"/>
                  </a:cubicBezTo>
                  <a:cubicBezTo>
                    <a:pt x="3515096" y="3959"/>
                    <a:pt x="3608120" y="0"/>
                    <a:pt x="3681351" y="0"/>
                  </a:cubicBezTo>
                  <a:cubicBezTo>
                    <a:pt x="3754582" y="0"/>
                    <a:pt x="3806042" y="15834"/>
                    <a:pt x="3871356" y="53439"/>
                  </a:cubicBezTo>
                  <a:cubicBezTo>
                    <a:pt x="3936670" y="91044"/>
                    <a:pt x="3975266" y="112816"/>
                    <a:pt x="4073237" y="225631"/>
                  </a:cubicBezTo>
                  <a:cubicBezTo>
                    <a:pt x="4171208" y="338446"/>
                    <a:pt x="4352307" y="567046"/>
                    <a:pt x="4459185" y="730332"/>
                  </a:cubicBezTo>
                  <a:cubicBezTo>
                    <a:pt x="4566063" y="893618"/>
                    <a:pt x="4606637" y="987631"/>
                    <a:pt x="4714504" y="1205345"/>
                  </a:cubicBezTo>
                  <a:cubicBezTo>
                    <a:pt x="4822371" y="1423059"/>
                    <a:pt x="4984668" y="1787236"/>
                    <a:pt x="5106390" y="2036618"/>
                  </a:cubicBezTo>
                  <a:cubicBezTo>
                    <a:pt x="5228112" y="2286000"/>
                    <a:pt x="5326084" y="2486891"/>
                    <a:pt x="5444837" y="2701636"/>
                  </a:cubicBezTo>
                  <a:cubicBezTo>
                    <a:pt x="5563590" y="2916381"/>
                    <a:pt x="5693229" y="3160815"/>
                    <a:pt x="5818909" y="3325090"/>
                  </a:cubicBezTo>
                  <a:cubicBezTo>
                    <a:pt x="5944589" y="3489365"/>
                    <a:pt x="6048499" y="3576452"/>
                    <a:pt x="6198920" y="3687288"/>
                  </a:cubicBezTo>
                  <a:cubicBezTo>
                    <a:pt x="6349341" y="3798124"/>
                    <a:pt x="6596743" y="3932712"/>
                    <a:pt x="6721434" y="3990109"/>
                  </a:cubicBezTo>
                  <a:cubicBezTo>
                    <a:pt x="6846125" y="4047506"/>
                    <a:pt x="6947065" y="4031672"/>
                    <a:pt x="6947065" y="4031672"/>
                  </a:cubicBezTo>
                  <a:lnTo>
                    <a:pt x="7380515" y="4108862"/>
                  </a:lnTo>
                </a:path>
              </a:pathLst>
            </a:custGeom>
            <a:noFill/>
            <a:ln w="28575">
              <a:solidFill>
                <a:srgbClr val="FF6B3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E24BAB29-E455-49F5-85C8-98E21E269C9E}"/>
                </a:ext>
              </a:extLst>
            </p:cNvPr>
            <p:cNvSpPr/>
            <p:nvPr/>
          </p:nvSpPr>
          <p:spPr>
            <a:xfrm>
              <a:off x="5225388" y="5118262"/>
              <a:ext cx="409699" cy="754083"/>
            </a:xfrm>
            <a:custGeom>
              <a:avLst/>
              <a:gdLst>
                <a:gd name="connsiteX0" fmla="*/ 0 w 7380515"/>
                <a:gd name="connsiteY0" fmla="*/ 4114800 h 4114800"/>
                <a:gd name="connsiteX1" fmla="*/ 362198 w 7380515"/>
                <a:gd name="connsiteY1" fmla="*/ 4061361 h 4114800"/>
                <a:gd name="connsiteX2" fmla="*/ 670956 w 7380515"/>
                <a:gd name="connsiteY2" fmla="*/ 3948545 h 4114800"/>
                <a:gd name="connsiteX3" fmla="*/ 979715 w 7380515"/>
                <a:gd name="connsiteY3" fmla="*/ 3788228 h 4114800"/>
                <a:gd name="connsiteX4" fmla="*/ 1359725 w 7380515"/>
                <a:gd name="connsiteY4" fmla="*/ 3491345 h 4114800"/>
                <a:gd name="connsiteX5" fmla="*/ 1698172 w 7380515"/>
                <a:gd name="connsiteY5" fmla="*/ 3075709 h 4114800"/>
                <a:gd name="connsiteX6" fmla="*/ 2107870 w 7380515"/>
                <a:gd name="connsiteY6" fmla="*/ 2369127 h 4114800"/>
                <a:gd name="connsiteX7" fmla="*/ 2392878 w 7380515"/>
                <a:gd name="connsiteY7" fmla="*/ 1769423 h 4114800"/>
                <a:gd name="connsiteX8" fmla="*/ 2933205 w 7380515"/>
                <a:gd name="connsiteY8" fmla="*/ 730332 h 4114800"/>
                <a:gd name="connsiteX9" fmla="*/ 3182587 w 7380515"/>
                <a:gd name="connsiteY9" fmla="*/ 296883 h 4114800"/>
                <a:gd name="connsiteX10" fmla="*/ 3431969 w 7380515"/>
                <a:gd name="connsiteY10" fmla="*/ 53439 h 4114800"/>
                <a:gd name="connsiteX11" fmla="*/ 3681351 w 7380515"/>
                <a:gd name="connsiteY11" fmla="*/ 0 h 4114800"/>
                <a:gd name="connsiteX12" fmla="*/ 3871356 w 7380515"/>
                <a:gd name="connsiteY12" fmla="*/ 53439 h 4114800"/>
                <a:gd name="connsiteX13" fmla="*/ 4073237 w 7380515"/>
                <a:gd name="connsiteY13" fmla="*/ 225631 h 4114800"/>
                <a:gd name="connsiteX14" fmla="*/ 4459185 w 7380515"/>
                <a:gd name="connsiteY14" fmla="*/ 730332 h 4114800"/>
                <a:gd name="connsiteX15" fmla="*/ 4714504 w 7380515"/>
                <a:gd name="connsiteY15" fmla="*/ 1205345 h 4114800"/>
                <a:gd name="connsiteX16" fmla="*/ 5106390 w 7380515"/>
                <a:gd name="connsiteY16" fmla="*/ 2036618 h 4114800"/>
                <a:gd name="connsiteX17" fmla="*/ 5444837 w 7380515"/>
                <a:gd name="connsiteY17" fmla="*/ 2701636 h 4114800"/>
                <a:gd name="connsiteX18" fmla="*/ 5818909 w 7380515"/>
                <a:gd name="connsiteY18" fmla="*/ 3325090 h 4114800"/>
                <a:gd name="connsiteX19" fmla="*/ 6198920 w 7380515"/>
                <a:gd name="connsiteY19" fmla="*/ 3687288 h 4114800"/>
                <a:gd name="connsiteX20" fmla="*/ 6721434 w 7380515"/>
                <a:gd name="connsiteY20" fmla="*/ 3990109 h 4114800"/>
                <a:gd name="connsiteX21" fmla="*/ 6947065 w 7380515"/>
                <a:gd name="connsiteY21" fmla="*/ 4031672 h 4114800"/>
                <a:gd name="connsiteX22" fmla="*/ 7380515 w 7380515"/>
                <a:gd name="connsiteY22" fmla="*/ 4108862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380515" h="4114800">
                  <a:moveTo>
                    <a:pt x="0" y="4114800"/>
                  </a:moveTo>
                  <a:cubicBezTo>
                    <a:pt x="125186" y="4101935"/>
                    <a:pt x="250372" y="4089070"/>
                    <a:pt x="362198" y="4061361"/>
                  </a:cubicBezTo>
                  <a:cubicBezTo>
                    <a:pt x="474024" y="4033652"/>
                    <a:pt x="568036" y="3994067"/>
                    <a:pt x="670956" y="3948545"/>
                  </a:cubicBezTo>
                  <a:cubicBezTo>
                    <a:pt x="773876" y="3903023"/>
                    <a:pt x="864920" y="3864428"/>
                    <a:pt x="979715" y="3788228"/>
                  </a:cubicBezTo>
                  <a:cubicBezTo>
                    <a:pt x="1094510" y="3712028"/>
                    <a:pt x="1239982" y="3610098"/>
                    <a:pt x="1359725" y="3491345"/>
                  </a:cubicBezTo>
                  <a:cubicBezTo>
                    <a:pt x="1479468" y="3372592"/>
                    <a:pt x="1573481" y="3262745"/>
                    <a:pt x="1698172" y="3075709"/>
                  </a:cubicBezTo>
                  <a:cubicBezTo>
                    <a:pt x="1822863" y="2888673"/>
                    <a:pt x="1992086" y="2586841"/>
                    <a:pt x="2107870" y="2369127"/>
                  </a:cubicBezTo>
                  <a:cubicBezTo>
                    <a:pt x="2223654" y="2151413"/>
                    <a:pt x="2255322" y="2042555"/>
                    <a:pt x="2392878" y="1769423"/>
                  </a:cubicBezTo>
                  <a:cubicBezTo>
                    <a:pt x="2530434" y="1496291"/>
                    <a:pt x="2801587" y="975755"/>
                    <a:pt x="2933205" y="730332"/>
                  </a:cubicBezTo>
                  <a:cubicBezTo>
                    <a:pt x="3064823" y="484909"/>
                    <a:pt x="3099460" y="409698"/>
                    <a:pt x="3182587" y="296883"/>
                  </a:cubicBezTo>
                  <a:cubicBezTo>
                    <a:pt x="3265714" y="184068"/>
                    <a:pt x="3348842" y="102919"/>
                    <a:pt x="3431969" y="53439"/>
                  </a:cubicBezTo>
                  <a:cubicBezTo>
                    <a:pt x="3515096" y="3959"/>
                    <a:pt x="3608120" y="0"/>
                    <a:pt x="3681351" y="0"/>
                  </a:cubicBezTo>
                  <a:cubicBezTo>
                    <a:pt x="3754582" y="0"/>
                    <a:pt x="3806042" y="15834"/>
                    <a:pt x="3871356" y="53439"/>
                  </a:cubicBezTo>
                  <a:cubicBezTo>
                    <a:pt x="3936670" y="91044"/>
                    <a:pt x="3975266" y="112816"/>
                    <a:pt x="4073237" y="225631"/>
                  </a:cubicBezTo>
                  <a:cubicBezTo>
                    <a:pt x="4171208" y="338446"/>
                    <a:pt x="4352307" y="567046"/>
                    <a:pt x="4459185" y="730332"/>
                  </a:cubicBezTo>
                  <a:cubicBezTo>
                    <a:pt x="4566063" y="893618"/>
                    <a:pt x="4606637" y="987631"/>
                    <a:pt x="4714504" y="1205345"/>
                  </a:cubicBezTo>
                  <a:cubicBezTo>
                    <a:pt x="4822371" y="1423059"/>
                    <a:pt x="4984668" y="1787236"/>
                    <a:pt x="5106390" y="2036618"/>
                  </a:cubicBezTo>
                  <a:cubicBezTo>
                    <a:pt x="5228112" y="2286000"/>
                    <a:pt x="5326084" y="2486891"/>
                    <a:pt x="5444837" y="2701636"/>
                  </a:cubicBezTo>
                  <a:cubicBezTo>
                    <a:pt x="5563590" y="2916381"/>
                    <a:pt x="5693229" y="3160815"/>
                    <a:pt x="5818909" y="3325090"/>
                  </a:cubicBezTo>
                  <a:cubicBezTo>
                    <a:pt x="5944589" y="3489365"/>
                    <a:pt x="6048499" y="3576452"/>
                    <a:pt x="6198920" y="3687288"/>
                  </a:cubicBezTo>
                  <a:cubicBezTo>
                    <a:pt x="6349341" y="3798124"/>
                    <a:pt x="6596743" y="3932712"/>
                    <a:pt x="6721434" y="3990109"/>
                  </a:cubicBezTo>
                  <a:cubicBezTo>
                    <a:pt x="6846125" y="4047506"/>
                    <a:pt x="6947065" y="4031672"/>
                    <a:pt x="6947065" y="4031672"/>
                  </a:cubicBezTo>
                  <a:lnTo>
                    <a:pt x="7380515" y="4108862"/>
                  </a:lnTo>
                </a:path>
              </a:pathLst>
            </a:custGeom>
            <a:noFill/>
            <a:ln w="28575">
              <a:solidFill>
                <a:srgbClr val="FF6B3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17C30532-523A-4C4C-89E5-172EE9FEE5D9}"/>
                </a:ext>
              </a:extLst>
            </p:cNvPr>
            <p:cNvSpPr/>
            <p:nvPr/>
          </p:nvSpPr>
          <p:spPr>
            <a:xfrm>
              <a:off x="5112327" y="5118264"/>
              <a:ext cx="409699" cy="754083"/>
            </a:xfrm>
            <a:custGeom>
              <a:avLst/>
              <a:gdLst>
                <a:gd name="connsiteX0" fmla="*/ 0 w 7380515"/>
                <a:gd name="connsiteY0" fmla="*/ 4114800 h 4114800"/>
                <a:gd name="connsiteX1" fmla="*/ 362198 w 7380515"/>
                <a:gd name="connsiteY1" fmla="*/ 4061361 h 4114800"/>
                <a:gd name="connsiteX2" fmla="*/ 670956 w 7380515"/>
                <a:gd name="connsiteY2" fmla="*/ 3948545 h 4114800"/>
                <a:gd name="connsiteX3" fmla="*/ 979715 w 7380515"/>
                <a:gd name="connsiteY3" fmla="*/ 3788228 h 4114800"/>
                <a:gd name="connsiteX4" fmla="*/ 1359725 w 7380515"/>
                <a:gd name="connsiteY4" fmla="*/ 3491345 h 4114800"/>
                <a:gd name="connsiteX5" fmla="*/ 1698172 w 7380515"/>
                <a:gd name="connsiteY5" fmla="*/ 3075709 h 4114800"/>
                <a:gd name="connsiteX6" fmla="*/ 2107870 w 7380515"/>
                <a:gd name="connsiteY6" fmla="*/ 2369127 h 4114800"/>
                <a:gd name="connsiteX7" fmla="*/ 2392878 w 7380515"/>
                <a:gd name="connsiteY7" fmla="*/ 1769423 h 4114800"/>
                <a:gd name="connsiteX8" fmla="*/ 2933205 w 7380515"/>
                <a:gd name="connsiteY8" fmla="*/ 730332 h 4114800"/>
                <a:gd name="connsiteX9" fmla="*/ 3182587 w 7380515"/>
                <a:gd name="connsiteY9" fmla="*/ 296883 h 4114800"/>
                <a:gd name="connsiteX10" fmla="*/ 3431969 w 7380515"/>
                <a:gd name="connsiteY10" fmla="*/ 53439 h 4114800"/>
                <a:gd name="connsiteX11" fmla="*/ 3681351 w 7380515"/>
                <a:gd name="connsiteY11" fmla="*/ 0 h 4114800"/>
                <a:gd name="connsiteX12" fmla="*/ 3871356 w 7380515"/>
                <a:gd name="connsiteY12" fmla="*/ 53439 h 4114800"/>
                <a:gd name="connsiteX13" fmla="*/ 4073237 w 7380515"/>
                <a:gd name="connsiteY13" fmla="*/ 225631 h 4114800"/>
                <a:gd name="connsiteX14" fmla="*/ 4459185 w 7380515"/>
                <a:gd name="connsiteY14" fmla="*/ 730332 h 4114800"/>
                <a:gd name="connsiteX15" fmla="*/ 4714504 w 7380515"/>
                <a:gd name="connsiteY15" fmla="*/ 1205345 h 4114800"/>
                <a:gd name="connsiteX16" fmla="*/ 5106390 w 7380515"/>
                <a:gd name="connsiteY16" fmla="*/ 2036618 h 4114800"/>
                <a:gd name="connsiteX17" fmla="*/ 5444837 w 7380515"/>
                <a:gd name="connsiteY17" fmla="*/ 2701636 h 4114800"/>
                <a:gd name="connsiteX18" fmla="*/ 5818909 w 7380515"/>
                <a:gd name="connsiteY18" fmla="*/ 3325090 h 4114800"/>
                <a:gd name="connsiteX19" fmla="*/ 6198920 w 7380515"/>
                <a:gd name="connsiteY19" fmla="*/ 3687288 h 4114800"/>
                <a:gd name="connsiteX20" fmla="*/ 6721434 w 7380515"/>
                <a:gd name="connsiteY20" fmla="*/ 3990109 h 4114800"/>
                <a:gd name="connsiteX21" fmla="*/ 6947065 w 7380515"/>
                <a:gd name="connsiteY21" fmla="*/ 4031672 h 4114800"/>
                <a:gd name="connsiteX22" fmla="*/ 7380515 w 7380515"/>
                <a:gd name="connsiteY22" fmla="*/ 4108862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380515" h="4114800">
                  <a:moveTo>
                    <a:pt x="0" y="4114800"/>
                  </a:moveTo>
                  <a:cubicBezTo>
                    <a:pt x="125186" y="4101935"/>
                    <a:pt x="250372" y="4089070"/>
                    <a:pt x="362198" y="4061361"/>
                  </a:cubicBezTo>
                  <a:cubicBezTo>
                    <a:pt x="474024" y="4033652"/>
                    <a:pt x="568036" y="3994067"/>
                    <a:pt x="670956" y="3948545"/>
                  </a:cubicBezTo>
                  <a:cubicBezTo>
                    <a:pt x="773876" y="3903023"/>
                    <a:pt x="864920" y="3864428"/>
                    <a:pt x="979715" y="3788228"/>
                  </a:cubicBezTo>
                  <a:cubicBezTo>
                    <a:pt x="1094510" y="3712028"/>
                    <a:pt x="1239982" y="3610098"/>
                    <a:pt x="1359725" y="3491345"/>
                  </a:cubicBezTo>
                  <a:cubicBezTo>
                    <a:pt x="1479468" y="3372592"/>
                    <a:pt x="1573481" y="3262745"/>
                    <a:pt x="1698172" y="3075709"/>
                  </a:cubicBezTo>
                  <a:cubicBezTo>
                    <a:pt x="1822863" y="2888673"/>
                    <a:pt x="1992086" y="2586841"/>
                    <a:pt x="2107870" y="2369127"/>
                  </a:cubicBezTo>
                  <a:cubicBezTo>
                    <a:pt x="2223654" y="2151413"/>
                    <a:pt x="2255322" y="2042555"/>
                    <a:pt x="2392878" y="1769423"/>
                  </a:cubicBezTo>
                  <a:cubicBezTo>
                    <a:pt x="2530434" y="1496291"/>
                    <a:pt x="2801587" y="975755"/>
                    <a:pt x="2933205" y="730332"/>
                  </a:cubicBezTo>
                  <a:cubicBezTo>
                    <a:pt x="3064823" y="484909"/>
                    <a:pt x="3099460" y="409698"/>
                    <a:pt x="3182587" y="296883"/>
                  </a:cubicBezTo>
                  <a:cubicBezTo>
                    <a:pt x="3265714" y="184068"/>
                    <a:pt x="3348842" y="102919"/>
                    <a:pt x="3431969" y="53439"/>
                  </a:cubicBezTo>
                  <a:cubicBezTo>
                    <a:pt x="3515096" y="3959"/>
                    <a:pt x="3608120" y="0"/>
                    <a:pt x="3681351" y="0"/>
                  </a:cubicBezTo>
                  <a:cubicBezTo>
                    <a:pt x="3754582" y="0"/>
                    <a:pt x="3806042" y="15834"/>
                    <a:pt x="3871356" y="53439"/>
                  </a:cubicBezTo>
                  <a:cubicBezTo>
                    <a:pt x="3936670" y="91044"/>
                    <a:pt x="3975266" y="112816"/>
                    <a:pt x="4073237" y="225631"/>
                  </a:cubicBezTo>
                  <a:cubicBezTo>
                    <a:pt x="4171208" y="338446"/>
                    <a:pt x="4352307" y="567046"/>
                    <a:pt x="4459185" y="730332"/>
                  </a:cubicBezTo>
                  <a:cubicBezTo>
                    <a:pt x="4566063" y="893618"/>
                    <a:pt x="4606637" y="987631"/>
                    <a:pt x="4714504" y="1205345"/>
                  </a:cubicBezTo>
                  <a:cubicBezTo>
                    <a:pt x="4822371" y="1423059"/>
                    <a:pt x="4984668" y="1787236"/>
                    <a:pt x="5106390" y="2036618"/>
                  </a:cubicBezTo>
                  <a:cubicBezTo>
                    <a:pt x="5228112" y="2286000"/>
                    <a:pt x="5326084" y="2486891"/>
                    <a:pt x="5444837" y="2701636"/>
                  </a:cubicBezTo>
                  <a:cubicBezTo>
                    <a:pt x="5563590" y="2916381"/>
                    <a:pt x="5693229" y="3160815"/>
                    <a:pt x="5818909" y="3325090"/>
                  </a:cubicBezTo>
                  <a:cubicBezTo>
                    <a:pt x="5944589" y="3489365"/>
                    <a:pt x="6048499" y="3576452"/>
                    <a:pt x="6198920" y="3687288"/>
                  </a:cubicBezTo>
                  <a:cubicBezTo>
                    <a:pt x="6349341" y="3798124"/>
                    <a:pt x="6596743" y="3932712"/>
                    <a:pt x="6721434" y="3990109"/>
                  </a:cubicBezTo>
                  <a:cubicBezTo>
                    <a:pt x="6846125" y="4047506"/>
                    <a:pt x="6947065" y="4031672"/>
                    <a:pt x="6947065" y="4031672"/>
                  </a:cubicBezTo>
                  <a:lnTo>
                    <a:pt x="7380515" y="4108862"/>
                  </a:lnTo>
                </a:path>
              </a:pathLst>
            </a:custGeom>
            <a:noFill/>
            <a:ln w="28575">
              <a:solidFill>
                <a:srgbClr val="FF6B3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961619F5-7813-4D4E-A92A-6E54768A76E7}"/>
                </a:ext>
              </a:extLst>
            </p:cNvPr>
            <p:cNvSpPr/>
            <p:nvPr/>
          </p:nvSpPr>
          <p:spPr>
            <a:xfrm>
              <a:off x="6249637" y="5118261"/>
              <a:ext cx="409699" cy="754083"/>
            </a:xfrm>
            <a:custGeom>
              <a:avLst/>
              <a:gdLst>
                <a:gd name="connsiteX0" fmla="*/ 0 w 7380515"/>
                <a:gd name="connsiteY0" fmla="*/ 4114800 h 4114800"/>
                <a:gd name="connsiteX1" fmla="*/ 362198 w 7380515"/>
                <a:gd name="connsiteY1" fmla="*/ 4061361 h 4114800"/>
                <a:gd name="connsiteX2" fmla="*/ 670956 w 7380515"/>
                <a:gd name="connsiteY2" fmla="*/ 3948545 h 4114800"/>
                <a:gd name="connsiteX3" fmla="*/ 979715 w 7380515"/>
                <a:gd name="connsiteY3" fmla="*/ 3788228 h 4114800"/>
                <a:gd name="connsiteX4" fmla="*/ 1359725 w 7380515"/>
                <a:gd name="connsiteY4" fmla="*/ 3491345 h 4114800"/>
                <a:gd name="connsiteX5" fmla="*/ 1698172 w 7380515"/>
                <a:gd name="connsiteY5" fmla="*/ 3075709 h 4114800"/>
                <a:gd name="connsiteX6" fmla="*/ 2107870 w 7380515"/>
                <a:gd name="connsiteY6" fmla="*/ 2369127 h 4114800"/>
                <a:gd name="connsiteX7" fmla="*/ 2392878 w 7380515"/>
                <a:gd name="connsiteY7" fmla="*/ 1769423 h 4114800"/>
                <a:gd name="connsiteX8" fmla="*/ 2933205 w 7380515"/>
                <a:gd name="connsiteY8" fmla="*/ 730332 h 4114800"/>
                <a:gd name="connsiteX9" fmla="*/ 3182587 w 7380515"/>
                <a:gd name="connsiteY9" fmla="*/ 296883 h 4114800"/>
                <a:gd name="connsiteX10" fmla="*/ 3431969 w 7380515"/>
                <a:gd name="connsiteY10" fmla="*/ 53439 h 4114800"/>
                <a:gd name="connsiteX11" fmla="*/ 3681351 w 7380515"/>
                <a:gd name="connsiteY11" fmla="*/ 0 h 4114800"/>
                <a:gd name="connsiteX12" fmla="*/ 3871356 w 7380515"/>
                <a:gd name="connsiteY12" fmla="*/ 53439 h 4114800"/>
                <a:gd name="connsiteX13" fmla="*/ 4073237 w 7380515"/>
                <a:gd name="connsiteY13" fmla="*/ 225631 h 4114800"/>
                <a:gd name="connsiteX14" fmla="*/ 4459185 w 7380515"/>
                <a:gd name="connsiteY14" fmla="*/ 730332 h 4114800"/>
                <a:gd name="connsiteX15" fmla="*/ 4714504 w 7380515"/>
                <a:gd name="connsiteY15" fmla="*/ 1205345 h 4114800"/>
                <a:gd name="connsiteX16" fmla="*/ 5106390 w 7380515"/>
                <a:gd name="connsiteY16" fmla="*/ 2036618 h 4114800"/>
                <a:gd name="connsiteX17" fmla="*/ 5444837 w 7380515"/>
                <a:gd name="connsiteY17" fmla="*/ 2701636 h 4114800"/>
                <a:gd name="connsiteX18" fmla="*/ 5818909 w 7380515"/>
                <a:gd name="connsiteY18" fmla="*/ 3325090 h 4114800"/>
                <a:gd name="connsiteX19" fmla="*/ 6198920 w 7380515"/>
                <a:gd name="connsiteY19" fmla="*/ 3687288 h 4114800"/>
                <a:gd name="connsiteX20" fmla="*/ 6721434 w 7380515"/>
                <a:gd name="connsiteY20" fmla="*/ 3990109 h 4114800"/>
                <a:gd name="connsiteX21" fmla="*/ 6947065 w 7380515"/>
                <a:gd name="connsiteY21" fmla="*/ 4031672 h 4114800"/>
                <a:gd name="connsiteX22" fmla="*/ 7380515 w 7380515"/>
                <a:gd name="connsiteY22" fmla="*/ 4108862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380515" h="4114800">
                  <a:moveTo>
                    <a:pt x="0" y="4114800"/>
                  </a:moveTo>
                  <a:cubicBezTo>
                    <a:pt x="125186" y="4101935"/>
                    <a:pt x="250372" y="4089070"/>
                    <a:pt x="362198" y="4061361"/>
                  </a:cubicBezTo>
                  <a:cubicBezTo>
                    <a:pt x="474024" y="4033652"/>
                    <a:pt x="568036" y="3994067"/>
                    <a:pt x="670956" y="3948545"/>
                  </a:cubicBezTo>
                  <a:cubicBezTo>
                    <a:pt x="773876" y="3903023"/>
                    <a:pt x="864920" y="3864428"/>
                    <a:pt x="979715" y="3788228"/>
                  </a:cubicBezTo>
                  <a:cubicBezTo>
                    <a:pt x="1094510" y="3712028"/>
                    <a:pt x="1239982" y="3610098"/>
                    <a:pt x="1359725" y="3491345"/>
                  </a:cubicBezTo>
                  <a:cubicBezTo>
                    <a:pt x="1479468" y="3372592"/>
                    <a:pt x="1573481" y="3262745"/>
                    <a:pt x="1698172" y="3075709"/>
                  </a:cubicBezTo>
                  <a:cubicBezTo>
                    <a:pt x="1822863" y="2888673"/>
                    <a:pt x="1992086" y="2586841"/>
                    <a:pt x="2107870" y="2369127"/>
                  </a:cubicBezTo>
                  <a:cubicBezTo>
                    <a:pt x="2223654" y="2151413"/>
                    <a:pt x="2255322" y="2042555"/>
                    <a:pt x="2392878" y="1769423"/>
                  </a:cubicBezTo>
                  <a:cubicBezTo>
                    <a:pt x="2530434" y="1496291"/>
                    <a:pt x="2801587" y="975755"/>
                    <a:pt x="2933205" y="730332"/>
                  </a:cubicBezTo>
                  <a:cubicBezTo>
                    <a:pt x="3064823" y="484909"/>
                    <a:pt x="3099460" y="409698"/>
                    <a:pt x="3182587" y="296883"/>
                  </a:cubicBezTo>
                  <a:cubicBezTo>
                    <a:pt x="3265714" y="184068"/>
                    <a:pt x="3348842" y="102919"/>
                    <a:pt x="3431969" y="53439"/>
                  </a:cubicBezTo>
                  <a:cubicBezTo>
                    <a:pt x="3515096" y="3959"/>
                    <a:pt x="3608120" y="0"/>
                    <a:pt x="3681351" y="0"/>
                  </a:cubicBezTo>
                  <a:cubicBezTo>
                    <a:pt x="3754582" y="0"/>
                    <a:pt x="3806042" y="15834"/>
                    <a:pt x="3871356" y="53439"/>
                  </a:cubicBezTo>
                  <a:cubicBezTo>
                    <a:pt x="3936670" y="91044"/>
                    <a:pt x="3975266" y="112816"/>
                    <a:pt x="4073237" y="225631"/>
                  </a:cubicBezTo>
                  <a:cubicBezTo>
                    <a:pt x="4171208" y="338446"/>
                    <a:pt x="4352307" y="567046"/>
                    <a:pt x="4459185" y="730332"/>
                  </a:cubicBezTo>
                  <a:cubicBezTo>
                    <a:pt x="4566063" y="893618"/>
                    <a:pt x="4606637" y="987631"/>
                    <a:pt x="4714504" y="1205345"/>
                  </a:cubicBezTo>
                  <a:cubicBezTo>
                    <a:pt x="4822371" y="1423059"/>
                    <a:pt x="4984668" y="1787236"/>
                    <a:pt x="5106390" y="2036618"/>
                  </a:cubicBezTo>
                  <a:cubicBezTo>
                    <a:pt x="5228112" y="2286000"/>
                    <a:pt x="5326084" y="2486891"/>
                    <a:pt x="5444837" y="2701636"/>
                  </a:cubicBezTo>
                  <a:cubicBezTo>
                    <a:pt x="5563590" y="2916381"/>
                    <a:pt x="5693229" y="3160815"/>
                    <a:pt x="5818909" y="3325090"/>
                  </a:cubicBezTo>
                  <a:cubicBezTo>
                    <a:pt x="5944589" y="3489365"/>
                    <a:pt x="6048499" y="3576452"/>
                    <a:pt x="6198920" y="3687288"/>
                  </a:cubicBezTo>
                  <a:cubicBezTo>
                    <a:pt x="6349341" y="3798124"/>
                    <a:pt x="6596743" y="3932712"/>
                    <a:pt x="6721434" y="3990109"/>
                  </a:cubicBezTo>
                  <a:cubicBezTo>
                    <a:pt x="6846125" y="4047506"/>
                    <a:pt x="6947065" y="4031672"/>
                    <a:pt x="6947065" y="4031672"/>
                  </a:cubicBezTo>
                  <a:lnTo>
                    <a:pt x="7380515" y="4108862"/>
                  </a:lnTo>
                </a:path>
              </a:pathLst>
            </a:custGeom>
            <a:noFill/>
            <a:ln w="28575">
              <a:solidFill>
                <a:srgbClr val="FF6B3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02CB612B-61F0-49A6-A7E5-F21F23BF0BD4}"/>
                </a:ext>
              </a:extLst>
            </p:cNvPr>
            <p:cNvSpPr/>
            <p:nvPr/>
          </p:nvSpPr>
          <p:spPr>
            <a:xfrm>
              <a:off x="6573855" y="5118261"/>
              <a:ext cx="409699" cy="754083"/>
            </a:xfrm>
            <a:custGeom>
              <a:avLst/>
              <a:gdLst>
                <a:gd name="connsiteX0" fmla="*/ 0 w 7380515"/>
                <a:gd name="connsiteY0" fmla="*/ 4114800 h 4114800"/>
                <a:gd name="connsiteX1" fmla="*/ 362198 w 7380515"/>
                <a:gd name="connsiteY1" fmla="*/ 4061361 h 4114800"/>
                <a:gd name="connsiteX2" fmla="*/ 670956 w 7380515"/>
                <a:gd name="connsiteY2" fmla="*/ 3948545 h 4114800"/>
                <a:gd name="connsiteX3" fmla="*/ 979715 w 7380515"/>
                <a:gd name="connsiteY3" fmla="*/ 3788228 h 4114800"/>
                <a:gd name="connsiteX4" fmla="*/ 1359725 w 7380515"/>
                <a:gd name="connsiteY4" fmla="*/ 3491345 h 4114800"/>
                <a:gd name="connsiteX5" fmla="*/ 1698172 w 7380515"/>
                <a:gd name="connsiteY5" fmla="*/ 3075709 h 4114800"/>
                <a:gd name="connsiteX6" fmla="*/ 2107870 w 7380515"/>
                <a:gd name="connsiteY6" fmla="*/ 2369127 h 4114800"/>
                <a:gd name="connsiteX7" fmla="*/ 2392878 w 7380515"/>
                <a:gd name="connsiteY7" fmla="*/ 1769423 h 4114800"/>
                <a:gd name="connsiteX8" fmla="*/ 2933205 w 7380515"/>
                <a:gd name="connsiteY8" fmla="*/ 730332 h 4114800"/>
                <a:gd name="connsiteX9" fmla="*/ 3182587 w 7380515"/>
                <a:gd name="connsiteY9" fmla="*/ 296883 h 4114800"/>
                <a:gd name="connsiteX10" fmla="*/ 3431969 w 7380515"/>
                <a:gd name="connsiteY10" fmla="*/ 53439 h 4114800"/>
                <a:gd name="connsiteX11" fmla="*/ 3681351 w 7380515"/>
                <a:gd name="connsiteY11" fmla="*/ 0 h 4114800"/>
                <a:gd name="connsiteX12" fmla="*/ 3871356 w 7380515"/>
                <a:gd name="connsiteY12" fmla="*/ 53439 h 4114800"/>
                <a:gd name="connsiteX13" fmla="*/ 4073237 w 7380515"/>
                <a:gd name="connsiteY13" fmla="*/ 225631 h 4114800"/>
                <a:gd name="connsiteX14" fmla="*/ 4459185 w 7380515"/>
                <a:gd name="connsiteY14" fmla="*/ 730332 h 4114800"/>
                <a:gd name="connsiteX15" fmla="*/ 4714504 w 7380515"/>
                <a:gd name="connsiteY15" fmla="*/ 1205345 h 4114800"/>
                <a:gd name="connsiteX16" fmla="*/ 5106390 w 7380515"/>
                <a:gd name="connsiteY16" fmla="*/ 2036618 h 4114800"/>
                <a:gd name="connsiteX17" fmla="*/ 5444837 w 7380515"/>
                <a:gd name="connsiteY17" fmla="*/ 2701636 h 4114800"/>
                <a:gd name="connsiteX18" fmla="*/ 5818909 w 7380515"/>
                <a:gd name="connsiteY18" fmla="*/ 3325090 h 4114800"/>
                <a:gd name="connsiteX19" fmla="*/ 6198920 w 7380515"/>
                <a:gd name="connsiteY19" fmla="*/ 3687288 h 4114800"/>
                <a:gd name="connsiteX20" fmla="*/ 6721434 w 7380515"/>
                <a:gd name="connsiteY20" fmla="*/ 3990109 h 4114800"/>
                <a:gd name="connsiteX21" fmla="*/ 6947065 w 7380515"/>
                <a:gd name="connsiteY21" fmla="*/ 4031672 h 4114800"/>
                <a:gd name="connsiteX22" fmla="*/ 7380515 w 7380515"/>
                <a:gd name="connsiteY22" fmla="*/ 4108862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380515" h="4114800">
                  <a:moveTo>
                    <a:pt x="0" y="4114800"/>
                  </a:moveTo>
                  <a:cubicBezTo>
                    <a:pt x="125186" y="4101935"/>
                    <a:pt x="250372" y="4089070"/>
                    <a:pt x="362198" y="4061361"/>
                  </a:cubicBezTo>
                  <a:cubicBezTo>
                    <a:pt x="474024" y="4033652"/>
                    <a:pt x="568036" y="3994067"/>
                    <a:pt x="670956" y="3948545"/>
                  </a:cubicBezTo>
                  <a:cubicBezTo>
                    <a:pt x="773876" y="3903023"/>
                    <a:pt x="864920" y="3864428"/>
                    <a:pt x="979715" y="3788228"/>
                  </a:cubicBezTo>
                  <a:cubicBezTo>
                    <a:pt x="1094510" y="3712028"/>
                    <a:pt x="1239982" y="3610098"/>
                    <a:pt x="1359725" y="3491345"/>
                  </a:cubicBezTo>
                  <a:cubicBezTo>
                    <a:pt x="1479468" y="3372592"/>
                    <a:pt x="1573481" y="3262745"/>
                    <a:pt x="1698172" y="3075709"/>
                  </a:cubicBezTo>
                  <a:cubicBezTo>
                    <a:pt x="1822863" y="2888673"/>
                    <a:pt x="1992086" y="2586841"/>
                    <a:pt x="2107870" y="2369127"/>
                  </a:cubicBezTo>
                  <a:cubicBezTo>
                    <a:pt x="2223654" y="2151413"/>
                    <a:pt x="2255322" y="2042555"/>
                    <a:pt x="2392878" y="1769423"/>
                  </a:cubicBezTo>
                  <a:cubicBezTo>
                    <a:pt x="2530434" y="1496291"/>
                    <a:pt x="2801587" y="975755"/>
                    <a:pt x="2933205" y="730332"/>
                  </a:cubicBezTo>
                  <a:cubicBezTo>
                    <a:pt x="3064823" y="484909"/>
                    <a:pt x="3099460" y="409698"/>
                    <a:pt x="3182587" y="296883"/>
                  </a:cubicBezTo>
                  <a:cubicBezTo>
                    <a:pt x="3265714" y="184068"/>
                    <a:pt x="3348842" y="102919"/>
                    <a:pt x="3431969" y="53439"/>
                  </a:cubicBezTo>
                  <a:cubicBezTo>
                    <a:pt x="3515096" y="3959"/>
                    <a:pt x="3608120" y="0"/>
                    <a:pt x="3681351" y="0"/>
                  </a:cubicBezTo>
                  <a:cubicBezTo>
                    <a:pt x="3754582" y="0"/>
                    <a:pt x="3806042" y="15834"/>
                    <a:pt x="3871356" y="53439"/>
                  </a:cubicBezTo>
                  <a:cubicBezTo>
                    <a:pt x="3936670" y="91044"/>
                    <a:pt x="3975266" y="112816"/>
                    <a:pt x="4073237" y="225631"/>
                  </a:cubicBezTo>
                  <a:cubicBezTo>
                    <a:pt x="4171208" y="338446"/>
                    <a:pt x="4352307" y="567046"/>
                    <a:pt x="4459185" y="730332"/>
                  </a:cubicBezTo>
                  <a:cubicBezTo>
                    <a:pt x="4566063" y="893618"/>
                    <a:pt x="4606637" y="987631"/>
                    <a:pt x="4714504" y="1205345"/>
                  </a:cubicBezTo>
                  <a:cubicBezTo>
                    <a:pt x="4822371" y="1423059"/>
                    <a:pt x="4984668" y="1787236"/>
                    <a:pt x="5106390" y="2036618"/>
                  </a:cubicBezTo>
                  <a:cubicBezTo>
                    <a:pt x="5228112" y="2286000"/>
                    <a:pt x="5326084" y="2486891"/>
                    <a:pt x="5444837" y="2701636"/>
                  </a:cubicBezTo>
                  <a:cubicBezTo>
                    <a:pt x="5563590" y="2916381"/>
                    <a:pt x="5693229" y="3160815"/>
                    <a:pt x="5818909" y="3325090"/>
                  </a:cubicBezTo>
                  <a:cubicBezTo>
                    <a:pt x="5944589" y="3489365"/>
                    <a:pt x="6048499" y="3576452"/>
                    <a:pt x="6198920" y="3687288"/>
                  </a:cubicBezTo>
                  <a:cubicBezTo>
                    <a:pt x="6349341" y="3798124"/>
                    <a:pt x="6596743" y="3932712"/>
                    <a:pt x="6721434" y="3990109"/>
                  </a:cubicBezTo>
                  <a:cubicBezTo>
                    <a:pt x="6846125" y="4047506"/>
                    <a:pt x="6947065" y="4031672"/>
                    <a:pt x="6947065" y="4031672"/>
                  </a:cubicBezTo>
                  <a:lnTo>
                    <a:pt x="7380515" y="4108862"/>
                  </a:lnTo>
                </a:path>
              </a:pathLst>
            </a:custGeom>
            <a:noFill/>
            <a:ln w="28575">
              <a:solidFill>
                <a:srgbClr val="FF6B3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2FE03A36-28BD-49AC-95B1-E26551C44A01}"/>
                </a:ext>
              </a:extLst>
            </p:cNvPr>
            <p:cNvSpPr/>
            <p:nvPr/>
          </p:nvSpPr>
          <p:spPr>
            <a:xfrm>
              <a:off x="6971170" y="5118260"/>
              <a:ext cx="409699" cy="754083"/>
            </a:xfrm>
            <a:custGeom>
              <a:avLst/>
              <a:gdLst>
                <a:gd name="connsiteX0" fmla="*/ 0 w 7380515"/>
                <a:gd name="connsiteY0" fmla="*/ 4114800 h 4114800"/>
                <a:gd name="connsiteX1" fmla="*/ 362198 w 7380515"/>
                <a:gd name="connsiteY1" fmla="*/ 4061361 h 4114800"/>
                <a:gd name="connsiteX2" fmla="*/ 670956 w 7380515"/>
                <a:gd name="connsiteY2" fmla="*/ 3948545 h 4114800"/>
                <a:gd name="connsiteX3" fmla="*/ 979715 w 7380515"/>
                <a:gd name="connsiteY3" fmla="*/ 3788228 h 4114800"/>
                <a:gd name="connsiteX4" fmla="*/ 1359725 w 7380515"/>
                <a:gd name="connsiteY4" fmla="*/ 3491345 h 4114800"/>
                <a:gd name="connsiteX5" fmla="*/ 1698172 w 7380515"/>
                <a:gd name="connsiteY5" fmla="*/ 3075709 h 4114800"/>
                <a:gd name="connsiteX6" fmla="*/ 2107870 w 7380515"/>
                <a:gd name="connsiteY6" fmla="*/ 2369127 h 4114800"/>
                <a:gd name="connsiteX7" fmla="*/ 2392878 w 7380515"/>
                <a:gd name="connsiteY7" fmla="*/ 1769423 h 4114800"/>
                <a:gd name="connsiteX8" fmla="*/ 2933205 w 7380515"/>
                <a:gd name="connsiteY8" fmla="*/ 730332 h 4114800"/>
                <a:gd name="connsiteX9" fmla="*/ 3182587 w 7380515"/>
                <a:gd name="connsiteY9" fmla="*/ 296883 h 4114800"/>
                <a:gd name="connsiteX10" fmla="*/ 3431969 w 7380515"/>
                <a:gd name="connsiteY10" fmla="*/ 53439 h 4114800"/>
                <a:gd name="connsiteX11" fmla="*/ 3681351 w 7380515"/>
                <a:gd name="connsiteY11" fmla="*/ 0 h 4114800"/>
                <a:gd name="connsiteX12" fmla="*/ 3871356 w 7380515"/>
                <a:gd name="connsiteY12" fmla="*/ 53439 h 4114800"/>
                <a:gd name="connsiteX13" fmla="*/ 4073237 w 7380515"/>
                <a:gd name="connsiteY13" fmla="*/ 225631 h 4114800"/>
                <a:gd name="connsiteX14" fmla="*/ 4459185 w 7380515"/>
                <a:gd name="connsiteY14" fmla="*/ 730332 h 4114800"/>
                <a:gd name="connsiteX15" fmla="*/ 4714504 w 7380515"/>
                <a:gd name="connsiteY15" fmla="*/ 1205345 h 4114800"/>
                <a:gd name="connsiteX16" fmla="*/ 5106390 w 7380515"/>
                <a:gd name="connsiteY16" fmla="*/ 2036618 h 4114800"/>
                <a:gd name="connsiteX17" fmla="*/ 5444837 w 7380515"/>
                <a:gd name="connsiteY17" fmla="*/ 2701636 h 4114800"/>
                <a:gd name="connsiteX18" fmla="*/ 5818909 w 7380515"/>
                <a:gd name="connsiteY18" fmla="*/ 3325090 h 4114800"/>
                <a:gd name="connsiteX19" fmla="*/ 6198920 w 7380515"/>
                <a:gd name="connsiteY19" fmla="*/ 3687288 h 4114800"/>
                <a:gd name="connsiteX20" fmla="*/ 6721434 w 7380515"/>
                <a:gd name="connsiteY20" fmla="*/ 3990109 h 4114800"/>
                <a:gd name="connsiteX21" fmla="*/ 6947065 w 7380515"/>
                <a:gd name="connsiteY21" fmla="*/ 4031672 h 4114800"/>
                <a:gd name="connsiteX22" fmla="*/ 7380515 w 7380515"/>
                <a:gd name="connsiteY22" fmla="*/ 4108862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380515" h="4114800">
                  <a:moveTo>
                    <a:pt x="0" y="4114800"/>
                  </a:moveTo>
                  <a:cubicBezTo>
                    <a:pt x="125186" y="4101935"/>
                    <a:pt x="250372" y="4089070"/>
                    <a:pt x="362198" y="4061361"/>
                  </a:cubicBezTo>
                  <a:cubicBezTo>
                    <a:pt x="474024" y="4033652"/>
                    <a:pt x="568036" y="3994067"/>
                    <a:pt x="670956" y="3948545"/>
                  </a:cubicBezTo>
                  <a:cubicBezTo>
                    <a:pt x="773876" y="3903023"/>
                    <a:pt x="864920" y="3864428"/>
                    <a:pt x="979715" y="3788228"/>
                  </a:cubicBezTo>
                  <a:cubicBezTo>
                    <a:pt x="1094510" y="3712028"/>
                    <a:pt x="1239982" y="3610098"/>
                    <a:pt x="1359725" y="3491345"/>
                  </a:cubicBezTo>
                  <a:cubicBezTo>
                    <a:pt x="1479468" y="3372592"/>
                    <a:pt x="1573481" y="3262745"/>
                    <a:pt x="1698172" y="3075709"/>
                  </a:cubicBezTo>
                  <a:cubicBezTo>
                    <a:pt x="1822863" y="2888673"/>
                    <a:pt x="1992086" y="2586841"/>
                    <a:pt x="2107870" y="2369127"/>
                  </a:cubicBezTo>
                  <a:cubicBezTo>
                    <a:pt x="2223654" y="2151413"/>
                    <a:pt x="2255322" y="2042555"/>
                    <a:pt x="2392878" y="1769423"/>
                  </a:cubicBezTo>
                  <a:cubicBezTo>
                    <a:pt x="2530434" y="1496291"/>
                    <a:pt x="2801587" y="975755"/>
                    <a:pt x="2933205" y="730332"/>
                  </a:cubicBezTo>
                  <a:cubicBezTo>
                    <a:pt x="3064823" y="484909"/>
                    <a:pt x="3099460" y="409698"/>
                    <a:pt x="3182587" y="296883"/>
                  </a:cubicBezTo>
                  <a:cubicBezTo>
                    <a:pt x="3265714" y="184068"/>
                    <a:pt x="3348842" y="102919"/>
                    <a:pt x="3431969" y="53439"/>
                  </a:cubicBezTo>
                  <a:cubicBezTo>
                    <a:pt x="3515096" y="3959"/>
                    <a:pt x="3608120" y="0"/>
                    <a:pt x="3681351" y="0"/>
                  </a:cubicBezTo>
                  <a:cubicBezTo>
                    <a:pt x="3754582" y="0"/>
                    <a:pt x="3806042" y="15834"/>
                    <a:pt x="3871356" y="53439"/>
                  </a:cubicBezTo>
                  <a:cubicBezTo>
                    <a:pt x="3936670" y="91044"/>
                    <a:pt x="3975266" y="112816"/>
                    <a:pt x="4073237" y="225631"/>
                  </a:cubicBezTo>
                  <a:cubicBezTo>
                    <a:pt x="4171208" y="338446"/>
                    <a:pt x="4352307" y="567046"/>
                    <a:pt x="4459185" y="730332"/>
                  </a:cubicBezTo>
                  <a:cubicBezTo>
                    <a:pt x="4566063" y="893618"/>
                    <a:pt x="4606637" y="987631"/>
                    <a:pt x="4714504" y="1205345"/>
                  </a:cubicBezTo>
                  <a:cubicBezTo>
                    <a:pt x="4822371" y="1423059"/>
                    <a:pt x="4984668" y="1787236"/>
                    <a:pt x="5106390" y="2036618"/>
                  </a:cubicBezTo>
                  <a:cubicBezTo>
                    <a:pt x="5228112" y="2286000"/>
                    <a:pt x="5326084" y="2486891"/>
                    <a:pt x="5444837" y="2701636"/>
                  </a:cubicBezTo>
                  <a:cubicBezTo>
                    <a:pt x="5563590" y="2916381"/>
                    <a:pt x="5693229" y="3160815"/>
                    <a:pt x="5818909" y="3325090"/>
                  </a:cubicBezTo>
                  <a:cubicBezTo>
                    <a:pt x="5944589" y="3489365"/>
                    <a:pt x="6048499" y="3576452"/>
                    <a:pt x="6198920" y="3687288"/>
                  </a:cubicBezTo>
                  <a:cubicBezTo>
                    <a:pt x="6349341" y="3798124"/>
                    <a:pt x="6596743" y="3932712"/>
                    <a:pt x="6721434" y="3990109"/>
                  </a:cubicBezTo>
                  <a:cubicBezTo>
                    <a:pt x="6846125" y="4047506"/>
                    <a:pt x="6947065" y="4031672"/>
                    <a:pt x="6947065" y="4031672"/>
                  </a:cubicBezTo>
                  <a:lnTo>
                    <a:pt x="7380515" y="4108862"/>
                  </a:lnTo>
                </a:path>
              </a:pathLst>
            </a:custGeom>
            <a:noFill/>
            <a:ln w="28575">
              <a:solidFill>
                <a:srgbClr val="FF6B3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5E68CF49-8F46-4637-BB07-DD0918689311}"/>
                </a:ext>
              </a:extLst>
            </p:cNvPr>
            <p:cNvSpPr/>
            <p:nvPr/>
          </p:nvSpPr>
          <p:spPr>
            <a:xfrm>
              <a:off x="7568585" y="5118259"/>
              <a:ext cx="409699" cy="754083"/>
            </a:xfrm>
            <a:custGeom>
              <a:avLst/>
              <a:gdLst>
                <a:gd name="connsiteX0" fmla="*/ 0 w 7380515"/>
                <a:gd name="connsiteY0" fmla="*/ 4114800 h 4114800"/>
                <a:gd name="connsiteX1" fmla="*/ 362198 w 7380515"/>
                <a:gd name="connsiteY1" fmla="*/ 4061361 h 4114800"/>
                <a:gd name="connsiteX2" fmla="*/ 670956 w 7380515"/>
                <a:gd name="connsiteY2" fmla="*/ 3948545 h 4114800"/>
                <a:gd name="connsiteX3" fmla="*/ 979715 w 7380515"/>
                <a:gd name="connsiteY3" fmla="*/ 3788228 h 4114800"/>
                <a:gd name="connsiteX4" fmla="*/ 1359725 w 7380515"/>
                <a:gd name="connsiteY4" fmla="*/ 3491345 h 4114800"/>
                <a:gd name="connsiteX5" fmla="*/ 1698172 w 7380515"/>
                <a:gd name="connsiteY5" fmla="*/ 3075709 h 4114800"/>
                <a:gd name="connsiteX6" fmla="*/ 2107870 w 7380515"/>
                <a:gd name="connsiteY6" fmla="*/ 2369127 h 4114800"/>
                <a:gd name="connsiteX7" fmla="*/ 2392878 w 7380515"/>
                <a:gd name="connsiteY7" fmla="*/ 1769423 h 4114800"/>
                <a:gd name="connsiteX8" fmla="*/ 2933205 w 7380515"/>
                <a:gd name="connsiteY8" fmla="*/ 730332 h 4114800"/>
                <a:gd name="connsiteX9" fmla="*/ 3182587 w 7380515"/>
                <a:gd name="connsiteY9" fmla="*/ 296883 h 4114800"/>
                <a:gd name="connsiteX10" fmla="*/ 3431969 w 7380515"/>
                <a:gd name="connsiteY10" fmla="*/ 53439 h 4114800"/>
                <a:gd name="connsiteX11" fmla="*/ 3681351 w 7380515"/>
                <a:gd name="connsiteY11" fmla="*/ 0 h 4114800"/>
                <a:gd name="connsiteX12" fmla="*/ 3871356 w 7380515"/>
                <a:gd name="connsiteY12" fmla="*/ 53439 h 4114800"/>
                <a:gd name="connsiteX13" fmla="*/ 4073237 w 7380515"/>
                <a:gd name="connsiteY13" fmla="*/ 225631 h 4114800"/>
                <a:gd name="connsiteX14" fmla="*/ 4459185 w 7380515"/>
                <a:gd name="connsiteY14" fmla="*/ 730332 h 4114800"/>
                <a:gd name="connsiteX15" fmla="*/ 4714504 w 7380515"/>
                <a:gd name="connsiteY15" fmla="*/ 1205345 h 4114800"/>
                <a:gd name="connsiteX16" fmla="*/ 5106390 w 7380515"/>
                <a:gd name="connsiteY16" fmla="*/ 2036618 h 4114800"/>
                <a:gd name="connsiteX17" fmla="*/ 5444837 w 7380515"/>
                <a:gd name="connsiteY17" fmla="*/ 2701636 h 4114800"/>
                <a:gd name="connsiteX18" fmla="*/ 5818909 w 7380515"/>
                <a:gd name="connsiteY18" fmla="*/ 3325090 h 4114800"/>
                <a:gd name="connsiteX19" fmla="*/ 6198920 w 7380515"/>
                <a:gd name="connsiteY19" fmla="*/ 3687288 h 4114800"/>
                <a:gd name="connsiteX20" fmla="*/ 6721434 w 7380515"/>
                <a:gd name="connsiteY20" fmla="*/ 3990109 h 4114800"/>
                <a:gd name="connsiteX21" fmla="*/ 6947065 w 7380515"/>
                <a:gd name="connsiteY21" fmla="*/ 4031672 h 4114800"/>
                <a:gd name="connsiteX22" fmla="*/ 7380515 w 7380515"/>
                <a:gd name="connsiteY22" fmla="*/ 4108862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380515" h="4114800">
                  <a:moveTo>
                    <a:pt x="0" y="4114800"/>
                  </a:moveTo>
                  <a:cubicBezTo>
                    <a:pt x="125186" y="4101935"/>
                    <a:pt x="250372" y="4089070"/>
                    <a:pt x="362198" y="4061361"/>
                  </a:cubicBezTo>
                  <a:cubicBezTo>
                    <a:pt x="474024" y="4033652"/>
                    <a:pt x="568036" y="3994067"/>
                    <a:pt x="670956" y="3948545"/>
                  </a:cubicBezTo>
                  <a:cubicBezTo>
                    <a:pt x="773876" y="3903023"/>
                    <a:pt x="864920" y="3864428"/>
                    <a:pt x="979715" y="3788228"/>
                  </a:cubicBezTo>
                  <a:cubicBezTo>
                    <a:pt x="1094510" y="3712028"/>
                    <a:pt x="1239982" y="3610098"/>
                    <a:pt x="1359725" y="3491345"/>
                  </a:cubicBezTo>
                  <a:cubicBezTo>
                    <a:pt x="1479468" y="3372592"/>
                    <a:pt x="1573481" y="3262745"/>
                    <a:pt x="1698172" y="3075709"/>
                  </a:cubicBezTo>
                  <a:cubicBezTo>
                    <a:pt x="1822863" y="2888673"/>
                    <a:pt x="1992086" y="2586841"/>
                    <a:pt x="2107870" y="2369127"/>
                  </a:cubicBezTo>
                  <a:cubicBezTo>
                    <a:pt x="2223654" y="2151413"/>
                    <a:pt x="2255322" y="2042555"/>
                    <a:pt x="2392878" y="1769423"/>
                  </a:cubicBezTo>
                  <a:cubicBezTo>
                    <a:pt x="2530434" y="1496291"/>
                    <a:pt x="2801587" y="975755"/>
                    <a:pt x="2933205" y="730332"/>
                  </a:cubicBezTo>
                  <a:cubicBezTo>
                    <a:pt x="3064823" y="484909"/>
                    <a:pt x="3099460" y="409698"/>
                    <a:pt x="3182587" y="296883"/>
                  </a:cubicBezTo>
                  <a:cubicBezTo>
                    <a:pt x="3265714" y="184068"/>
                    <a:pt x="3348842" y="102919"/>
                    <a:pt x="3431969" y="53439"/>
                  </a:cubicBezTo>
                  <a:cubicBezTo>
                    <a:pt x="3515096" y="3959"/>
                    <a:pt x="3608120" y="0"/>
                    <a:pt x="3681351" y="0"/>
                  </a:cubicBezTo>
                  <a:cubicBezTo>
                    <a:pt x="3754582" y="0"/>
                    <a:pt x="3806042" y="15834"/>
                    <a:pt x="3871356" y="53439"/>
                  </a:cubicBezTo>
                  <a:cubicBezTo>
                    <a:pt x="3936670" y="91044"/>
                    <a:pt x="3975266" y="112816"/>
                    <a:pt x="4073237" y="225631"/>
                  </a:cubicBezTo>
                  <a:cubicBezTo>
                    <a:pt x="4171208" y="338446"/>
                    <a:pt x="4352307" y="567046"/>
                    <a:pt x="4459185" y="730332"/>
                  </a:cubicBezTo>
                  <a:cubicBezTo>
                    <a:pt x="4566063" y="893618"/>
                    <a:pt x="4606637" y="987631"/>
                    <a:pt x="4714504" y="1205345"/>
                  </a:cubicBezTo>
                  <a:cubicBezTo>
                    <a:pt x="4822371" y="1423059"/>
                    <a:pt x="4984668" y="1787236"/>
                    <a:pt x="5106390" y="2036618"/>
                  </a:cubicBezTo>
                  <a:cubicBezTo>
                    <a:pt x="5228112" y="2286000"/>
                    <a:pt x="5326084" y="2486891"/>
                    <a:pt x="5444837" y="2701636"/>
                  </a:cubicBezTo>
                  <a:cubicBezTo>
                    <a:pt x="5563590" y="2916381"/>
                    <a:pt x="5693229" y="3160815"/>
                    <a:pt x="5818909" y="3325090"/>
                  </a:cubicBezTo>
                  <a:cubicBezTo>
                    <a:pt x="5944589" y="3489365"/>
                    <a:pt x="6048499" y="3576452"/>
                    <a:pt x="6198920" y="3687288"/>
                  </a:cubicBezTo>
                  <a:cubicBezTo>
                    <a:pt x="6349341" y="3798124"/>
                    <a:pt x="6596743" y="3932712"/>
                    <a:pt x="6721434" y="3990109"/>
                  </a:cubicBezTo>
                  <a:cubicBezTo>
                    <a:pt x="6846125" y="4047506"/>
                    <a:pt x="6947065" y="4031672"/>
                    <a:pt x="6947065" y="4031672"/>
                  </a:cubicBezTo>
                  <a:lnTo>
                    <a:pt x="7380515" y="4108862"/>
                  </a:lnTo>
                </a:path>
              </a:pathLst>
            </a:custGeom>
            <a:noFill/>
            <a:ln w="28575">
              <a:solidFill>
                <a:srgbClr val="FF6B3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EE8CC47D-25FB-477B-8F58-FEED27635F0C}"/>
                </a:ext>
              </a:extLst>
            </p:cNvPr>
            <p:cNvSpPr/>
            <p:nvPr/>
          </p:nvSpPr>
          <p:spPr>
            <a:xfrm>
              <a:off x="4585233" y="5118258"/>
              <a:ext cx="409699" cy="754083"/>
            </a:xfrm>
            <a:custGeom>
              <a:avLst/>
              <a:gdLst>
                <a:gd name="connsiteX0" fmla="*/ 0 w 7380515"/>
                <a:gd name="connsiteY0" fmla="*/ 4114800 h 4114800"/>
                <a:gd name="connsiteX1" fmla="*/ 362198 w 7380515"/>
                <a:gd name="connsiteY1" fmla="*/ 4061361 h 4114800"/>
                <a:gd name="connsiteX2" fmla="*/ 670956 w 7380515"/>
                <a:gd name="connsiteY2" fmla="*/ 3948545 h 4114800"/>
                <a:gd name="connsiteX3" fmla="*/ 979715 w 7380515"/>
                <a:gd name="connsiteY3" fmla="*/ 3788228 h 4114800"/>
                <a:gd name="connsiteX4" fmla="*/ 1359725 w 7380515"/>
                <a:gd name="connsiteY4" fmla="*/ 3491345 h 4114800"/>
                <a:gd name="connsiteX5" fmla="*/ 1698172 w 7380515"/>
                <a:gd name="connsiteY5" fmla="*/ 3075709 h 4114800"/>
                <a:gd name="connsiteX6" fmla="*/ 2107870 w 7380515"/>
                <a:gd name="connsiteY6" fmla="*/ 2369127 h 4114800"/>
                <a:gd name="connsiteX7" fmla="*/ 2392878 w 7380515"/>
                <a:gd name="connsiteY7" fmla="*/ 1769423 h 4114800"/>
                <a:gd name="connsiteX8" fmla="*/ 2933205 w 7380515"/>
                <a:gd name="connsiteY8" fmla="*/ 730332 h 4114800"/>
                <a:gd name="connsiteX9" fmla="*/ 3182587 w 7380515"/>
                <a:gd name="connsiteY9" fmla="*/ 296883 h 4114800"/>
                <a:gd name="connsiteX10" fmla="*/ 3431969 w 7380515"/>
                <a:gd name="connsiteY10" fmla="*/ 53439 h 4114800"/>
                <a:gd name="connsiteX11" fmla="*/ 3681351 w 7380515"/>
                <a:gd name="connsiteY11" fmla="*/ 0 h 4114800"/>
                <a:gd name="connsiteX12" fmla="*/ 3871356 w 7380515"/>
                <a:gd name="connsiteY12" fmla="*/ 53439 h 4114800"/>
                <a:gd name="connsiteX13" fmla="*/ 4073237 w 7380515"/>
                <a:gd name="connsiteY13" fmla="*/ 225631 h 4114800"/>
                <a:gd name="connsiteX14" fmla="*/ 4459185 w 7380515"/>
                <a:gd name="connsiteY14" fmla="*/ 730332 h 4114800"/>
                <a:gd name="connsiteX15" fmla="*/ 4714504 w 7380515"/>
                <a:gd name="connsiteY15" fmla="*/ 1205345 h 4114800"/>
                <a:gd name="connsiteX16" fmla="*/ 5106390 w 7380515"/>
                <a:gd name="connsiteY16" fmla="*/ 2036618 h 4114800"/>
                <a:gd name="connsiteX17" fmla="*/ 5444837 w 7380515"/>
                <a:gd name="connsiteY17" fmla="*/ 2701636 h 4114800"/>
                <a:gd name="connsiteX18" fmla="*/ 5818909 w 7380515"/>
                <a:gd name="connsiteY18" fmla="*/ 3325090 h 4114800"/>
                <a:gd name="connsiteX19" fmla="*/ 6198920 w 7380515"/>
                <a:gd name="connsiteY19" fmla="*/ 3687288 h 4114800"/>
                <a:gd name="connsiteX20" fmla="*/ 6721434 w 7380515"/>
                <a:gd name="connsiteY20" fmla="*/ 3990109 h 4114800"/>
                <a:gd name="connsiteX21" fmla="*/ 6947065 w 7380515"/>
                <a:gd name="connsiteY21" fmla="*/ 4031672 h 4114800"/>
                <a:gd name="connsiteX22" fmla="*/ 7380515 w 7380515"/>
                <a:gd name="connsiteY22" fmla="*/ 4108862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380515" h="4114800">
                  <a:moveTo>
                    <a:pt x="0" y="4114800"/>
                  </a:moveTo>
                  <a:cubicBezTo>
                    <a:pt x="125186" y="4101935"/>
                    <a:pt x="250372" y="4089070"/>
                    <a:pt x="362198" y="4061361"/>
                  </a:cubicBezTo>
                  <a:cubicBezTo>
                    <a:pt x="474024" y="4033652"/>
                    <a:pt x="568036" y="3994067"/>
                    <a:pt x="670956" y="3948545"/>
                  </a:cubicBezTo>
                  <a:cubicBezTo>
                    <a:pt x="773876" y="3903023"/>
                    <a:pt x="864920" y="3864428"/>
                    <a:pt x="979715" y="3788228"/>
                  </a:cubicBezTo>
                  <a:cubicBezTo>
                    <a:pt x="1094510" y="3712028"/>
                    <a:pt x="1239982" y="3610098"/>
                    <a:pt x="1359725" y="3491345"/>
                  </a:cubicBezTo>
                  <a:cubicBezTo>
                    <a:pt x="1479468" y="3372592"/>
                    <a:pt x="1573481" y="3262745"/>
                    <a:pt x="1698172" y="3075709"/>
                  </a:cubicBezTo>
                  <a:cubicBezTo>
                    <a:pt x="1822863" y="2888673"/>
                    <a:pt x="1992086" y="2586841"/>
                    <a:pt x="2107870" y="2369127"/>
                  </a:cubicBezTo>
                  <a:cubicBezTo>
                    <a:pt x="2223654" y="2151413"/>
                    <a:pt x="2255322" y="2042555"/>
                    <a:pt x="2392878" y="1769423"/>
                  </a:cubicBezTo>
                  <a:cubicBezTo>
                    <a:pt x="2530434" y="1496291"/>
                    <a:pt x="2801587" y="975755"/>
                    <a:pt x="2933205" y="730332"/>
                  </a:cubicBezTo>
                  <a:cubicBezTo>
                    <a:pt x="3064823" y="484909"/>
                    <a:pt x="3099460" y="409698"/>
                    <a:pt x="3182587" y="296883"/>
                  </a:cubicBezTo>
                  <a:cubicBezTo>
                    <a:pt x="3265714" y="184068"/>
                    <a:pt x="3348842" y="102919"/>
                    <a:pt x="3431969" y="53439"/>
                  </a:cubicBezTo>
                  <a:cubicBezTo>
                    <a:pt x="3515096" y="3959"/>
                    <a:pt x="3608120" y="0"/>
                    <a:pt x="3681351" y="0"/>
                  </a:cubicBezTo>
                  <a:cubicBezTo>
                    <a:pt x="3754582" y="0"/>
                    <a:pt x="3806042" y="15834"/>
                    <a:pt x="3871356" y="53439"/>
                  </a:cubicBezTo>
                  <a:cubicBezTo>
                    <a:pt x="3936670" y="91044"/>
                    <a:pt x="3975266" y="112816"/>
                    <a:pt x="4073237" y="225631"/>
                  </a:cubicBezTo>
                  <a:cubicBezTo>
                    <a:pt x="4171208" y="338446"/>
                    <a:pt x="4352307" y="567046"/>
                    <a:pt x="4459185" y="730332"/>
                  </a:cubicBezTo>
                  <a:cubicBezTo>
                    <a:pt x="4566063" y="893618"/>
                    <a:pt x="4606637" y="987631"/>
                    <a:pt x="4714504" y="1205345"/>
                  </a:cubicBezTo>
                  <a:cubicBezTo>
                    <a:pt x="4822371" y="1423059"/>
                    <a:pt x="4984668" y="1787236"/>
                    <a:pt x="5106390" y="2036618"/>
                  </a:cubicBezTo>
                  <a:cubicBezTo>
                    <a:pt x="5228112" y="2286000"/>
                    <a:pt x="5326084" y="2486891"/>
                    <a:pt x="5444837" y="2701636"/>
                  </a:cubicBezTo>
                  <a:cubicBezTo>
                    <a:pt x="5563590" y="2916381"/>
                    <a:pt x="5693229" y="3160815"/>
                    <a:pt x="5818909" y="3325090"/>
                  </a:cubicBezTo>
                  <a:cubicBezTo>
                    <a:pt x="5944589" y="3489365"/>
                    <a:pt x="6048499" y="3576452"/>
                    <a:pt x="6198920" y="3687288"/>
                  </a:cubicBezTo>
                  <a:cubicBezTo>
                    <a:pt x="6349341" y="3798124"/>
                    <a:pt x="6596743" y="3932712"/>
                    <a:pt x="6721434" y="3990109"/>
                  </a:cubicBezTo>
                  <a:cubicBezTo>
                    <a:pt x="6846125" y="4047506"/>
                    <a:pt x="6947065" y="4031672"/>
                    <a:pt x="6947065" y="4031672"/>
                  </a:cubicBezTo>
                  <a:lnTo>
                    <a:pt x="7380515" y="4108862"/>
                  </a:lnTo>
                </a:path>
              </a:pathLst>
            </a:custGeom>
            <a:noFill/>
            <a:ln w="28575">
              <a:solidFill>
                <a:srgbClr val="FF6B3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C421888A-2ADC-43FB-A53D-20F1705E1A93}"/>
                </a:ext>
              </a:extLst>
            </p:cNvPr>
            <p:cNvSpPr/>
            <p:nvPr/>
          </p:nvSpPr>
          <p:spPr>
            <a:xfrm>
              <a:off x="4226051" y="5118258"/>
              <a:ext cx="409699" cy="754083"/>
            </a:xfrm>
            <a:custGeom>
              <a:avLst/>
              <a:gdLst>
                <a:gd name="connsiteX0" fmla="*/ 0 w 7380515"/>
                <a:gd name="connsiteY0" fmla="*/ 4114800 h 4114800"/>
                <a:gd name="connsiteX1" fmla="*/ 362198 w 7380515"/>
                <a:gd name="connsiteY1" fmla="*/ 4061361 h 4114800"/>
                <a:gd name="connsiteX2" fmla="*/ 670956 w 7380515"/>
                <a:gd name="connsiteY2" fmla="*/ 3948545 h 4114800"/>
                <a:gd name="connsiteX3" fmla="*/ 979715 w 7380515"/>
                <a:gd name="connsiteY3" fmla="*/ 3788228 h 4114800"/>
                <a:gd name="connsiteX4" fmla="*/ 1359725 w 7380515"/>
                <a:gd name="connsiteY4" fmla="*/ 3491345 h 4114800"/>
                <a:gd name="connsiteX5" fmla="*/ 1698172 w 7380515"/>
                <a:gd name="connsiteY5" fmla="*/ 3075709 h 4114800"/>
                <a:gd name="connsiteX6" fmla="*/ 2107870 w 7380515"/>
                <a:gd name="connsiteY6" fmla="*/ 2369127 h 4114800"/>
                <a:gd name="connsiteX7" fmla="*/ 2392878 w 7380515"/>
                <a:gd name="connsiteY7" fmla="*/ 1769423 h 4114800"/>
                <a:gd name="connsiteX8" fmla="*/ 2933205 w 7380515"/>
                <a:gd name="connsiteY8" fmla="*/ 730332 h 4114800"/>
                <a:gd name="connsiteX9" fmla="*/ 3182587 w 7380515"/>
                <a:gd name="connsiteY9" fmla="*/ 296883 h 4114800"/>
                <a:gd name="connsiteX10" fmla="*/ 3431969 w 7380515"/>
                <a:gd name="connsiteY10" fmla="*/ 53439 h 4114800"/>
                <a:gd name="connsiteX11" fmla="*/ 3681351 w 7380515"/>
                <a:gd name="connsiteY11" fmla="*/ 0 h 4114800"/>
                <a:gd name="connsiteX12" fmla="*/ 3871356 w 7380515"/>
                <a:gd name="connsiteY12" fmla="*/ 53439 h 4114800"/>
                <a:gd name="connsiteX13" fmla="*/ 4073237 w 7380515"/>
                <a:gd name="connsiteY13" fmla="*/ 225631 h 4114800"/>
                <a:gd name="connsiteX14" fmla="*/ 4459185 w 7380515"/>
                <a:gd name="connsiteY14" fmla="*/ 730332 h 4114800"/>
                <a:gd name="connsiteX15" fmla="*/ 4714504 w 7380515"/>
                <a:gd name="connsiteY15" fmla="*/ 1205345 h 4114800"/>
                <a:gd name="connsiteX16" fmla="*/ 5106390 w 7380515"/>
                <a:gd name="connsiteY16" fmla="*/ 2036618 h 4114800"/>
                <a:gd name="connsiteX17" fmla="*/ 5444837 w 7380515"/>
                <a:gd name="connsiteY17" fmla="*/ 2701636 h 4114800"/>
                <a:gd name="connsiteX18" fmla="*/ 5818909 w 7380515"/>
                <a:gd name="connsiteY18" fmla="*/ 3325090 h 4114800"/>
                <a:gd name="connsiteX19" fmla="*/ 6198920 w 7380515"/>
                <a:gd name="connsiteY19" fmla="*/ 3687288 h 4114800"/>
                <a:gd name="connsiteX20" fmla="*/ 6721434 w 7380515"/>
                <a:gd name="connsiteY20" fmla="*/ 3990109 h 4114800"/>
                <a:gd name="connsiteX21" fmla="*/ 6947065 w 7380515"/>
                <a:gd name="connsiteY21" fmla="*/ 4031672 h 4114800"/>
                <a:gd name="connsiteX22" fmla="*/ 7380515 w 7380515"/>
                <a:gd name="connsiteY22" fmla="*/ 4108862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380515" h="4114800">
                  <a:moveTo>
                    <a:pt x="0" y="4114800"/>
                  </a:moveTo>
                  <a:cubicBezTo>
                    <a:pt x="125186" y="4101935"/>
                    <a:pt x="250372" y="4089070"/>
                    <a:pt x="362198" y="4061361"/>
                  </a:cubicBezTo>
                  <a:cubicBezTo>
                    <a:pt x="474024" y="4033652"/>
                    <a:pt x="568036" y="3994067"/>
                    <a:pt x="670956" y="3948545"/>
                  </a:cubicBezTo>
                  <a:cubicBezTo>
                    <a:pt x="773876" y="3903023"/>
                    <a:pt x="864920" y="3864428"/>
                    <a:pt x="979715" y="3788228"/>
                  </a:cubicBezTo>
                  <a:cubicBezTo>
                    <a:pt x="1094510" y="3712028"/>
                    <a:pt x="1239982" y="3610098"/>
                    <a:pt x="1359725" y="3491345"/>
                  </a:cubicBezTo>
                  <a:cubicBezTo>
                    <a:pt x="1479468" y="3372592"/>
                    <a:pt x="1573481" y="3262745"/>
                    <a:pt x="1698172" y="3075709"/>
                  </a:cubicBezTo>
                  <a:cubicBezTo>
                    <a:pt x="1822863" y="2888673"/>
                    <a:pt x="1992086" y="2586841"/>
                    <a:pt x="2107870" y="2369127"/>
                  </a:cubicBezTo>
                  <a:cubicBezTo>
                    <a:pt x="2223654" y="2151413"/>
                    <a:pt x="2255322" y="2042555"/>
                    <a:pt x="2392878" y="1769423"/>
                  </a:cubicBezTo>
                  <a:cubicBezTo>
                    <a:pt x="2530434" y="1496291"/>
                    <a:pt x="2801587" y="975755"/>
                    <a:pt x="2933205" y="730332"/>
                  </a:cubicBezTo>
                  <a:cubicBezTo>
                    <a:pt x="3064823" y="484909"/>
                    <a:pt x="3099460" y="409698"/>
                    <a:pt x="3182587" y="296883"/>
                  </a:cubicBezTo>
                  <a:cubicBezTo>
                    <a:pt x="3265714" y="184068"/>
                    <a:pt x="3348842" y="102919"/>
                    <a:pt x="3431969" y="53439"/>
                  </a:cubicBezTo>
                  <a:cubicBezTo>
                    <a:pt x="3515096" y="3959"/>
                    <a:pt x="3608120" y="0"/>
                    <a:pt x="3681351" y="0"/>
                  </a:cubicBezTo>
                  <a:cubicBezTo>
                    <a:pt x="3754582" y="0"/>
                    <a:pt x="3806042" y="15834"/>
                    <a:pt x="3871356" y="53439"/>
                  </a:cubicBezTo>
                  <a:cubicBezTo>
                    <a:pt x="3936670" y="91044"/>
                    <a:pt x="3975266" y="112816"/>
                    <a:pt x="4073237" y="225631"/>
                  </a:cubicBezTo>
                  <a:cubicBezTo>
                    <a:pt x="4171208" y="338446"/>
                    <a:pt x="4352307" y="567046"/>
                    <a:pt x="4459185" y="730332"/>
                  </a:cubicBezTo>
                  <a:cubicBezTo>
                    <a:pt x="4566063" y="893618"/>
                    <a:pt x="4606637" y="987631"/>
                    <a:pt x="4714504" y="1205345"/>
                  </a:cubicBezTo>
                  <a:cubicBezTo>
                    <a:pt x="4822371" y="1423059"/>
                    <a:pt x="4984668" y="1787236"/>
                    <a:pt x="5106390" y="2036618"/>
                  </a:cubicBezTo>
                  <a:cubicBezTo>
                    <a:pt x="5228112" y="2286000"/>
                    <a:pt x="5326084" y="2486891"/>
                    <a:pt x="5444837" y="2701636"/>
                  </a:cubicBezTo>
                  <a:cubicBezTo>
                    <a:pt x="5563590" y="2916381"/>
                    <a:pt x="5693229" y="3160815"/>
                    <a:pt x="5818909" y="3325090"/>
                  </a:cubicBezTo>
                  <a:cubicBezTo>
                    <a:pt x="5944589" y="3489365"/>
                    <a:pt x="6048499" y="3576452"/>
                    <a:pt x="6198920" y="3687288"/>
                  </a:cubicBezTo>
                  <a:cubicBezTo>
                    <a:pt x="6349341" y="3798124"/>
                    <a:pt x="6596743" y="3932712"/>
                    <a:pt x="6721434" y="3990109"/>
                  </a:cubicBezTo>
                  <a:cubicBezTo>
                    <a:pt x="6846125" y="4047506"/>
                    <a:pt x="6947065" y="4031672"/>
                    <a:pt x="6947065" y="4031672"/>
                  </a:cubicBezTo>
                  <a:lnTo>
                    <a:pt x="7380515" y="4108862"/>
                  </a:lnTo>
                </a:path>
              </a:pathLst>
            </a:custGeom>
            <a:noFill/>
            <a:ln w="28575">
              <a:solidFill>
                <a:srgbClr val="FF6B3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8C34533B-C939-49DB-B3E0-CDC48A1CD3C7}"/>
              </a:ext>
            </a:extLst>
          </p:cNvPr>
          <p:cNvSpPr/>
          <p:nvPr/>
        </p:nvSpPr>
        <p:spPr>
          <a:xfrm>
            <a:off x="2093448" y="88479"/>
            <a:ext cx="6380473" cy="5348093"/>
          </a:xfrm>
          <a:custGeom>
            <a:avLst/>
            <a:gdLst>
              <a:gd name="connsiteX0" fmla="*/ 8248 w 6380473"/>
              <a:gd name="connsiteY0" fmla="*/ 5240413 h 5348093"/>
              <a:gd name="connsiteX1" fmla="*/ 8248 w 6380473"/>
              <a:gd name="connsiteY1" fmla="*/ 5326138 h 5348093"/>
              <a:gd name="connsiteX2" fmla="*/ 93973 w 6380473"/>
              <a:gd name="connsiteY2" fmla="*/ 4883225 h 5348093"/>
              <a:gd name="connsiteX3" fmla="*/ 158267 w 6380473"/>
              <a:gd name="connsiteY3" fmla="*/ 4468888 h 5348093"/>
              <a:gd name="connsiteX4" fmla="*/ 208273 w 6380473"/>
              <a:gd name="connsiteY4" fmla="*/ 4461744 h 5348093"/>
              <a:gd name="connsiteX5" fmla="*/ 265423 w 6380473"/>
              <a:gd name="connsiteY5" fmla="*/ 4954663 h 5348093"/>
              <a:gd name="connsiteX6" fmla="*/ 293998 w 6380473"/>
              <a:gd name="connsiteY6" fmla="*/ 5054675 h 5348093"/>
              <a:gd name="connsiteX7" fmla="*/ 329717 w 6380473"/>
              <a:gd name="connsiteY7" fmla="*/ 5061819 h 5348093"/>
              <a:gd name="connsiteX8" fmla="*/ 444017 w 6380473"/>
              <a:gd name="connsiteY8" fmla="*/ 4497463 h 5348093"/>
              <a:gd name="connsiteX9" fmla="*/ 465448 w 6380473"/>
              <a:gd name="connsiteY9" fmla="*/ 4454600 h 5348093"/>
              <a:gd name="connsiteX10" fmla="*/ 529742 w 6380473"/>
              <a:gd name="connsiteY10" fmla="*/ 4854650 h 5348093"/>
              <a:gd name="connsiteX11" fmla="*/ 601179 w 6380473"/>
              <a:gd name="connsiteY11" fmla="*/ 5247556 h 5348093"/>
              <a:gd name="connsiteX12" fmla="*/ 772629 w 6380473"/>
              <a:gd name="connsiteY12" fmla="*/ 5233269 h 5348093"/>
              <a:gd name="connsiteX13" fmla="*/ 858354 w 6380473"/>
              <a:gd name="connsiteY13" fmla="*/ 4718919 h 5348093"/>
              <a:gd name="connsiteX14" fmla="*/ 1029804 w 6380473"/>
              <a:gd name="connsiteY14" fmla="*/ 3940250 h 5348093"/>
              <a:gd name="connsiteX15" fmla="*/ 1101242 w 6380473"/>
              <a:gd name="connsiteY15" fmla="*/ 3154438 h 5348093"/>
              <a:gd name="connsiteX16" fmla="*/ 1115529 w 6380473"/>
              <a:gd name="connsiteY16" fmla="*/ 3083000 h 5348093"/>
              <a:gd name="connsiteX17" fmla="*/ 1179823 w 6380473"/>
              <a:gd name="connsiteY17" fmla="*/ 3368750 h 5348093"/>
              <a:gd name="connsiteX18" fmla="*/ 1194110 w 6380473"/>
              <a:gd name="connsiteY18" fmla="*/ 3683075 h 5348093"/>
              <a:gd name="connsiteX19" fmla="*/ 1222685 w 6380473"/>
              <a:gd name="connsiteY19" fmla="*/ 3883100 h 5348093"/>
              <a:gd name="connsiteX20" fmla="*/ 1236973 w 6380473"/>
              <a:gd name="connsiteY20" fmla="*/ 3897388 h 5348093"/>
              <a:gd name="connsiteX21" fmla="*/ 1286979 w 6380473"/>
              <a:gd name="connsiteY21" fmla="*/ 3561631 h 5348093"/>
              <a:gd name="connsiteX22" fmla="*/ 1286979 w 6380473"/>
              <a:gd name="connsiteY22" fmla="*/ 3125863 h 5348093"/>
              <a:gd name="connsiteX23" fmla="*/ 1351273 w 6380473"/>
              <a:gd name="connsiteY23" fmla="*/ 2647231 h 5348093"/>
              <a:gd name="connsiteX24" fmla="*/ 1408423 w 6380473"/>
              <a:gd name="connsiteY24" fmla="*/ 2925838 h 5348093"/>
              <a:gd name="connsiteX25" fmla="*/ 1436998 w 6380473"/>
              <a:gd name="connsiteY25" fmla="*/ 3604494 h 5348093"/>
              <a:gd name="connsiteX26" fmla="*/ 1487004 w 6380473"/>
              <a:gd name="connsiteY26" fmla="*/ 4118844 h 5348093"/>
              <a:gd name="connsiteX27" fmla="*/ 1529867 w 6380473"/>
              <a:gd name="connsiteY27" fmla="*/ 4183138 h 5348093"/>
              <a:gd name="connsiteX28" fmla="*/ 1587017 w 6380473"/>
              <a:gd name="connsiteY28" fmla="*/ 3740225 h 5348093"/>
              <a:gd name="connsiteX29" fmla="*/ 1687029 w 6380473"/>
              <a:gd name="connsiteY29" fmla="*/ 1454225 h 5348093"/>
              <a:gd name="connsiteX30" fmla="*/ 1737035 w 6380473"/>
              <a:gd name="connsiteY30" fmla="*/ 839863 h 5348093"/>
              <a:gd name="connsiteX31" fmla="*/ 1772754 w 6380473"/>
              <a:gd name="connsiteY31" fmla="*/ 1718544 h 5348093"/>
              <a:gd name="connsiteX32" fmla="*/ 1872767 w 6380473"/>
              <a:gd name="connsiteY32" fmla="*/ 3233019 h 5348093"/>
              <a:gd name="connsiteX33" fmla="*/ 1865623 w 6380473"/>
              <a:gd name="connsiteY33" fmla="*/ 3718794 h 5348093"/>
              <a:gd name="connsiteX34" fmla="*/ 1937060 w 6380473"/>
              <a:gd name="connsiteY34" fmla="*/ 3861669 h 5348093"/>
              <a:gd name="connsiteX35" fmla="*/ 1987067 w 6380473"/>
              <a:gd name="connsiteY35" fmla="*/ 3061569 h 5348093"/>
              <a:gd name="connsiteX36" fmla="*/ 2122798 w 6380473"/>
              <a:gd name="connsiteY36" fmla="*/ 1318494 h 5348093"/>
              <a:gd name="connsiteX37" fmla="*/ 2187092 w 6380473"/>
              <a:gd name="connsiteY37" fmla="*/ 975594 h 5348093"/>
              <a:gd name="connsiteX38" fmla="*/ 2301392 w 6380473"/>
              <a:gd name="connsiteY38" fmla="*/ 1632819 h 5348093"/>
              <a:gd name="connsiteX39" fmla="*/ 2344254 w 6380473"/>
              <a:gd name="connsiteY39" fmla="*/ 2740100 h 5348093"/>
              <a:gd name="connsiteX40" fmla="*/ 2415692 w 6380473"/>
              <a:gd name="connsiteY40" fmla="*/ 3147294 h 5348093"/>
              <a:gd name="connsiteX41" fmla="*/ 2487129 w 6380473"/>
              <a:gd name="connsiteY41" fmla="*/ 3083000 h 5348093"/>
              <a:gd name="connsiteX42" fmla="*/ 2558567 w 6380473"/>
              <a:gd name="connsiteY42" fmla="*/ 2440063 h 5348093"/>
              <a:gd name="connsiteX43" fmla="*/ 2601429 w 6380473"/>
              <a:gd name="connsiteY43" fmla="*/ 1489944 h 5348093"/>
              <a:gd name="connsiteX44" fmla="*/ 2658579 w 6380473"/>
              <a:gd name="connsiteY44" fmla="*/ 225500 h 5348093"/>
              <a:gd name="connsiteX45" fmla="*/ 2701442 w 6380473"/>
              <a:gd name="connsiteY45" fmla="*/ 246931 h 5348093"/>
              <a:gd name="connsiteX46" fmla="*/ 2751448 w 6380473"/>
              <a:gd name="connsiteY46" fmla="*/ 532681 h 5348093"/>
              <a:gd name="connsiteX47" fmla="*/ 2815742 w 6380473"/>
              <a:gd name="connsiteY47" fmla="*/ 139775 h 5348093"/>
              <a:gd name="connsiteX48" fmla="*/ 2865748 w 6380473"/>
              <a:gd name="connsiteY48" fmla="*/ 468388 h 5348093"/>
              <a:gd name="connsiteX49" fmla="*/ 2951473 w 6380473"/>
              <a:gd name="connsiteY49" fmla="*/ 3325888 h 5348093"/>
              <a:gd name="connsiteX50" fmla="*/ 3087204 w 6380473"/>
              <a:gd name="connsiteY50" fmla="*/ 32619 h 5348093"/>
              <a:gd name="connsiteX51" fmla="*/ 3230079 w 6380473"/>
              <a:gd name="connsiteY51" fmla="*/ 1639963 h 5348093"/>
              <a:gd name="connsiteX52" fmla="*/ 3322948 w 6380473"/>
              <a:gd name="connsiteY52" fmla="*/ 1647106 h 5348093"/>
              <a:gd name="connsiteX53" fmla="*/ 3415817 w 6380473"/>
              <a:gd name="connsiteY53" fmla="*/ 2704381 h 5348093"/>
              <a:gd name="connsiteX54" fmla="*/ 3465823 w 6380473"/>
              <a:gd name="connsiteY54" fmla="*/ 2761531 h 5348093"/>
              <a:gd name="connsiteX55" fmla="*/ 3551548 w 6380473"/>
              <a:gd name="connsiteY55" fmla="*/ 754138 h 5348093"/>
              <a:gd name="connsiteX56" fmla="*/ 3594410 w 6380473"/>
              <a:gd name="connsiteY56" fmla="*/ 296938 h 5348093"/>
              <a:gd name="connsiteX57" fmla="*/ 3694423 w 6380473"/>
              <a:gd name="connsiteY57" fmla="*/ 1747119 h 5348093"/>
              <a:gd name="connsiteX58" fmla="*/ 3722998 w 6380473"/>
              <a:gd name="connsiteY58" fmla="*/ 3440188 h 5348093"/>
              <a:gd name="connsiteX59" fmla="*/ 3773004 w 6380473"/>
              <a:gd name="connsiteY59" fmla="*/ 4418881 h 5348093"/>
              <a:gd name="connsiteX60" fmla="*/ 3858729 w 6380473"/>
              <a:gd name="connsiteY60" fmla="*/ 3897388 h 5348093"/>
              <a:gd name="connsiteX61" fmla="*/ 3923023 w 6380473"/>
              <a:gd name="connsiteY61" fmla="*/ 2118594 h 5348093"/>
              <a:gd name="connsiteX62" fmla="*/ 3944454 w 6380473"/>
              <a:gd name="connsiteY62" fmla="*/ 1668538 h 5348093"/>
              <a:gd name="connsiteX63" fmla="*/ 4037323 w 6380473"/>
              <a:gd name="connsiteY63" fmla="*/ 1682825 h 5348093"/>
              <a:gd name="connsiteX64" fmla="*/ 4080185 w 6380473"/>
              <a:gd name="connsiteY64" fmla="*/ 1447081 h 5348093"/>
              <a:gd name="connsiteX65" fmla="*/ 4158767 w 6380473"/>
              <a:gd name="connsiteY65" fmla="*/ 546969 h 5348093"/>
              <a:gd name="connsiteX66" fmla="*/ 4265923 w 6380473"/>
              <a:gd name="connsiteY66" fmla="*/ 997025 h 5348093"/>
              <a:gd name="connsiteX67" fmla="*/ 4280210 w 6380473"/>
              <a:gd name="connsiteY67" fmla="*/ 2211463 h 5348093"/>
              <a:gd name="connsiteX68" fmla="*/ 4351648 w 6380473"/>
              <a:gd name="connsiteY68" fmla="*/ 2318619 h 5348093"/>
              <a:gd name="connsiteX69" fmla="*/ 4387367 w 6380473"/>
              <a:gd name="connsiteY69" fmla="*/ 1289919 h 5348093"/>
              <a:gd name="connsiteX70" fmla="*/ 4423085 w 6380473"/>
              <a:gd name="connsiteY70" fmla="*/ 1097038 h 5348093"/>
              <a:gd name="connsiteX71" fmla="*/ 4508810 w 6380473"/>
              <a:gd name="connsiteY71" fmla="*/ 2411488 h 5348093"/>
              <a:gd name="connsiteX72" fmla="*/ 4537385 w 6380473"/>
              <a:gd name="connsiteY72" fmla="*/ 3711650 h 5348093"/>
              <a:gd name="connsiteX73" fmla="*/ 4587392 w 6380473"/>
              <a:gd name="connsiteY73" fmla="*/ 3861669 h 5348093"/>
              <a:gd name="connsiteX74" fmla="*/ 4630254 w 6380473"/>
              <a:gd name="connsiteY74" fmla="*/ 3311600 h 5348093"/>
              <a:gd name="connsiteX75" fmla="*/ 4708835 w 6380473"/>
              <a:gd name="connsiteY75" fmla="*/ 3254450 h 5348093"/>
              <a:gd name="connsiteX76" fmla="*/ 4737410 w 6380473"/>
              <a:gd name="connsiteY76" fmla="*/ 4183138 h 5348093"/>
              <a:gd name="connsiteX77" fmla="*/ 4873142 w 6380473"/>
              <a:gd name="connsiteY77" fmla="*/ 4383163 h 5348093"/>
              <a:gd name="connsiteX78" fmla="*/ 4944579 w 6380473"/>
              <a:gd name="connsiteY78" fmla="*/ 4790356 h 5348093"/>
              <a:gd name="connsiteX79" fmla="*/ 4966010 w 6380473"/>
              <a:gd name="connsiteY79" fmla="*/ 4826075 h 5348093"/>
              <a:gd name="connsiteX80" fmla="*/ 5101742 w 6380473"/>
              <a:gd name="connsiteY80" fmla="*/ 3647356 h 5348093"/>
              <a:gd name="connsiteX81" fmla="*/ 5280335 w 6380473"/>
              <a:gd name="connsiteY81" fmla="*/ 4633194 h 5348093"/>
              <a:gd name="connsiteX82" fmla="*/ 5394635 w 6380473"/>
              <a:gd name="connsiteY82" fmla="*/ 5176119 h 5348093"/>
              <a:gd name="connsiteX83" fmla="*/ 5544654 w 6380473"/>
              <a:gd name="connsiteY83" fmla="*/ 4447456 h 5348093"/>
              <a:gd name="connsiteX84" fmla="*/ 5673242 w 6380473"/>
              <a:gd name="connsiteY84" fmla="*/ 5083250 h 5348093"/>
              <a:gd name="connsiteX85" fmla="*/ 5723248 w 6380473"/>
              <a:gd name="connsiteY85" fmla="*/ 5190406 h 5348093"/>
              <a:gd name="connsiteX86" fmla="*/ 5844692 w 6380473"/>
              <a:gd name="connsiteY86" fmla="*/ 4404594 h 5348093"/>
              <a:gd name="connsiteX87" fmla="*/ 5923273 w 6380473"/>
              <a:gd name="connsiteY87" fmla="*/ 4711775 h 5348093"/>
              <a:gd name="connsiteX88" fmla="*/ 6008998 w 6380473"/>
              <a:gd name="connsiteY88" fmla="*/ 5090394 h 5348093"/>
              <a:gd name="connsiteX89" fmla="*/ 6101867 w 6380473"/>
              <a:gd name="connsiteY89" fmla="*/ 5204694 h 5348093"/>
              <a:gd name="connsiteX90" fmla="*/ 6380473 w 6380473"/>
              <a:gd name="connsiteY90" fmla="*/ 5254700 h 534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6380473" h="5348093">
                <a:moveTo>
                  <a:pt x="8248" y="5240413"/>
                </a:moveTo>
                <a:cubicBezTo>
                  <a:pt x="1104" y="5313041"/>
                  <a:pt x="-6039" y="5385669"/>
                  <a:pt x="8248" y="5326138"/>
                </a:cubicBezTo>
                <a:cubicBezTo>
                  <a:pt x="22535" y="5266607"/>
                  <a:pt x="68970" y="5026100"/>
                  <a:pt x="93973" y="4883225"/>
                </a:cubicBezTo>
                <a:cubicBezTo>
                  <a:pt x="118976" y="4740350"/>
                  <a:pt x="139217" y="4539135"/>
                  <a:pt x="158267" y="4468888"/>
                </a:cubicBezTo>
                <a:cubicBezTo>
                  <a:pt x="177317" y="4398641"/>
                  <a:pt x="190414" y="4380781"/>
                  <a:pt x="208273" y="4461744"/>
                </a:cubicBezTo>
                <a:cubicBezTo>
                  <a:pt x="226132" y="4542706"/>
                  <a:pt x="251136" y="4855841"/>
                  <a:pt x="265423" y="4954663"/>
                </a:cubicBezTo>
                <a:cubicBezTo>
                  <a:pt x="279710" y="5053485"/>
                  <a:pt x="283282" y="5036816"/>
                  <a:pt x="293998" y="5054675"/>
                </a:cubicBezTo>
                <a:cubicBezTo>
                  <a:pt x="304714" y="5072534"/>
                  <a:pt x="304714" y="5154687"/>
                  <a:pt x="329717" y="5061819"/>
                </a:cubicBezTo>
                <a:cubicBezTo>
                  <a:pt x="354720" y="4968951"/>
                  <a:pt x="421395" y="4598666"/>
                  <a:pt x="444017" y="4497463"/>
                </a:cubicBezTo>
                <a:cubicBezTo>
                  <a:pt x="466639" y="4396260"/>
                  <a:pt x="451161" y="4395069"/>
                  <a:pt x="465448" y="4454600"/>
                </a:cubicBezTo>
                <a:cubicBezTo>
                  <a:pt x="479735" y="4514131"/>
                  <a:pt x="507120" y="4722491"/>
                  <a:pt x="529742" y="4854650"/>
                </a:cubicBezTo>
                <a:cubicBezTo>
                  <a:pt x="552364" y="4986809"/>
                  <a:pt x="560698" y="5184453"/>
                  <a:pt x="601179" y="5247556"/>
                </a:cubicBezTo>
                <a:cubicBezTo>
                  <a:pt x="641660" y="5310659"/>
                  <a:pt x="729767" y="5321375"/>
                  <a:pt x="772629" y="5233269"/>
                </a:cubicBezTo>
                <a:cubicBezTo>
                  <a:pt x="815491" y="5145163"/>
                  <a:pt x="815492" y="4934422"/>
                  <a:pt x="858354" y="4718919"/>
                </a:cubicBezTo>
                <a:cubicBezTo>
                  <a:pt x="901216" y="4503416"/>
                  <a:pt x="989323" y="4200997"/>
                  <a:pt x="1029804" y="3940250"/>
                </a:cubicBezTo>
                <a:cubicBezTo>
                  <a:pt x="1070285" y="3679503"/>
                  <a:pt x="1086955" y="3297313"/>
                  <a:pt x="1101242" y="3154438"/>
                </a:cubicBezTo>
                <a:cubicBezTo>
                  <a:pt x="1115529" y="3011563"/>
                  <a:pt x="1102432" y="3047281"/>
                  <a:pt x="1115529" y="3083000"/>
                </a:cubicBezTo>
                <a:cubicBezTo>
                  <a:pt x="1128626" y="3118719"/>
                  <a:pt x="1166726" y="3268738"/>
                  <a:pt x="1179823" y="3368750"/>
                </a:cubicBezTo>
                <a:cubicBezTo>
                  <a:pt x="1192920" y="3468762"/>
                  <a:pt x="1186966" y="3597350"/>
                  <a:pt x="1194110" y="3683075"/>
                </a:cubicBezTo>
                <a:cubicBezTo>
                  <a:pt x="1201254" y="3768800"/>
                  <a:pt x="1222685" y="3883100"/>
                  <a:pt x="1222685" y="3883100"/>
                </a:cubicBezTo>
                <a:cubicBezTo>
                  <a:pt x="1229829" y="3918819"/>
                  <a:pt x="1226257" y="3950966"/>
                  <a:pt x="1236973" y="3897388"/>
                </a:cubicBezTo>
                <a:cubicBezTo>
                  <a:pt x="1247689" y="3843810"/>
                  <a:pt x="1278645" y="3690218"/>
                  <a:pt x="1286979" y="3561631"/>
                </a:cubicBezTo>
                <a:cubicBezTo>
                  <a:pt x="1295313" y="3433044"/>
                  <a:pt x="1276263" y="3278263"/>
                  <a:pt x="1286979" y="3125863"/>
                </a:cubicBezTo>
                <a:cubicBezTo>
                  <a:pt x="1297695" y="2973463"/>
                  <a:pt x="1331032" y="2680568"/>
                  <a:pt x="1351273" y="2647231"/>
                </a:cubicBezTo>
                <a:cubicBezTo>
                  <a:pt x="1371514" y="2613894"/>
                  <a:pt x="1394136" y="2766294"/>
                  <a:pt x="1408423" y="2925838"/>
                </a:cubicBezTo>
                <a:cubicBezTo>
                  <a:pt x="1422710" y="3085382"/>
                  <a:pt x="1423901" y="3405660"/>
                  <a:pt x="1436998" y="3604494"/>
                </a:cubicBezTo>
                <a:cubicBezTo>
                  <a:pt x="1450095" y="3803328"/>
                  <a:pt x="1471526" y="4022403"/>
                  <a:pt x="1487004" y="4118844"/>
                </a:cubicBezTo>
                <a:cubicBezTo>
                  <a:pt x="1502482" y="4215285"/>
                  <a:pt x="1513198" y="4246241"/>
                  <a:pt x="1529867" y="4183138"/>
                </a:cubicBezTo>
                <a:cubicBezTo>
                  <a:pt x="1546536" y="4120035"/>
                  <a:pt x="1560823" y="4195044"/>
                  <a:pt x="1587017" y="3740225"/>
                </a:cubicBezTo>
                <a:cubicBezTo>
                  <a:pt x="1613211" y="3285406"/>
                  <a:pt x="1662026" y="1937619"/>
                  <a:pt x="1687029" y="1454225"/>
                </a:cubicBezTo>
                <a:cubicBezTo>
                  <a:pt x="1712032" y="970831"/>
                  <a:pt x="1722748" y="795810"/>
                  <a:pt x="1737035" y="839863"/>
                </a:cubicBezTo>
                <a:cubicBezTo>
                  <a:pt x="1751322" y="883916"/>
                  <a:pt x="1750132" y="1319685"/>
                  <a:pt x="1772754" y="1718544"/>
                </a:cubicBezTo>
                <a:cubicBezTo>
                  <a:pt x="1795376" y="2117403"/>
                  <a:pt x="1857289" y="2899644"/>
                  <a:pt x="1872767" y="3233019"/>
                </a:cubicBezTo>
                <a:cubicBezTo>
                  <a:pt x="1888245" y="3566394"/>
                  <a:pt x="1854908" y="3614019"/>
                  <a:pt x="1865623" y="3718794"/>
                </a:cubicBezTo>
                <a:cubicBezTo>
                  <a:pt x="1876338" y="3823569"/>
                  <a:pt x="1916819" y="3971206"/>
                  <a:pt x="1937060" y="3861669"/>
                </a:cubicBezTo>
                <a:cubicBezTo>
                  <a:pt x="1957301" y="3752131"/>
                  <a:pt x="1956111" y="3485431"/>
                  <a:pt x="1987067" y="3061569"/>
                </a:cubicBezTo>
                <a:cubicBezTo>
                  <a:pt x="2018023" y="2637706"/>
                  <a:pt x="2089461" y="1666156"/>
                  <a:pt x="2122798" y="1318494"/>
                </a:cubicBezTo>
                <a:cubicBezTo>
                  <a:pt x="2156136" y="970831"/>
                  <a:pt x="2157326" y="923207"/>
                  <a:pt x="2187092" y="975594"/>
                </a:cubicBezTo>
                <a:cubicBezTo>
                  <a:pt x="2216858" y="1027981"/>
                  <a:pt x="2275198" y="1338735"/>
                  <a:pt x="2301392" y="1632819"/>
                </a:cubicBezTo>
                <a:cubicBezTo>
                  <a:pt x="2327586" y="1926903"/>
                  <a:pt x="2325204" y="2487688"/>
                  <a:pt x="2344254" y="2740100"/>
                </a:cubicBezTo>
                <a:cubicBezTo>
                  <a:pt x="2363304" y="2992512"/>
                  <a:pt x="2391880" y="3090144"/>
                  <a:pt x="2415692" y="3147294"/>
                </a:cubicBezTo>
                <a:cubicBezTo>
                  <a:pt x="2439504" y="3204444"/>
                  <a:pt x="2463317" y="3200872"/>
                  <a:pt x="2487129" y="3083000"/>
                </a:cubicBezTo>
                <a:cubicBezTo>
                  <a:pt x="2510942" y="2965128"/>
                  <a:pt x="2539517" y="2705572"/>
                  <a:pt x="2558567" y="2440063"/>
                </a:cubicBezTo>
                <a:cubicBezTo>
                  <a:pt x="2577617" y="2174554"/>
                  <a:pt x="2584760" y="1859038"/>
                  <a:pt x="2601429" y="1489944"/>
                </a:cubicBezTo>
                <a:cubicBezTo>
                  <a:pt x="2618098" y="1120850"/>
                  <a:pt x="2641910" y="432669"/>
                  <a:pt x="2658579" y="225500"/>
                </a:cubicBezTo>
                <a:cubicBezTo>
                  <a:pt x="2675248" y="18331"/>
                  <a:pt x="2685964" y="195734"/>
                  <a:pt x="2701442" y="246931"/>
                </a:cubicBezTo>
                <a:cubicBezTo>
                  <a:pt x="2716920" y="298128"/>
                  <a:pt x="2732398" y="550540"/>
                  <a:pt x="2751448" y="532681"/>
                </a:cubicBezTo>
                <a:cubicBezTo>
                  <a:pt x="2770498" y="514822"/>
                  <a:pt x="2796692" y="150490"/>
                  <a:pt x="2815742" y="139775"/>
                </a:cubicBezTo>
                <a:cubicBezTo>
                  <a:pt x="2834792" y="129059"/>
                  <a:pt x="2843126" y="-62631"/>
                  <a:pt x="2865748" y="468388"/>
                </a:cubicBezTo>
                <a:cubicBezTo>
                  <a:pt x="2888370" y="999407"/>
                  <a:pt x="2914564" y="3398516"/>
                  <a:pt x="2951473" y="3325888"/>
                </a:cubicBezTo>
                <a:cubicBezTo>
                  <a:pt x="2988382" y="3253260"/>
                  <a:pt x="3040770" y="313607"/>
                  <a:pt x="3087204" y="32619"/>
                </a:cubicBezTo>
                <a:cubicBezTo>
                  <a:pt x="3133638" y="-248369"/>
                  <a:pt x="3190788" y="1370882"/>
                  <a:pt x="3230079" y="1639963"/>
                </a:cubicBezTo>
                <a:cubicBezTo>
                  <a:pt x="3269370" y="1909044"/>
                  <a:pt x="3291992" y="1469703"/>
                  <a:pt x="3322948" y="1647106"/>
                </a:cubicBezTo>
                <a:cubicBezTo>
                  <a:pt x="3353904" y="1824509"/>
                  <a:pt x="3392005" y="2518643"/>
                  <a:pt x="3415817" y="2704381"/>
                </a:cubicBezTo>
                <a:cubicBezTo>
                  <a:pt x="3439630" y="2890118"/>
                  <a:pt x="3443201" y="3086571"/>
                  <a:pt x="3465823" y="2761531"/>
                </a:cubicBezTo>
                <a:cubicBezTo>
                  <a:pt x="3488445" y="2436490"/>
                  <a:pt x="3530117" y="1164904"/>
                  <a:pt x="3551548" y="754138"/>
                </a:cubicBezTo>
                <a:cubicBezTo>
                  <a:pt x="3572979" y="343372"/>
                  <a:pt x="3570598" y="131441"/>
                  <a:pt x="3594410" y="296938"/>
                </a:cubicBezTo>
                <a:cubicBezTo>
                  <a:pt x="3618222" y="462435"/>
                  <a:pt x="3672992" y="1223244"/>
                  <a:pt x="3694423" y="1747119"/>
                </a:cubicBezTo>
                <a:cubicBezTo>
                  <a:pt x="3715854" y="2270994"/>
                  <a:pt x="3709901" y="2994894"/>
                  <a:pt x="3722998" y="3440188"/>
                </a:cubicBezTo>
                <a:cubicBezTo>
                  <a:pt x="3736095" y="3885482"/>
                  <a:pt x="3750382" y="4342681"/>
                  <a:pt x="3773004" y="4418881"/>
                </a:cubicBezTo>
                <a:cubicBezTo>
                  <a:pt x="3795626" y="4495081"/>
                  <a:pt x="3833726" y="4280769"/>
                  <a:pt x="3858729" y="3897388"/>
                </a:cubicBezTo>
                <a:cubicBezTo>
                  <a:pt x="3883732" y="3514007"/>
                  <a:pt x="3908736" y="2490069"/>
                  <a:pt x="3923023" y="2118594"/>
                </a:cubicBezTo>
                <a:cubicBezTo>
                  <a:pt x="3937311" y="1747119"/>
                  <a:pt x="3925404" y="1741166"/>
                  <a:pt x="3944454" y="1668538"/>
                </a:cubicBezTo>
                <a:cubicBezTo>
                  <a:pt x="3963504" y="1595910"/>
                  <a:pt x="4014701" y="1719734"/>
                  <a:pt x="4037323" y="1682825"/>
                </a:cubicBezTo>
                <a:cubicBezTo>
                  <a:pt x="4059945" y="1645916"/>
                  <a:pt x="4059944" y="1636390"/>
                  <a:pt x="4080185" y="1447081"/>
                </a:cubicBezTo>
                <a:cubicBezTo>
                  <a:pt x="4100426" y="1257772"/>
                  <a:pt x="4127811" y="621978"/>
                  <a:pt x="4158767" y="546969"/>
                </a:cubicBezTo>
                <a:cubicBezTo>
                  <a:pt x="4189723" y="471960"/>
                  <a:pt x="4245683" y="719609"/>
                  <a:pt x="4265923" y="997025"/>
                </a:cubicBezTo>
                <a:cubicBezTo>
                  <a:pt x="4286163" y="1274441"/>
                  <a:pt x="4265923" y="1991197"/>
                  <a:pt x="4280210" y="2211463"/>
                </a:cubicBezTo>
                <a:cubicBezTo>
                  <a:pt x="4294497" y="2431729"/>
                  <a:pt x="4333789" y="2472210"/>
                  <a:pt x="4351648" y="2318619"/>
                </a:cubicBezTo>
                <a:cubicBezTo>
                  <a:pt x="4369508" y="2165028"/>
                  <a:pt x="4375461" y="1493516"/>
                  <a:pt x="4387367" y="1289919"/>
                </a:cubicBezTo>
                <a:cubicBezTo>
                  <a:pt x="4399273" y="1086322"/>
                  <a:pt x="4402845" y="910110"/>
                  <a:pt x="4423085" y="1097038"/>
                </a:cubicBezTo>
                <a:cubicBezTo>
                  <a:pt x="4443325" y="1283966"/>
                  <a:pt x="4489760" y="1975719"/>
                  <a:pt x="4508810" y="2411488"/>
                </a:cubicBezTo>
                <a:cubicBezTo>
                  <a:pt x="4527860" y="2847257"/>
                  <a:pt x="4524288" y="3469953"/>
                  <a:pt x="4537385" y="3711650"/>
                </a:cubicBezTo>
                <a:cubicBezTo>
                  <a:pt x="4550482" y="3953347"/>
                  <a:pt x="4571914" y="3928344"/>
                  <a:pt x="4587392" y="3861669"/>
                </a:cubicBezTo>
                <a:cubicBezTo>
                  <a:pt x="4602870" y="3794994"/>
                  <a:pt x="4610014" y="3412803"/>
                  <a:pt x="4630254" y="3311600"/>
                </a:cubicBezTo>
                <a:cubicBezTo>
                  <a:pt x="4650495" y="3210397"/>
                  <a:pt x="4690976" y="3109194"/>
                  <a:pt x="4708835" y="3254450"/>
                </a:cubicBezTo>
                <a:cubicBezTo>
                  <a:pt x="4726694" y="3399706"/>
                  <a:pt x="4710026" y="3995019"/>
                  <a:pt x="4737410" y="4183138"/>
                </a:cubicBezTo>
                <a:cubicBezTo>
                  <a:pt x="4764794" y="4371257"/>
                  <a:pt x="4838614" y="4281960"/>
                  <a:pt x="4873142" y="4383163"/>
                </a:cubicBezTo>
                <a:cubicBezTo>
                  <a:pt x="4907670" y="4484366"/>
                  <a:pt x="4929101" y="4716537"/>
                  <a:pt x="4944579" y="4790356"/>
                </a:cubicBezTo>
                <a:cubicBezTo>
                  <a:pt x="4960057" y="4864175"/>
                  <a:pt x="4939816" y="5016575"/>
                  <a:pt x="4966010" y="4826075"/>
                </a:cubicBezTo>
                <a:cubicBezTo>
                  <a:pt x="4992204" y="4635575"/>
                  <a:pt x="5049355" y="3679503"/>
                  <a:pt x="5101742" y="3647356"/>
                </a:cubicBezTo>
                <a:cubicBezTo>
                  <a:pt x="5154129" y="3615209"/>
                  <a:pt x="5231520" y="4378400"/>
                  <a:pt x="5280335" y="4633194"/>
                </a:cubicBezTo>
                <a:cubicBezTo>
                  <a:pt x="5329151" y="4887988"/>
                  <a:pt x="5350582" y="5207075"/>
                  <a:pt x="5394635" y="5176119"/>
                </a:cubicBezTo>
                <a:cubicBezTo>
                  <a:pt x="5438688" y="5145163"/>
                  <a:pt x="5498220" y="4462934"/>
                  <a:pt x="5544654" y="4447456"/>
                </a:cubicBezTo>
                <a:cubicBezTo>
                  <a:pt x="5591088" y="4431978"/>
                  <a:pt x="5643476" y="4959425"/>
                  <a:pt x="5673242" y="5083250"/>
                </a:cubicBezTo>
                <a:cubicBezTo>
                  <a:pt x="5703008" y="5207075"/>
                  <a:pt x="5694673" y="5303515"/>
                  <a:pt x="5723248" y="5190406"/>
                </a:cubicBezTo>
                <a:cubicBezTo>
                  <a:pt x="5751823" y="5077297"/>
                  <a:pt x="5811355" y="4484366"/>
                  <a:pt x="5844692" y="4404594"/>
                </a:cubicBezTo>
                <a:cubicBezTo>
                  <a:pt x="5878029" y="4324822"/>
                  <a:pt x="5895889" y="4597475"/>
                  <a:pt x="5923273" y="4711775"/>
                </a:cubicBezTo>
                <a:cubicBezTo>
                  <a:pt x="5950657" y="4826075"/>
                  <a:pt x="5979232" y="5008241"/>
                  <a:pt x="6008998" y="5090394"/>
                </a:cubicBezTo>
                <a:cubicBezTo>
                  <a:pt x="6038764" y="5172547"/>
                  <a:pt x="6039955" y="5177310"/>
                  <a:pt x="6101867" y="5204694"/>
                </a:cubicBezTo>
                <a:cubicBezTo>
                  <a:pt x="6163779" y="5232078"/>
                  <a:pt x="6272126" y="5243389"/>
                  <a:pt x="6380473" y="5254700"/>
                </a:cubicBezTo>
              </a:path>
            </a:pathLst>
          </a:custGeom>
          <a:noFill/>
          <a:ln w="28575">
            <a:solidFill>
              <a:srgbClr val="FF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B64000C-7A81-49B4-B7C7-31D4E14EA081}"/>
              </a:ext>
            </a:extLst>
          </p:cNvPr>
          <p:cNvCxnSpPr/>
          <p:nvPr/>
        </p:nvCxnSpPr>
        <p:spPr>
          <a:xfrm flipV="1">
            <a:off x="1620959" y="91026"/>
            <a:ext cx="43688" cy="52910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E8791C0C-0C6A-4AA2-BE72-13D2EF243481}"/>
              </a:ext>
            </a:extLst>
          </p:cNvPr>
          <p:cNvSpPr/>
          <p:nvPr/>
        </p:nvSpPr>
        <p:spPr>
          <a:xfrm>
            <a:off x="52169" y="2344821"/>
            <a:ext cx="17732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Density 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C4F01C4-2DF4-4AE4-9E81-586B72A87DFF}"/>
              </a:ext>
            </a:extLst>
          </p:cNvPr>
          <p:cNvGrpSpPr/>
          <p:nvPr/>
        </p:nvGrpSpPr>
        <p:grpSpPr>
          <a:xfrm>
            <a:off x="3150197" y="4627980"/>
            <a:ext cx="4437862" cy="754087"/>
            <a:chOff x="5112327" y="5118260"/>
            <a:chExt cx="2268542" cy="754087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609ACD30-FD94-485C-849E-08EB222E10E0}"/>
                </a:ext>
              </a:extLst>
            </p:cNvPr>
            <p:cNvSpPr/>
            <p:nvPr/>
          </p:nvSpPr>
          <p:spPr>
            <a:xfrm>
              <a:off x="5686300" y="5118263"/>
              <a:ext cx="409699" cy="754083"/>
            </a:xfrm>
            <a:custGeom>
              <a:avLst/>
              <a:gdLst>
                <a:gd name="connsiteX0" fmla="*/ 0 w 7380515"/>
                <a:gd name="connsiteY0" fmla="*/ 4114800 h 4114800"/>
                <a:gd name="connsiteX1" fmla="*/ 362198 w 7380515"/>
                <a:gd name="connsiteY1" fmla="*/ 4061361 h 4114800"/>
                <a:gd name="connsiteX2" fmla="*/ 670956 w 7380515"/>
                <a:gd name="connsiteY2" fmla="*/ 3948545 h 4114800"/>
                <a:gd name="connsiteX3" fmla="*/ 979715 w 7380515"/>
                <a:gd name="connsiteY3" fmla="*/ 3788228 h 4114800"/>
                <a:gd name="connsiteX4" fmla="*/ 1359725 w 7380515"/>
                <a:gd name="connsiteY4" fmla="*/ 3491345 h 4114800"/>
                <a:gd name="connsiteX5" fmla="*/ 1698172 w 7380515"/>
                <a:gd name="connsiteY5" fmla="*/ 3075709 h 4114800"/>
                <a:gd name="connsiteX6" fmla="*/ 2107870 w 7380515"/>
                <a:gd name="connsiteY6" fmla="*/ 2369127 h 4114800"/>
                <a:gd name="connsiteX7" fmla="*/ 2392878 w 7380515"/>
                <a:gd name="connsiteY7" fmla="*/ 1769423 h 4114800"/>
                <a:gd name="connsiteX8" fmla="*/ 2933205 w 7380515"/>
                <a:gd name="connsiteY8" fmla="*/ 730332 h 4114800"/>
                <a:gd name="connsiteX9" fmla="*/ 3182587 w 7380515"/>
                <a:gd name="connsiteY9" fmla="*/ 296883 h 4114800"/>
                <a:gd name="connsiteX10" fmla="*/ 3431969 w 7380515"/>
                <a:gd name="connsiteY10" fmla="*/ 53439 h 4114800"/>
                <a:gd name="connsiteX11" fmla="*/ 3681351 w 7380515"/>
                <a:gd name="connsiteY11" fmla="*/ 0 h 4114800"/>
                <a:gd name="connsiteX12" fmla="*/ 3871356 w 7380515"/>
                <a:gd name="connsiteY12" fmla="*/ 53439 h 4114800"/>
                <a:gd name="connsiteX13" fmla="*/ 4073237 w 7380515"/>
                <a:gd name="connsiteY13" fmla="*/ 225631 h 4114800"/>
                <a:gd name="connsiteX14" fmla="*/ 4459185 w 7380515"/>
                <a:gd name="connsiteY14" fmla="*/ 730332 h 4114800"/>
                <a:gd name="connsiteX15" fmla="*/ 4714504 w 7380515"/>
                <a:gd name="connsiteY15" fmla="*/ 1205345 h 4114800"/>
                <a:gd name="connsiteX16" fmla="*/ 5106390 w 7380515"/>
                <a:gd name="connsiteY16" fmla="*/ 2036618 h 4114800"/>
                <a:gd name="connsiteX17" fmla="*/ 5444837 w 7380515"/>
                <a:gd name="connsiteY17" fmla="*/ 2701636 h 4114800"/>
                <a:gd name="connsiteX18" fmla="*/ 5818909 w 7380515"/>
                <a:gd name="connsiteY18" fmla="*/ 3325090 h 4114800"/>
                <a:gd name="connsiteX19" fmla="*/ 6198920 w 7380515"/>
                <a:gd name="connsiteY19" fmla="*/ 3687288 h 4114800"/>
                <a:gd name="connsiteX20" fmla="*/ 6721434 w 7380515"/>
                <a:gd name="connsiteY20" fmla="*/ 3990109 h 4114800"/>
                <a:gd name="connsiteX21" fmla="*/ 6947065 w 7380515"/>
                <a:gd name="connsiteY21" fmla="*/ 4031672 h 4114800"/>
                <a:gd name="connsiteX22" fmla="*/ 7380515 w 7380515"/>
                <a:gd name="connsiteY22" fmla="*/ 4108862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380515" h="4114800">
                  <a:moveTo>
                    <a:pt x="0" y="4114800"/>
                  </a:moveTo>
                  <a:cubicBezTo>
                    <a:pt x="125186" y="4101935"/>
                    <a:pt x="250372" y="4089070"/>
                    <a:pt x="362198" y="4061361"/>
                  </a:cubicBezTo>
                  <a:cubicBezTo>
                    <a:pt x="474024" y="4033652"/>
                    <a:pt x="568036" y="3994067"/>
                    <a:pt x="670956" y="3948545"/>
                  </a:cubicBezTo>
                  <a:cubicBezTo>
                    <a:pt x="773876" y="3903023"/>
                    <a:pt x="864920" y="3864428"/>
                    <a:pt x="979715" y="3788228"/>
                  </a:cubicBezTo>
                  <a:cubicBezTo>
                    <a:pt x="1094510" y="3712028"/>
                    <a:pt x="1239982" y="3610098"/>
                    <a:pt x="1359725" y="3491345"/>
                  </a:cubicBezTo>
                  <a:cubicBezTo>
                    <a:pt x="1479468" y="3372592"/>
                    <a:pt x="1573481" y="3262745"/>
                    <a:pt x="1698172" y="3075709"/>
                  </a:cubicBezTo>
                  <a:cubicBezTo>
                    <a:pt x="1822863" y="2888673"/>
                    <a:pt x="1992086" y="2586841"/>
                    <a:pt x="2107870" y="2369127"/>
                  </a:cubicBezTo>
                  <a:cubicBezTo>
                    <a:pt x="2223654" y="2151413"/>
                    <a:pt x="2255322" y="2042555"/>
                    <a:pt x="2392878" y="1769423"/>
                  </a:cubicBezTo>
                  <a:cubicBezTo>
                    <a:pt x="2530434" y="1496291"/>
                    <a:pt x="2801587" y="975755"/>
                    <a:pt x="2933205" y="730332"/>
                  </a:cubicBezTo>
                  <a:cubicBezTo>
                    <a:pt x="3064823" y="484909"/>
                    <a:pt x="3099460" y="409698"/>
                    <a:pt x="3182587" y="296883"/>
                  </a:cubicBezTo>
                  <a:cubicBezTo>
                    <a:pt x="3265714" y="184068"/>
                    <a:pt x="3348842" y="102919"/>
                    <a:pt x="3431969" y="53439"/>
                  </a:cubicBezTo>
                  <a:cubicBezTo>
                    <a:pt x="3515096" y="3959"/>
                    <a:pt x="3608120" y="0"/>
                    <a:pt x="3681351" y="0"/>
                  </a:cubicBezTo>
                  <a:cubicBezTo>
                    <a:pt x="3754582" y="0"/>
                    <a:pt x="3806042" y="15834"/>
                    <a:pt x="3871356" y="53439"/>
                  </a:cubicBezTo>
                  <a:cubicBezTo>
                    <a:pt x="3936670" y="91044"/>
                    <a:pt x="3975266" y="112816"/>
                    <a:pt x="4073237" y="225631"/>
                  </a:cubicBezTo>
                  <a:cubicBezTo>
                    <a:pt x="4171208" y="338446"/>
                    <a:pt x="4352307" y="567046"/>
                    <a:pt x="4459185" y="730332"/>
                  </a:cubicBezTo>
                  <a:cubicBezTo>
                    <a:pt x="4566063" y="893618"/>
                    <a:pt x="4606637" y="987631"/>
                    <a:pt x="4714504" y="1205345"/>
                  </a:cubicBezTo>
                  <a:cubicBezTo>
                    <a:pt x="4822371" y="1423059"/>
                    <a:pt x="4984668" y="1787236"/>
                    <a:pt x="5106390" y="2036618"/>
                  </a:cubicBezTo>
                  <a:cubicBezTo>
                    <a:pt x="5228112" y="2286000"/>
                    <a:pt x="5326084" y="2486891"/>
                    <a:pt x="5444837" y="2701636"/>
                  </a:cubicBezTo>
                  <a:cubicBezTo>
                    <a:pt x="5563590" y="2916381"/>
                    <a:pt x="5693229" y="3160815"/>
                    <a:pt x="5818909" y="3325090"/>
                  </a:cubicBezTo>
                  <a:cubicBezTo>
                    <a:pt x="5944589" y="3489365"/>
                    <a:pt x="6048499" y="3576452"/>
                    <a:pt x="6198920" y="3687288"/>
                  </a:cubicBezTo>
                  <a:cubicBezTo>
                    <a:pt x="6349341" y="3798124"/>
                    <a:pt x="6596743" y="3932712"/>
                    <a:pt x="6721434" y="3990109"/>
                  </a:cubicBezTo>
                  <a:cubicBezTo>
                    <a:pt x="6846125" y="4047506"/>
                    <a:pt x="6947065" y="4031672"/>
                    <a:pt x="6947065" y="4031672"/>
                  </a:cubicBezTo>
                  <a:lnTo>
                    <a:pt x="7380515" y="4108862"/>
                  </a:lnTo>
                </a:path>
              </a:pathLst>
            </a:custGeom>
            <a:noFill/>
            <a:ln w="3492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24625D8-C33A-4601-8987-7A07A6FF8404}"/>
                </a:ext>
              </a:extLst>
            </p:cNvPr>
            <p:cNvSpPr/>
            <p:nvPr/>
          </p:nvSpPr>
          <p:spPr>
            <a:xfrm>
              <a:off x="5891150" y="5118264"/>
              <a:ext cx="409699" cy="754083"/>
            </a:xfrm>
            <a:custGeom>
              <a:avLst/>
              <a:gdLst>
                <a:gd name="connsiteX0" fmla="*/ 0 w 7380515"/>
                <a:gd name="connsiteY0" fmla="*/ 4114800 h 4114800"/>
                <a:gd name="connsiteX1" fmla="*/ 362198 w 7380515"/>
                <a:gd name="connsiteY1" fmla="*/ 4061361 h 4114800"/>
                <a:gd name="connsiteX2" fmla="*/ 670956 w 7380515"/>
                <a:gd name="connsiteY2" fmla="*/ 3948545 h 4114800"/>
                <a:gd name="connsiteX3" fmla="*/ 979715 w 7380515"/>
                <a:gd name="connsiteY3" fmla="*/ 3788228 h 4114800"/>
                <a:gd name="connsiteX4" fmla="*/ 1359725 w 7380515"/>
                <a:gd name="connsiteY4" fmla="*/ 3491345 h 4114800"/>
                <a:gd name="connsiteX5" fmla="*/ 1698172 w 7380515"/>
                <a:gd name="connsiteY5" fmla="*/ 3075709 h 4114800"/>
                <a:gd name="connsiteX6" fmla="*/ 2107870 w 7380515"/>
                <a:gd name="connsiteY6" fmla="*/ 2369127 h 4114800"/>
                <a:gd name="connsiteX7" fmla="*/ 2392878 w 7380515"/>
                <a:gd name="connsiteY7" fmla="*/ 1769423 h 4114800"/>
                <a:gd name="connsiteX8" fmla="*/ 2933205 w 7380515"/>
                <a:gd name="connsiteY8" fmla="*/ 730332 h 4114800"/>
                <a:gd name="connsiteX9" fmla="*/ 3182587 w 7380515"/>
                <a:gd name="connsiteY9" fmla="*/ 296883 h 4114800"/>
                <a:gd name="connsiteX10" fmla="*/ 3431969 w 7380515"/>
                <a:gd name="connsiteY10" fmla="*/ 53439 h 4114800"/>
                <a:gd name="connsiteX11" fmla="*/ 3681351 w 7380515"/>
                <a:gd name="connsiteY11" fmla="*/ 0 h 4114800"/>
                <a:gd name="connsiteX12" fmla="*/ 3871356 w 7380515"/>
                <a:gd name="connsiteY12" fmla="*/ 53439 h 4114800"/>
                <a:gd name="connsiteX13" fmla="*/ 4073237 w 7380515"/>
                <a:gd name="connsiteY13" fmla="*/ 225631 h 4114800"/>
                <a:gd name="connsiteX14" fmla="*/ 4459185 w 7380515"/>
                <a:gd name="connsiteY14" fmla="*/ 730332 h 4114800"/>
                <a:gd name="connsiteX15" fmla="*/ 4714504 w 7380515"/>
                <a:gd name="connsiteY15" fmla="*/ 1205345 h 4114800"/>
                <a:gd name="connsiteX16" fmla="*/ 5106390 w 7380515"/>
                <a:gd name="connsiteY16" fmla="*/ 2036618 h 4114800"/>
                <a:gd name="connsiteX17" fmla="*/ 5444837 w 7380515"/>
                <a:gd name="connsiteY17" fmla="*/ 2701636 h 4114800"/>
                <a:gd name="connsiteX18" fmla="*/ 5818909 w 7380515"/>
                <a:gd name="connsiteY18" fmla="*/ 3325090 h 4114800"/>
                <a:gd name="connsiteX19" fmla="*/ 6198920 w 7380515"/>
                <a:gd name="connsiteY19" fmla="*/ 3687288 h 4114800"/>
                <a:gd name="connsiteX20" fmla="*/ 6721434 w 7380515"/>
                <a:gd name="connsiteY20" fmla="*/ 3990109 h 4114800"/>
                <a:gd name="connsiteX21" fmla="*/ 6947065 w 7380515"/>
                <a:gd name="connsiteY21" fmla="*/ 4031672 h 4114800"/>
                <a:gd name="connsiteX22" fmla="*/ 7380515 w 7380515"/>
                <a:gd name="connsiteY22" fmla="*/ 4108862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380515" h="4114800">
                  <a:moveTo>
                    <a:pt x="0" y="4114800"/>
                  </a:moveTo>
                  <a:cubicBezTo>
                    <a:pt x="125186" y="4101935"/>
                    <a:pt x="250372" y="4089070"/>
                    <a:pt x="362198" y="4061361"/>
                  </a:cubicBezTo>
                  <a:cubicBezTo>
                    <a:pt x="474024" y="4033652"/>
                    <a:pt x="568036" y="3994067"/>
                    <a:pt x="670956" y="3948545"/>
                  </a:cubicBezTo>
                  <a:cubicBezTo>
                    <a:pt x="773876" y="3903023"/>
                    <a:pt x="864920" y="3864428"/>
                    <a:pt x="979715" y="3788228"/>
                  </a:cubicBezTo>
                  <a:cubicBezTo>
                    <a:pt x="1094510" y="3712028"/>
                    <a:pt x="1239982" y="3610098"/>
                    <a:pt x="1359725" y="3491345"/>
                  </a:cubicBezTo>
                  <a:cubicBezTo>
                    <a:pt x="1479468" y="3372592"/>
                    <a:pt x="1573481" y="3262745"/>
                    <a:pt x="1698172" y="3075709"/>
                  </a:cubicBezTo>
                  <a:cubicBezTo>
                    <a:pt x="1822863" y="2888673"/>
                    <a:pt x="1992086" y="2586841"/>
                    <a:pt x="2107870" y="2369127"/>
                  </a:cubicBezTo>
                  <a:cubicBezTo>
                    <a:pt x="2223654" y="2151413"/>
                    <a:pt x="2255322" y="2042555"/>
                    <a:pt x="2392878" y="1769423"/>
                  </a:cubicBezTo>
                  <a:cubicBezTo>
                    <a:pt x="2530434" y="1496291"/>
                    <a:pt x="2801587" y="975755"/>
                    <a:pt x="2933205" y="730332"/>
                  </a:cubicBezTo>
                  <a:cubicBezTo>
                    <a:pt x="3064823" y="484909"/>
                    <a:pt x="3099460" y="409698"/>
                    <a:pt x="3182587" y="296883"/>
                  </a:cubicBezTo>
                  <a:cubicBezTo>
                    <a:pt x="3265714" y="184068"/>
                    <a:pt x="3348842" y="102919"/>
                    <a:pt x="3431969" y="53439"/>
                  </a:cubicBezTo>
                  <a:cubicBezTo>
                    <a:pt x="3515096" y="3959"/>
                    <a:pt x="3608120" y="0"/>
                    <a:pt x="3681351" y="0"/>
                  </a:cubicBezTo>
                  <a:cubicBezTo>
                    <a:pt x="3754582" y="0"/>
                    <a:pt x="3806042" y="15834"/>
                    <a:pt x="3871356" y="53439"/>
                  </a:cubicBezTo>
                  <a:cubicBezTo>
                    <a:pt x="3936670" y="91044"/>
                    <a:pt x="3975266" y="112816"/>
                    <a:pt x="4073237" y="225631"/>
                  </a:cubicBezTo>
                  <a:cubicBezTo>
                    <a:pt x="4171208" y="338446"/>
                    <a:pt x="4352307" y="567046"/>
                    <a:pt x="4459185" y="730332"/>
                  </a:cubicBezTo>
                  <a:cubicBezTo>
                    <a:pt x="4566063" y="893618"/>
                    <a:pt x="4606637" y="987631"/>
                    <a:pt x="4714504" y="1205345"/>
                  </a:cubicBezTo>
                  <a:cubicBezTo>
                    <a:pt x="4822371" y="1423059"/>
                    <a:pt x="4984668" y="1787236"/>
                    <a:pt x="5106390" y="2036618"/>
                  </a:cubicBezTo>
                  <a:cubicBezTo>
                    <a:pt x="5228112" y="2286000"/>
                    <a:pt x="5326084" y="2486891"/>
                    <a:pt x="5444837" y="2701636"/>
                  </a:cubicBezTo>
                  <a:cubicBezTo>
                    <a:pt x="5563590" y="2916381"/>
                    <a:pt x="5693229" y="3160815"/>
                    <a:pt x="5818909" y="3325090"/>
                  </a:cubicBezTo>
                  <a:cubicBezTo>
                    <a:pt x="5944589" y="3489365"/>
                    <a:pt x="6048499" y="3576452"/>
                    <a:pt x="6198920" y="3687288"/>
                  </a:cubicBezTo>
                  <a:cubicBezTo>
                    <a:pt x="6349341" y="3798124"/>
                    <a:pt x="6596743" y="3932712"/>
                    <a:pt x="6721434" y="3990109"/>
                  </a:cubicBezTo>
                  <a:cubicBezTo>
                    <a:pt x="6846125" y="4047506"/>
                    <a:pt x="6947065" y="4031672"/>
                    <a:pt x="6947065" y="4031672"/>
                  </a:cubicBezTo>
                  <a:lnTo>
                    <a:pt x="7380515" y="4108862"/>
                  </a:lnTo>
                </a:path>
              </a:pathLst>
            </a:custGeom>
            <a:noFill/>
            <a:ln w="3492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9C0F473D-6940-420B-9A9A-1C2822035EB9}"/>
                </a:ext>
              </a:extLst>
            </p:cNvPr>
            <p:cNvSpPr/>
            <p:nvPr/>
          </p:nvSpPr>
          <p:spPr>
            <a:xfrm>
              <a:off x="5788725" y="5118263"/>
              <a:ext cx="409699" cy="754083"/>
            </a:xfrm>
            <a:custGeom>
              <a:avLst/>
              <a:gdLst>
                <a:gd name="connsiteX0" fmla="*/ 0 w 7380515"/>
                <a:gd name="connsiteY0" fmla="*/ 4114800 h 4114800"/>
                <a:gd name="connsiteX1" fmla="*/ 362198 w 7380515"/>
                <a:gd name="connsiteY1" fmla="*/ 4061361 h 4114800"/>
                <a:gd name="connsiteX2" fmla="*/ 670956 w 7380515"/>
                <a:gd name="connsiteY2" fmla="*/ 3948545 h 4114800"/>
                <a:gd name="connsiteX3" fmla="*/ 979715 w 7380515"/>
                <a:gd name="connsiteY3" fmla="*/ 3788228 h 4114800"/>
                <a:gd name="connsiteX4" fmla="*/ 1359725 w 7380515"/>
                <a:gd name="connsiteY4" fmla="*/ 3491345 h 4114800"/>
                <a:gd name="connsiteX5" fmla="*/ 1698172 w 7380515"/>
                <a:gd name="connsiteY5" fmla="*/ 3075709 h 4114800"/>
                <a:gd name="connsiteX6" fmla="*/ 2107870 w 7380515"/>
                <a:gd name="connsiteY6" fmla="*/ 2369127 h 4114800"/>
                <a:gd name="connsiteX7" fmla="*/ 2392878 w 7380515"/>
                <a:gd name="connsiteY7" fmla="*/ 1769423 h 4114800"/>
                <a:gd name="connsiteX8" fmla="*/ 2933205 w 7380515"/>
                <a:gd name="connsiteY8" fmla="*/ 730332 h 4114800"/>
                <a:gd name="connsiteX9" fmla="*/ 3182587 w 7380515"/>
                <a:gd name="connsiteY9" fmla="*/ 296883 h 4114800"/>
                <a:gd name="connsiteX10" fmla="*/ 3431969 w 7380515"/>
                <a:gd name="connsiteY10" fmla="*/ 53439 h 4114800"/>
                <a:gd name="connsiteX11" fmla="*/ 3681351 w 7380515"/>
                <a:gd name="connsiteY11" fmla="*/ 0 h 4114800"/>
                <a:gd name="connsiteX12" fmla="*/ 3871356 w 7380515"/>
                <a:gd name="connsiteY12" fmla="*/ 53439 h 4114800"/>
                <a:gd name="connsiteX13" fmla="*/ 4073237 w 7380515"/>
                <a:gd name="connsiteY13" fmla="*/ 225631 h 4114800"/>
                <a:gd name="connsiteX14" fmla="*/ 4459185 w 7380515"/>
                <a:gd name="connsiteY14" fmla="*/ 730332 h 4114800"/>
                <a:gd name="connsiteX15" fmla="*/ 4714504 w 7380515"/>
                <a:gd name="connsiteY15" fmla="*/ 1205345 h 4114800"/>
                <a:gd name="connsiteX16" fmla="*/ 5106390 w 7380515"/>
                <a:gd name="connsiteY16" fmla="*/ 2036618 h 4114800"/>
                <a:gd name="connsiteX17" fmla="*/ 5444837 w 7380515"/>
                <a:gd name="connsiteY17" fmla="*/ 2701636 h 4114800"/>
                <a:gd name="connsiteX18" fmla="*/ 5818909 w 7380515"/>
                <a:gd name="connsiteY18" fmla="*/ 3325090 h 4114800"/>
                <a:gd name="connsiteX19" fmla="*/ 6198920 w 7380515"/>
                <a:gd name="connsiteY19" fmla="*/ 3687288 h 4114800"/>
                <a:gd name="connsiteX20" fmla="*/ 6721434 w 7380515"/>
                <a:gd name="connsiteY20" fmla="*/ 3990109 h 4114800"/>
                <a:gd name="connsiteX21" fmla="*/ 6947065 w 7380515"/>
                <a:gd name="connsiteY21" fmla="*/ 4031672 h 4114800"/>
                <a:gd name="connsiteX22" fmla="*/ 7380515 w 7380515"/>
                <a:gd name="connsiteY22" fmla="*/ 4108862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380515" h="4114800">
                  <a:moveTo>
                    <a:pt x="0" y="4114800"/>
                  </a:moveTo>
                  <a:cubicBezTo>
                    <a:pt x="125186" y="4101935"/>
                    <a:pt x="250372" y="4089070"/>
                    <a:pt x="362198" y="4061361"/>
                  </a:cubicBezTo>
                  <a:cubicBezTo>
                    <a:pt x="474024" y="4033652"/>
                    <a:pt x="568036" y="3994067"/>
                    <a:pt x="670956" y="3948545"/>
                  </a:cubicBezTo>
                  <a:cubicBezTo>
                    <a:pt x="773876" y="3903023"/>
                    <a:pt x="864920" y="3864428"/>
                    <a:pt x="979715" y="3788228"/>
                  </a:cubicBezTo>
                  <a:cubicBezTo>
                    <a:pt x="1094510" y="3712028"/>
                    <a:pt x="1239982" y="3610098"/>
                    <a:pt x="1359725" y="3491345"/>
                  </a:cubicBezTo>
                  <a:cubicBezTo>
                    <a:pt x="1479468" y="3372592"/>
                    <a:pt x="1573481" y="3262745"/>
                    <a:pt x="1698172" y="3075709"/>
                  </a:cubicBezTo>
                  <a:cubicBezTo>
                    <a:pt x="1822863" y="2888673"/>
                    <a:pt x="1992086" y="2586841"/>
                    <a:pt x="2107870" y="2369127"/>
                  </a:cubicBezTo>
                  <a:cubicBezTo>
                    <a:pt x="2223654" y="2151413"/>
                    <a:pt x="2255322" y="2042555"/>
                    <a:pt x="2392878" y="1769423"/>
                  </a:cubicBezTo>
                  <a:cubicBezTo>
                    <a:pt x="2530434" y="1496291"/>
                    <a:pt x="2801587" y="975755"/>
                    <a:pt x="2933205" y="730332"/>
                  </a:cubicBezTo>
                  <a:cubicBezTo>
                    <a:pt x="3064823" y="484909"/>
                    <a:pt x="3099460" y="409698"/>
                    <a:pt x="3182587" y="296883"/>
                  </a:cubicBezTo>
                  <a:cubicBezTo>
                    <a:pt x="3265714" y="184068"/>
                    <a:pt x="3348842" y="102919"/>
                    <a:pt x="3431969" y="53439"/>
                  </a:cubicBezTo>
                  <a:cubicBezTo>
                    <a:pt x="3515096" y="3959"/>
                    <a:pt x="3608120" y="0"/>
                    <a:pt x="3681351" y="0"/>
                  </a:cubicBezTo>
                  <a:cubicBezTo>
                    <a:pt x="3754582" y="0"/>
                    <a:pt x="3806042" y="15834"/>
                    <a:pt x="3871356" y="53439"/>
                  </a:cubicBezTo>
                  <a:cubicBezTo>
                    <a:pt x="3936670" y="91044"/>
                    <a:pt x="3975266" y="112816"/>
                    <a:pt x="4073237" y="225631"/>
                  </a:cubicBezTo>
                  <a:cubicBezTo>
                    <a:pt x="4171208" y="338446"/>
                    <a:pt x="4352307" y="567046"/>
                    <a:pt x="4459185" y="730332"/>
                  </a:cubicBezTo>
                  <a:cubicBezTo>
                    <a:pt x="4566063" y="893618"/>
                    <a:pt x="4606637" y="987631"/>
                    <a:pt x="4714504" y="1205345"/>
                  </a:cubicBezTo>
                  <a:cubicBezTo>
                    <a:pt x="4822371" y="1423059"/>
                    <a:pt x="4984668" y="1787236"/>
                    <a:pt x="5106390" y="2036618"/>
                  </a:cubicBezTo>
                  <a:cubicBezTo>
                    <a:pt x="5228112" y="2286000"/>
                    <a:pt x="5326084" y="2486891"/>
                    <a:pt x="5444837" y="2701636"/>
                  </a:cubicBezTo>
                  <a:cubicBezTo>
                    <a:pt x="5563590" y="2916381"/>
                    <a:pt x="5693229" y="3160815"/>
                    <a:pt x="5818909" y="3325090"/>
                  </a:cubicBezTo>
                  <a:cubicBezTo>
                    <a:pt x="5944589" y="3489365"/>
                    <a:pt x="6048499" y="3576452"/>
                    <a:pt x="6198920" y="3687288"/>
                  </a:cubicBezTo>
                  <a:cubicBezTo>
                    <a:pt x="6349341" y="3798124"/>
                    <a:pt x="6596743" y="3932712"/>
                    <a:pt x="6721434" y="3990109"/>
                  </a:cubicBezTo>
                  <a:cubicBezTo>
                    <a:pt x="6846125" y="4047506"/>
                    <a:pt x="6947065" y="4031672"/>
                    <a:pt x="6947065" y="4031672"/>
                  </a:cubicBezTo>
                  <a:lnTo>
                    <a:pt x="7380515" y="4108862"/>
                  </a:lnTo>
                </a:path>
              </a:pathLst>
            </a:custGeom>
            <a:noFill/>
            <a:ln w="3492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AB89A2D6-E48D-41FB-940A-5354BDBF1C97}"/>
                </a:ext>
              </a:extLst>
            </p:cNvPr>
            <p:cNvSpPr/>
            <p:nvPr/>
          </p:nvSpPr>
          <p:spPr>
            <a:xfrm>
              <a:off x="5480954" y="5118262"/>
              <a:ext cx="409699" cy="754083"/>
            </a:xfrm>
            <a:custGeom>
              <a:avLst/>
              <a:gdLst>
                <a:gd name="connsiteX0" fmla="*/ 0 w 7380515"/>
                <a:gd name="connsiteY0" fmla="*/ 4114800 h 4114800"/>
                <a:gd name="connsiteX1" fmla="*/ 362198 w 7380515"/>
                <a:gd name="connsiteY1" fmla="*/ 4061361 h 4114800"/>
                <a:gd name="connsiteX2" fmla="*/ 670956 w 7380515"/>
                <a:gd name="connsiteY2" fmla="*/ 3948545 h 4114800"/>
                <a:gd name="connsiteX3" fmla="*/ 979715 w 7380515"/>
                <a:gd name="connsiteY3" fmla="*/ 3788228 h 4114800"/>
                <a:gd name="connsiteX4" fmla="*/ 1359725 w 7380515"/>
                <a:gd name="connsiteY4" fmla="*/ 3491345 h 4114800"/>
                <a:gd name="connsiteX5" fmla="*/ 1698172 w 7380515"/>
                <a:gd name="connsiteY5" fmla="*/ 3075709 h 4114800"/>
                <a:gd name="connsiteX6" fmla="*/ 2107870 w 7380515"/>
                <a:gd name="connsiteY6" fmla="*/ 2369127 h 4114800"/>
                <a:gd name="connsiteX7" fmla="*/ 2392878 w 7380515"/>
                <a:gd name="connsiteY7" fmla="*/ 1769423 h 4114800"/>
                <a:gd name="connsiteX8" fmla="*/ 2933205 w 7380515"/>
                <a:gd name="connsiteY8" fmla="*/ 730332 h 4114800"/>
                <a:gd name="connsiteX9" fmla="*/ 3182587 w 7380515"/>
                <a:gd name="connsiteY9" fmla="*/ 296883 h 4114800"/>
                <a:gd name="connsiteX10" fmla="*/ 3431969 w 7380515"/>
                <a:gd name="connsiteY10" fmla="*/ 53439 h 4114800"/>
                <a:gd name="connsiteX11" fmla="*/ 3681351 w 7380515"/>
                <a:gd name="connsiteY11" fmla="*/ 0 h 4114800"/>
                <a:gd name="connsiteX12" fmla="*/ 3871356 w 7380515"/>
                <a:gd name="connsiteY12" fmla="*/ 53439 h 4114800"/>
                <a:gd name="connsiteX13" fmla="*/ 4073237 w 7380515"/>
                <a:gd name="connsiteY13" fmla="*/ 225631 h 4114800"/>
                <a:gd name="connsiteX14" fmla="*/ 4459185 w 7380515"/>
                <a:gd name="connsiteY14" fmla="*/ 730332 h 4114800"/>
                <a:gd name="connsiteX15" fmla="*/ 4714504 w 7380515"/>
                <a:gd name="connsiteY15" fmla="*/ 1205345 h 4114800"/>
                <a:gd name="connsiteX16" fmla="*/ 5106390 w 7380515"/>
                <a:gd name="connsiteY16" fmla="*/ 2036618 h 4114800"/>
                <a:gd name="connsiteX17" fmla="*/ 5444837 w 7380515"/>
                <a:gd name="connsiteY17" fmla="*/ 2701636 h 4114800"/>
                <a:gd name="connsiteX18" fmla="*/ 5818909 w 7380515"/>
                <a:gd name="connsiteY18" fmla="*/ 3325090 h 4114800"/>
                <a:gd name="connsiteX19" fmla="*/ 6198920 w 7380515"/>
                <a:gd name="connsiteY19" fmla="*/ 3687288 h 4114800"/>
                <a:gd name="connsiteX20" fmla="*/ 6721434 w 7380515"/>
                <a:gd name="connsiteY20" fmla="*/ 3990109 h 4114800"/>
                <a:gd name="connsiteX21" fmla="*/ 6947065 w 7380515"/>
                <a:gd name="connsiteY21" fmla="*/ 4031672 h 4114800"/>
                <a:gd name="connsiteX22" fmla="*/ 7380515 w 7380515"/>
                <a:gd name="connsiteY22" fmla="*/ 4108862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380515" h="4114800">
                  <a:moveTo>
                    <a:pt x="0" y="4114800"/>
                  </a:moveTo>
                  <a:cubicBezTo>
                    <a:pt x="125186" y="4101935"/>
                    <a:pt x="250372" y="4089070"/>
                    <a:pt x="362198" y="4061361"/>
                  </a:cubicBezTo>
                  <a:cubicBezTo>
                    <a:pt x="474024" y="4033652"/>
                    <a:pt x="568036" y="3994067"/>
                    <a:pt x="670956" y="3948545"/>
                  </a:cubicBezTo>
                  <a:cubicBezTo>
                    <a:pt x="773876" y="3903023"/>
                    <a:pt x="864920" y="3864428"/>
                    <a:pt x="979715" y="3788228"/>
                  </a:cubicBezTo>
                  <a:cubicBezTo>
                    <a:pt x="1094510" y="3712028"/>
                    <a:pt x="1239982" y="3610098"/>
                    <a:pt x="1359725" y="3491345"/>
                  </a:cubicBezTo>
                  <a:cubicBezTo>
                    <a:pt x="1479468" y="3372592"/>
                    <a:pt x="1573481" y="3262745"/>
                    <a:pt x="1698172" y="3075709"/>
                  </a:cubicBezTo>
                  <a:cubicBezTo>
                    <a:pt x="1822863" y="2888673"/>
                    <a:pt x="1992086" y="2586841"/>
                    <a:pt x="2107870" y="2369127"/>
                  </a:cubicBezTo>
                  <a:cubicBezTo>
                    <a:pt x="2223654" y="2151413"/>
                    <a:pt x="2255322" y="2042555"/>
                    <a:pt x="2392878" y="1769423"/>
                  </a:cubicBezTo>
                  <a:cubicBezTo>
                    <a:pt x="2530434" y="1496291"/>
                    <a:pt x="2801587" y="975755"/>
                    <a:pt x="2933205" y="730332"/>
                  </a:cubicBezTo>
                  <a:cubicBezTo>
                    <a:pt x="3064823" y="484909"/>
                    <a:pt x="3099460" y="409698"/>
                    <a:pt x="3182587" y="296883"/>
                  </a:cubicBezTo>
                  <a:cubicBezTo>
                    <a:pt x="3265714" y="184068"/>
                    <a:pt x="3348842" y="102919"/>
                    <a:pt x="3431969" y="53439"/>
                  </a:cubicBezTo>
                  <a:cubicBezTo>
                    <a:pt x="3515096" y="3959"/>
                    <a:pt x="3608120" y="0"/>
                    <a:pt x="3681351" y="0"/>
                  </a:cubicBezTo>
                  <a:cubicBezTo>
                    <a:pt x="3754582" y="0"/>
                    <a:pt x="3806042" y="15834"/>
                    <a:pt x="3871356" y="53439"/>
                  </a:cubicBezTo>
                  <a:cubicBezTo>
                    <a:pt x="3936670" y="91044"/>
                    <a:pt x="3975266" y="112816"/>
                    <a:pt x="4073237" y="225631"/>
                  </a:cubicBezTo>
                  <a:cubicBezTo>
                    <a:pt x="4171208" y="338446"/>
                    <a:pt x="4352307" y="567046"/>
                    <a:pt x="4459185" y="730332"/>
                  </a:cubicBezTo>
                  <a:cubicBezTo>
                    <a:pt x="4566063" y="893618"/>
                    <a:pt x="4606637" y="987631"/>
                    <a:pt x="4714504" y="1205345"/>
                  </a:cubicBezTo>
                  <a:cubicBezTo>
                    <a:pt x="4822371" y="1423059"/>
                    <a:pt x="4984668" y="1787236"/>
                    <a:pt x="5106390" y="2036618"/>
                  </a:cubicBezTo>
                  <a:cubicBezTo>
                    <a:pt x="5228112" y="2286000"/>
                    <a:pt x="5326084" y="2486891"/>
                    <a:pt x="5444837" y="2701636"/>
                  </a:cubicBezTo>
                  <a:cubicBezTo>
                    <a:pt x="5563590" y="2916381"/>
                    <a:pt x="5693229" y="3160815"/>
                    <a:pt x="5818909" y="3325090"/>
                  </a:cubicBezTo>
                  <a:cubicBezTo>
                    <a:pt x="5944589" y="3489365"/>
                    <a:pt x="6048499" y="3576452"/>
                    <a:pt x="6198920" y="3687288"/>
                  </a:cubicBezTo>
                  <a:cubicBezTo>
                    <a:pt x="6349341" y="3798124"/>
                    <a:pt x="6596743" y="3932712"/>
                    <a:pt x="6721434" y="3990109"/>
                  </a:cubicBezTo>
                  <a:cubicBezTo>
                    <a:pt x="6846125" y="4047506"/>
                    <a:pt x="6947065" y="4031672"/>
                    <a:pt x="6947065" y="4031672"/>
                  </a:cubicBezTo>
                  <a:lnTo>
                    <a:pt x="7380515" y="4108862"/>
                  </a:lnTo>
                </a:path>
              </a:pathLst>
            </a:custGeom>
            <a:noFill/>
            <a:ln w="3492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5B543A7B-532E-4637-81F7-59A318BD88A6}"/>
                </a:ext>
              </a:extLst>
            </p:cNvPr>
            <p:cNvSpPr/>
            <p:nvPr/>
          </p:nvSpPr>
          <p:spPr>
            <a:xfrm>
              <a:off x="5225388" y="5118262"/>
              <a:ext cx="409699" cy="754083"/>
            </a:xfrm>
            <a:custGeom>
              <a:avLst/>
              <a:gdLst>
                <a:gd name="connsiteX0" fmla="*/ 0 w 7380515"/>
                <a:gd name="connsiteY0" fmla="*/ 4114800 h 4114800"/>
                <a:gd name="connsiteX1" fmla="*/ 362198 w 7380515"/>
                <a:gd name="connsiteY1" fmla="*/ 4061361 h 4114800"/>
                <a:gd name="connsiteX2" fmla="*/ 670956 w 7380515"/>
                <a:gd name="connsiteY2" fmla="*/ 3948545 h 4114800"/>
                <a:gd name="connsiteX3" fmla="*/ 979715 w 7380515"/>
                <a:gd name="connsiteY3" fmla="*/ 3788228 h 4114800"/>
                <a:gd name="connsiteX4" fmla="*/ 1359725 w 7380515"/>
                <a:gd name="connsiteY4" fmla="*/ 3491345 h 4114800"/>
                <a:gd name="connsiteX5" fmla="*/ 1698172 w 7380515"/>
                <a:gd name="connsiteY5" fmla="*/ 3075709 h 4114800"/>
                <a:gd name="connsiteX6" fmla="*/ 2107870 w 7380515"/>
                <a:gd name="connsiteY6" fmla="*/ 2369127 h 4114800"/>
                <a:gd name="connsiteX7" fmla="*/ 2392878 w 7380515"/>
                <a:gd name="connsiteY7" fmla="*/ 1769423 h 4114800"/>
                <a:gd name="connsiteX8" fmla="*/ 2933205 w 7380515"/>
                <a:gd name="connsiteY8" fmla="*/ 730332 h 4114800"/>
                <a:gd name="connsiteX9" fmla="*/ 3182587 w 7380515"/>
                <a:gd name="connsiteY9" fmla="*/ 296883 h 4114800"/>
                <a:gd name="connsiteX10" fmla="*/ 3431969 w 7380515"/>
                <a:gd name="connsiteY10" fmla="*/ 53439 h 4114800"/>
                <a:gd name="connsiteX11" fmla="*/ 3681351 w 7380515"/>
                <a:gd name="connsiteY11" fmla="*/ 0 h 4114800"/>
                <a:gd name="connsiteX12" fmla="*/ 3871356 w 7380515"/>
                <a:gd name="connsiteY12" fmla="*/ 53439 h 4114800"/>
                <a:gd name="connsiteX13" fmla="*/ 4073237 w 7380515"/>
                <a:gd name="connsiteY13" fmla="*/ 225631 h 4114800"/>
                <a:gd name="connsiteX14" fmla="*/ 4459185 w 7380515"/>
                <a:gd name="connsiteY14" fmla="*/ 730332 h 4114800"/>
                <a:gd name="connsiteX15" fmla="*/ 4714504 w 7380515"/>
                <a:gd name="connsiteY15" fmla="*/ 1205345 h 4114800"/>
                <a:gd name="connsiteX16" fmla="*/ 5106390 w 7380515"/>
                <a:gd name="connsiteY16" fmla="*/ 2036618 h 4114800"/>
                <a:gd name="connsiteX17" fmla="*/ 5444837 w 7380515"/>
                <a:gd name="connsiteY17" fmla="*/ 2701636 h 4114800"/>
                <a:gd name="connsiteX18" fmla="*/ 5818909 w 7380515"/>
                <a:gd name="connsiteY18" fmla="*/ 3325090 h 4114800"/>
                <a:gd name="connsiteX19" fmla="*/ 6198920 w 7380515"/>
                <a:gd name="connsiteY19" fmla="*/ 3687288 h 4114800"/>
                <a:gd name="connsiteX20" fmla="*/ 6721434 w 7380515"/>
                <a:gd name="connsiteY20" fmla="*/ 3990109 h 4114800"/>
                <a:gd name="connsiteX21" fmla="*/ 6947065 w 7380515"/>
                <a:gd name="connsiteY21" fmla="*/ 4031672 h 4114800"/>
                <a:gd name="connsiteX22" fmla="*/ 7380515 w 7380515"/>
                <a:gd name="connsiteY22" fmla="*/ 4108862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380515" h="4114800">
                  <a:moveTo>
                    <a:pt x="0" y="4114800"/>
                  </a:moveTo>
                  <a:cubicBezTo>
                    <a:pt x="125186" y="4101935"/>
                    <a:pt x="250372" y="4089070"/>
                    <a:pt x="362198" y="4061361"/>
                  </a:cubicBezTo>
                  <a:cubicBezTo>
                    <a:pt x="474024" y="4033652"/>
                    <a:pt x="568036" y="3994067"/>
                    <a:pt x="670956" y="3948545"/>
                  </a:cubicBezTo>
                  <a:cubicBezTo>
                    <a:pt x="773876" y="3903023"/>
                    <a:pt x="864920" y="3864428"/>
                    <a:pt x="979715" y="3788228"/>
                  </a:cubicBezTo>
                  <a:cubicBezTo>
                    <a:pt x="1094510" y="3712028"/>
                    <a:pt x="1239982" y="3610098"/>
                    <a:pt x="1359725" y="3491345"/>
                  </a:cubicBezTo>
                  <a:cubicBezTo>
                    <a:pt x="1479468" y="3372592"/>
                    <a:pt x="1573481" y="3262745"/>
                    <a:pt x="1698172" y="3075709"/>
                  </a:cubicBezTo>
                  <a:cubicBezTo>
                    <a:pt x="1822863" y="2888673"/>
                    <a:pt x="1992086" y="2586841"/>
                    <a:pt x="2107870" y="2369127"/>
                  </a:cubicBezTo>
                  <a:cubicBezTo>
                    <a:pt x="2223654" y="2151413"/>
                    <a:pt x="2255322" y="2042555"/>
                    <a:pt x="2392878" y="1769423"/>
                  </a:cubicBezTo>
                  <a:cubicBezTo>
                    <a:pt x="2530434" y="1496291"/>
                    <a:pt x="2801587" y="975755"/>
                    <a:pt x="2933205" y="730332"/>
                  </a:cubicBezTo>
                  <a:cubicBezTo>
                    <a:pt x="3064823" y="484909"/>
                    <a:pt x="3099460" y="409698"/>
                    <a:pt x="3182587" y="296883"/>
                  </a:cubicBezTo>
                  <a:cubicBezTo>
                    <a:pt x="3265714" y="184068"/>
                    <a:pt x="3348842" y="102919"/>
                    <a:pt x="3431969" y="53439"/>
                  </a:cubicBezTo>
                  <a:cubicBezTo>
                    <a:pt x="3515096" y="3959"/>
                    <a:pt x="3608120" y="0"/>
                    <a:pt x="3681351" y="0"/>
                  </a:cubicBezTo>
                  <a:cubicBezTo>
                    <a:pt x="3754582" y="0"/>
                    <a:pt x="3806042" y="15834"/>
                    <a:pt x="3871356" y="53439"/>
                  </a:cubicBezTo>
                  <a:cubicBezTo>
                    <a:pt x="3936670" y="91044"/>
                    <a:pt x="3975266" y="112816"/>
                    <a:pt x="4073237" y="225631"/>
                  </a:cubicBezTo>
                  <a:cubicBezTo>
                    <a:pt x="4171208" y="338446"/>
                    <a:pt x="4352307" y="567046"/>
                    <a:pt x="4459185" y="730332"/>
                  </a:cubicBezTo>
                  <a:cubicBezTo>
                    <a:pt x="4566063" y="893618"/>
                    <a:pt x="4606637" y="987631"/>
                    <a:pt x="4714504" y="1205345"/>
                  </a:cubicBezTo>
                  <a:cubicBezTo>
                    <a:pt x="4822371" y="1423059"/>
                    <a:pt x="4984668" y="1787236"/>
                    <a:pt x="5106390" y="2036618"/>
                  </a:cubicBezTo>
                  <a:cubicBezTo>
                    <a:pt x="5228112" y="2286000"/>
                    <a:pt x="5326084" y="2486891"/>
                    <a:pt x="5444837" y="2701636"/>
                  </a:cubicBezTo>
                  <a:cubicBezTo>
                    <a:pt x="5563590" y="2916381"/>
                    <a:pt x="5693229" y="3160815"/>
                    <a:pt x="5818909" y="3325090"/>
                  </a:cubicBezTo>
                  <a:cubicBezTo>
                    <a:pt x="5944589" y="3489365"/>
                    <a:pt x="6048499" y="3576452"/>
                    <a:pt x="6198920" y="3687288"/>
                  </a:cubicBezTo>
                  <a:cubicBezTo>
                    <a:pt x="6349341" y="3798124"/>
                    <a:pt x="6596743" y="3932712"/>
                    <a:pt x="6721434" y="3990109"/>
                  </a:cubicBezTo>
                  <a:cubicBezTo>
                    <a:pt x="6846125" y="4047506"/>
                    <a:pt x="6947065" y="4031672"/>
                    <a:pt x="6947065" y="4031672"/>
                  </a:cubicBezTo>
                  <a:lnTo>
                    <a:pt x="7380515" y="4108862"/>
                  </a:lnTo>
                </a:path>
              </a:pathLst>
            </a:custGeom>
            <a:noFill/>
            <a:ln w="3492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F8D4641-B47B-426A-BFC6-DCF0657D56DF}"/>
                </a:ext>
              </a:extLst>
            </p:cNvPr>
            <p:cNvSpPr/>
            <p:nvPr/>
          </p:nvSpPr>
          <p:spPr>
            <a:xfrm>
              <a:off x="5112327" y="5118264"/>
              <a:ext cx="409699" cy="754083"/>
            </a:xfrm>
            <a:custGeom>
              <a:avLst/>
              <a:gdLst>
                <a:gd name="connsiteX0" fmla="*/ 0 w 7380515"/>
                <a:gd name="connsiteY0" fmla="*/ 4114800 h 4114800"/>
                <a:gd name="connsiteX1" fmla="*/ 362198 w 7380515"/>
                <a:gd name="connsiteY1" fmla="*/ 4061361 h 4114800"/>
                <a:gd name="connsiteX2" fmla="*/ 670956 w 7380515"/>
                <a:gd name="connsiteY2" fmla="*/ 3948545 h 4114800"/>
                <a:gd name="connsiteX3" fmla="*/ 979715 w 7380515"/>
                <a:gd name="connsiteY3" fmla="*/ 3788228 h 4114800"/>
                <a:gd name="connsiteX4" fmla="*/ 1359725 w 7380515"/>
                <a:gd name="connsiteY4" fmla="*/ 3491345 h 4114800"/>
                <a:gd name="connsiteX5" fmla="*/ 1698172 w 7380515"/>
                <a:gd name="connsiteY5" fmla="*/ 3075709 h 4114800"/>
                <a:gd name="connsiteX6" fmla="*/ 2107870 w 7380515"/>
                <a:gd name="connsiteY6" fmla="*/ 2369127 h 4114800"/>
                <a:gd name="connsiteX7" fmla="*/ 2392878 w 7380515"/>
                <a:gd name="connsiteY7" fmla="*/ 1769423 h 4114800"/>
                <a:gd name="connsiteX8" fmla="*/ 2933205 w 7380515"/>
                <a:gd name="connsiteY8" fmla="*/ 730332 h 4114800"/>
                <a:gd name="connsiteX9" fmla="*/ 3182587 w 7380515"/>
                <a:gd name="connsiteY9" fmla="*/ 296883 h 4114800"/>
                <a:gd name="connsiteX10" fmla="*/ 3431969 w 7380515"/>
                <a:gd name="connsiteY10" fmla="*/ 53439 h 4114800"/>
                <a:gd name="connsiteX11" fmla="*/ 3681351 w 7380515"/>
                <a:gd name="connsiteY11" fmla="*/ 0 h 4114800"/>
                <a:gd name="connsiteX12" fmla="*/ 3871356 w 7380515"/>
                <a:gd name="connsiteY12" fmla="*/ 53439 h 4114800"/>
                <a:gd name="connsiteX13" fmla="*/ 4073237 w 7380515"/>
                <a:gd name="connsiteY13" fmla="*/ 225631 h 4114800"/>
                <a:gd name="connsiteX14" fmla="*/ 4459185 w 7380515"/>
                <a:gd name="connsiteY14" fmla="*/ 730332 h 4114800"/>
                <a:gd name="connsiteX15" fmla="*/ 4714504 w 7380515"/>
                <a:gd name="connsiteY15" fmla="*/ 1205345 h 4114800"/>
                <a:gd name="connsiteX16" fmla="*/ 5106390 w 7380515"/>
                <a:gd name="connsiteY16" fmla="*/ 2036618 h 4114800"/>
                <a:gd name="connsiteX17" fmla="*/ 5444837 w 7380515"/>
                <a:gd name="connsiteY17" fmla="*/ 2701636 h 4114800"/>
                <a:gd name="connsiteX18" fmla="*/ 5818909 w 7380515"/>
                <a:gd name="connsiteY18" fmla="*/ 3325090 h 4114800"/>
                <a:gd name="connsiteX19" fmla="*/ 6198920 w 7380515"/>
                <a:gd name="connsiteY19" fmla="*/ 3687288 h 4114800"/>
                <a:gd name="connsiteX20" fmla="*/ 6721434 w 7380515"/>
                <a:gd name="connsiteY20" fmla="*/ 3990109 h 4114800"/>
                <a:gd name="connsiteX21" fmla="*/ 6947065 w 7380515"/>
                <a:gd name="connsiteY21" fmla="*/ 4031672 h 4114800"/>
                <a:gd name="connsiteX22" fmla="*/ 7380515 w 7380515"/>
                <a:gd name="connsiteY22" fmla="*/ 4108862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380515" h="4114800">
                  <a:moveTo>
                    <a:pt x="0" y="4114800"/>
                  </a:moveTo>
                  <a:cubicBezTo>
                    <a:pt x="125186" y="4101935"/>
                    <a:pt x="250372" y="4089070"/>
                    <a:pt x="362198" y="4061361"/>
                  </a:cubicBezTo>
                  <a:cubicBezTo>
                    <a:pt x="474024" y="4033652"/>
                    <a:pt x="568036" y="3994067"/>
                    <a:pt x="670956" y="3948545"/>
                  </a:cubicBezTo>
                  <a:cubicBezTo>
                    <a:pt x="773876" y="3903023"/>
                    <a:pt x="864920" y="3864428"/>
                    <a:pt x="979715" y="3788228"/>
                  </a:cubicBezTo>
                  <a:cubicBezTo>
                    <a:pt x="1094510" y="3712028"/>
                    <a:pt x="1239982" y="3610098"/>
                    <a:pt x="1359725" y="3491345"/>
                  </a:cubicBezTo>
                  <a:cubicBezTo>
                    <a:pt x="1479468" y="3372592"/>
                    <a:pt x="1573481" y="3262745"/>
                    <a:pt x="1698172" y="3075709"/>
                  </a:cubicBezTo>
                  <a:cubicBezTo>
                    <a:pt x="1822863" y="2888673"/>
                    <a:pt x="1992086" y="2586841"/>
                    <a:pt x="2107870" y="2369127"/>
                  </a:cubicBezTo>
                  <a:cubicBezTo>
                    <a:pt x="2223654" y="2151413"/>
                    <a:pt x="2255322" y="2042555"/>
                    <a:pt x="2392878" y="1769423"/>
                  </a:cubicBezTo>
                  <a:cubicBezTo>
                    <a:pt x="2530434" y="1496291"/>
                    <a:pt x="2801587" y="975755"/>
                    <a:pt x="2933205" y="730332"/>
                  </a:cubicBezTo>
                  <a:cubicBezTo>
                    <a:pt x="3064823" y="484909"/>
                    <a:pt x="3099460" y="409698"/>
                    <a:pt x="3182587" y="296883"/>
                  </a:cubicBezTo>
                  <a:cubicBezTo>
                    <a:pt x="3265714" y="184068"/>
                    <a:pt x="3348842" y="102919"/>
                    <a:pt x="3431969" y="53439"/>
                  </a:cubicBezTo>
                  <a:cubicBezTo>
                    <a:pt x="3515096" y="3959"/>
                    <a:pt x="3608120" y="0"/>
                    <a:pt x="3681351" y="0"/>
                  </a:cubicBezTo>
                  <a:cubicBezTo>
                    <a:pt x="3754582" y="0"/>
                    <a:pt x="3806042" y="15834"/>
                    <a:pt x="3871356" y="53439"/>
                  </a:cubicBezTo>
                  <a:cubicBezTo>
                    <a:pt x="3936670" y="91044"/>
                    <a:pt x="3975266" y="112816"/>
                    <a:pt x="4073237" y="225631"/>
                  </a:cubicBezTo>
                  <a:cubicBezTo>
                    <a:pt x="4171208" y="338446"/>
                    <a:pt x="4352307" y="567046"/>
                    <a:pt x="4459185" y="730332"/>
                  </a:cubicBezTo>
                  <a:cubicBezTo>
                    <a:pt x="4566063" y="893618"/>
                    <a:pt x="4606637" y="987631"/>
                    <a:pt x="4714504" y="1205345"/>
                  </a:cubicBezTo>
                  <a:cubicBezTo>
                    <a:pt x="4822371" y="1423059"/>
                    <a:pt x="4984668" y="1787236"/>
                    <a:pt x="5106390" y="2036618"/>
                  </a:cubicBezTo>
                  <a:cubicBezTo>
                    <a:pt x="5228112" y="2286000"/>
                    <a:pt x="5326084" y="2486891"/>
                    <a:pt x="5444837" y="2701636"/>
                  </a:cubicBezTo>
                  <a:cubicBezTo>
                    <a:pt x="5563590" y="2916381"/>
                    <a:pt x="5693229" y="3160815"/>
                    <a:pt x="5818909" y="3325090"/>
                  </a:cubicBezTo>
                  <a:cubicBezTo>
                    <a:pt x="5944589" y="3489365"/>
                    <a:pt x="6048499" y="3576452"/>
                    <a:pt x="6198920" y="3687288"/>
                  </a:cubicBezTo>
                  <a:cubicBezTo>
                    <a:pt x="6349341" y="3798124"/>
                    <a:pt x="6596743" y="3932712"/>
                    <a:pt x="6721434" y="3990109"/>
                  </a:cubicBezTo>
                  <a:cubicBezTo>
                    <a:pt x="6846125" y="4047506"/>
                    <a:pt x="6947065" y="4031672"/>
                    <a:pt x="6947065" y="4031672"/>
                  </a:cubicBezTo>
                  <a:lnTo>
                    <a:pt x="7380515" y="4108862"/>
                  </a:lnTo>
                </a:path>
              </a:pathLst>
            </a:custGeom>
            <a:noFill/>
            <a:ln w="3492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2DD4C149-F76C-48FB-85FB-B78BD831E810}"/>
                </a:ext>
              </a:extLst>
            </p:cNvPr>
            <p:cNvSpPr/>
            <p:nvPr/>
          </p:nvSpPr>
          <p:spPr>
            <a:xfrm>
              <a:off x="6249637" y="5118261"/>
              <a:ext cx="409699" cy="754083"/>
            </a:xfrm>
            <a:custGeom>
              <a:avLst/>
              <a:gdLst>
                <a:gd name="connsiteX0" fmla="*/ 0 w 7380515"/>
                <a:gd name="connsiteY0" fmla="*/ 4114800 h 4114800"/>
                <a:gd name="connsiteX1" fmla="*/ 362198 w 7380515"/>
                <a:gd name="connsiteY1" fmla="*/ 4061361 h 4114800"/>
                <a:gd name="connsiteX2" fmla="*/ 670956 w 7380515"/>
                <a:gd name="connsiteY2" fmla="*/ 3948545 h 4114800"/>
                <a:gd name="connsiteX3" fmla="*/ 979715 w 7380515"/>
                <a:gd name="connsiteY3" fmla="*/ 3788228 h 4114800"/>
                <a:gd name="connsiteX4" fmla="*/ 1359725 w 7380515"/>
                <a:gd name="connsiteY4" fmla="*/ 3491345 h 4114800"/>
                <a:gd name="connsiteX5" fmla="*/ 1698172 w 7380515"/>
                <a:gd name="connsiteY5" fmla="*/ 3075709 h 4114800"/>
                <a:gd name="connsiteX6" fmla="*/ 2107870 w 7380515"/>
                <a:gd name="connsiteY6" fmla="*/ 2369127 h 4114800"/>
                <a:gd name="connsiteX7" fmla="*/ 2392878 w 7380515"/>
                <a:gd name="connsiteY7" fmla="*/ 1769423 h 4114800"/>
                <a:gd name="connsiteX8" fmla="*/ 2933205 w 7380515"/>
                <a:gd name="connsiteY8" fmla="*/ 730332 h 4114800"/>
                <a:gd name="connsiteX9" fmla="*/ 3182587 w 7380515"/>
                <a:gd name="connsiteY9" fmla="*/ 296883 h 4114800"/>
                <a:gd name="connsiteX10" fmla="*/ 3431969 w 7380515"/>
                <a:gd name="connsiteY10" fmla="*/ 53439 h 4114800"/>
                <a:gd name="connsiteX11" fmla="*/ 3681351 w 7380515"/>
                <a:gd name="connsiteY11" fmla="*/ 0 h 4114800"/>
                <a:gd name="connsiteX12" fmla="*/ 3871356 w 7380515"/>
                <a:gd name="connsiteY12" fmla="*/ 53439 h 4114800"/>
                <a:gd name="connsiteX13" fmla="*/ 4073237 w 7380515"/>
                <a:gd name="connsiteY13" fmla="*/ 225631 h 4114800"/>
                <a:gd name="connsiteX14" fmla="*/ 4459185 w 7380515"/>
                <a:gd name="connsiteY14" fmla="*/ 730332 h 4114800"/>
                <a:gd name="connsiteX15" fmla="*/ 4714504 w 7380515"/>
                <a:gd name="connsiteY15" fmla="*/ 1205345 h 4114800"/>
                <a:gd name="connsiteX16" fmla="*/ 5106390 w 7380515"/>
                <a:gd name="connsiteY16" fmla="*/ 2036618 h 4114800"/>
                <a:gd name="connsiteX17" fmla="*/ 5444837 w 7380515"/>
                <a:gd name="connsiteY17" fmla="*/ 2701636 h 4114800"/>
                <a:gd name="connsiteX18" fmla="*/ 5818909 w 7380515"/>
                <a:gd name="connsiteY18" fmla="*/ 3325090 h 4114800"/>
                <a:gd name="connsiteX19" fmla="*/ 6198920 w 7380515"/>
                <a:gd name="connsiteY19" fmla="*/ 3687288 h 4114800"/>
                <a:gd name="connsiteX20" fmla="*/ 6721434 w 7380515"/>
                <a:gd name="connsiteY20" fmla="*/ 3990109 h 4114800"/>
                <a:gd name="connsiteX21" fmla="*/ 6947065 w 7380515"/>
                <a:gd name="connsiteY21" fmla="*/ 4031672 h 4114800"/>
                <a:gd name="connsiteX22" fmla="*/ 7380515 w 7380515"/>
                <a:gd name="connsiteY22" fmla="*/ 4108862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380515" h="4114800">
                  <a:moveTo>
                    <a:pt x="0" y="4114800"/>
                  </a:moveTo>
                  <a:cubicBezTo>
                    <a:pt x="125186" y="4101935"/>
                    <a:pt x="250372" y="4089070"/>
                    <a:pt x="362198" y="4061361"/>
                  </a:cubicBezTo>
                  <a:cubicBezTo>
                    <a:pt x="474024" y="4033652"/>
                    <a:pt x="568036" y="3994067"/>
                    <a:pt x="670956" y="3948545"/>
                  </a:cubicBezTo>
                  <a:cubicBezTo>
                    <a:pt x="773876" y="3903023"/>
                    <a:pt x="864920" y="3864428"/>
                    <a:pt x="979715" y="3788228"/>
                  </a:cubicBezTo>
                  <a:cubicBezTo>
                    <a:pt x="1094510" y="3712028"/>
                    <a:pt x="1239982" y="3610098"/>
                    <a:pt x="1359725" y="3491345"/>
                  </a:cubicBezTo>
                  <a:cubicBezTo>
                    <a:pt x="1479468" y="3372592"/>
                    <a:pt x="1573481" y="3262745"/>
                    <a:pt x="1698172" y="3075709"/>
                  </a:cubicBezTo>
                  <a:cubicBezTo>
                    <a:pt x="1822863" y="2888673"/>
                    <a:pt x="1992086" y="2586841"/>
                    <a:pt x="2107870" y="2369127"/>
                  </a:cubicBezTo>
                  <a:cubicBezTo>
                    <a:pt x="2223654" y="2151413"/>
                    <a:pt x="2255322" y="2042555"/>
                    <a:pt x="2392878" y="1769423"/>
                  </a:cubicBezTo>
                  <a:cubicBezTo>
                    <a:pt x="2530434" y="1496291"/>
                    <a:pt x="2801587" y="975755"/>
                    <a:pt x="2933205" y="730332"/>
                  </a:cubicBezTo>
                  <a:cubicBezTo>
                    <a:pt x="3064823" y="484909"/>
                    <a:pt x="3099460" y="409698"/>
                    <a:pt x="3182587" y="296883"/>
                  </a:cubicBezTo>
                  <a:cubicBezTo>
                    <a:pt x="3265714" y="184068"/>
                    <a:pt x="3348842" y="102919"/>
                    <a:pt x="3431969" y="53439"/>
                  </a:cubicBezTo>
                  <a:cubicBezTo>
                    <a:pt x="3515096" y="3959"/>
                    <a:pt x="3608120" y="0"/>
                    <a:pt x="3681351" y="0"/>
                  </a:cubicBezTo>
                  <a:cubicBezTo>
                    <a:pt x="3754582" y="0"/>
                    <a:pt x="3806042" y="15834"/>
                    <a:pt x="3871356" y="53439"/>
                  </a:cubicBezTo>
                  <a:cubicBezTo>
                    <a:pt x="3936670" y="91044"/>
                    <a:pt x="3975266" y="112816"/>
                    <a:pt x="4073237" y="225631"/>
                  </a:cubicBezTo>
                  <a:cubicBezTo>
                    <a:pt x="4171208" y="338446"/>
                    <a:pt x="4352307" y="567046"/>
                    <a:pt x="4459185" y="730332"/>
                  </a:cubicBezTo>
                  <a:cubicBezTo>
                    <a:pt x="4566063" y="893618"/>
                    <a:pt x="4606637" y="987631"/>
                    <a:pt x="4714504" y="1205345"/>
                  </a:cubicBezTo>
                  <a:cubicBezTo>
                    <a:pt x="4822371" y="1423059"/>
                    <a:pt x="4984668" y="1787236"/>
                    <a:pt x="5106390" y="2036618"/>
                  </a:cubicBezTo>
                  <a:cubicBezTo>
                    <a:pt x="5228112" y="2286000"/>
                    <a:pt x="5326084" y="2486891"/>
                    <a:pt x="5444837" y="2701636"/>
                  </a:cubicBezTo>
                  <a:cubicBezTo>
                    <a:pt x="5563590" y="2916381"/>
                    <a:pt x="5693229" y="3160815"/>
                    <a:pt x="5818909" y="3325090"/>
                  </a:cubicBezTo>
                  <a:cubicBezTo>
                    <a:pt x="5944589" y="3489365"/>
                    <a:pt x="6048499" y="3576452"/>
                    <a:pt x="6198920" y="3687288"/>
                  </a:cubicBezTo>
                  <a:cubicBezTo>
                    <a:pt x="6349341" y="3798124"/>
                    <a:pt x="6596743" y="3932712"/>
                    <a:pt x="6721434" y="3990109"/>
                  </a:cubicBezTo>
                  <a:cubicBezTo>
                    <a:pt x="6846125" y="4047506"/>
                    <a:pt x="6947065" y="4031672"/>
                    <a:pt x="6947065" y="4031672"/>
                  </a:cubicBezTo>
                  <a:lnTo>
                    <a:pt x="7380515" y="4108862"/>
                  </a:lnTo>
                </a:path>
              </a:pathLst>
            </a:custGeom>
            <a:noFill/>
            <a:ln w="3492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C74B71E1-73B6-49BF-85C0-D1D22520AEFE}"/>
                </a:ext>
              </a:extLst>
            </p:cNvPr>
            <p:cNvSpPr/>
            <p:nvPr/>
          </p:nvSpPr>
          <p:spPr>
            <a:xfrm>
              <a:off x="6573855" y="5118261"/>
              <a:ext cx="409699" cy="754083"/>
            </a:xfrm>
            <a:custGeom>
              <a:avLst/>
              <a:gdLst>
                <a:gd name="connsiteX0" fmla="*/ 0 w 7380515"/>
                <a:gd name="connsiteY0" fmla="*/ 4114800 h 4114800"/>
                <a:gd name="connsiteX1" fmla="*/ 362198 w 7380515"/>
                <a:gd name="connsiteY1" fmla="*/ 4061361 h 4114800"/>
                <a:gd name="connsiteX2" fmla="*/ 670956 w 7380515"/>
                <a:gd name="connsiteY2" fmla="*/ 3948545 h 4114800"/>
                <a:gd name="connsiteX3" fmla="*/ 979715 w 7380515"/>
                <a:gd name="connsiteY3" fmla="*/ 3788228 h 4114800"/>
                <a:gd name="connsiteX4" fmla="*/ 1359725 w 7380515"/>
                <a:gd name="connsiteY4" fmla="*/ 3491345 h 4114800"/>
                <a:gd name="connsiteX5" fmla="*/ 1698172 w 7380515"/>
                <a:gd name="connsiteY5" fmla="*/ 3075709 h 4114800"/>
                <a:gd name="connsiteX6" fmla="*/ 2107870 w 7380515"/>
                <a:gd name="connsiteY6" fmla="*/ 2369127 h 4114800"/>
                <a:gd name="connsiteX7" fmla="*/ 2392878 w 7380515"/>
                <a:gd name="connsiteY7" fmla="*/ 1769423 h 4114800"/>
                <a:gd name="connsiteX8" fmla="*/ 2933205 w 7380515"/>
                <a:gd name="connsiteY8" fmla="*/ 730332 h 4114800"/>
                <a:gd name="connsiteX9" fmla="*/ 3182587 w 7380515"/>
                <a:gd name="connsiteY9" fmla="*/ 296883 h 4114800"/>
                <a:gd name="connsiteX10" fmla="*/ 3431969 w 7380515"/>
                <a:gd name="connsiteY10" fmla="*/ 53439 h 4114800"/>
                <a:gd name="connsiteX11" fmla="*/ 3681351 w 7380515"/>
                <a:gd name="connsiteY11" fmla="*/ 0 h 4114800"/>
                <a:gd name="connsiteX12" fmla="*/ 3871356 w 7380515"/>
                <a:gd name="connsiteY12" fmla="*/ 53439 h 4114800"/>
                <a:gd name="connsiteX13" fmla="*/ 4073237 w 7380515"/>
                <a:gd name="connsiteY13" fmla="*/ 225631 h 4114800"/>
                <a:gd name="connsiteX14" fmla="*/ 4459185 w 7380515"/>
                <a:gd name="connsiteY14" fmla="*/ 730332 h 4114800"/>
                <a:gd name="connsiteX15" fmla="*/ 4714504 w 7380515"/>
                <a:gd name="connsiteY15" fmla="*/ 1205345 h 4114800"/>
                <a:gd name="connsiteX16" fmla="*/ 5106390 w 7380515"/>
                <a:gd name="connsiteY16" fmla="*/ 2036618 h 4114800"/>
                <a:gd name="connsiteX17" fmla="*/ 5444837 w 7380515"/>
                <a:gd name="connsiteY17" fmla="*/ 2701636 h 4114800"/>
                <a:gd name="connsiteX18" fmla="*/ 5818909 w 7380515"/>
                <a:gd name="connsiteY18" fmla="*/ 3325090 h 4114800"/>
                <a:gd name="connsiteX19" fmla="*/ 6198920 w 7380515"/>
                <a:gd name="connsiteY19" fmla="*/ 3687288 h 4114800"/>
                <a:gd name="connsiteX20" fmla="*/ 6721434 w 7380515"/>
                <a:gd name="connsiteY20" fmla="*/ 3990109 h 4114800"/>
                <a:gd name="connsiteX21" fmla="*/ 6947065 w 7380515"/>
                <a:gd name="connsiteY21" fmla="*/ 4031672 h 4114800"/>
                <a:gd name="connsiteX22" fmla="*/ 7380515 w 7380515"/>
                <a:gd name="connsiteY22" fmla="*/ 4108862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380515" h="4114800">
                  <a:moveTo>
                    <a:pt x="0" y="4114800"/>
                  </a:moveTo>
                  <a:cubicBezTo>
                    <a:pt x="125186" y="4101935"/>
                    <a:pt x="250372" y="4089070"/>
                    <a:pt x="362198" y="4061361"/>
                  </a:cubicBezTo>
                  <a:cubicBezTo>
                    <a:pt x="474024" y="4033652"/>
                    <a:pt x="568036" y="3994067"/>
                    <a:pt x="670956" y="3948545"/>
                  </a:cubicBezTo>
                  <a:cubicBezTo>
                    <a:pt x="773876" y="3903023"/>
                    <a:pt x="864920" y="3864428"/>
                    <a:pt x="979715" y="3788228"/>
                  </a:cubicBezTo>
                  <a:cubicBezTo>
                    <a:pt x="1094510" y="3712028"/>
                    <a:pt x="1239982" y="3610098"/>
                    <a:pt x="1359725" y="3491345"/>
                  </a:cubicBezTo>
                  <a:cubicBezTo>
                    <a:pt x="1479468" y="3372592"/>
                    <a:pt x="1573481" y="3262745"/>
                    <a:pt x="1698172" y="3075709"/>
                  </a:cubicBezTo>
                  <a:cubicBezTo>
                    <a:pt x="1822863" y="2888673"/>
                    <a:pt x="1992086" y="2586841"/>
                    <a:pt x="2107870" y="2369127"/>
                  </a:cubicBezTo>
                  <a:cubicBezTo>
                    <a:pt x="2223654" y="2151413"/>
                    <a:pt x="2255322" y="2042555"/>
                    <a:pt x="2392878" y="1769423"/>
                  </a:cubicBezTo>
                  <a:cubicBezTo>
                    <a:pt x="2530434" y="1496291"/>
                    <a:pt x="2801587" y="975755"/>
                    <a:pt x="2933205" y="730332"/>
                  </a:cubicBezTo>
                  <a:cubicBezTo>
                    <a:pt x="3064823" y="484909"/>
                    <a:pt x="3099460" y="409698"/>
                    <a:pt x="3182587" y="296883"/>
                  </a:cubicBezTo>
                  <a:cubicBezTo>
                    <a:pt x="3265714" y="184068"/>
                    <a:pt x="3348842" y="102919"/>
                    <a:pt x="3431969" y="53439"/>
                  </a:cubicBezTo>
                  <a:cubicBezTo>
                    <a:pt x="3515096" y="3959"/>
                    <a:pt x="3608120" y="0"/>
                    <a:pt x="3681351" y="0"/>
                  </a:cubicBezTo>
                  <a:cubicBezTo>
                    <a:pt x="3754582" y="0"/>
                    <a:pt x="3806042" y="15834"/>
                    <a:pt x="3871356" y="53439"/>
                  </a:cubicBezTo>
                  <a:cubicBezTo>
                    <a:pt x="3936670" y="91044"/>
                    <a:pt x="3975266" y="112816"/>
                    <a:pt x="4073237" y="225631"/>
                  </a:cubicBezTo>
                  <a:cubicBezTo>
                    <a:pt x="4171208" y="338446"/>
                    <a:pt x="4352307" y="567046"/>
                    <a:pt x="4459185" y="730332"/>
                  </a:cubicBezTo>
                  <a:cubicBezTo>
                    <a:pt x="4566063" y="893618"/>
                    <a:pt x="4606637" y="987631"/>
                    <a:pt x="4714504" y="1205345"/>
                  </a:cubicBezTo>
                  <a:cubicBezTo>
                    <a:pt x="4822371" y="1423059"/>
                    <a:pt x="4984668" y="1787236"/>
                    <a:pt x="5106390" y="2036618"/>
                  </a:cubicBezTo>
                  <a:cubicBezTo>
                    <a:pt x="5228112" y="2286000"/>
                    <a:pt x="5326084" y="2486891"/>
                    <a:pt x="5444837" y="2701636"/>
                  </a:cubicBezTo>
                  <a:cubicBezTo>
                    <a:pt x="5563590" y="2916381"/>
                    <a:pt x="5693229" y="3160815"/>
                    <a:pt x="5818909" y="3325090"/>
                  </a:cubicBezTo>
                  <a:cubicBezTo>
                    <a:pt x="5944589" y="3489365"/>
                    <a:pt x="6048499" y="3576452"/>
                    <a:pt x="6198920" y="3687288"/>
                  </a:cubicBezTo>
                  <a:cubicBezTo>
                    <a:pt x="6349341" y="3798124"/>
                    <a:pt x="6596743" y="3932712"/>
                    <a:pt x="6721434" y="3990109"/>
                  </a:cubicBezTo>
                  <a:cubicBezTo>
                    <a:pt x="6846125" y="4047506"/>
                    <a:pt x="6947065" y="4031672"/>
                    <a:pt x="6947065" y="4031672"/>
                  </a:cubicBezTo>
                  <a:lnTo>
                    <a:pt x="7380515" y="4108862"/>
                  </a:lnTo>
                </a:path>
              </a:pathLst>
            </a:custGeom>
            <a:noFill/>
            <a:ln w="3492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0246460-6F68-487D-A322-6F971E955389}"/>
                </a:ext>
              </a:extLst>
            </p:cNvPr>
            <p:cNvSpPr/>
            <p:nvPr/>
          </p:nvSpPr>
          <p:spPr>
            <a:xfrm>
              <a:off x="6971170" y="5118260"/>
              <a:ext cx="409699" cy="754083"/>
            </a:xfrm>
            <a:custGeom>
              <a:avLst/>
              <a:gdLst>
                <a:gd name="connsiteX0" fmla="*/ 0 w 7380515"/>
                <a:gd name="connsiteY0" fmla="*/ 4114800 h 4114800"/>
                <a:gd name="connsiteX1" fmla="*/ 362198 w 7380515"/>
                <a:gd name="connsiteY1" fmla="*/ 4061361 h 4114800"/>
                <a:gd name="connsiteX2" fmla="*/ 670956 w 7380515"/>
                <a:gd name="connsiteY2" fmla="*/ 3948545 h 4114800"/>
                <a:gd name="connsiteX3" fmla="*/ 979715 w 7380515"/>
                <a:gd name="connsiteY3" fmla="*/ 3788228 h 4114800"/>
                <a:gd name="connsiteX4" fmla="*/ 1359725 w 7380515"/>
                <a:gd name="connsiteY4" fmla="*/ 3491345 h 4114800"/>
                <a:gd name="connsiteX5" fmla="*/ 1698172 w 7380515"/>
                <a:gd name="connsiteY5" fmla="*/ 3075709 h 4114800"/>
                <a:gd name="connsiteX6" fmla="*/ 2107870 w 7380515"/>
                <a:gd name="connsiteY6" fmla="*/ 2369127 h 4114800"/>
                <a:gd name="connsiteX7" fmla="*/ 2392878 w 7380515"/>
                <a:gd name="connsiteY7" fmla="*/ 1769423 h 4114800"/>
                <a:gd name="connsiteX8" fmla="*/ 2933205 w 7380515"/>
                <a:gd name="connsiteY8" fmla="*/ 730332 h 4114800"/>
                <a:gd name="connsiteX9" fmla="*/ 3182587 w 7380515"/>
                <a:gd name="connsiteY9" fmla="*/ 296883 h 4114800"/>
                <a:gd name="connsiteX10" fmla="*/ 3431969 w 7380515"/>
                <a:gd name="connsiteY10" fmla="*/ 53439 h 4114800"/>
                <a:gd name="connsiteX11" fmla="*/ 3681351 w 7380515"/>
                <a:gd name="connsiteY11" fmla="*/ 0 h 4114800"/>
                <a:gd name="connsiteX12" fmla="*/ 3871356 w 7380515"/>
                <a:gd name="connsiteY12" fmla="*/ 53439 h 4114800"/>
                <a:gd name="connsiteX13" fmla="*/ 4073237 w 7380515"/>
                <a:gd name="connsiteY13" fmla="*/ 225631 h 4114800"/>
                <a:gd name="connsiteX14" fmla="*/ 4459185 w 7380515"/>
                <a:gd name="connsiteY14" fmla="*/ 730332 h 4114800"/>
                <a:gd name="connsiteX15" fmla="*/ 4714504 w 7380515"/>
                <a:gd name="connsiteY15" fmla="*/ 1205345 h 4114800"/>
                <a:gd name="connsiteX16" fmla="*/ 5106390 w 7380515"/>
                <a:gd name="connsiteY16" fmla="*/ 2036618 h 4114800"/>
                <a:gd name="connsiteX17" fmla="*/ 5444837 w 7380515"/>
                <a:gd name="connsiteY17" fmla="*/ 2701636 h 4114800"/>
                <a:gd name="connsiteX18" fmla="*/ 5818909 w 7380515"/>
                <a:gd name="connsiteY18" fmla="*/ 3325090 h 4114800"/>
                <a:gd name="connsiteX19" fmla="*/ 6198920 w 7380515"/>
                <a:gd name="connsiteY19" fmla="*/ 3687288 h 4114800"/>
                <a:gd name="connsiteX20" fmla="*/ 6721434 w 7380515"/>
                <a:gd name="connsiteY20" fmla="*/ 3990109 h 4114800"/>
                <a:gd name="connsiteX21" fmla="*/ 6947065 w 7380515"/>
                <a:gd name="connsiteY21" fmla="*/ 4031672 h 4114800"/>
                <a:gd name="connsiteX22" fmla="*/ 7380515 w 7380515"/>
                <a:gd name="connsiteY22" fmla="*/ 4108862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380515" h="4114800">
                  <a:moveTo>
                    <a:pt x="0" y="4114800"/>
                  </a:moveTo>
                  <a:cubicBezTo>
                    <a:pt x="125186" y="4101935"/>
                    <a:pt x="250372" y="4089070"/>
                    <a:pt x="362198" y="4061361"/>
                  </a:cubicBezTo>
                  <a:cubicBezTo>
                    <a:pt x="474024" y="4033652"/>
                    <a:pt x="568036" y="3994067"/>
                    <a:pt x="670956" y="3948545"/>
                  </a:cubicBezTo>
                  <a:cubicBezTo>
                    <a:pt x="773876" y="3903023"/>
                    <a:pt x="864920" y="3864428"/>
                    <a:pt x="979715" y="3788228"/>
                  </a:cubicBezTo>
                  <a:cubicBezTo>
                    <a:pt x="1094510" y="3712028"/>
                    <a:pt x="1239982" y="3610098"/>
                    <a:pt x="1359725" y="3491345"/>
                  </a:cubicBezTo>
                  <a:cubicBezTo>
                    <a:pt x="1479468" y="3372592"/>
                    <a:pt x="1573481" y="3262745"/>
                    <a:pt x="1698172" y="3075709"/>
                  </a:cubicBezTo>
                  <a:cubicBezTo>
                    <a:pt x="1822863" y="2888673"/>
                    <a:pt x="1992086" y="2586841"/>
                    <a:pt x="2107870" y="2369127"/>
                  </a:cubicBezTo>
                  <a:cubicBezTo>
                    <a:pt x="2223654" y="2151413"/>
                    <a:pt x="2255322" y="2042555"/>
                    <a:pt x="2392878" y="1769423"/>
                  </a:cubicBezTo>
                  <a:cubicBezTo>
                    <a:pt x="2530434" y="1496291"/>
                    <a:pt x="2801587" y="975755"/>
                    <a:pt x="2933205" y="730332"/>
                  </a:cubicBezTo>
                  <a:cubicBezTo>
                    <a:pt x="3064823" y="484909"/>
                    <a:pt x="3099460" y="409698"/>
                    <a:pt x="3182587" y="296883"/>
                  </a:cubicBezTo>
                  <a:cubicBezTo>
                    <a:pt x="3265714" y="184068"/>
                    <a:pt x="3348842" y="102919"/>
                    <a:pt x="3431969" y="53439"/>
                  </a:cubicBezTo>
                  <a:cubicBezTo>
                    <a:pt x="3515096" y="3959"/>
                    <a:pt x="3608120" y="0"/>
                    <a:pt x="3681351" y="0"/>
                  </a:cubicBezTo>
                  <a:cubicBezTo>
                    <a:pt x="3754582" y="0"/>
                    <a:pt x="3806042" y="15834"/>
                    <a:pt x="3871356" y="53439"/>
                  </a:cubicBezTo>
                  <a:cubicBezTo>
                    <a:pt x="3936670" y="91044"/>
                    <a:pt x="3975266" y="112816"/>
                    <a:pt x="4073237" y="225631"/>
                  </a:cubicBezTo>
                  <a:cubicBezTo>
                    <a:pt x="4171208" y="338446"/>
                    <a:pt x="4352307" y="567046"/>
                    <a:pt x="4459185" y="730332"/>
                  </a:cubicBezTo>
                  <a:cubicBezTo>
                    <a:pt x="4566063" y="893618"/>
                    <a:pt x="4606637" y="987631"/>
                    <a:pt x="4714504" y="1205345"/>
                  </a:cubicBezTo>
                  <a:cubicBezTo>
                    <a:pt x="4822371" y="1423059"/>
                    <a:pt x="4984668" y="1787236"/>
                    <a:pt x="5106390" y="2036618"/>
                  </a:cubicBezTo>
                  <a:cubicBezTo>
                    <a:pt x="5228112" y="2286000"/>
                    <a:pt x="5326084" y="2486891"/>
                    <a:pt x="5444837" y="2701636"/>
                  </a:cubicBezTo>
                  <a:cubicBezTo>
                    <a:pt x="5563590" y="2916381"/>
                    <a:pt x="5693229" y="3160815"/>
                    <a:pt x="5818909" y="3325090"/>
                  </a:cubicBezTo>
                  <a:cubicBezTo>
                    <a:pt x="5944589" y="3489365"/>
                    <a:pt x="6048499" y="3576452"/>
                    <a:pt x="6198920" y="3687288"/>
                  </a:cubicBezTo>
                  <a:cubicBezTo>
                    <a:pt x="6349341" y="3798124"/>
                    <a:pt x="6596743" y="3932712"/>
                    <a:pt x="6721434" y="3990109"/>
                  </a:cubicBezTo>
                  <a:cubicBezTo>
                    <a:pt x="6846125" y="4047506"/>
                    <a:pt x="6947065" y="4031672"/>
                    <a:pt x="6947065" y="4031672"/>
                  </a:cubicBezTo>
                  <a:lnTo>
                    <a:pt x="7380515" y="4108862"/>
                  </a:lnTo>
                </a:path>
              </a:pathLst>
            </a:custGeom>
            <a:noFill/>
            <a:ln w="3492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21B5C587-1DC7-440E-A991-417DDAD2B4AF}"/>
              </a:ext>
            </a:extLst>
          </p:cNvPr>
          <p:cNvSpPr/>
          <p:nvPr/>
        </p:nvSpPr>
        <p:spPr>
          <a:xfrm>
            <a:off x="1579285" y="1494982"/>
            <a:ext cx="7022006" cy="3877298"/>
          </a:xfrm>
          <a:custGeom>
            <a:avLst/>
            <a:gdLst>
              <a:gd name="connsiteX0" fmla="*/ 0 w 7380514"/>
              <a:gd name="connsiteY0" fmla="*/ 3682829 h 3682829"/>
              <a:gd name="connsiteX1" fmla="*/ 380010 w 7380514"/>
              <a:gd name="connsiteY1" fmla="*/ 3611577 h 3682829"/>
              <a:gd name="connsiteX2" fmla="*/ 920338 w 7380514"/>
              <a:gd name="connsiteY2" fmla="*/ 3374070 h 3682829"/>
              <a:gd name="connsiteX3" fmla="*/ 1252847 w 7380514"/>
              <a:gd name="connsiteY3" fmla="*/ 3213754 h 3682829"/>
              <a:gd name="connsiteX4" fmla="*/ 1531917 w 7380514"/>
              <a:gd name="connsiteY4" fmla="*/ 2851556 h 3682829"/>
              <a:gd name="connsiteX5" fmla="*/ 1876301 w 7380514"/>
              <a:gd name="connsiteY5" fmla="*/ 2150912 h 3682829"/>
              <a:gd name="connsiteX6" fmla="*/ 2309751 w 7380514"/>
              <a:gd name="connsiteY6" fmla="*/ 1367141 h 3682829"/>
              <a:gd name="connsiteX7" fmla="*/ 2713512 w 7380514"/>
              <a:gd name="connsiteY7" fmla="*/ 803063 h 3682829"/>
              <a:gd name="connsiteX8" fmla="*/ 3135086 w 7380514"/>
              <a:gd name="connsiteY8" fmla="*/ 316174 h 3682829"/>
              <a:gd name="connsiteX9" fmla="*/ 3521034 w 7380514"/>
              <a:gd name="connsiteY9" fmla="*/ 25229 h 3682829"/>
              <a:gd name="connsiteX10" fmla="*/ 3794166 w 7380514"/>
              <a:gd name="connsiteY10" fmla="*/ 60855 h 3682829"/>
              <a:gd name="connsiteX11" fmla="*/ 4275117 w 7380514"/>
              <a:gd name="connsiteY11" fmla="*/ 428990 h 3682829"/>
              <a:gd name="connsiteX12" fmla="*/ 4554187 w 7380514"/>
              <a:gd name="connsiteY12" fmla="*/ 506180 h 3682829"/>
              <a:gd name="connsiteX13" fmla="*/ 4744192 w 7380514"/>
              <a:gd name="connsiteY13" fmla="*/ 529930 h 3682829"/>
              <a:gd name="connsiteX14" fmla="*/ 4928260 w 7380514"/>
              <a:gd name="connsiteY14" fmla="*/ 660559 h 3682829"/>
              <a:gd name="connsiteX15" fmla="*/ 5147953 w 7380514"/>
              <a:gd name="connsiteY15" fmla="*/ 1147447 h 3682829"/>
              <a:gd name="connsiteX16" fmla="*/ 5367647 w 7380514"/>
              <a:gd name="connsiteY16" fmla="*/ 1741213 h 3682829"/>
              <a:gd name="connsiteX17" fmla="*/ 5646717 w 7380514"/>
              <a:gd name="connsiteY17" fmla="*/ 2400294 h 3682829"/>
              <a:gd name="connsiteX18" fmla="*/ 5913912 w 7380514"/>
              <a:gd name="connsiteY18" fmla="*/ 2827805 h 3682829"/>
              <a:gd name="connsiteX19" fmla="*/ 6204857 w 7380514"/>
              <a:gd name="connsiteY19" fmla="*/ 3172190 h 3682829"/>
              <a:gd name="connsiteX20" fmla="*/ 6656119 w 7380514"/>
              <a:gd name="connsiteY20" fmla="*/ 3427509 h 3682829"/>
              <a:gd name="connsiteX21" fmla="*/ 7143008 w 7380514"/>
              <a:gd name="connsiteY21" fmla="*/ 3617515 h 3682829"/>
              <a:gd name="connsiteX22" fmla="*/ 7380514 w 7380514"/>
              <a:gd name="connsiteY22" fmla="*/ 3587826 h 368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380514" h="3682829">
                <a:moveTo>
                  <a:pt x="0" y="3682829"/>
                </a:moveTo>
                <a:cubicBezTo>
                  <a:pt x="113310" y="3672933"/>
                  <a:pt x="226620" y="3663037"/>
                  <a:pt x="380010" y="3611577"/>
                </a:cubicBezTo>
                <a:cubicBezTo>
                  <a:pt x="533400" y="3560117"/>
                  <a:pt x="774865" y="3440374"/>
                  <a:pt x="920338" y="3374070"/>
                </a:cubicBezTo>
                <a:cubicBezTo>
                  <a:pt x="1065811" y="3307766"/>
                  <a:pt x="1150917" y="3300840"/>
                  <a:pt x="1252847" y="3213754"/>
                </a:cubicBezTo>
                <a:cubicBezTo>
                  <a:pt x="1354777" y="3126668"/>
                  <a:pt x="1428008" y="3028696"/>
                  <a:pt x="1531917" y="2851556"/>
                </a:cubicBezTo>
                <a:cubicBezTo>
                  <a:pt x="1635826" y="2674416"/>
                  <a:pt x="1746662" y="2398315"/>
                  <a:pt x="1876301" y="2150912"/>
                </a:cubicBezTo>
                <a:cubicBezTo>
                  <a:pt x="2005940" y="1903509"/>
                  <a:pt x="2170216" y="1591782"/>
                  <a:pt x="2309751" y="1367141"/>
                </a:cubicBezTo>
                <a:cubicBezTo>
                  <a:pt x="2449286" y="1142500"/>
                  <a:pt x="2575956" y="978224"/>
                  <a:pt x="2713512" y="803063"/>
                </a:cubicBezTo>
                <a:cubicBezTo>
                  <a:pt x="2851068" y="627902"/>
                  <a:pt x="3000499" y="445813"/>
                  <a:pt x="3135086" y="316174"/>
                </a:cubicBezTo>
                <a:cubicBezTo>
                  <a:pt x="3269673" y="186535"/>
                  <a:pt x="3411187" y="67782"/>
                  <a:pt x="3521034" y="25229"/>
                </a:cubicBezTo>
                <a:cubicBezTo>
                  <a:pt x="3630881" y="-17324"/>
                  <a:pt x="3668486" y="-6438"/>
                  <a:pt x="3794166" y="60855"/>
                </a:cubicBezTo>
                <a:cubicBezTo>
                  <a:pt x="3919846" y="128148"/>
                  <a:pt x="4148447" y="354769"/>
                  <a:pt x="4275117" y="428990"/>
                </a:cubicBezTo>
                <a:cubicBezTo>
                  <a:pt x="4401787" y="503211"/>
                  <a:pt x="4476008" y="489357"/>
                  <a:pt x="4554187" y="506180"/>
                </a:cubicBezTo>
                <a:cubicBezTo>
                  <a:pt x="4632366" y="523003"/>
                  <a:pt x="4681847" y="504200"/>
                  <a:pt x="4744192" y="529930"/>
                </a:cubicBezTo>
                <a:cubicBezTo>
                  <a:pt x="4806538" y="555660"/>
                  <a:pt x="4860967" y="557640"/>
                  <a:pt x="4928260" y="660559"/>
                </a:cubicBezTo>
                <a:cubicBezTo>
                  <a:pt x="4995553" y="763478"/>
                  <a:pt x="5074722" y="967338"/>
                  <a:pt x="5147953" y="1147447"/>
                </a:cubicBezTo>
                <a:cubicBezTo>
                  <a:pt x="5221184" y="1327556"/>
                  <a:pt x="5284520" y="1532405"/>
                  <a:pt x="5367647" y="1741213"/>
                </a:cubicBezTo>
                <a:cubicBezTo>
                  <a:pt x="5450774" y="1950021"/>
                  <a:pt x="5555673" y="2219195"/>
                  <a:pt x="5646717" y="2400294"/>
                </a:cubicBezTo>
                <a:cubicBezTo>
                  <a:pt x="5737761" y="2581393"/>
                  <a:pt x="5820889" y="2699156"/>
                  <a:pt x="5913912" y="2827805"/>
                </a:cubicBezTo>
                <a:cubicBezTo>
                  <a:pt x="6006935" y="2956454"/>
                  <a:pt x="6081156" y="3072239"/>
                  <a:pt x="6204857" y="3172190"/>
                </a:cubicBezTo>
                <a:cubicBezTo>
                  <a:pt x="6328558" y="3272141"/>
                  <a:pt x="6499761" y="3353288"/>
                  <a:pt x="6656119" y="3427509"/>
                </a:cubicBezTo>
                <a:cubicBezTo>
                  <a:pt x="6812478" y="3501730"/>
                  <a:pt x="7022276" y="3590795"/>
                  <a:pt x="7143008" y="3617515"/>
                </a:cubicBezTo>
                <a:cubicBezTo>
                  <a:pt x="7263741" y="3644234"/>
                  <a:pt x="7322127" y="3616030"/>
                  <a:pt x="7380514" y="358782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A42A831-56F0-4FB5-B128-895F967B9ED7}"/>
              </a:ext>
            </a:extLst>
          </p:cNvPr>
          <p:cNvSpPr/>
          <p:nvPr/>
        </p:nvSpPr>
        <p:spPr>
          <a:xfrm>
            <a:off x="7231029" y="149232"/>
            <a:ext cx="15888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Kernel </a:t>
            </a:r>
          </a:p>
          <a:p>
            <a:r>
              <a:rPr lang="en-US" altLang="zh-CN" sz="2400" dirty="0"/>
              <a:t>bandwidth</a:t>
            </a:r>
            <a:endParaRPr lang="zh-CN" altLang="en-US" sz="2400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F267EC62-30CC-4092-B48E-126396320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443" y="263663"/>
            <a:ext cx="1803493" cy="1651085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93F84B74-5D61-4625-9957-438A7E544CFC}"/>
              </a:ext>
            </a:extLst>
          </p:cNvPr>
          <p:cNvSpPr/>
          <p:nvPr/>
        </p:nvSpPr>
        <p:spPr>
          <a:xfrm>
            <a:off x="1664647" y="1052782"/>
            <a:ext cx="1545209" cy="377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0">
            <a:extLst>
              <a:ext uri="{FF2B5EF4-FFF2-40B4-BE49-F238E27FC236}">
                <a16:creationId xmlns:a16="http://schemas.microsoft.com/office/drawing/2014/main" id="{1C8BCC63-8041-4E82-BF47-E67EF24B1BDE}"/>
              </a:ext>
            </a:extLst>
          </p:cNvPr>
          <p:cNvSpPr/>
          <p:nvPr/>
        </p:nvSpPr>
        <p:spPr>
          <a:xfrm>
            <a:off x="7410849" y="1076817"/>
            <a:ext cx="801478" cy="754083"/>
          </a:xfrm>
          <a:custGeom>
            <a:avLst/>
            <a:gdLst>
              <a:gd name="connsiteX0" fmla="*/ 0 w 7380515"/>
              <a:gd name="connsiteY0" fmla="*/ 4114800 h 4114800"/>
              <a:gd name="connsiteX1" fmla="*/ 362198 w 7380515"/>
              <a:gd name="connsiteY1" fmla="*/ 4061361 h 4114800"/>
              <a:gd name="connsiteX2" fmla="*/ 670956 w 7380515"/>
              <a:gd name="connsiteY2" fmla="*/ 3948545 h 4114800"/>
              <a:gd name="connsiteX3" fmla="*/ 979715 w 7380515"/>
              <a:gd name="connsiteY3" fmla="*/ 3788228 h 4114800"/>
              <a:gd name="connsiteX4" fmla="*/ 1359725 w 7380515"/>
              <a:gd name="connsiteY4" fmla="*/ 3491345 h 4114800"/>
              <a:gd name="connsiteX5" fmla="*/ 1698172 w 7380515"/>
              <a:gd name="connsiteY5" fmla="*/ 3075709 h 4114800"/>
              <a:gd name="connsiteX6" fmla="*/ 2107870 w 7380515"/>
              <a:gd name="connsiteY6" fmla="*/ 2369127 h 4114800"/>
              <a:gd name="connsiteX7" fmla="*/ 2392878 w 7380515"/>
              <a:gd name="connsiteY7" fmla="*/ 1769423 h 4114800"/>
              <a:gd name="connsiteX8" fmla="*/ 2933205 w 7380515"/>
              <a:gd name="connsiteY8" fmla="*/ 730332 h 4114800"/>
              <a:gd name="connsiteX9" fmla="*/ 3182587 w 7380515"/>
              <a:gd name="connsiteY9" fmla="*/ 296883 h 4114800"/>
              <a:gd name="connsiteX10" fmla="*/ 3431969 w 7380515"/>
              <a:gd name="connsiteY10" fmla="*/ 53439 h 4114800"/>
              <a:gd name="connsiteX11" fmla="*/ 3681351 w 7380515"/>
              <a:gd name="connsiteY11" fmla="*/ 0 h 4114800"/>
              <a:gd name="connsiteX12" fmla="*/ 3871356 w 7380515"/>
              <a:gd name="connsiteY12" fmla="*/ 53439 h 4114800"/>
              <a:gd name="connsiteX13" fmla="*/ 4073237 w 7380515"/>
              <a:gd name="connsiteY13" fmla="*/ 225631 h 4114800"/>
              <a:gd name="connsiteX14" fmla="*/ 4459185 w 7380515"/>
              <a:gd name="connsiteY14" fmla="*/ 730332 h 4114800"/>
              <a:gd name="connsiteX15" fmla="*/ 4714504 w 7380515"/>
              <a:gd name="connsiteY15" fmla="*/ 1205345 h 4114800"/>
              <a:gd name="connsiteX16" fmla="*/ 5106390 w 7380515"/>
              <a:gd name="connsiteY16" fmla="*/ 2036618 h 4114800"/>
              <a:gd name="connsiteX17" fmla="*/ 5444837 w 7380515"/>
              <a:gd name="connsiteY17" fmla="*/ 2701636 h 4114800"/>
              <a:gd name="connsiteX18" fmla="*/ 5818909 w 7380515"/>
              <a:gd name="connsiteY18" fmla="*/ 3325090 h 4114800"/>
              <a:gd name="connsiteX19" fmla="*/ 6198920 w 7380515"/>
              <a:gd name="connsiteY19" fmla="*/ 3687288 h 4114800"/>
              <a:gd name="connsiteX20" fmla="*/ 6721434 w 7380515"/>
              <a:gd name="connsiteY20" fmla="*/ 3990109 h 4114800"/>
              <a:gd name="connsiteX21" fmla="*/ 6947065 w 7380515"/>
              <a:gd name="connsiteY21" fmla="*/ 4031672 h 4114800"/>
              <a:gd name="connsiteX22" fmla="*/ 7380515 w 7380515"/>
              <a:gd name="connsiteY22" fmla="*/ 4108862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380515" h="4114800">
                <a:moveTo>
                  <a:pt x="0" y="4114800"/>
                </a:moveTo>
                <a:cubicBezTo>
                  <a:pt x="125186" y="4101935"/>
                  <a:pt x="250372" y="4089070"/>
                  <a:pt x="362198" y="4061361"/>
                </a:cubicBezTo>
                <a:cubicBezTo>
                  <a:pt x="474024" y="4033652"/>
                  <a:pt x="568036" y="3994067"/>
                  <a:pt x="670956" y="3948545"/>
                </a:cubicBezTo>
                <a:cubicBezTo>
                  <a:pt x="773876" y="3903023"/>
                  <a:pt x="864920" y="3864428"/>
                  <a:pt x="979715" y="3788228"/>
                </a:cubicBezTo>
                <a:cubicBezTo>
                  <a:pt x="1094510" y="3712028"/>
                  <a:pt x="1239982" y="3610098"/>
                  <a:pt x="1359725" y="3491345"/>
                </a:cubicBezTo>
                <a:cubicBezTo>
                  <a:pt x="1479468" y="3372592"/>
                  <a:pt x="1573481" y="3262745"/>
                  <a:pt x="1698172" y="3075709"/>
                </a:cubicBezTo>
                <a:cubicBezTo>
                  <a:pt x="1822863" y="2888673"/>
                  <a:pt x="1992086" y="2586841"/>
                  <a:pt x="2107870" y="2369127"/>
                </a:cubicBezTo>
                <a:cubicBezTo>
                  <a:pt x="2223654" y="2151413"/>
                  <a:pt x="2255322" y="2042555"/>
                  <a:pt x="2392878" y="1769423"/>
                </a:cubicBezTo>
                <a:cubicBezTo>
                  <a:pt x="2530434" y="1496291"/>
                  <a:pt x="2801587" y="975755"/>
                  <a:pt x="2933205" y="730332"/>
                </a:cubicBezTo>
                <a:cubicBezTo>
                  <a:pt x="3064823" y="484909"/>
                  <a:pt x="3099460" y="409698"/>
                  <a:pt x="3182587" y="296883"/>
                </a:cubicBezTo>
                <a:cubicBezTo>
                  <a:pt x="3265714" y="184068"/>
                  <a:pt x="3348842" y="102919"/>
                  <a:pt x="3431969" y="53439"/>
                </a:cubicBezTo>
                <a:cubicBezTo>
                  <a:pt x="3515096" y="3959"/>
                  <a:pt x="3608120" y="0"/>
                  <a:pt x="3681351" y="0"/>
                </a:cubicBezTo>
                <a:cubicBezTo>
                  <a:pt x="3754582" y="0"/>
                  <a:pt x="3806042" y="15834"/>
                  <a:pt x="3871356" y="53439"/>
                </a:cubicBezTo>
                <a:cubicBezTo>
                  <a:pt x="3936670" y="91044"/>
                  <a:pt x="3975266" y="112816"/>
                  <a:pt x="4073237" y="225631"/>
                </a:cubicBezTo>
                <a:cubicBezTo>
                  <a:pt x="4171208" y="338446"/>
                  <a:pt x="4352307" y="567046"/>
                  <a:pt x="4459185" y="730332"/>
                </a:cubicBezTo>
                <a:cubicBezTo>
                  <a:pt x="4566063" y="893618"/>
                  <a:pt x="4606637" y="987631"/>
                  <a:pt x="4714504" y="1205345"/>
                </a:cubicBezTo>
                <a:cubicBezTo>
                  <a:pt x="4822371" y="1423059"/>
                  <a:pt x="4984668" y="1787236"/>
                  <a:pt x="5106390" y="2036618"/>
                </a:cubicBezTo>
                <a:cubicBezTo>
                  <a:pt x="5228112" y="2286000"/>
                  <a:pt x="5326084" y="2486891"/>
                  <a:pt x="5444837" y="2701636"/>
                </a:cubicBezTo>
                <a:cubicBezTo>
                  <a:pt x="5563590" y="2916381"/>
                  <a:pt x="5693229" y="3160815"/>
                  <a:pt x="5818909" y="3325090"/>
                </a:cubicBezTo>
                <a:cubicBezTo>
                  <a:pt x="5944589" y="3489365"/>
                  <a:pt x="6048499" y="3576452"/>
                  <a:pt x="6198920" y="3687288"/>
                </a:cubicBezTo>
                <a:cubicBezTo>
                  <a:pt x="6349341" y="3798124"/>
                  <a:pt x="6596743" y="3932712"/>
                  <a:pt x="6721434" y="3990109"/>
                </a:cubicBezTo>
                <a:cubicBezTo>
                  <a:pt x="6846125" y="4047506"/>
                  <a:pt x="6947065" y="4031672"/>
                  <a:pt x="6947065" y="4031672"/>
                </a:cubicBezTo>
                <a:lnTo>
                  <a:pt x="7380515" y="4108862"/>
                </a:lnTo>
              </a:path>
            </a:pathLst>
          </a:custGeom>
          <a:noFill/>
          <a:ln w="349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5DFDB7-6482-48C9-A0A3-7292CF459C0C}"/>
              </a:ext>
            </a:extLst>
          </p:cNvPr>
          <p:cNvCxnSpPr>
            <a:cxnSpLocks/>
          </p:cNvCxnSpPr>
          <p:nvPr/>
        </p:nvCxnSpPr>
        <p:spPr>
          <a:xfrm>
            <a:off x="7149571" y="1831123"/>
            <a:ext cx="12957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D51F5C-01C8-40BE-AAC0-0632C134201F}"/>
              </a:ext>
            </a:extLst>
          </p:cNvPr>
          <p:cNvCxnSpPr>
            <a:cxnSpLocks/>
          </p:cNvCxnSpPr>
          <p:nvPr/>
        </p:nvCxnSpPr>
        <p:spPr>
          <a:xfrm>
            <a:off x="7797423" y="774526"/>
            <a:ext cx="0" cy="1421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523D46-86CB-482B-BC92-8E4726DDC9B0}"/>
              </a:ext>
            </a:extLst>
          </p:cNvPr>
          <p:cNvCxnSpPr>
            <a:cxnSpLocks/>
          </p:cNvCxnSpPr>
          <p:nvPr/>
        </p:nvCxnSpPr>
        <p:spPr>
          <a:xfrm>
            <a:off x="7791984" y="1830900"/>
            <a:ext cx="4203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4ACE3B1-B991-4467-87D2-BAE60DA95110}"/>
                  </a:ext>
                </a:extLst>
              </p:cNvPr>
              <p:cNvSpPr txBox="1"/>
              <p:nvPr/>
            </p:nvSpPr>
            <p:spPr>
              <a:xfrm>
                <a:off x="7147865" y="2283469"/>
                <a:ext cx="1288238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4ACE3B1-B991-4467-87D2-BAE60DA95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865" y="2283469"/>
                <a:ext cx="1288238" cy="627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5B42077-A27F-4C4F-91D0-9F147F670C0A}"/>
                  </a:ext>
                </a:extLst>
              </p:cNvPr>
              <p:cNvSpPr/>
              <p:nvPr/>
            </p:nvSpPr>
            <p:spPr>
              <a:xfrm>
                <a:off x="7719139" y="1811237"/>
                <a:ext cx="4980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5B42077-A27F-4C4F-91D0-9F147F670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139" y="1811237"/>
                <a:ext cx="49802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46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2" grpId="0" animBg="1"/>
      <p:bldP spid="33" grpId="0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for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good practices:</a:t>
            </a:r>
          </a:p>
          <a:p>
            <a:pPr>
              <a:buFontTx/>
              <a:buChar char="-"/>
            </a:pPr>
            <a:r>
              <a:rPr lang="en-US" dirty="0"/>
              <a:t>Throw out conflicting examples</a:t>
            </a:r>
          </a:p>
          <a:p>
            <a:pPr>
              <a:buFontTx/>
              <a:buChar char="-"/>
            </a:pPr>
            <a:r>
              <a:rPr lang="en-US" dirty="0"/>
              <a:t>Throw out any examples with obviously extreme feature values (i.e. many, many standard deviations away)</a:t>
            </a:r>
          </a:p>
          <a:p>
            <a:pPr>
              <a:buFontTx/>
              <a:buChar char="-"/>
            </a:pPr>
            <a:r>
              <a:rPr lang="en-US" dirty="0"/>
              <a:t>Check for erroneous feature values (e.g. negative values for a feature that can only be positive)</a:t>
            </a:r>
          </a:p>
          <a:p>
            <a:pPr>
              <a:buFontTx/>
              <a:buChar char="-"/>
            </a:pPr>
            <a:r>
              <a:rPr lang="en-US" dirty="0"/>
              <a:t>Let the learning algorithm/other pre-processing handle the rest</a:t>
            </a:r>
          </a:p>
        </p:txBody>
      </p:sp>
    </p:spTree>
    <p:extLst>
      <p:ext uri="{BB962C8B-B14F-4D97-AF65-F5344CB8AC3E}">
        <p14:creationId xmlns:p14="http://schemas.microsoft.com/office/powerpoint/2010/main" val="3164524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8000"/>
                </a:solidFill>
              </a:rPr>
              <a:t>Which features to us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37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3393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Good features provide us information that helps predict labels.  However, not all features are good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Feature pruning</a:t>
            </a:r>
            <a:r>
              <a:rPr lang="en-US" dirty="0"/>
              <a:t> is the process of removing “bad” features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Feature selection</a:t>
            </a:r>
            <a:r>
              <a:rPr lang="en-US" dirty="0"/>
              <a:t> is the process of selecting “good” features</a:t>
            </a:r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we need feature selection? - to help build more accurate, faster, and easier to understand classifiers. </a:t>
            </a:r>
          </a:p>
          <a:p>
            <a:pPr lvl="1"/>
            <a:r>
              <a:rPr lang="en-US" dirty="0"/>
              <a:t>Performance: enhancing generalization ability </a:t>
            </a:r>
          </a:p>
          <a:p>
            <a:pPr lvl="1"/>
            <a:r>
              <a:rPr lang="en-US" dirty="0"/>
              <a:t>alleviating curse of dimensionality </a:t>
            </a:r>
          </a:p>
          <a:p>
            <a:pPr lvl="1"/>
            <a:r>
              <a:rPr lang="en-US" dirty="0"/>
              <a:t>Efficiency: speeding up learning process </a:t>
            </a:r>
          </a:p>
          <a:p>
            <a:pPr lvl="1"/>
            <a:r>
              <a:rPr lang="en-US" dirty="0"/>
              <a:t>Interpretability: model that is easier to understand</a:t>
            </a:r>
          </a:p>
        </p:txBody>
      </p:sp>
    </p:spTree>
    <p:extLst>
      <p:ext uri="{BB962C8B-B14F-4D97-AF65-F5344CB8AC3E}">
        <p14:creationId xmlns:p14="http://schemas.microsoft.com/office/powerpoint/2010/main" val="4053304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4CEE-3989-46F3-BCE9-32D555DF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Noisy/useless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6C1AE-955F-4C15-84E7-B42928D4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useless features?</a:t>
            </a:r>
          </a:p>
          <a:p>
            <a:pPr lvl="1"/>
            <a:endParaRPr lang="en-US" sz="2100" dirty="0"/>
          </a:p>
          <a:p>
            <a:pPr lvl="1"/>
            <a:endParaRPr lang="en-US" sz="21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8A2D55-D4C4-4B5C-ACA1-877E9A2889E7}"/>
              </a:ext>
            </a:extLst>
          </p:cNvPr>
          <p:cNvSpPr txBox="1">
            <a:spLocks/>
          </p:cNvSpPr>
          <p:nvPr/>
        </p:nvSpPr>
        <p:spPr>
          <a:xfrm>
            <a:off x="612648" y="2281238"/>
            <a:ext cx="8153400" cy="3809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Binary features:</a:t>
            </a:r>
          </a:p>
          <a:p>
            <a:pPr lvl="1"/>
            <a:r>
              <a:rPr lang="en-US" dirty="0"/>
              <a:t>remove “rare” features, i.e. features that only occur (or don’t occur) a very small number of times</a:t>
            </a:r>
          </a:p>
          <a:p>
            <a:endParaRPr lang="en-US" dirty="0"/>
          </a:p>
          <a:p>
            <a:r>
              <a:rPr lang="en-US" dirty="0"/>
              <a:t>Real-valued features:</a:t>
            </a:r>
          </a:p>
          <a:p>
            <a:pPr lvl="1"/>
            <a:r>
              <a:rPr lang="en-US" dirty="0"/>
              <a:t>remove features that have low variance</a:t>
            </a:r>
          </a:p>
          <a:p>
            <a:endParaRPr lang="en-US" dirty="0"/>
          </a:p>
          <a:p>
            <a:r>
              <a:rPr lang="en-US" dirty="0"/>
              <a:t>In both cases, can either use thresholds, throw away lowest x%, use development data, etc.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2590D5-022E-4D71-8714-8B3615EA2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69724"/>
              </p:ext>
            </p:extLst>
          </p:nvPr>
        </p:nvGraphicFramePr>
        <p:xfrm>
          <a:off x="5372100" y="3154363"/>
          <a:ext cx="350044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88">
                  <a:extLst>
                    <a:ext uri="{9D8B030D-6E8A-4147-A177-3AD203B41FA5}">
                      <a16:colId xmlns:a16="http://schemas.microsoft.com/office/drawing/2014/main" val="2653646725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1307352401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3102548456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335374416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203777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feature2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feature3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featured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16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96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5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31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91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05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88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19665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5FD4EA6-2369-43CD-9F5F-7A68A2108F02}"/>
              </a:ext>
            </a:extLst>
          </p:cNvPr>
          <p:cNvSpPr/>
          <p:nvPr/>
        </p:nvSpPr>
        <p:spPr>
          <a:xfrm>
            <a:off x="4950190" y="3544670"/>
            <a:ext cx="426720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X1</a:t>
            </a:r>
          </a:p>
          <a:p>
            <a:r>
              <a:rPr lang="en-US" dirty="0"/>
              <a:t>X2</a:t>
            </a:r>
          </a:p>
          <a:p>
            <a:r>
              <a:rPr lang="en-US" dirty="0"/>
              <a:t>X3</a:t>
            </a:r>
          </a:p>
          <a:p>
            <a:r>
              <a:rPr lang="en-US" dirty="0"/>
              <a:t>X4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 err="1"/>
              <a:t>Xn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Be very careful in domains where:</a:t>
            </a:r>
          </a:p>
          <a:p>
            <a:pPr lvl="1"/>
            <a:r>
              <a:rPr lang="en-US" sz="2000" dirty="0"/>
              <a:t>the number of features &gt; number of examples</a:t>
            </a:r>
          </a:p>
          <a:p>
            <a:pPr lvl="1"/>
            <a:r>
              <a:rPr lang="en-US" sz="2000" dirty="0"/>
              <a:t>the number of features ≈ number of examples</a:t>
            </a:r>
          </a:p>
          <a:p>
            <a:pPr lvl="1"/>
            <a:r>
              <a:rPr lang="en-US" sz="2000" dirty="0"/>
              <a:t>the features are generated automatically</a:t>
            </a:r>
          </a:p>
          <a:p>
            <a:pPr lvl="1"/>
            <a:r>
              <a:rPr lang="en-US" sz="2000" dirty="0"/>
              <a:t>there is a chance of “random” features</a:t>
            </a:r>
          </a:p>
          <a:p>
            <a:pPr marL="365760" lvl="1" indent="0">
              <a:buNone/>
            </a:pPr>
            <a:endParaRPr lang="en-US" sz="2000" dirty="0"/>
          </a:p>
          <a:p>
            <a:pPr marL="45720" indent="0">
              <a:buNone/>
            </a:pPr>
            <a:r>
              <a:rPr lang="en-US" sz="2400" dirty="0"/>
              <a:t>In most of these cases, features should be removed based on some domain knowledge (i.e. problem-specific knowledge)</a:t>
            </a:r>
          </a:p>
        </p:txBody>
      </p:sp>
    </p:spTree>
    <p:extLst>
      <p:ext uri="{BB962C8B-B14F-4D97-AF65-F5344CB8AC3E}">
        <p14:creationId xmlns:p14="http://schemas.microsoft.com/office/powerpoint/2010/main" val="3894677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8000"/>
                </a:solidFill>
              </a:rPr>
              <a:t>Pick “good” features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Features from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FBCA35-F6E2-45DB-B837-1E9AAA95E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91881"/>
            <a:ext cx="7196137" cy="47009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8D8351-4ABB-4FE0-823B-023BFD2B6D69}"/>
              </a:ext>
            </a:extLst>
          </p:cNvPr>
          <p:cNvSpPr/>
          <p:nvPr/>
        </p:nvSpPr>
        <p:spPr>
          <a:xfrm>
            <a:off x="628650" y="1279620"/>
            <a:ext cx="2875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Gene expression data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347F78-8041-420A-881A-BBA92895FB2F}"/>
              </a:ext>
            </a:extLst>
          </p:cNvPr>
          <p:cNvGrpSpPr/>
          <p:nvPr/>
        </p:nvGrpSpPr>
        <p:grpSpPr>
          <a:xfrm>
            <a:off x="3771899" y="1448906"/>
            <a:ext cx="5372101" cy="2313469"/>
            <a:chOff x="3771899" y="1448906"/>
            <a:chExt cx="5372101" cy="231346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DE46761-7C25-427B-8D54-7C071034428E}"/>
                </a:ext>
              </a:extLst>
            </p:cNvPr>
            <p:cNvGrpSpPr/>
            <p:nvPr/>
          </p:nvGrpSpPr>
          <p:grpSpPr>
            <a:xfrm>
              <a:off x="3771899" y="1448906"/>
              <a:ext cx="5372101" cy="1353363"/>
              <a:chOff x="523875" y="1476402"/>
              <a:chExt cx="9022309" cy="3351187"/>
            </a:xfrm>
          </p:grpSpPr>
          <p:pic>
            <p:nvPicPr>
              <p:cNvPr id="9" name="Picture 8" descr="DNA-RNA">
                <a:extLst>
                  <a:ext uri="{FF2B5EF4-FFF2-40B4-BE49-F238E27FC236}">
                    <a16:creationId xmlns:a16="http://schemas.microsoft.com/office/drawing/2014/main" id="{7222349B-CBC2-4FFD-81EB-BDB38A163C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875" y="1690689"/>
                <a:ext cx="3581400" cy="3136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8B6867A-85A4-49D5-A452-4325388970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2875" y="2690814"/>
                <a:ext cx="4953000" cy="1557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F067DE9-B5D1-4739-9DFF-C7AB1F33C9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12584" y="1476402"/>
                <a:ext cx="2133600" cy="3047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dirty="0">
                    <a:solidFill>
                      <a:srgbClr val="CC3300"/>
                    </a:solidFill>
                    <a:ea typeface="宋体" panose="02010600030101010101" pitchFamily="2" charset="-122"/>
                  </a:rPr>
                  <a:t>Expression Microarray</a:t>
                </a:r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A830DE-18EE-4DD1-B4A2-EB40E370FFB8}"/>
                </a:ext>
              </a:extLst>
            </p:cNvPr>
            <p:cNvSpPr/>
            <p:nvPr/>
          </p:nvSpPr>
          <p:spPr>
            <a:xfrm>
              <a:off x="6894887" y="2366962"/>
              <a:ext cx="1319212" cy="1395413"/>
            </a:xfrm>
            <a:custGeom>
              <a:avLst/>
              <a:gdLst>
                <a:gd name="connsiteX0" fmla="*/ 1319212 w 1319212"/>
                <a:gd name="connsiteY0" fmla="*/ 0 h 1395413"/>
                <a:gd name="connsiteX1" fmla="*/ 1133475 w 1319212"/>
                <a:gd name="connsiteY1" fmla="*/ 709613 h 1395413"/>
                <a:gd name="connsiteX2" fmla="*/ 561975 w 1319212"/>
                <a:gd name="connsiteY2" fmla="*/ 1266825 h 1395413"/>
                <a:gd name="connsiteX3" fmla="*/ 0 w 1319212"/>
                <a:gd name="connsiteY3" fmla="*/ 1395413 h 1395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212" h="1395413">
                  <a:moveTo>
                    <a:pt x="1319212" y="0"/>
                  </a:moveTo>
                  <a:cubicBezTo>
                    <a:pt x="1289446" y="249238"/>
                    <a:pt x="1259681" y="498476"/>
                    <a:pt x="1133475" y="709613"/>
                  </a:cubicBezTo>
                  <a:cubicBezTo>
                    <a:pt x="1007269" y="920751"/>
                    <a:pt x="750887" y="1152525"/>
                    <a:pt x="561975" y="1266825"/>
                  </a:cubicBezTo>
                  <a:cubicBezTo>
                    <a:pt x="373063" y="1381125"/>
                    <a:pt x="186531" y="1388269"/>
                    <a:pt x="0" y="1395413"/>
                  </a:cubicBezTo>
                </a:path>
              </a:pathLst>
            </a:custGeom>
            <a:noFill/>
            <a:ln w="38100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891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look at the problem from the other direction, that is, selecting good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are good features?</a:t>
            </a:r>
          </a:p>
          <a:p>
            <a:pPr marL="0" indent="0">
              <a:buNone/>
            </a:pP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How can we pick/select them?</a:t>
            </a:r>
          </a:p>
        </p:txBody>
      </p:sp>
    </p:spTree>
    <p:extLst>
      <p:ext uri="{BB962C8B-B14F-4D97-AF65-F5344CB8AC3E}">
        <p14:creationId xmlns:p14="http://schemas.microsoft.com/office/powerpoint/2010/main" val="60601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8929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good feature correlates well with the label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077" y="3005938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label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27" y="3541571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0529" y="3501592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8607" y="348650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5455" y="347082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22666" y="44634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6523" y="3501592"/>
            <a:ext cx="3276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can we identify this?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0590" y="3919976"/>
            <a:ext cx="35830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training error (like for DT)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correlation model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statistical test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probabilistic test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A9863B-BCE8-43D6-A805-756A990D6EF4}"/>
              </a:ext>
            </a:extLst>
          </p:cNvPr>
          <p:cNvSpPr/>
          <p:nvPr/>
        </p:nvSpPr>
        <p:spPr>
          <a:xfrm>
            <a:off x="823913" y="3541571"/>
            <a:ext cx="497457" cy="23173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749AD5-DBBB-4EE7-A71B-449026BA3D4E}"/>
              </a:ext>
            </a:extLst>
          </p:cNvPr>
          <p:cNvSpPr/>
          <p:nvPr/>
        </p:nvSpPr>
        <p:spPr>
          <a:xfrm>
            <a:off x="2407322" y="3541571"/>
            <a:ext cx="497457" cy="23173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8F5F31-C110-4F76-A088-F62006FCBB83}"/>
              </a:ext>
            </a:extLst>
          </p:cNvPr>
          <p:cNvSpPr txBox="1"/>
          <p:nvPr/>
        </p:nvSpPr>
        <p:spPr>
          <a:xfrm>
            <a:off x="1926100" y="3010260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</a:rPr>
              <a:t>F1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65E672-85F5-465F-B945-1038D8CF6FC9}"/>
              </a:ext>
            </a:extLst>
          </p:cNvPr>
          <p:cNvSpPr txBox="1"/>
          <p:nvPr/>
        </p:nvSpPr>
        <p:spPr>
          <a:xfrm>
            <a:off x="2400172" y="3010260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</a:rPr>
              <a:t>F2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E13059-0B47-4D9A-9C56-BF1E179FD360}"/>
              </a:ext>
            </a:extLst>
          </p:cNvPr>
          <p:cNvSpPr txBox="1"/>
          <p:nvPr/>
        </p:nvSpPr>
        <p:spPr>
          <a:xfrm>
            <a:off x="2831202" y="3000799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</a:rPr>
              <a:t>F3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47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6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method for 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for each feature f, determine its relevance score by:</a:t>
            </a:r>
          </a:p>
          <a:p>
            <a:pPr lvl="1">
              <a:buFontTx/>
              <a:buChar char="-"/>
            </a:pPr>
            <a:r>
              <a:rPr lang="en-US" dirty="0"/>
              <a:t>calculate the training error (only feature f </a:t>
            </a:r>
            <a:r>
              <a:rPr lang="en-US" altLang="zh-CN" dirty="0"/>
              <a:t>is</a:t>
            </a:r>
            <a:r>
              <a:rPr lang="en-US" dirty="0"/>
              <a:t> used) </a:t>
            </a:r>
          </a:p>
          <a:p>
            <a:pPr lvl="1">
              <a:buFontTx/>
              <a:buChar char="-"/>
            </a:pPr>
            <a:r>
              <a:rPr lang="en-US" dirty="0"/>
              <a:t>Or calculate the correlation of feature (f) with the label (y)</a:t>
            </a:r>
          </a:p>
          <a:p>
            <a:pPr lvl="1">
              <a:buFontTx/>
              <a:buChar char="-"/>
            </a:pPr>
            <a:r>
              <a:rPr lang="en-US" dirty="0"/>
              <a:t>Or calculate the class separability of </a:t>
            </a:r>
            <a:r>
              <a:rPr lang="en-US" altLang="zh-CN" dirty="0"/>
              <a:t>this </a:t>
            </a:r>
            <a:r>
              <a:rPr lang="en-US" dirty="0"/>
              <a:t>feature (classification problems)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rank each feature by this value</a:t>
            </a:r>
          </a:p>
          <a:p>
            <a:pPr>
              <a:buFontTx/>
              <a:buChar char="-"/>
            </a:pPr>
            <a:r>
              <a:rPr lang="en-US" dirty="0"/>
              <a:t>pick top </a:t>
            </a:r>
            <a:r>
              <a:rPr lang="en-US" i="1" dirty="0"/>
              <a:t>k</a:t>
            </a:r>
            <a:r>
              <a:rPr lang="en-US" dirty="0"/>
              <a:t>, top </a:t>
            </a:r>
            <a:r>
              <a:rPr lang="en-US" i="1" dirty="0"/>
              <a:t>x%</a:t>
            </a:r>
            <a:r>
              <a:rPr lang="en-US" dirty="0"/>
              <a:t>, etc.</a:t>
            </a:r>
          </a:p>
          <a:p>
            <a:pPr lvl="1">
              <a:buFontTx/>
              <a:buChar char="-"/>
            </a:pPr>
            <a:r>
              <a:rPr lang="en-US" dirty="0"/>
              <a:t>can use a development set to help pick </a:t>
            </a:r>
            <a:r>
              <a:rPr lang="en-US" i="1" dirty="0"/>
              <a:t>k</a:t>
            </a:r>
            <a:r>
              <a:rPr lang="en-US" dirty="0"/>
              <a:t> or </a:t>
            </a:r>
            <a:r>
              <a:rPr lang="en-US" i="1" dirty="0"/>
              <a:t>x</a:t>
            </a:r>
          </a:p>
          <a:p>
            <a:pPr lvl="1"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91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33DA-E4F6-4BC3-892C-DF551269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3221-94D2-41D5-9E71-11060F0DB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7359892-F3AB-4796-BD5C-FA95A9CE15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64541"/>
              </p:ext>
            </p:extLst>
          </p:nvPr>
        </p:nvGraphicFramePr>
        <p:xfrm>
          <a:off x="119062" y="85725"/>
          <a:ext cx="6096000" cy="53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Bitmap Image" r:id="rId3" imgW="6035563" imgH="5784081" progId="Paint.Picture">
                  <p:embed/>
                </p:oleObj>
              </mc:Choice>
              <mc:Fallback>
                <p:oleObj name="Bitmap Image" r:id="rId3" imgW="6035563" imgH="5784081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928C695-708B-41D9-A908-04DB40A9E8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918"/>
                      <a:stretch>
                        <a:fillRect/>
                      </a:stretch>
                    </p:blipFill>
                    <p:spPr bwMode="auto">
                      <a:xfrm>
                        <a:off x="119062" y="85725"/>
                        <a:ext cx="6096000" cy="538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>
            <a:extLst>
              <a:ext uri="{FF2B5EF4-FFF2-40B4-BE49-F238E27FC236}">
                <a16:creationId xmlns:a16="http://schemas.microsoft.com/office/drawing/2014/main" id="{C5727076-459D-4F70-9DA2-902AB39AA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353060"/>
            <a:ext cx="1828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Scatter plots showing the correlation between feature(f) and label(y).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1E1707-9CFF-4AF9-A22E-C693DED35475}"/>
              </a:ext>
            </a:extLst>
          </p:cNvPr>
          <p:cNvCxnSpPr/>
          <p:nvPr/>
        </p:nvCxnSpPr>
        <p:spPr>
          <a:xfrm>
            <a:off x="6367463" y="6462712"/>
            <a:ext cx="2376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4DCE24-2A7E-44DA-A0B4-D9215E56DE2F}"/>
              </a:ext>
            </a:extLst>
          </p:cNvPr>
          <p:cNvCxnSpPr>
            <a:cxnSpLocks/>
          </p:cNvCxnSpPr>
          <p:nvPr/>
        </p:nvCxnSpPr>
        <p:spPr>
          <a:xfrm flipV="1">
            <a:off x="6367463" y="4338638"/>
            <a:ext cx="0" cy="212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D690CE-E618-42B7-BA84-290F88538E65}"/>
              </a:ext>
            </a:extLst>
          </p:cNvPr>
          <p:cNvSpPr/>
          <p:nvPr/>
        </p:nvSpPr>
        <p:spPr>
          <a:xfrm>
            <a:off x="6693693" y="4986338"/>
            <a:ext cx="195262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AD692A-B29D-4AA1-9C81-0E826B9E0F9E}"/>
              </a:ext>
            </a:extLst>
          </p:cNvPr>
          <p:cNvSpPr/>
          <p:nvPr/>
        </p:nvSpPr>
        <p:spPr>
          <a:xfrm>
            <a:off x="7581901" y="4729162"/>
            <a:ext cx="195262" cy="2095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21FAAE-4B8E-434A-AD84-4240547FEE4D}"/>
              </a:ext>
            </a:extLst>
          </p:cNvPr>
          <p:cNvSpPr/>
          <p:nvPr/>
        </p:nvSpPr>
        <p:spPr>
          <a:xfrm>
            <a:off x="8067676" y="4914902"/>
            <a:ext cx="195262" cy="2095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0D830A-AAEF-404E-86C2-3BF4A6ED2EDA}"/>
              </a:ext>
            </a:extLst>
          </p:cNvPr>
          <p:cNvSpPr/>
          <p:nvPr/>
        </p:nvSpPr>
        <p:spPr>
          <a:xfrm>
            <a:off x="7818835" y="5148263"/>
            <a:ext cx="195262" cy="2095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8751C3-F386-458E-B36D-C3570F2B7743}"/>
              </a:ext>
            </a:extLst>
          </p:cNvPr>
          <p:cNvSpPr/>
          <p:nvPr/>
        </p:nvSpPr>
        <p:spPr>
          <a:xfrm>
            <a:off x="7634286" y="5372100"/>
            <a:ext cx="195262" cy="2095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424CBD-CB96-4CCE-8E4B-639C6414812D}"/>
              </a:ext>
            </a:extLst>
          </p:cNvPr>
          <p:cNvSpPr/>
          <p:nvPr/>
        </p:nvSpPr>
        <p:spPr>
          <a:xfrm>
            <a:off x="7830742" y="5643562"/>
            <a:ext cx="195262" cy="2095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76AC9B-0A37-46B0-8E0B-60B0562CACD3}"/>
              </a:ext>
            </a:extLst>
          </p:cNvPr>
          <p:cNvSpPr/>
          <p:nvPr/>
        </p:nvSpPr>
        <p:spPr>
          <a:xfrm>
            <a:off x="8108158" y="5410200"/>
            <a:ext cx="195262" cy="2095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2DC52D-B984-447D-9680-7F7DCD7CB5E5}"/>
              </a:ext>
            </a:extLst>
          </p:cNvPr>
          <p:cNvSpPr/>
          <p:nvPr/>
        </p:nvSpPr>
        <p:spPr>
          <a:xfrm>
            <a:off x="8205789" y="5767387"/>
            <a:ext cx="195262" cy="2095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4A360B-6563-473F-8091-02B572B44BDD}"/>
              </a:ext>
            </a:extLst>
          </p:cNvPr>
          <p:cNvSpPr/>
          <p:nvPr/>
        </p:nvSpPr>
        <p:spPr>
          <a:xfrm>
            <a:off x="7943851" y="6015038"/>
            <a:ext cx="195262" cy="2095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09AE2ED-ADAE-4AFD-B628-5932B4630377}"/>
              </a:ext>
            </a:extLst>
          </p:cNvPr>
          <p:cNvSpPr/>
          <p:nvPr/>
        </p:nvSpPr>
        <p:spPr>
          <a:xfrm>
            <a:off x="6860383" y="5334001"/>
            <a:ext cx="195262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54ED1B-826F-4A69-B9D8-7A91152B9D23}"/>
              </a:ext>
            </a:extLst>
          </p:cNvPr>
          <p:cNvSpPr/>
          <p:nvPr/>
        </p:nvSpPr>
        <p:spPr>
          <a:xfrm>
            <a:off x="7169944" y="4843463"/>
            <a:ext cx="195262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FD649D0-4418-4F06-9F02-D3B0A73C4F9F}"/>
              </a:ext>
            </a:extLst>
          </p:cNvPr>
          <p:cNvSpPr/>
          <p:nvPr/>
        </p:nvSpPr>
        <p:spPr>
          <a:xfrm>
            <a:off x="7296150" y="5253038"/>
            <a:ext cx="195262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31F3D99-F2C0-4A56-8C35-A812E208B29F}"/>
              </a:ext>
            </a:extLst>
          </p:cNvPr>
          <p:cNvSpPr/>
          <p:nvPr/>
        </p:nvSpPr>
        <p:spPr>
          <a:xfrm>
            <a:off x="7410452" y="5681663"/>
            <a:ext cx="195262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36271D-7F18-4EA6-8792-2420D57C039B}"/>
              </a:ext>
            </a:extLst>
          </p:cNvPr>
          <p:cNvSpPr/>
          <p:nvPr/>
        </p:nvSpPr>
        <p:spPr>
          <a:xfrm>
            <a:off x="6772277" y="5757863"/>
            <a:ext cx="195262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4544E-B6EB-457E-9A33-0244F4EF26BB}"/>
              </a:ext>
            </a:extLst>
          </p:cNvPr>
          <p:cNvSpPr/>
          <p:nvPr/>
        </p:nvSpPr>
        <p:spPr>
          <a:xfrm>
            <a:off x="7140180" y="5560220"/>
            <a:ext cx="195262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C48CF8-F5EB-4FF8-ACBB-47EA931F52A4}"/>
              </a:ext>
            </a:extLst>
          </p:cNvPr>
          <p:cNvSpPr/>
          <p:nvPr/>
        </p:nvSpPr>
        <p:spPr>
          <a:xfrm>
            <a:off x="6815137" y="4624387"/>
            <a:ext cx="195262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E0D9E3E-35F4-436D-99A7-774B60779520}"/>
              </a:ext>
            </a:extLst>
          </p:cNvPr>
          <p:cNvSpPr/>
          <p:nvPr/>
        </p:nvSpPr>
        <p:spPr>
          <a:xfrm>
            <a:off x="7317582" y="6019800"/>
            <a:ext cx="195262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D15FC6-7742-4EE6-9C81-FAA57C3C39B3}"/>
              </a:ext>
            </a:extLst>
          </p:cNvPr>
          <p:cNvSpPr/>
          <p:nvPr/>
        </p:nvSpPr>
        <p:spPr>
          <a:xfrm>
            <a:off x="8267596" y="6454257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宋体" panose="02010600030101010101" pitchFamily="2" charset="-122"/>
              </a:rPr>
              <a:t>X1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E785AC-53F3-4CC1-B932-952AF2A48BFC}"/>
              </a:ext>
            </a:extLst>
          </p:cNvPr>
          <p:cNvSpPr/>
          <p:nvPr/>
        </p:nvSpPr>
        <p:spPr>
          <a:xfrm>
            <a:off x="5938734" y="427517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宋体" panose="02010600030101010101" pitchFamily="2" charset="-122"/>
              </a:rPr>
              <a:t>X2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E7213D-12D7-46B5-BFA3-468C6A160BD3}"/>
              </a:ext>
            </a:extLst>
          </p:cNvPr>
          <p:cNvSpPr/>
          <p:nvPr/>
        </p:nvSpPr>
        <p:spPr>
          <a:xfrm>
            <a:off x="874082" y="1606592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2893EB-76EC-4A5C-A5FC-3351BB681610}"/>
              </a:ext>
            </a:extLst>
          </p:cNvPr>
          <p:cNvSpPr/>
          <p:nvPr/>
        </p:nvSpPr>
        <p:spPr>
          <a:xfrm>
            <a:off x="472197" y="102131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59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/>
              <a:t>Pick “good” features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08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858449"/>
              </p:ext>
            </p:extLst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470305"/>
              </p:ext>
            </p:extLst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85225" y="5293107"/>
            <a:ext cx="6804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Would our classifiers (k-NN and perceptron) learn the same models on these two data sets?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What about for linear regression?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2A93D5A-975D-4D9A-8276-427029605FF2}"/>
              </a:ext>
            </a:extLst>
          </p:cNvPr>
          <p:cNvSpPr/>
          <p:nvPr/>
        </p:nvSpPr>
        <p:spPr>
          <a:xfrm>
            <a:off x="5029200" y="2085975"/>
            <a:ext cx="766763" cy="2819400"/>
          </a:xfrm>
          <a:prstGeom prst="roundRect">
            <a:avLst/>
          </a:prstGeom>
          <a:noFill/>
          <a:ln w="57150">
            <a:solidFill>
              <a:srgbClr val="60AF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07F03A-DA41-4D22-BA5D-7E2829320CE1}"/>
              </a:ext>
            </a:extLst>
          </p:cNvPr>
          <p:cNvSpPr/>
          <p:nvPr/>
        </p:nvSpPr>
        <p:spPr>
          <a:xfrm>
            <a:off x="419100" y="2085975"/>
            <a:ext cx="766763" cy="2819400"/>
          </a:xfrm>
          <a:prstGeom prst="roundRect">
            <a:avLst/>
          </a:prstGeom>
          <a:noFill/>
          <a:ln w="57150">
            <a:solidFill>
              <a:srgbClr val="60AF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98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64255"/>
              </p:ext>
            </p:extLst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693482"/>
              </p:ext>
            </p:extLst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7629" y="5158688"/>
            <a:ext cx="876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k-NN: NO!  The distances are biased based on feature magnitude.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12054"/>
              </p:ext>
            </p:extLst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3" imgW="2857500" imgH="279400" progId="Equation.3">
                  <p:embed/>
                </p:oleObj>
              </mc:Choice>
              <mc:Fallback>
                <p:oleObj name="Equation" r:id="rId3" imgW="28575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542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083362"/>
              </p:ext>
            </p:extLst>
          </p:nvPr>
        </p:nvGraphicFramePr>
        <p:xfrm>
          <a:off x="515742" y="1686442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367237"/>
              </p:ext>
            </p:extLst>
          </p:nvPr>
        </p:nvGraphicFramePr>
        <p:xfrm>
          <a:off x="515742" y="4029765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872514"/>
              </p:ext>
            </p:extLst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Equation" r:id="rId3" imgW="2857500" imgH="279400" progId="Equation.3">
                  <p:embed/>
                </p:oleObj>
              </mc:Choice>
              <mc:Fallback>
                <p:oleObj name="Equation" r:id="rId3" imgW="28575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41925" y="2010723"/>
            <a:ext cx="3447428" cy="468664"/>
          </a:xfrm>
          <a:prstGeom prst="rect">
            <a:avLst/>
          </a:prstGeom>
          <a:solidFill>
            <a:srgbClr val="FFFF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1925" y="4415737"/>
            <a:ext cx="3447428" cy="468664"/>
          </a:xfrm>
          <a:prstGeom prst="rect">
            <a:avLst/>
          </a:prstGeom>
          <a:solidFill>
            <a:srgbClr val="FFFF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16116" y="2978336"/>
            <a:ext cx="4449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Which of the two examples are closest to the first?</a:t>
            </a:r>
          </a:p>
        </p:txBody>
      </p:sp>
      <p:sp>
        <p:nvSpPr>
          <p:cNvPr id="6" name="Right Bracket 5"/>
          <p:cNvSpPr/>
          <p:nvPr/>
        </p:nvSpPr>
        <p:spPr>
          <a:xfrm>
            <a:off x="3451580" y="2464269"/>
            <a:ext cx="252893" cy="766171"/>
          </a:xfrm>
          <a:prstGeom prst="rightBracke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3451580" y="4822710"/>
            <a:ext cx="252893" cy="766171"/>
          </a:xfrm>
          <a:prstGeom prst="rightBracke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6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661541"/>
              </p:ext>
            </p:extLst>
          </p:nvPr>
        </p:nvGraphicFramePr>
        <p:xfrm>
          <a:off x="515742" y="1686442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23879"/>
              </p:ext>
            </p:extLst>
          </p:nvPr>
        </p:nvGraphicFramePr>
        <p:xfrm>
          <a:off x="515742" y="4029765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143227"/>
              </p:ext>
            </p:extLst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2" name="Equation" r:id="rId3" imgW="2857500" imgH="279400" progId="Equation.3">
                  <p:embed/>
                </p:oleObj>
              </mc:Choice>
              <mc:Fallback>
                <p:oleObj name="Equation" r:id="rId3" imgW="28575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45368" y="2509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002335"/>
              </p:ext>
            </p:extLst>
          </p:nvPr>
        </p:nvGraphicFramePr>
        <p:xfrm>
          <a:off x="3639045" y="2403797"/>
          <a:ext cx="2681240" cy="399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3" name="Equation" r:id="rId5" imgW="1841500" imgH="279400" progId="Equation.3">
                  <p:embed/>
                </p:oleObj>
              </mc:Choice>
              <mc:Fallback>
                <p:oleObj name="Equation" r:id="rId5" imgW="18415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9045" y="2403797"/>
                        <a:ext cx="2681240" cy="399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689167"/>
              </p:ext>
            </p:extLst>
          </p:nvPr>
        </p:nvGraphicFramePr>
        <p:xfrm>
          <a:off x="3617913" y="2833688"/>
          <a:ext cx="266223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4" name="Equation" r:id="rId7" imgW="1828800" imgH="279400" progId="Equation.3">
                  <p:embed/>
                </p:oleObj>
              </mc:Choice>
              <mc:Fallback>
                <p:oleObj name="Equation" r:id="rId7" imgW="18288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17913" y="2833688"/>
                        <a:ext cx="2662237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6036" y="48368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259709"/>
              </p:ext>
            </p:extLst>
          </p:nvPr>
        </p:nvGraphicFramePr>
        <p:xfrm>
          <a:off x="3593608" y="4731558"/>
          <a:ext cx="303371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5" name="Equation" r:id="rId9" imgW="2082800" imgH="279400" progId="Equation.3">
                  <p:embed/>
                </p:oleObj>
              </mc:Choice>
              <mc:Fallback>
                <p:oleObj name="Equation" r:id="rId9" imgW="20828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3608" y="4731558"/>
                        <a:ext cx="3033712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015765"/>
              </p:ext>
            </p:extLst>
          </p:nvPr>
        </p:nvGraphicFramePr>
        <p:xfrm>
          <a:off x="3608805" y="5160183"/>
          <a:ext cx="303371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" name="Equation" r:id="rId11" imgW="2082800" imgH="279400" progId="Equation.3">
                  <p:embed/>
                </p:oleObj>
              </mc:Choice>
              <mc:Fallback>
                <p:oleObj name="Equation" r:id="rId11" imgW="20828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08805" y="5160183"/>
                        <a:ext cx="3033713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41925" y="2365024"/>
            <a:ext cx="6248630" cy="468664"/>
          </a:xfrm>
          <a:prstGeom prst="rect">
            <a:avLst/>
          </a:prstGeom>
          <a:solidFill>
            <a:srgbClr val="FF00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4368" y="5151577"/>
            <a:ext cx="6248630" cy="468664"/>
          </a:xfrm>
          <a:prstGeom prst="rect">
            <a:avLst/>
          </a:prstGeom>
          <a:solidFill>
            <a:srgbClr val="FF00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92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816956"/>
              </p:ext>
            </p:extLst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243236"/>
              </p:ext>
            </p:extLst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0670" y="5158688"/>
            <a:ext cx="749391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perceptron: NO!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The classification and weight update are based on the magnitude of the feature value</a:t>
            </a:r>
          </a:p>
        </p:txBody>
      </p:sp>
    </p:spTree>
    <p:extLst>
      <p:ext uri="{BB962C8B-B14F-4D97-AF65-F5344CB8AC3E}">
        <p14:creationId xmlns:p14="http://schemas.microsoft.com/office/powerpoint/2010/main" val="153075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4F4D-2142-4F7E-88F6-B7E64609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Features from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889E5-6569-4E01-9EFA-9C75D687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1817006"/>
            <a:ext cx="6900863" cy="45393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53F13B-7BB9-4E61-852E-C07DECFC4BCF}"/>
              </a:ext>
            </a:extLst>
          </p:cNvPr>
          <p:cNvSpPr/>
          <p:nvPr/>
        </p:nvSpPr>
        <p:spPr>
          <a:xfrm>
            <a:off x="628650" y="1279620"/>
            <a:ext cx="2198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Face image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3034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C04112-9C6B-443A-9CF3-B01039E2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Feature normalization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C9008D-72B2-4538-B413-E86573128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60584"/>
              </p:ext>
            </p:extLst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FA7836-E96F-4A3E-8D80-B45C10F2E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304028"/>
              </p:ext>
            </p:extLst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8E0E1CE-51C8-439F-91E4-9ADA2D5D36EF}"/>
              </a:ext>
            </a:extLst>
          </p:cNvPr>
          <p:cNvSpPr txBox="1"/>
          <p:nvPr/>
        </p:nvSpPr>
        <p:spPr>
          <a:xfrm>
            <a:off x="940670" y="5158688"/>
            <a:ext cx="7493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Linear regression: Yes!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The model coefficient W naturally absorbs the re-scaling</a:t>
            </a:r>
          </a:p>
        </p:txBody>
      </p:sp>
    </p:spTree>
    <p:extLst>
      <p:ext uri="{BB962C8B-B14F-4D97-AF65-F5344CB8AC3E}">
        <p14:creationId xmlns:p14="http://schemas.microsoft.com/office/powerpoint/2010/main" val="1583494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629010"/>
              </p:ext>
            </p:extLst>
          </p:nvPr>
        </p:nvGraphicFramePr>
        <p:xfrm>
          <a:off x="2571749" y="204009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67328" y="1993052"/>
            <a:ext cx="1144470" cy="332377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69453" y="5566368"/>
            <a:ext cx="4724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Modify all values for a given feature</a:t>
            </a:r>
          </a:p>
        </p:txBody>
      </p:sp>
    </p:spTree>
    <p:extLst>
      <p:ext uri="{BB962C8B-B14F-4D97-AF65-F5344CB8AC3E}">
        <p14:creationId xmlns:p14="http://schemas.microsoft.com/office/powerpoint/2010/main" val="363931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 each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Center</a:t>
            </a:r>
            <a:r>
              <a:rPr lang="en-US" dirty="0"/>
              <a:t>:  adjust the values so that the mean of that feature is 0.  </a:t>
            </a:r>
            <a:r>
              <a:rPr lang="en-US" dirty="0">
                <a:solidFill>
                  <a:srgbClr val="FF0000"/>
                </a:solidFill>
              </a:rPr>
              <a:t>How do we do this?</a:t>
            </a:r>
          </a:p>
        </p:txBody>
      </p:sp>
    </p:spTree>
    <p:extLst>
      <p:ext uri="{BB962C8B-B14F-4D97-AF65-F5344CB8AC3E}">
        <p14:creationId xmlns:p14="http://schemas.microsoft.com/office/powerpoint/2010/main" val="29176860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 each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Center</a:t>
            </a:r>
            <a:r>
              <a:rPr lang="en-US" dirty="0"/>
              <a:t>:  adjust the values so that the mean of that feature is 0: subtract the mean from all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Rescale/adjust feature values to avoid magnitude bias.  </a:t>
            </a:r>
            <a:r>
              <a:rPr lang="en-US" dirty="0">
                <a:solidFill>
                  <a:srgbClr val="FF0000"/>
                </a:solidFill>
              </a:rPr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10674295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 each feature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2648" y="1600200"/>
                <a:ext cx="8153400" cy="42327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each feature (over all examples):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6600"/>
                    </a:solidFill>
                  </a:rPr>
                  <a:t>Center</a:t>
                </a:r>
                <a:r>
                  <a:rPr lang="en-US" dirty="0"/>
                  <a:t>:  adjust the values so that the mean of that feature is 0: subtract the mean from all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Rescale/adjust feature values to avoid magnitude bias:</a:t>
                </a:r>
              </a:p>
              <a:p>
                <a:pPr lvl="1"/>
                <a:r>
                  <a:rPr lang="en-US" dirty="0">
                    <a:solidFill>
                      <a:srgbClr val="FF6600"/>
                    </a:solidFill>
                  </a:rPr>
                  <a:t>Variance scaling</a:t>
                </a:r>
                <a:r>
                  <a:rPr lang="en-US" dirty="0"/>
                  <a:t>: divide each value by the std dev (</a:t>
                </a:r>
                <a:r>
                  <a:rPr lang="en-US" dirty="0">
                    <a:hlinkClick r:id="rId2"/>
                  </a:rPr>
                  <a:t>also called </a:t>
                </a:r>
                <a:r>
                  <a:rPr lang="en-US" dirty="0" err="1">
                    <a:hlinkClick r:id="rId2"/>
                  </a:rPr>
                  <a:t>zscore</a:t>
                </a:r>
                <a:r>
                  <a:rPr lang="en-US" dirty="0">
                    <a:hlinkClick r:id="rId2"/>
                  </a:rPr>
                  <a:t> function</a:t>
                </a:r>
                <a:r>
                  <a:rPr lang="en-US" dirty="0"/>
                  <a:t>)</a:t>
                </a:r>
              </a:p>
              <a:p>
                <a:pPr marL="342900" lvl="1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lvl="1"/>
                <a:r>
                  <a:rPr lang="en-US" dirty="0">
                    <a:solidFill>
                      <a:srgbClr val="FF6600"/>
                    </a:solidFill>
                  </a:rPr>
                  <a:t>Absolute scaling</a:t>
                </a:r>
                <a:r>
                  <a:rPr lang="en-US" dirty="0"/>
                  <a:t>: divide each value by the largest value</a:t>
                </a:r>
              </a:p>
              <a:p>
                <a:pPr marL="342900" lvl="1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8" y="1600200"/>
                <a:ext cx="8153400" cy="4232726"/>
              </a:xfrm>
              <a:blipFill>
                <a:blip r:embed="rId3"/>
                <a:stretch>
                  <a:fillRect l="-898" t="-1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5293F0-1F8C-42DA-AD06-91F8FE4FD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8829"/>
              </p:ext>
            </p:extLst>
          </p:nvPr>
        </p:nvGraphicFramePr>
        <p:xfrm>
          <a:off x="6547911" y="661637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3A04EC-D921-470C-BDC3-4A78C0DFBC26}"/>
                  </a:ext>
                </a:extLst>
              </p:cNvPr>
              <p:cNvSpPr/>
              <p:nvPr/>
            </p:nvSpPr>
            <p:spPr>
              <a:xfrm>
                <a:off x="6929125" y="294097"/>
                <a:ext cx="4280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3A04EC-D921-470C-BDC3-4A78C0DFBC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125" y="294097"/>
                <a:ext cx="4280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0DF410-356D-4190-BA48-0B36FA4C00E8}"/>
              </a:ext>
            </a:extLst>
          </p:cNvPr>
          <p:cNvSpPr/>
          <p:nvPr/>
        </p:nvSpPr>
        <p:spPr>
          <a:xfrm>
            <a:off x="6971444" y="834415"/>
            <a:ext cx="280987" cy="157638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593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dirty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dirty="0"/>
              <a:t>center data</a:t>
            </a:r>
          </a:p>
          <a:p>
            <a:pPr marL="834390" lvl="1" indent="-514350">
              <a:buAutoNum type="arabicPeriod"/>
            </a:pPr>
            <a:r>
              <a:rPr lang="en-US" dirty="0"/>
              <a:t>scale data (either variance or absolute)</a:t>
            </a:r>
          </a:p>
        </p:txBody>
      </p:sp>
    </p:spTree>
    <p:extLst>
      <p:ext uri="{BB962C8B-B14F-4D97-AF65-F5344CB8AC3E}">
        <p14:creationId xmlns:p14="http://schemas.microsoft.com/office/powerpoint/2010/main" val="4059746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34836"/>
              </p:ext>
            </p:extLst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4212" y="5158688"/>
            <a:ext cx="3652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problem with this?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Solutions?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503658"/>
              </p:ext>
            </p:extLst>
          </p:nvPr>
        </p:nvGraphicFramePr>
        <p:xfrm>
          <a:off x="5261699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7127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length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length of this example/vector?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392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length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length of this example/vector?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Arrow Connector 5"/>
          <p:cNvCxnSpPr>
            <a:endCxn id="14" idx="3"/>
          </p:cNvCxnSpPr>
          <p:nvPr/>
        </p:nvCxnSpPr>
        <p:spPr>
          <a:xfrm flipV="1">
            <a:off x="2329666" y="3614724"/>
            <a:ext cx="1848856" cy="19114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781414"/>
              </p:ext>
            </p:extLst>
          </p:nvPr>
        </p:nvGraphicFramePr>
        <p:xfrm>
          <a:off x="1786251" y="5871157"/>
          <a:ext cx="46799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Equation" r:id="rId3" imgW="1600200" imgH="292100" progId="Equation.3">
                  <p:embed/>
                </p:oleObj>
              </mc:Choice>
              <mc:Fallback>
                <p:oleObj name="Equation" r:id="rId3" imgW="16002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6251" y="5871157"/>
                        <a:ext cx="4679950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2985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length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length of this example/vector?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Arrow Connector 5"/>
          <p:cNvCxnSpPr>
            <a:endCxn id="14" idx="3"/>
          </p:cNvCxnSpPr>
          <p:nvPr/>
        </p:nvCxnSpPr>
        <p:spPr>
          <a:xfrm flipV="1">
            <a:off x="2329666" y="3614724"/>
            <a:ext cx="1848856" cy="19114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103349"/>
              </p:ext>
            </p:extLst>
          </p:nvPr>
        </p:nvGraphicFramePr>
        <p:xfrm>
          <a:off x="1062038" y="5870575"/>
          <a:ext cx="61293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Equation" r:id="rId3" imgW="2095500" imgH="292100" progId="Equation.3">
                  <p:embed/>
                </p:oleObj>
              </mc:Choice>
              <mc:Fallback>
                <p:oleObj name="Equation" r:id="rId3" imgW="2095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38" y="5870575"/>
                        <a:ext cx="6129337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377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1B7A-82B4-4C42-A55C-2A080E25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Features from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8BE53-F56A-4978-A7F9-112FE289E535}"/>
              </a:ext>
            </a:extLst>
          </p:cNvPr>
          <p:cNvSpPr txBox="1">
            <a:spLocks/>
          </p:cNvSpPr>
          <p:nvPr/>
        </p:nvSpPr>
        <p:spPr>
          <a:xfrm>
            <a:off x="6553200" y="7062426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8445BA-1D60-4B1A-A6AE-49635599118D}" type="slidenum">
              <a:rPr lang="en-US" altLang="en-US" smtClean="0"/>
              <a:pPr/>
              <a:t>5</a:t>
            </a:fld>
            <a:endParaRPr lang="en-US" altLang="en-US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D9DD8DA2-D205-4887-81D2-7CC2501D156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114188"/>
            <a:ext cx="3810000" cy="4191000"/>
            <a:chOff x="192" y="768"/>
            <a:chExt cx="2400" cy="2640"/>
          </a:xfrm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A39757D7-5BB2-45EC-98A0-081CA3DDA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1951"/>
              <a:ext cx="1355" cy="733"/>
            </a:xfrm>
            <a:prstGeom prst="irregularSeal1">
              <a:avLst/>
            </a:prstGeom>
            <a:solidFill>
              <a:srgbClr val="99CC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Internet</a:t>
              </a: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FB7FF2BC-604C-4F0C-9803-07895ABDB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760"/>
              <a:ext cx="740" cy="327"/>
            </a:xfrm>
            <a:prstGeom prst="flowChartMagneticDisk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 b="1">
                  <a:ea typeface="宋体" panose="02010600030101010101" pitchFamily="2" charset="-122"/>
                </a:rPr>
                <a:t>ACM Portal</a:t>
              </a:r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4CE1CA32-C5DF-463A-810F-1ACF2CF5E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59"/>
              <a:ext cx="740" cy="328"/>
            </a:xfrm>
            <a:prstGeom prst="flowChartMagneticDisk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 b="1">
                  <a:ea typeface="宋体" panose="02010600030101010101" pitchFamily="2" charset="-122"/>
                </a:rPr>
                <a:t>PubMed</a:t>
              </a: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A2500426-E391-4AF6-A54F-49E31B7FE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" y="2768"/>
              <a:ext cx="738" cy="312"/>
            </a:xfrm>
            <a:prstGeom prst="flowChartMagneticDisk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300" b="1">
                  <a:ea typeface="宋体" panose="02010600030101010101" pitchFamily="2" charset="-122"/>
                </a:rPr>
                <a:t>IEEE </a:t>
              </a:r>
              <a:r>
                <a:rPr lang="en-US" altLang="zh-CN" sz="1300" b="1" i="1">
                  <a:ea typeface="宋体" panose="02010600030101010101" pitchFamily="2" charset="-122"/>
                </a:rPr>
                <a:t>Xplore</a:t>
              </a: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EAA041F3-1294-4E1F-8C19-C67261F09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177"/>
              <a:ext cx="1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CC3300"/>
                  </a:solidFill>
                  <a:ea typeface="宋体" panose="02010600030101010101" pitchFamily="2" charset="-122"/>
                </a:rPr>
                <a:t>Digital Libraries</a:t>
              </a:r>
            </a:p>
          </p:txBody>
        </p: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728F4A93-1F81-404B-800E-043454B4E9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" y="1016"/>
              <a:ext cx="1109" cy="812"/>
              <a:chOff x="336" y="632"/>
              <a:chExt cx="1776" cy="1359"/>
            </a:xfrm>
          </p:grpSpPr>
          <p:graphicFrame>
            <p:nvGraphicFramePr>
              <p:cNvPr id="22" name="Object 10">
                <a:extLst>
                  <a:ext uri="{FF2B5EF4-FFF2-40B4-BE49-F238E27FC236}">
                    <a16:creationId xmlns:a16="http://schemas.microsoft.com/office/drawing/2014/main" id="{C97B6086-FA55-4155-BA83-14B249E12CA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6" y="705"/>
              <a:ext cx="1387" cy="1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97" name="Bitmap Image" r:id="rId3" imgW="5472328" imgH="4620284" progId="Paint.Picture">
                      <p:embed/>
                    </p:oleObj>
                  </mc:Choice>
                  <mc:Fallback>
                    <p:oleObj name="Bitmap Image" r:id="rId3" imgW="5472328" imgH="4620284" progId="Paint.Picture">
                      <p:embed/>
                      <p:pic>
                        <p:nvPicPr>
                          <p:cNvPr id="602122" name="Object 10">
                            <a:extLst>
                              <a:ext uri="{FF2B5EF4-FFF2-40B4-BE49-F238E27FC236}">
                                <a16:creationId xmlns:a16="http://schemas.microsoft.com/office/drawing/2014/main" id="{D8B8323A-F868-4573-8E2E-782579E0B8D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" y="705"/>
                            <a:ext cx="1387" cy="11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11">
                <a:extLst>
                  <a:ext uri="{FF2B5EF4-FFF2-40B4-BE49-F238E27FC236}">
                    <a16:creationId xmlns:a16="http://schemas.microsoft.com/office/drawing/2014/main" id="{B98A1C4C-F0D8-4A3D-ACDE-A7F80A0B506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24" y="1056"/>
              <a:ext cx="1104" cy="9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98" name="Bitmap Image" r:id="rId5" imgW="5288097" imgH="4476967" progId="Paint.Picture">
                      <p:embed/>
                    </p:oleObj>
                  </mc:Choice>
                  <mc:Fallback>
                    <p:oleObj name="Bitmap Image" r:id="rId5" imgW="5288097" imgH="4476967" progId="Paint.Picture">
                      <p:embed/>
                      <p:pic>
                        <p:nvPicPr>
                          <p:cNvPr id="602123" name="Object 11">
                            <a:extLst>
                              <a:ext uri="{FF2B5EF4-FFF2-40B4-BE49-F238E27FC236}">
                                <a16:creationId xmlns:a16="http://schemas.microsoft.com/office/drawing/2014/main" id="{B2278F7B-5EAD-4977-B6EC-6DEDD75D12D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1056"/>
                            <a:ext cx="1104" cy="9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12">
                <a:extLst>
                  <a:ext uri="{FF2B5EF4-FFF2-40B4-BE49-F238E27FC236}">
                    <a16:creationId xmlns:a16="http://schemas.microsoft.com/office/drawing/2014/main" id="{AF5CF37B-FCDE-4538-BBDA-56FD182FE1A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12" y="632"/>
              <a:ext cx="1200" cy="8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99" name="Bitmap Image" r:id="rId7" imgW="6652767" imgH="4476967" progId="Paint.Picture">
                      <p:embed/>
                    </p:oleObj>
                  </mc:Choice>
                  <mc:Fallback>
                    <p:oleObj name="Bitmap Image" r:id="rId7" imgW="6652767" imgH="4476967" progId="Paint.Picture">
                      <p:embed/>
                      <p:pic>
                        <p:nvPicPr>
                          <p:cNvPr id="602124" name="Object 12">
                            <a:extLst>
                              <a:ext uri="{FF2B5EF4-FFF2-40B4-BE49-F238E27FC236}">
                                <a16:creationId xmlns:a16="http://schemas.microsoft.com/office/drawing/2014/main" id="{59A99529-97A7-4ECD-9B3F-E3091683AEE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632"/>
                            <a:ext cx="1200" cy="8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" name="Group 13">
              <a:extLst>
                <a:ext uri="{FF2B5EF4-FFF2-40B4-BE49-F238E27FC236}">
                  <a16:creationId xmlns:a16="http://schemas.microsoft.com/office/drawing/2014/main" id="{DF28E846-35ED-4396-ACA6-3146AC62D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2" y="1126"/>
              <a:ext cx="862" cy="779"/>
              <a:chOff x="1776" y="624"/>
              <a:chExt cx="1440" cy="1185"/>
            </a:xfrm>
          </p:grpSpPr>
          <p:graphicFrame>
            <p:nvGraphicFramePr>
              <p:cNvPr id="20" name="Object 14">
                <a:extLst>
                  <a:ext uri="{FF2B5EF4-FFF2-40B4-BE49-F238E27FC236}">
                    <a16:creationId xmlns:a16="http://schemas.microsoft.com/office/drawing/2014/main" id="{AEF6F765-CDF2-48E7-8CFA-080FEE4B842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76" y="864"/>
              <a:ext cx="1200" cy="9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00" name="Bitmap Image" r:id="rId9" imgW="3500379" imgH="2756634" progId="Paint.Picture">
                      <p:embed/>
                    </p:oleObj>
                  </mc:Choice>
                  <mc:Fallback>
                    <p:oleObj name="Bitmap Image" r:id="rId9" imgW="3500379" imgH="2756634" progId="Paint.Picture">
                      <p:embed/>
                      <p:pic>
                        <p:nvPicPr>
                          <p:cNvPr id="602126" name="Object 14">
                            <a:extLst>
                              <a:ext uri="{FF2B5EF4-FFF2-40B4-BE49-F238E27FC236}">
                                <a16:creationId xmlns:a16="http://schemas.microsoft.com/office/drawing/2014/main" id="{C2BD6D27-9C20-4EAE-BB57-4B99C962156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6" y="864"/>
                            <a:ext cx="1200" cy="9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15">
                <a:extLst>
                  <a:ext uri="{FF2B5EF4-FFF2-40B4-BE49-F238E27FC236}">
                    <a16:creationId xmlns:a16="http://schemas.microsoft.com/office/drawing/2014/main" id="{47CC55B9-8061-4464-9CE1-5D11E0A8C43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16" y="624"/>
              <a:ext cx="1200" cy="9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01" name="Bitmap Image" r:id="rId11" imgW="3500379" imgH="2756634" progId="Paint.Picture">
                      <p:embed/>
                    </p:oleObj>
                  </mc:Choice>
                  <mc:Fallback>
                    <p:oleObj name="Bitmap Image" r:id="rId11" imgW="3500379" imgH="2756634" progId="Paint.Picture">
                      <p:embed/>
                      <p:pic>
                        <p:nvPicPr>
                          <p:cNvPr id="602127" name="Object 15">
                            <a:extLst>
                              <a:ext uri="{FF2B5EF4-FFF2-40B4-BE49-F238E27FC236}">
                                <a16:creationId xmlns:a16="http://schemas.microsoft.com/office/drawing/2014/main" id="{1726A563-E8E0-4637-A887-6E6E17342A6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624"/>
                            <a:ext cx="1200" cy="9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12B96321-94B7-40FE-AD82-7C2117560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" y="768"/>
              <a:ext cx="9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CC3300"/>
                  </a:solidFill>
                  <a:ea typeface="宋体" panose="02010600030101010101" pitchFamily="2" charset="-122"/>
                </a:rPr>
                <a:t>Web Pages</a:t>
              </a: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01160E91-6987-4D29-BA85-F7B6509CA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" y="864"/>
              <a:ext cx="6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CC3300"/>
                  </a:solidFill>
                  <a:ea typeface="宋体" panose="02010600030101010101" pitchFamily="2" charset="-122"/>
                </a:rPr>
                <a:t>Emails</a:t>
              </a:r>
            </a:p>
          </p:txBody>
        </p:sp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B207D38E-EBA8-400B-A7C0-81EE281DC1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98" y="1835"/>
              <a:ext cx="82" cy="27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630F4BCC-E004-4821-84F8-195857F9F4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6" y="1944"/>
              <a:ext cx="205" cy="15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2DCE36E5-7AE4-4410-B4ED-B9ECCAA1FD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5" y="2567"/>
              <a:ext cx="205" cy="15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2AC9BD86-E7FF-44AA-A4D5-86EA0F8AE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2" y="2528"/>
              <a:ext cx="0" cy="195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CCF8748E-BEDC-404C-B8E8-1730E802E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5" y="2489"/>
              <a:ext cx="164" cy="234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Rectangle 23">
            <a:extLst>
              <a:ext uri="{FF2B5EF4-FFF2-40B4-BE49-F238E27FC236}">
                <a16:creationId xmlns:a16="http://schemas.microsoft.com/office/drawing/2014/main" id="{B08DDCBA-23DD-4518-B5E5-4EFB4E24B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838" y="4801826"/>
            <a:ext cx="4572000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200" b="1" dirty="0">
                <a:solidFill>
                  <a:schemeClr val="accent1"/>
                </a:solidFill>
                <a:ea typeface="宋体" panose="02010600030101010101" pitchFamily="2" charset="-122"/>
              </a:rPr>
              <a:t>Task:</a:t>
            </a:r>
            <a:r>
              <a:rPr lang="en-US" altLang="zh-CN" sz="2200" dirty="0">
                <a:ea typeface="宋体" panose="02010600030101010101" pitchFamily="2" charset="-122"/>
              </a:rPr>
              <a:t> To classify unlabeled documents into categories</a:t>
            </a:r>
          </a:p>
          <a:p>
            <a:r>
              <a:rPr lang="en-US" altLang="zh-CN" sz="2200" b="1" dirty="0">
                <a:solidFill>
                  <a:srgbClr val="FF0000"/>
                </a:solidFill>
                <a:ea typeface="宋体" panose="02010600030101010101" pitchFamily="2" charset="-122"/>
              </a:rPr>
              <a:t>Challenge:</a:t>
            </a:r>
            <a:r>
              <a:rPr lang="en-US" altLang="zh-CN" sz="2200" dirty="0">
                <a:ea typeface="宋体" panose="02010600030101010101" pitchFamily="2" charset="-122"/>
              </a:rPr>
              <a:t>  thousands of terms</a:t>
            </a:r>
          </a:p>
        </p:txBody>
      </p:sp>
      <p:grpSp>
        <p:nvGrpSpPr>
          <p:cNvPr id="26" name="Group 24">
            <a:extLst>
              <a:ext uri="{FF2B5EF4-FFF2-40B4-BE49-F238E27FC236}">
                <a16:creationId xmlns:a16="http://schemas.microsoft.com/office/drawing/2014/main" id="{2EDC2F67-C637-452A-9233-53035257E82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796688"/>
            <a:ext cx="4643438" cy="2298700"/>
            <a:chOff x="2736" y="576"/>
            <a:chExt cx="2925" cy="1448"/>
          </a:xfrm>
        </p:grpSpPr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130E20AD-6051-49C6-A2BB-EA31B0ED1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17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Bookman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b="1" baseline="-10000">
                  <a:latin typeface="Bookman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878F9BC2-1689-4785-9E82-CF6A45CF3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37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Bookman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b="1" baseline="-10000">
                  <a:latin typeface="Bookman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1B8A06D5-45A9-4205-8269-DBDDB5416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14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Bookman" pitchFamily="18" charset="0"/>
                  <a:ea typeface="宋体" panose="02010600030101010101" pitchFamily="2" charset="-122"/>
                </a:rPr>
                <a:t>Sports</a:t>
              </a:r>
              <a:endParaRPr lang="en-US" altLang="zh-CN" sz="1600" b="1" baseline="-10000">
                <a:latin typeface="Bookman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075F95B9-415E-4699-A98E-7B8C78C07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894"/>
              <a:ext cx="19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Bookman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b="1" baseline="-10000">
                  <a:latin typeface="Bookman" pitchFamily="18" charset="0"/>
                  <a:ea typeface="宋体" panose="02010600030101010101" pitchFamily="2" charset="-122"/>
                </a:rPr>
                <a:t>1 </a:t>
              </a:r>
              <a:r>
                <a:rPr lang="en-US" altLang="zh-CN" b="1">
                  <a:latin typeface="Bookman" pitchFamily="18" charset="0"/>
                  <a:ea typeface="宋体" panose="02010600030101010101" pitchFamily="2" charset="-122"/>
                </a:rPr>
                <a:t> T</a:t>
              </a:r>
              <a:r>
                <a:rPr lang="en-US" altLang="zh-CN" b="1" baseline="-10000">
                  <a:latin typeface="Bookman" pitchFamily="18" charset="0"/>
                  <a:ea typeface="宋体" panose="02010600030101010101" pitchFamily="2" charset="-122"/>
                </a:rPr>
                <a:t>2 </a:t>
              </a:r>
              <a:r>
                <a:rPr lang="en-US" altLang="zh-CN" b="1">
                  <a:latin typeface="Bookman" pitchFamily="18" charset="0"/>
                  <a:ea typeface="宋体" panose="02010600030101010101" pitchFamily="2" charset="-122"/>
                </a:rPr>
                <a:t>  ….……  T</a:t>
              </a:r>
              <a:r>
                <a:rPr lang="en-US" altLang="zh-CN" b="1" baseline="-10000">
                  <a:latin typeface="Bookman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EB073F56-3EA2-49A5-A302-4037F9696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1155"/>
              <a:ext cx="19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Bookman" pitchFamily="18" charset="0"/>
                  <a:ea typeface="宋体" panose="02010600030101010101" pitchFamily="2" charset="-122"/>
                </a:rPr>
                <a:t>12   0</a:t>
              </a:r>
              <a:r>
                <a:rPr lang="en-US" altLang="zh-CN" b="1" baseline="-10000">
                  <a:latin typeface="Bookman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b="1">
                  <a:latin typeface="Bookman" pitchFamily="18" charset="0"/>
                  <a:ea typeface="宋体" panose="02010600030101010101" pitchFamily="2" charset="-122"/>
                </a:rPr>
                <a:t>….……   6</a:t>
              </a:r>
              <a:endParaRPr lang="en-US" altLang="zh-CN" b="1" baseline="-10000">
                <a:latin typeface="Bookman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50C5DA7C-4681-4741-8312-E92E9D6D7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7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Bookman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b="1" baseline="-10000">
                  <a:latin typeface="Bookman" pitchFamily="18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DAB1D052-125C-425D-AB80-DD6A23697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" y="9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CC3300"/>
                  </a:solidFill>
                  <a:latin typeface="Bookman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EDDD026A-AD9D-4267-8061-3C7C01562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35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Bookman" pitchFamily="18" charset="0"/>
                  <a:ea typeface="宋体" panose="02010600030101010101" pitchFamily="2" charset="-122"/>
                </a:rPr>
                <a:t>Travel</a:t>
              </a: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F6D02160-1B71-47EC-8795-FB3F8244B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" y="1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Bookman" pitchFamily="18" charset="0"/>
                  <a:ea typeface="宋体" panose="02010600030101010101" pitchFamily="2" charset="-122"/>
                </a:rPr>
                <a:t>Jobs</a:t>
              </a:r>
              <a:endParaRPr lang="en-US" altLang="zh-CN" sz="1600" b="1" baseline="-10000">
                <a:latin typeface="Bookman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1C6F9BCE-F9ED-4572-BD19-9892970F4D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937" y="1615"/>
              <a:ext cx="52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b="1" baseline="-1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895E83E0-543E-4803-95F7-FDD53B0AB9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11" y="1606"/>
              <a:ext cx="52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b="1" baseline="-1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4849387D-6594-4D49-807F-1421D00968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292" y="1606"/>
              <a:ext cx="52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b="1" baseline="-1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AutoShape 37">
              <a:extLst>
                <a:ext uri="{FF2B5EF4-FFF2-40B4-BE49-F238E27FC236}">
                  <a16:creationId xmlns:a16="http://schemas.microsoft.com/office/drawing/2014/main" id="{C2B057E2-4AAD-4D20-9E6C-140E77A14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4" y="1278"/>
              <a:ext cx="135" cy="624"/>
            </a:xfrm>
            <a:prstGeom prst="leftBrace">
              <a:avLst>
                <a:gd name="adj1" fmla="val 38519"/>
                <a:gd name="adj2" fmla="val 50000"/>
              </a:avLst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38">
              <a:extLst>
                <a:ext uri="{FF2B5EF4-FFF2-40B4-BE49-F238E27FC236}">
                  <a16:creationId xmlns:a16="http://schemas.microsoft.com/office/drawing/2014/main" id="{BF71C2E7-F151-48A7-839B-DC53F0574B5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560" y="288"/>
              <a:ext cx="144" cy="1104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39">
              <a:extLst>
                <a:ext uri="{FF2B5EF4-FFF2-40B4-BE49-F238E27FC236}">
                  <a16:creationId xmlns:a16="http://schemas.microsoft.com/office/drawing/2014/main" id="{EA48AF4C-A9BF-4C65-BC51-2ABFBBD1C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CC3300"/>
                  </a:solidFill>
                  <a:ea typeface="宋体" panose="02010600030101010101" pitchFamily="2" charset="-122"/>
                </a:rPr>
                <a:t>Terms</a:t>
              </a:r>
            </a:p>
          </p:txBody>
        </p:sp>
        <p:sp>
          <p:nvSpPr>
            <p:cNvPr id="42" name="Text Box 40">
              <a:extLst>
                <a:ext uri="{FF2B5EF4-FFF2-40B4-BE49-F238E27FC236}">
                  <a16:creationId xmlns:a16="http://schemas.microsoft.com/office/drawing/2014/main" id="{A629090E-0234-4B49-B4F8-21EF732C8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545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CC3300"/>
                  </a:solidFill>
                  <a:ea typeface="宋体" panose="02010600030101010101" pitchFamily="2" charset="-122"/>
                </a:rPr>
                <a:t>Documents</a:t>
              </a:r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895E3603-CB2A-4D0C-A23C-7097A10ED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1379"/>
              <a:ext cx="19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latin typeface="Bookman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1">
                  <a:latin typeface="Bookman" pitchFamily="18" charset="0"/>
                  <a:ea typeface="宋体" panose="02010600030101010101" pitchFamily="2" charset="-122"/>
                </a:rPr>
                <a:t>3   10</a:t>
              </a:r>
              <a:r>
                <a:rPr lang="en-US" altLang="zh-CN" b="1" baseline="-10000">
                  <a:latin typeface="Bookman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b="1">
                  <a:latin typeface="Bookman" pitchFamily="18" charset="0"/>
                  <a:ea typeface="宋体" panose="02010600030101010101" pitchFamily="2" charset="-122"/>
                </a:rPr>
                <a:t>….……  28</a:t>
              </a:r>
              <a:endParaRPr lang="en-US" altLang="zh-CN" b="1" baseline="-10000">
                <a:latin typeface="Bookman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E941FE0A-4B4C-4C67-9555-64A38DB3E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1728"/>
              <a:ext cx="19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latin typeface="Bookman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1">
                  <a:latin typeface="Bookman" pitchFamily="18" charset="0"/>
                  <a:ea typeface="宋体" panose="02010600030101010101" pitchFamily="2" charset="-122"/>
                </a:rPr>
                <a:t>0   11</a:t>
              </a:r>
              <a:r>
                <a:rPr lang="en-US" altLang="zh-CN" b="1" baseline="-10000">
                  <a:latin typeface="Bookman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b="1">
                  <a:latin typeface="Bookman" pitchFamily="18" charset="0"/>
                  <a:ea typeface="宋体" panose="02010600030101010101" pitchFamily="2" charset="-122"/>
                </a:rPr>
                <a:t>….……  16</a:t>
              </a:r>
              <a:endParaRPr lang="en-US" altLang="zh-CN" b="1" baseline="-10000">
                <a:latin typeface="Bookman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F154716F-075F-44CA-913F-A8286D9F5D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60" y="1606"/>
              <a:ext cx="52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b="1" baseline="-1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Rectangle 44">
              <a:extLst>
                <a:ext uri="{FF2B5EF4-FFF2-40B4-BE49-F238E27FC236}">
                  <a16:creationId xmlns:a16="http://schemas.microsoft.com/office/drawing/2014/main" id="{B4863ED4-8913-4404-A62E-0D851E346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1207"/>
              <a:ext cx="1160" cy="1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73DB9B6-5C00-4406-B3F6-773CC1C83F82}"/>
              </a:ext>
            </a:extLst>
          </p:cNvPr>
          <p:cNvSpPr/>
          <p:nvPr/>
        </p:nvSpPr>
        <p:spPr>
          <a:xfrm>
            <a:off x="628650" y="1279620"/>
            <a:ext cx="2764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Text/Document Data</a:t>
            </a:r>
          </a:p>
        </p:txBody>
      </p:sp>
    </p:spTree>
    <p:extLst>
      <p:ext uri="{BB962C8B-B14F-4D97-AF65-F5344CB8AC3E}">
        <p14:creationId xmlns:p14="http://schemas.microsoft.com/office/powerpoint/2010/main" val="222509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length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7831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Make all examples have length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38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Divide each feature value by ||x||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814201"/>
              </p:ext>
            </p:extLst>
          </p:nvPr>
        </p:nvGraphicFramePr>
        <p:xfrm>
          <a:off x="1297203" y="5494257"/>
          <a:ext cx="61293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Equation" r:id="rId3" imgW="2095500" imgH="292100" progId="Equation.3">
                  <p:embed/>
                </p:oleObj>
              </mc:Choice>
              <mc:Fallback>
                <p:oleObj name="Equation" r:id="rId3" imgW="2095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7203" y="5494257"/>
                        <a:ext cx="6129337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627107" y="3207281"/>
            <a:ext cx="8026966" cy="1712659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Prevents a single example from being too impactful</a:t>
            </a:r>
          </a:p>
          <a:p>
            <a:pPr>
              <a:buFontTx/>
              <a:buChar char="-"/>
            </a:pPr>
            <a:r>
              <a:rPr lang="en-US" dirty="0"/>
              <a:t>Equivalent to projecting each example onto a unit sphere</a:t>
            </a:r>
          </a:p>
          <a:p>
            <a:pPr marL="0" indent="0">
              <a:buFont typeface="Wingdings"/>
              <a:buNone/>
            </a:pPr>
            <a:endParaRPr lang="en-US" dirty="0"/>
          </a:p>
          <a:p>
            <a:pPr marL="0" indent="0"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128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3872088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2800" dirty="0"/>
              <a:t>Remove noisy features</a:t>
            </a:r>
          </a:p>
          <a:p>
            <a:pPr marL="514350" indent="-514350">
              <a:buAutoNum type="arabicPeriod"/>
            </a:pPr>
            <a:r>
              <a:rPr lang="en-US" sz="2800" dirty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2800" dirty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2400" dirty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2400" dirty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2800" dirty="0"/>
              <a:t>Normalize example length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00FF"/>
                </a:solidFill>
              </a:rPr>
              <a:t>Finally, train your model!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*How much* training should we do?</a:t>
            </a:r>
          </a:p>
          <a:p>
            <a:pPr marL="514350" indent="-514350">
              <a:buAutoNum type="arabicPeriod"/>
            </a:pP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50000" y="6606720"/>
              <a:ext cx="3600" cy="10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8120" y="6597720"/>
                <a:ext cx="24120" cy="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791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UCI Machine Learning Repository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2256366"/>
            <a:ext cx="4914900" cy="190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0334" y="4998534"/>
            <a:ext cx="5354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http://</a:t>
            </a:r>
            <a:r>
              <a:rPr lang="en-US" sz="2400" dirty="0" err="1"/>
              <a:t>archive.ics.uci.edu</a:t>
            </a:r>
            <a:r>
              <a:rPr lang="en-US" sz="2400" dirty="0"/>
              <a:t>/ml/</a:t>
            </a:r>
            <a:r>
              <a:rPr lang="en-US" sz="2400" dirty="0" err="1"/>
              <a:t>datasets.html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298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features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4696" y="1580739"/>
            <a:ext cx="853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Predicting the age of abalone from physical measurements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78934" y="2315488"/>
            <a:ext cx="64515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Name / Data Type / Measurement Unit / Description </a:t>
            </a:r>
          </a:p>
          <a:p>
            <a:r>
              <a:rPr lang="en-US" dirty="0"/>
              <a:t>----------------------------- </a:t>
            </a:r>
          </a:p>
          <a:p>
            <a:r>
              <a:rPr lang="en-US" dirty="0"/>
              <a:t>Sex / nominal / -- / M, F, and I (infant) </a:t>
            </a:r>
          </a:p>
          <a:p>
            <a:r>
              <a:rPr lang="en-US" dirty="0"/>
              <a:t>Length / continuous / mm / Longest shell measurement </a:t>
            </a:r>
          </a:p>
          <a:p>
            <a:r>
              <a:rPr lang="en-US" dirty="0"/>
              <a:t>Diameter	/ continuous / mm / perpendicular to length </a:t>
            </a:r>
          </a:p>
          <a:p>
            <a:r>
              <a:rPr lang="en-US" dirty="0"/>
              <a:t>Height / continuous / mm / with meat in shell </a:t>
            </a:r>
          </a:p>
          <a:p>
            <a:r>
              <a:rPr lang="en-US" dirty="0"/>
              <a:t>Whole weight / continuous / grams / whole abalone </a:t>
            </a:r>
          </a:p>
          <a:p>
            <a:r>
              <a:rPr lang="en-US" dirty="0"/>
              <a:t>Shucked weight / continuous	 / grams / weight of meat </a:t>
            </a:r>
          </a:p>
          <a:p>
            <a:r>
              <a:rPr lang="en-US" dirty="0"/>
              <a:t>Viscera weight / continuous / grams / gut weight (after bleeding) </a:t>
            </a:r>
          </a:p>
          <a:p>
            <a:r>
              <a:rPr lang="en-US" dirty="0"/>
              <a:t>Shell weight / continuous / grams / after being dried </a:t>
            </a:r>
          </a:p>
          <a:p>
            <a:r>
              <a:rPr lang="en-US" dirty="0"/>
              <a:t>Rings / integer / -- / +1.5 gives the age in years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295" y="4953002"/>
            <a:ext cx="286270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features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066" y="2469150"/>
            <a:ext cx="86529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1. </a:t>
            </a:r>
            <a:r>
              <a:rPr lang="en-US" sz="1600" b="1" dirty="0">
                <a:solidFill>
                  <a:srgbClr val="0070C0"/>
                </a:solidFill>
              </a:rPr>
              <a:t>Class: no-recurrence-events, recurrence-events </a:t>
            </a:r>
          </a:p>
          <a:p>
            <a:r>
              <a:rPr lang="en-US" sz="1600" dirty="0"/>
              <a:t>2. age: 10-19, 20-29, 30-39, 40-49, 50-59, 60-69, 70-79, 80-89, 90-99. </a:t>
            </a:r>
          </a:p>
          <a:p>
            <a:r>
              <a:rPr lang="en-US" sz="1600" dirty="0"/>
              <a:t>3. menopause: lt40, ge40, </a:t>
            </a:r>
            <a:r>
              <a:rPr lang="en-US" sz="1600" dirty="0" err="1"/>
              <a:t>premeno</a:t>
            </a:r>
            <a:r>
              <a:rPr lang="en-US" sz="1600" dirty="0"/>
              <a:t>. </a:t>
            </a:r>
          </a:p>
          <a:p>
            <a:r>
              <a:rPr lang="en-US" sz="1600" dirty="0"/>
              <a:t>4. tumor-size: 0-4, 5-9, 10-14, 15-19, 20-24, 25-29, 30-34, 35-39, 40-44, 45-49, 50-54, 55-59. </a:t>
            </a:r>
          </a:p>
          <a:p>
            <a:r>
              <a:rPr lang="en-US" sz="1600" dirty="0"/>
              <a:t>5. </a:t>
            </a:r>
            <a:r>
              <a:rPr lang="en-US" sz="1600" dirty="0" err="1"/>
              <a:t>inv</a:t>
            </a:r>
            <a:r>
              <a:rPr lang="en-US" sz="1600" dirty="0"/>
              <a:t>-nodes: 0-2, 3-5, 6-8, 9-11, 12-14, 15-17, 18-20, 21-23, 24-26, 27-29, 30-32, 33-35, 36-39. </a:t>
            </a:r>
          </a:p>
          <a:p>
            <a:r>
              <a:rPr lang="en-US" sz="1600" dirty="0"/>
              <a:t>6. node-caps: yes, no. </a:t>
            </a:r>
          </a:p>
          <a:p>
            <a:r>
              <a:rPr lang="en-US" sz="1600" dirty="0"/>
              <a:t>7. </a:t>
            </a:r>
            <a:r>
              <a:rPr lang="en-US" sz="1600" dirty="0" err="1"/>
              <a:t>deg-malig</a:t>
            </a:r>
            <a:r>
              <a:rPr lang="en-US" sz="1600" dirty="0"/>
              <a:t>: 1, 2, 3. </a:t>
            </a:r>
          </a:p>
          <a:p>
            <a:r>
              <a:rPr lang="en-US" sz="1600" dirty="0"/>
              <a:t>8. breast: left, right. </a:t>
            </a:r>
          </a:p>
          <a:p>
            <a:r>
              <a:rPr lang="en-US" sz="1600" dirty="0"/>
              <a:t>9. breast-quad: left-up, left-low, right-up, right-low, central. </a:t>
            </a:r>
          </a:p>
          <a:p>
            <a:r>
              <a:rPr lang="en-US" sz="1600" dirty="0"/>
              <a:t>10. irradiated: yes, no.</a:t>
            </a:r>
          </a:p>
        </p:txBody>
      </p:sp>
      <p:sp>
        <p:nvSpPr>
          <p:cNvPr id="5" name="Rectangle 4"/>
          <p:cNvSpPr/>
          <p:nvPr/>
        </p:nvSpPr>
        <p:spPr>
          <a:xfrm>
            <a:off x="234696" y="1580739"/>
            <a:ext cx="853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Predicting breast cancer recurrence</a:t>
            </a:r>
          </a:p>
        </p:txBody>
      </p:sp>
    </p:spTree>
    <p:extLst>
      <p:ext uri="{BB962C8B-B14F-4D97-AF65-F5344CB8AC3E}">
        <p14:creationId xmlns:p14="http://schemas.microsoft.com/office/powerpoint/2010/main" val="28896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features vs. Extracted </a:t>
            </a:r>
            <a:r>
              <a:rPr lang="en-US" altLang="zh-CN" dirty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Provided features</a:t>
            </a:r>
          </a:p>
          <a:p>
            <a:pPr lvl="1"/>
            <a:r>
              <a:rPr lang="en-US" dirty="0"/>
              <a:t>Data has been collected </a:t>
            </a:r>
            <a:r>
              <a:rPr lang="zh-CN" altLang="en-US" dirty="0"/>
              <a:t>（</a:t>
            </a:r>
            <a:r>
              <a:rPr lang="en-US" dirty="0"/>
              <a:t>biology, medicine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en-US" dirty="0"/>
              <a:t>Usually cannot collect more features</a:t>
            </a:r>
          </a:p>
          <a:p>
            <a:pPr lvl="1"/>
            <a:r>
              <a:rPr lang="en-US" dirty="0"/>
              <a:t>We can often just use these provided features</a:t>
            </a:r>
          </a:p>
          <a:p>
            <a:pPr lvl="1"/>
            <a:endParaRPr lang="en-US" dirty="0"/>
          </a:p>
          <a:p>
            <a:r>
              <a:rPr lang="en-US" dirty="0"/>
              <a:t>Extracted features (</a:t>
            </a:r>
            <a:r>
              <a:rPr lang="en-US" sz="1800" dirty="0"/>
              <a:t>given raw data, extract/generate features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Certain image data</a:t>
            </a:r>
          </a:p>
          <a:p>
            <a:pPr lvl="1"/>
            <a:r>
              <a:rPr lang="en-US" dirty="0"/>
              <a:t>text data</a:t>
            </a:r>
          </a:p>
          <a:p>
            <a:pPr lvl="1"/>
            <a:r>
              <a:rPr lang="en-US" dirty="0"/>
              <a:t>audio data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  <p:pic>
        <p:nvPicPr>
          <p:cNvPr id="4" name="Picture 7" descr="signatur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" y="4578174"/>
            <a:ext cx="2928008" cy="222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4281968" y="3880753"/>
            <a:ext cx="4836741" cy="2102149"/>
            <a:chOff x="755650" y="2438400"/>
            <a:chExt cx="8137525" cy="4616055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755650" y="2438400"/>
              <a:ext cx="6911975" cy="280473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rtl="0"/>
              <a:r>
                <a:rPr lang="en-US" sz="1100" b="1" dirty="0"/>
                <a:t>Soft tissue found in T-rex fossil</a:t>
              </a:r>
            </a:p>
            <a:p>
              <a:pPr rtl="0"/>
              <a:r>
                <a:rPr lang="en-US" sz="1100" b="1" dirty="0"/>
                <a:t>Find may reveal details about cells and blood vessels of dinosaurs</a:t>
              </a:r>
            </a:p>
            <a:p>
              <a:pPr rtl="0"/>
              <a:r>
                <a:rPr lang="en-US" sz="1050" dirty="0"/>
                <a:t>Thursday, March 24, 2005 Posted: 3:14 PM EST</a:t>
              </a:r>
            </a:p>
            <a:p>
              <a:r>
                <a:rPr lang="en-US" sz="1050" b="1" dirty="0"/>
                <a:t>WASHINGTON (AP) -- For more than a century, the study of dinosaurs has been limited to fossilized bones. Now, researchers have recovered 70-million-year-old soft tissue, including what may be blood vessels and cells, from a   Tyrannosaurus rex</a:t>
              </a:r>
              <a:r>
                <a:rPr lang="ar-SA" sz="1050" b="1" dirty="0"/>
                <a:t>.</a:t>
              </a:r>
              <a:endParaRPr lang="en-US" sz="1050" b="1" dirty="0"/>
            </a:p>
          </p:txBody>
        </p: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1116013" y="3303588"/>
              <a:ext cx="6911975" cy="1976827"/>
            </a:xfrm>
            <a:prstGeom prst="rect">
              <a:avLst/>
            </a:prstGeom>
            <a:solidFill>
              <a:srgbClr val="BDDE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rtl="0"/>
              <a:r>
                <a:rPr lang="en-US" sz="1050" b="1"/>
                <a:t>Health may be concern when giving kids cell phones</a:t>
              </a:r>
              <a:endParaRPr lang="ar-SA" sz="1050" b="1"/>
            </a:p>
            <a:p>
              <a:pPr rtl="0"/>
              <a:r>
                <a:rPr lang="en-US" sz="1050"/>
                <a:t>Wednesday, March 23, 2005 Posted: 11:14 AM EST</a:t>
              </a:r>
            </a:p>
            <a:p>
              <a:pPr rtl="0"/>
              <a:r>
                <a:rPr lang="en-US" sz="1050" b="1"/>
                <a:t>SEATTLE, Washington (AP) -- Parents should think twice before giving in to a middle-schooler's demands for a cell phone, some scientists say, because potential long-term health risks remain unclear.</a:t>
              </a: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1547813" y="4002089"/>
              <a:ext cx="6911975" cy="2331643"/>
            </a:xfrm>
            <a:prstGeom prst="rect">
              <a:avLst/>
            </a:prstGeom>
            <a:solidFill>
              <a:srgbClr val="E0C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rtl="0"/>
              <a:r>
                <a:rPr lang="en-US" sz="1050" b="1"/>
                <a:t>Wall Street gears up for jobs</a:t>
              </a:r>
              <a:br>
                <a:rPr lang="en-US" sz="1050" b="1"/>
              </a:br>
              <a:r>
                <a:rPr lang="en-US" sz="1050"/>
                <a:t>Saturday, March 26, 2005: 11:41 AM EST </a:t>
              </a:r>
              <a:br>
                <a:rPr lang="en-US" sz="1050"/>
              </a:br>
              <a:endParaRPr lang="en-US" sz="1050"/>
            </a:p>
            <a:p>
              <a:pPr rtl="0"/>
              <a:r>
                <a:rPr lang="en-US" sz="1050" b="1"/>
                <a:t>NEW YORK (CNN/Money) - Investors on Inflation Watch 2005 have a big week to look forward to -- or be wary of -- depending on how you look at it.</a:t>
              </a:r>
              <a:r>
                <a:rPr lang="en-US" sz="1050"/>
                <a:t> </a:t>
              </a: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1981200" y="4722812"/>
              <a:ext cx="6911975" cy="233164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rtl="0"/>
              <a:r>
                <a:rPr lang="en-US" sz="1050" b="1"/>
                <a:t>Probe finds atmosphere on Saturn moon</a:t>
              </a:r>
              <a:endParaRPr lang="ar-SA" sz="1050" b="1"/>
            </a:p>
            <a:p>
              <a:pPr rtl="0"/>
              <a:r>
                <a:rPr lang="en-US" sz="1050"/>
                <a:t>Thursday, March 17, 2005 Posted: 11:17 AM EST </a:t>
              </a:r>
            </a:p>
            <a:p>
              <a:pPr rtl="0"/>
              <a:r>
                <a:rPr lang="en-US" sz="1050" b="1"/>
                <a:t>LOS ANGELES, California (Reuters) -- The space probe Cassini discovered a significant atmosphere around Saturn's moon Enceladus during two recent passes close by, the Jet Propulsion Laboratory said on Wednesday</a:t>
              </a:r>
            </a:p>
          </p:txBody>
        </p:sp>
      </p:grpSp>
      <p:pic>
        <p:nvPicPr>
          <p:cNvPr id="8194" name="Picture 2" descr="Image result for audio signal">
            <a:extLst>
              <a:ext uri="{FF2B5EF4-FFF2-40B4-BE49-F238E27FC236}">
                <a16:creationId xmlns:a16="http://schemas.microsoft.com/office/drawing/2014/main" id="{4905E6F2-BB3E-4786-9D3E-70472244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002" y="5569011"/>
            <a:ext cx="2934305" cy="128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0BCDDEF-5269-4558-8199-FD07E289CF8A}"/>
              </a:ext>
            </a:extLst>
          </p:cNvPr>
          <p:cNvSpPr/>
          <p:nvPr/>
        </p:nvSpPr>
        <p:spPr>
          <a:xfrm>
            <a:off x="282885" y="4691373"/>
            <a:ext cx="648493" cy="1187057"/>
          </a:xfrm>
          <a:custGeom>
            <a:avLst/>
            <a:gdLst>
              <a:gd name="connsiteX0" fmla="*/ 298596 w 648493"/>
              <a:gd name="connsiteY0" fmla="*/ 581804 h 1187057"/>
              <a:gd name="connsiteX1" fmla="*/ 479571 w 648493"/>
              <a:gd name="connsiteY1" fmla="*/ 353204 h 1187057"/>
              <a:gd name="connsiteX2" fmla="*/ 608158 w 648493"/>
              <a:gd name="connsiteY2" fmla="*/ 105554 h 1187057"/>
              <a:gd name="connsiteX3" fmla="*/ 636733 w 648493"/>
              <a:gd name="connsiteY3" fmla="*/ 779 h 1187057"/>
              <a:gd name="connsiteX4" fmla="*/ 431946 w 648493"/>
              <a:gd name="connsiteY4" fmla="*/ 153179 h 1187057"/>
              <a:gd name="connsiteX5" fmla="*/ 289071 w 648493"/>
              <a:gd name="connsiteY5" fmla="*/ 415117 h 1187057"/>
              <a:gd name="connsiteX6" fmla="*/ 84283 w 648493"/>
              <a:gd name="connsiteY6" fmla="*/ 777067 h 1187057"/>
              <a:gd name="connsiteX7" fmla="*/ 8083 w 648493"/>
              <a:gd name="connsiteY7" fmla="*/ 1053292 h 1187057"/>
              <a:gd name="connsiteX8" fmla="*/ 36658 w 648493"/>
              <a:gd name="connsiteY8" fmla="*/ 1172354 h 1187057"/>
              <a:gd name="connsiteX9" fmla="*/ 312883 w 648493"/>
              <a:gd name="connsiteY9" fmla="*/ 729442 h 118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8493" h="1187057">
                <a:moveTo>
                  <a:pt x="298596" y="581804"/>
                </a:moveTo>
                <a:cubicBezTo>
                  <a:pt x="363286" y="507191"/>
                  <a:pt x="427977" y="432579"/>
                  <a:pt x="479571" y="353204"/>
                </a:cubicBezTo>
                <a:cubicBezTo>
                  <a:pt x="531165" y="273829"/>
                  <a:pt x="581964" y="164291"/>
                  <a:pt x="608158" y="105554"/>
                </a:cubicBezTo>
                <a:cubicBezTo>
                  <a:pt x="634352" y="46817"/>
                  <a:pt x="666102" y="-7159"/>
                  <a:pt x="636733" y="779"/>
                </a:cubicBezTo>
                <a:cubicBezTo>
                  <a:pt x="607364" y="8716"/>
                  <a:pt x="489890" y="84123"/>
                  <a:pt x="431946" y="153179"/>
                </a:cubicBezTo>
                <a:cubicBezTo>
                  <a:pt x="374002" y="222235"/>
                  <a:pt x="347015" y="311136"/>
                  <a:pt x="289071" y="415117"/>
                </a:cubicBezTo>
                <a:cubicBezTo>
                  <a:pt x="231127" y="519098"/>
                  <a:pt x="131114" y="670705"/>
                  <a:pt x="84283" y="777067"/>
                </a:cubicBezTo>
                <a:cubicBezTo>
                  <a:pt x="37452" y="883429"/>
                  <a:pt x="16020" y="987411"/>
                  <a:pt x="8083" y="1053292"/>
                </a:cubicBezTo>
                <a:cubicBezTo>
                  <a:pt x="145" y="1119173"/>
                  <a:pt x="-14142" y="1226329"/>
                  <a:pt x="36658" y="1172354"/>
                </a:cubicBezTo>
                <a:cubicBezTo>
                  <a:pt x="87458" y="1118379"/>
                  <a:pt x="200170" y="923910"/>
                  <a:pt x="312883" y="729442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67480E2-241B-491F-B7D4-0564EA9CCBA1}"/>
              </a:ext>
            </a:extLst>
          </p:cNvPr>
          <p:cNvSpPr/>
          <p:nvPr/>
        </p:nvSpPr>
        <p:spPr>
          <a:xfrm>
            <a:off x="499709" y="5175005"/>
            <a:ext cx="476226" cy="700104"/>
          </a:xfrm>
          <a:custGeom>
            <a:avLst/>
            <a:gdLst>
              <a:gd name="connsiteX0" fmla="*/ 200001 w 476226"/>
              <a:gd name="connsiteY0" fmla="*/ 90488 h 700104"/>
              <a:gd name="connsiteX1" fmla="*/ 52364 w 476226"/>
              <a:gd name="connsiteY1" fmla="*/ 428625 h 700104"/>
              <a:gd name="connsiteX2" fmla="*/ 9501 w 476226"/>
              <a:gd name="connsiteY2" fmla="*/ 700088 h 700104"/>
              <a:gd name="connsiteX3" fmla="*/ 219051 w 476226"/>
              <a:gd name="connsiteY3" fmla="*/ 442913 h 700104"/>
              <a:gd name="connsiteX4" fmla="*/ 419076 w 476226"/>
              <a:gd name="connsiteY4" fmla="*/ 200025 h 700104"/>
              <a:gd name="connsiteX5" fmla="*/ 476226 w 476226"/>
              <a:gd name="connsiteY5" fmla="*/ 0 h 70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26" h="700104">
                <a:moveTo>
                  <a:pt x="200001" y="90488"/>
                </a:moveTo>
                <a:cubicBezTo>
                  <a:pt x="142057" y="208756"/>
                  <a:pt x="84114" y="327025"/>
                  <a:pt x="52364" y="428625"/>
                </a:cubicBezTo>
                <a:cubicBezTo>
                  <a:pt x="20614" y="530225"/>
                  <a:pt x="-18280" y="697707"/>
                  <a:pt x="9501" y="700088"/>
                </a:cubicBezTo>
                <a:cubicBezTo>
                  <a:pt x="37282" y="702469"/>
                  <a:pt x="219051" y="442913"/>
                  <a:pt x="219051" y="442913"/>
                </a:cubicBezTo>
                <a:cubicBezTo>
                  <a:pt x="287313" y="359569"/>
                  <a:pt x="376214" y="273844"/>
                  <a:pt x="419076" y="200025"/>
                </a:cubicBezTo>
                <a:cubicBezTo>
                  <a:pt x="461938" y="126206"/>
                  <a:pt x="469082" y="63103"/>
                  <a:pt x="476226" y="0"/>
                </a:cubicBezTo>
              </a:path>
            </a:pathLst>
          </a:cu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140D6E-990E-4D51-98C5-55E656666B58}"/>
              </a:ext>
            </a:extLst>
          </p:cNvPr>
          <p:cNvSpPr/>
          <p:nvPr/>
        </p:nvSpPr>
        <p:spPr>
          <a:xfrm>
            <a:off x="675878" y="5175005"/>
            <a:ext cx="229743" cy="720829"/>
          </a:xfrm>
          <a:custGeom>
            <a:avLst/>
            <a:gdLst>
              <a:gd name="connsiteX0" fmla="*/ 229743 w 229743"/>
              <a:gd name="connsiteY0" fmla="*/ 0 h 720829"/>
              <a:gd name="connsiteX1" fmla="*/ 86868 w 229743"/>
              <a:gd name="connsiteY1" fmla="*/ 333375 h 720829"/>
              <a:gd name="connsiteX2" fmla="*/ 1143 w 229743"/>
              <a:gd name="connsiteY2" fmla="*/ 633412 h 720829"/>
              <a:gd name="connsiteX3" fmla="*/ 44006 w 229743"/>
              <a:gd name="connsiteY3" fmla="*/ 719137 h 720829"/>
              <a:gd name="connsiteX4" fmla="*/ 134493 w 229743"/>
              <a:gd name="connsiteY4" fmla="*/ 576262 h 720829"/>
              <a:gd name="connsiteX5" fmla="*/ 182118 w 229743"/>
              <a:gd name="connsiteY5" fmla="*/ 466725 h 720829"/>
              <a:gd name="connsiteX6" fmla="*/ 210693 w 229743"/>
              <a:gd name="connsiteY6" fmla="*/ 438150 h 720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743" h="720829">
                <a:moveTo>
                  <a:pt x="229743" y="0"/>
                </a:moveTo>
                <a:cubicBezTo>
                  <a:pt x="177355" y="113903"/>
                  <a:pt x="124968" y="227806"/>
                  <a:pt x="86868" y="333375"/>
                </a:cubicBezTo>
                <a:cubicBezTo>
                  <a:pt x="48768" y="438944"/>
                  <a:pt x="8287" y="569118"/>
                  <a:pt x="1143" y="633412"/>
                </a:cubicBezTo>
                <a:cubicBezTo>
                  <a:pt x="-6001" y="697706"/>
                  <a:pt x="21781" y="728662"/>
                  <a:pt x="44006" y="719137"/>
                </a:cubicBezTo>
                <a:cubicBezTo>
                  <a:pt x="66231" y="709612"/>
                  <a:pt x="111474" y="618330"/>
                  <a:pt x="134493" y="576262"/>
                </a:cubicBezTo>
                <a:cubicBezTo>
                  <a:pt x="157512" y="534194"/>
                  <a:pt x="169418" y="489744"/>
                  <a:pt x="182118" y="466725"/>
                </a:cubicBezTo>
                <a:cubicBezTo>
                  <a:pt x="194818" y="443706"/>
                  <a:pt x="202755" y="440928"/>
                  <a:pt x="210693" y="438150"/>
                </a:cubicBezTo>
              </a:path>
            </a:pathLst>
          </a:custGeom>
          <a:noFill/>
          <a:ln w="53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0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7720</TotalTime>
  <Words>2681</Words>
  <Application>Microsoft Office PowerPoint</Application>
  <PresentationFormat>On-screen Show (4:3)</PresentationFormat>
  <Paragraphs>1002</Paragraphs>
  <Slides>51</Slides>
  <Notes>3</Notes>
  <HiddenSlides>8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Bookman</vt:lpstr>
      <vt:lpstr>Calibri</vt:lpstr>
      <vt:lpstr>Calibri Light</vt:lpstr>
      <vt:lpstr>Cambria Math</vt:lpstr>
      <vt:lpstr>Times New Roman</vt:lpstr>
      <vt:lpstr>Wingdings</vt:lpstr>
      <vt:lpstr>Office Theme</vt:lpstr>
      <vt:lpstr>Equation</vt:lpstr>
      <vt:lpstr>Bitmap Image</vt:lpstr>
      <vt:lpstr>Data Preprocessing    Outlier Detection &amp; Feature Selection</vt:lpstr>
      <vt:lpstr>Where are Features from</vt:lpstr>
      <vt:lpstr>Where are Features from</vt:lpstr>
      <vt:lpstr>Where are Features from</vt:lpstr>
      <vt:lpstr>Where are Features from</vt:lpstr>
      <vt:lpstr>UCI Machine Learning Repository</vt:lpstr>
      <vt:lpstr>Provided features</vt:lpstr>
      <vt:lpstr>Provided features</vt:lpstr>
      <vt:lpstr>Provided features vs. Extracted features</vt:lpstr>
      <vt:lpstr>Current learning model</vt:lpstr>
      <vt:lpstr>Pre-process training data</vt:lpstr>
      <vt:lpstr>Outlier detection vs feature selection</vt:lpstr>
      <vt:lpstr>Outlier detection</vt:lpstr>
      <vt:lpstr>Outlier detection</vt:lpstr>
      <vt:lpstr>Outlier detection</vt:lpstr>
      <vt:lpstr>Outlier detection</vt:lpstr>
      <vt:lpstr>Outlier detection</vt:lpstr>
      <vt:lpstr>Removing extreme outliers</vt:lpstr>
      <vt:lpstr>Quick statistics recap</vt:lpstr>
      <vt:lpstr>Quick statistics recap</vt:lpstr>
      <vt:lpstr>Outlier detection</vt:lpstr>
      <vt:lpstr>Outliers in a single dimension</vt:lpstr>
      <vt:lpstr>PowerPoint Presentation</vt:lpstr>
      <vt:lpstr>Outliers for machine learning</vt:lpstr>
      <vt:lpstr>So far…</vt:lpstr>
      <vt:lpstr>Feature selection</vt:lpstr>
      <vt:lpstr>Removing Noisy/useless features</vt:lpstr>
      <vt:lpstr>Number of Features</vt:lpstr>
      <vt:lpstr>So far…</vt:lpstr>
      <vt:lpstr>Feature selection</vt:lpstr>
      <vt:lpstr>Good features</vt:lpstr>
      <vt:lpstr>Filter method for feature selection</vt:lpstr>
      <vt:lpstr>PowerPoint Presentation</vt:lpstr>
      <vt:lpstr>So far…</vt:lpstr>
      <vt:lpstr>Feature normalization</vt:lpstr>
      <vt:lpstr>Feature normalization</vt:lpstr>
      <vt:lpstr>Feature normalization</vt:lpstr>
      <vt:lpstr>Feature normalization</vt:lpstr>
      <vt:lpstr>Feature normalization</vt:lpstr>
      <vt:lpstr>Feature normalization</vt:lpstr>
      <vt:lpstr>Feature normalization</vt:lpstr>
      <vt:lpstr>Normalize each feature</vt:lpstr>
      <vt:lpstr>Normalize each feature</vt:lpstr>
      <vt:lpstr>Normalize each feature</vt:lpstr>
      <vt:lpstr>So far…</vt:lpstr>
      <vt:lpstr>Example normalization</vt:lpstr>
      <vt:lpstr>Example length normalization</vt:lpstr>
      <vt:lpstr>Example length normalization</vt:lpstr>
      <vt:lpstr>Example length normalization</vt:lpstr>
      <vt:lpstr>Example length normalization</vt:lpstr>
      <vt:lpstr>So far…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Sheng Zhang</cp:lastModifiedBy>
  <cp:revision>1047</cp:revision>
  <cp:lastPrinted>2013-09-17T22:01:58Z</cp:lastPrinted>
  <dcterms:created xsi:type="dcterms:W3CDTF">2013-09-08T20:10:23Z</dcterms:created>
  <dcterms:modified xsi:type="dcterms:W3CDTF">2019-10-10T17:16:05Z</dcterms:modified>
</cp:coreProperties>
</file>