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62" r:id="rId4"/>
    <p:sldId id="284" r:id="rId5"/>
    <p:sldId id="282" r:id="rId6"/>
    <p:sldId id="266" r:id="rId7"/>
    <p:sldId id="281" r:id="rId8"/>
    <p:sldId id="268" r:id="rId9"/>
    <p:sldId id="273" r:id="rId10"/>
    <p:sldId id="286" r:id="rId11"/>
    <p:sldId id="259" r:id="rId12"/>
    <p:sldId id="261" r:id="rId13"/>
    <p:sldId id="264" r:id="rId14"/>
    <p:sldId id="263" r:id="rId15"/>
    <p:sldId id="283" r:id="rId16"/>
    <p:sldId id="272" r:id="rId17"/>
    <p:sldId id="274" r:id="rId18"/>
    <p:sldId id="275" r:id="rId19"/>
    <p:sldId id="269" r:id="rId20"/>
    <p:sldId id="279" r:id="rId21"/>
    <p:sldId id="280" r:id="rId22"/>
    <p:sldId id="287" r:id="rId23"/>
    <p:sldId id="285" r:id="rId24"/>
    <p:sldId id="276" r:id="rId25"/>
    <p:sldId id="258" r:id="rId26"/>
    <p:sldId id="260" r:id="rId27"/>
    <p:sldId id="277" r:id="rId28"/>
    <p:sldId id="278" r:id="rId29"/>
    <p:sldId id="289" r:id="rId30"/>
    <p:sldId id="290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3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0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A548520-D0FD-221E-2E17-4F3327187C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D4E10-42EF-4DB4-BDFF-99ED9969BA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9B7CC-4A23-4BC4-A966-E3A75D632605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A2FE3-EF06-6EBC-279F-3330D7BAE1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6A7CC-4796-660F-FAE9-6438344628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D2EFB-C93C-4017-9D33-4559CFD8C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454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3E5CC-A98C-4971-8156-6F365CEC5BE3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8635E-D25A-437A-8698-713012C4A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937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87627-1E6C-7BB4-76F1-4AEDBB23A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8F264-6CDE-0222-1081-9F482AD80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76D73-D732-50FE-C263-CABC9FF04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7C87-1D2A-44F0-8F30-149C04E72DA8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83A1E-C551-F95B-E5B3-9D52AF31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8B90E-B182-5CC5-092C-6327A77A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0D67-86AD-478D-9392-9B122E36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44F9F-5384-70D4-5808-C8BFA3B5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F37CD-E9C2-8AEB-397C-E08247B02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D7892-6953-BE11-1AF3-DCFABDD27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250E-9C94-4E27-8279-D533BDDD5997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6711D-364E-BD5D-0188-355AAF07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0521E-FE19-4C14-12E5-2F572D94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0D67-86AD-478D-9392-9B122E36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6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141541-28E2-0FFE-3CE2-571C5243B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819C7-8861-D128-66DE-7A9D7B36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33C92-A2C8-6D47-ADC6-90952AB3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B39B-BE42-44CC-91DD-2A2B2FFE89FD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CAE24-46AA-72B9-E8AF-DB229275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F5801-2488-4B8A-CDA9-3748573F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0D67-86AD-478D-9392-9B122E36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5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96A89-CD63-7AC2-9C18-5EF92139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D1708-DC21-25E1-28F8-CC3D0C3AE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7E392-77A4-FA92-4225-2DBD9063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C2F9-5A64-4661-860E-9359C66A92B5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29E83-EC45-E899-BD7E-C834F51C5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CA0CE-E4BA-8D52-C876-5930DBE9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0D67-86AD-478D-9392-9B122E36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0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CC78-D829-C248-1BAB-D9BE4C5CB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72202-6EA1-C1F8-7C29-F9F6CF792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AB500-00F6-843F-0460-28ED586E7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8E3D-DD2D-4BCC-A0B8-F1E5F388D7F0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EE196-8A51-6523-5DD8-D82A94D7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483D-7589-15EE-9A6F-419453F3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0D67-86AD-478D-9392-9B122E36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1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2F11-9AF7-D230-C264-BBEAC59E1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C8B4A-6C38-D26A-60B7-7A1FE57AF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D3C9A-BF1C-D186-F86B-AF0F84DB9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3A8B0-1748-ABBA-D444-4E07CD9C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A50C-F1C9-4E95-AE54-FD78CAC2DA2B}" type="datetime1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89A7A-03D3-396C-1517-2F44C08BD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D4DEE-EAEB-A305-35BF-9CFE60BE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0D67-86AD-478D-9392-9B122E36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1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0B12-A177-7005-5C6E-B8EA8635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86BCD-36D0-B6E0-7D9D-59109E2D0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5C2A2-3426-CAF7-F695-AAB0D3BE6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B7EF8-BF5B-025D-291D-3D3C071D8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EB595-9095-FA34-4E0F-0E6F4EED1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1A88C8-D8B4-B9D7-C741-3370EE29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44F1-2F89-45C5-A09A-7AD028FBF91C}" type="datetime1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0CFBB1-69C4-045B-D514-22125F0A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1E85D-36FD-0C39-4953-F1879B08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0D67-86AD-478D-9392-9B122E36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8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FC7F-D412-7DF2-2917-16BF2E36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C0EEA-AB62-0424-AC20-D3B7B100B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98DE-4734-4D05-8828-600724A07445}" type="datetime1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8AD1D-6D69-48F8-75E5-3F613FDB0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10B9F-640F-F16F-840C-180CB4C5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0D67-86AD-478D-9392-9B122E36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8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25EDC4-035D-C481-7B88-1A0BC045F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414A-B03B-4ED5-8F7D-B9E746A5F8FF}" type="datetime1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FD9A8-722B-C35D-EA13-10740AC4D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AD96B-C715-6402-E31E-4D8B1BE10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0D67-86AD-478D-9392-9B122E36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7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2326-DF16-F192-F255-7093E73B2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175FC-0309-470E-65E4-AEEAB8AA9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4CA65-50B3-887F-C216-B9C44BFA1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2FA6E-8762-72BA-8AE9-C49A70B0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7120-BFF2-43B9-9E3B-5C5899A38BB4}" type="datetime1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E200E-48FF-9703-AACE-C5E435D99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8D25-CFB2-F5E4-36B6-21F727A0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0D67-86AD-478D-9392-9B122E36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7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B2C0C-465F-EA06-6616-744B01D4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90599-EA77-E6A2-C1E2-4F6A4FC8F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217FC-AEB1-F7D4-D076-EB38F1539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5008-24D2-3200-CC2C-B1D7EC238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ECF8-76AE-4E4A-9D99-87299A7CF408}" type="datetime1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C7BF8-AD7D-CE4A-28CC-7B5D2014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9E303-1FF6-8E21-E840-485BF44C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F0D67-86AD-478D-9392-9B122E36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6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1C96BC-BEAB-62E1-4CB4-2B12DED56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9B834-0076-697E-5372-83C0C6D33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43387-B032-F224-FE34-4FD400562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2A1CB-EC89-4691-8DB4-FD04AB145B30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33500-39FD-CDFD-928C-AD1ED1779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92FA2-AAB6-8B98-00F7-8DDA89E82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F0D67-86AD-478D-9392-9B122E36A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1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mathworks.com/academia/books/antenna-theory-balanis.html" TargetMode="External"/><Relationship Id="rId2" Type="http://schemas.openxmlformats.org/officeDocument/2006/relationships/hyperlink" Target="https://www.eurocircuit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asternack.com/t-calculator-microstrip.aspx" TargetMode="External"/><Relationship Id="rId5" Type="http://schemas.openxmlformats.org/officeDocument/2006/relationships/hyperlink" Target="https://www.pasternack.com/t-calculator-microstrip-ant.aspx" TargetMode="External"/><Relationship Id="rId4" Type="http://schemas.openxmlformats.org/officeDocument/2006/relationships/hyperlink" Target="https://fr.mathworks.com/matlabcentral/fileexchange/50490-rotman-lens-design-with-hfss-link?s_tid=mwa_osa_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7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80FE3-E33C-3679-F179-BA948FBC87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Phased array patch antenna @10GHz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2613F-ACA3-2031-2E14-3DE677E7F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550400" cy="165576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Objective: “</a:t>
            </a:r>
            <a:r>
              <a:rPr lang="en-US" i="1" dirty="0"/>
              <a:t>Design a 1D patch phased array of </a:t>
            </a:r>
            <a:r>
              <a:rPr lang="en-US" b="1" i="1" dirty="0"/>
              <a:t>10 elements </a:t>
            </a:r>
            <a:r>
              <a:rPr lang="en-US" i="1" dirty="0"/>
              <a:t>with corporate feeding network for broadside radiation, target </a:t>
            </a:r>
            <a:r>
              <a:rPr lang="en-US" b="1" i="1" dirty="0"/>
              <a:t>return loss is -10 </a:t>
            </a:r>
            <a:r>
              <a:rPr lang="en-US" b="1" i="1" dirty="0" err="1"/>
              <a:t>dB</a:t>
            </a:r>
            <a:r>
              <a:rPr lang="en-US" i="1" dirty="0" err="1"/>
              <a:t>.</a:t>
            </a:r>
            <a:r>
              <a:rPr lang="en-US" i="1" dirty="0"/>
              <a:t> </a:t>
            </a:r>
            <a:r>
              <a:rPr lang="en-US" b="1" i="1" dirty="0"/>
              <a:t>Calculate the radiation pattern analytically and numerically </a:t>
            </a:r>
            <a:r>
              <a:rPr lang="en-US" i="1" dirty="0"/>
              <a:t>and compare them. If you want you can select the operating frequency yourself, otherwise use </a:t>
            </a:r>
            <a:r>
              <a:rPr lang="en-US" b="1" i="1" dirty="0"/>
              <a:t>10 GHz</a:t>
            </a:r>
            <a:r>
              <a:rPr lang="en-US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144832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51EE-D563-A02D-4739-E3B24A50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Numerical estimation of 1x10 patch array</a:t>
            </a:r>
          </a:p>
        </p:txBody>
      </p:sp>
    </p:spTree>
    <p:extLst>
      <p:ext uri="{BB962C8B-B14F-4D97-AF65-F5344CB8AC3E}">
        <p14:creationId xmlns:p14="http://schemas.microsoft.com/office/powerpoint/2010/main" val="2865370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ADB5A-7AE0-6593-C448-A959F7E81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 array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2310B-005E-0D18-B5C6-35CB61B1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5083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Using online tool to calculate patch dimension.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68B4351-8BBB-7462-A2FC-97DB1975F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539" y="1408631"/>
            <a:ext cx="7285749" cy="527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5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C20B-0C07-FFF9-6F15-ACE7984E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simulation CST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EBDCD8-39FD-9D44-F5A2-AB44F0F55B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Recessed microstrip-line feed point to have a better impedance matching</a:t>
                </a:r>
              </a:p>
              <a:p>
                <a:r>
                  <a:rPr lang="en-US" sz="2400" dirty="0"/>
                  <a:t>Making array with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𝑎𝑖𝑟</m:t>
                        </m:r>
                      </m:sub>
                    </m:sSub>
                  </m:oMath>
                </a14:m>
                <a:r>
                  <a:rPr lang="en-US" sz="2400" dirty="0"/>
                  <a:t>/2 = 15mm and with separate ports</a:t>
                </a:r>
              </a:p>
              <a:p>
                <a:r>
                  <a:rPr lang="en-US" sz="2400" dirty="0"/>
                  <a:t>Phase excitation is controlled by simulator</a:t>
                </a:r>
              </a:p>
              <a:p>
                <a:r>
                  <a:rPr lang="en-US" sz="2400" dirty="0"/>
                  <a:t>Microstrip line width is 0.53mm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EBDCD8-39FD-9D44-F5A2-AB44F0F55B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1243A314-B2A0-9164-6267-0A548B352BEA}"/>
              </a:ext>
            </a:extLst>
          </p:cNvPr>
          <p:cNvGrpSpPr/>
          <p:nvPr/>
        </p:nvGrpSpPr>
        <p:grpSpPr>
          <a:xfrm>
            <a:off x="967509" y="3541496"/>
            <a:ext cx="2630902" cy="2475782"/>
            <a:chOff x="968775" y="3000808"/>
            <a:chExt cx="2630902" cy="24757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89F98D2-EB90-DCA3-BE18-F0CAD144A0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067" t="30446" r="25004"/>
            <a:stretch/>
          </p:blipFill>
          <p:spPr>
            <a:xfrm>
              <a:off x="1509623" y="3535197"/>
              <a:ext cx="1388854" cy="1941393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2153873-DAFB-F283-F587-AA2A3CF9B84A}"/>
                </a:ext>
              </a:extLst>
            </p:cNvPr>
            <p:cNvCxnSpPr/>
            <p:nvPr/>
          </p:nvCxnSpPr>
          <p:spPr>
            <a:xfrm>
              <a:off x="1243511" y="3525961"/>
              <a:ext cx="0" cy="1105814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EDFC388-714F-CC8F-B0D8-9F3CA49C2095}"/>
                </a:ext>
              </a:extLst>
            </p:cNvPr>
            <p:cNvCxnSpPr>
              <a:cxnSpLocks/>
            </p:cNvCxnSpPr>
            <p:nvPr/>
          </p:nvCxnSpPr>
          <p:spPr>
            <a:xfrm>
              <a:off x="3058457" y="4352304"/>
              <a:ext cx="0" cy="270235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0045C0C-7EB0-A1D0-B995-87B94C2833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1517" y="5030472"/>
              <a:ext cx="138885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FB0F6D0-3B00-4470-9BA2-3EA0EF76A1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1236" y="3389749"/>
              <a:ext cx="309417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F1CB91F-774E-DA6E-E4F5-218D87152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2872" y="4343068"/>
              <a:ext cx="1140692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6290DB5-4720-EF10-7015-261865E318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2180" y="4622539"/>
              <a:ext cx="2364511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3D7A639-770C-ADC8-AEF8-DB18D331863D}"/>
                </a:ext>
              </a:extLst>
            </p:cNvPr>
            <p:cNvCxnSpPr>
              <a:cxnSpLocks/>
            </p:cNvCxnSpPr>
            <p:nvPr/>
          </p:nvCxnSpPr>
          <p:spPr>
            <a:xfrm>
              <a:off x="2050472" y="3297382"/>
              <a:ext cx="0" cy="1334393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26EE001-5031-DBD8-B554-A8B779B0FCBF}"/>
                </a:ext>
              </a:extLst>
            </p:cNvPr>
            <p:cNvCxnSpPr>
              <a:cxnSpLocks/>
            </p:cNvCxnSpPr>
            <p:nvPr/>
          </p:nvCxnSpPr>
          <p:spPr>
            <a:xfrm>
              <a:off x="2350653" y="3297382"/>
              <a:ext cx="0" cy="1334393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66BCBC5-B14A-92FC-3950-4A65B5EED5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9053" y="3535197"/>
              <a:ext cx="2364511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4856871-B23E-8E55-4633-F65C462466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111" y="3440238"/>
              <a:ext cx="0" cy="2036352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9DA8863-8181-8C8A-3861-E50E9AFA21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9623" y="3389749"/>
              <a:ext cx="0" cy="2036352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623795E-F270-9DDB-192F-574239571A3A}"/>
                </a:ext>
              </a:extLst>
            </p:cNvPr>
            <p:cNvSpPr txBox="1"/>
            <p:nvPr/>
          </p:nvSpPr>
          <p:spPr>
            <a:xfrm rot="16200000">
              <a:off x="728164" y="3957505"/>
              <a:ext cx="788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7.75mm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A6DB8A-7654-EFB3-EFF4-1BAB98D7C947}"/>
                </a:ext>
              </a:extLst>
            </p:cNvPr>
            <p:cNvSpPr txBox="1"/>
            <p:nvPr/>
          </p:nvSpPr>
          <p:spPr>
            <a:xfrm>
              <a:off x="3038305" y="4343068"/>
              <a:ext cx="561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2mm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6017F45-EE9C-2B85-171F-513BE497C3CA}"/>
                </a:ext>
              </a:extLst>
            </p:cNvPr>
            <p:cNvSpPr txBox="1"/>
            <p:nvPr/>
          </p:nvSpPr>
          <p:spPr>
            <a:xfrm>
              <a:off x="1963749" y="3000808"/>
              <a:ext cx="561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2mm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8C5595D-3632-85DC-A941-B4D4E1CE6B40}"/>
                </a:ext>
              </a:extLst>
            </p:cNvPr>
            <p:cNvSpPr txBox="1"/>
            <p:nvPr/>
          </p:nvSpPr>
          <p:spPr>
            <a:xfrm>
              <a:off x="1448553" y="5014925"/>
              <a:ext cx="788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9.82mm</a:t>
              </a: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C64E82C2-31CC-12F6-A6DD-F35FEED0C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269" y="3541454"/>
            <a:ext cx="7346046" cy="282684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0713FC5-2BFD-71C6-06B0-0934568CBCA3}"/>
              </a:ext>
            </a:extLst>
          </p:cNvPr>
          <p:cNvSpPr txBox="1"/>
          <p:nvPr/>
        </p:nvSpPr>
        <p:spPr>
          <a:xfrm>
            <a:off x="1203124" y="6205770"/>
            <a:ext cx="1983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patch design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4C35D5-53DD-02B3-32A5-B5BFDBB95DBE}"/>
              </a:ext>
            </a:extLst>
          </p:cNvPr>
          <p:cNvSpPr txBox="1"/>
          <p:nvPr/>
        </p:nvSpPr>
        <p:spPr>
          <a:xfrm>
            <a:off x="6721851" y="6409805"/>
            <a:ext cx="240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1x10 patch array design</a:t>
            </a:r>
          </a:p>
        </p:txBody>
      </p:sp>
    </p:spTree>
    <p:extLst>
      <p:ext uri="{BB962C8B-B14F-4D97-AF65-F5344CB8AC3E}">
        <p14:creationId xmlns:p14="http://schemas.microsoft.com/office/powerpoint/2010/main" val="3738746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C20B-0C07-FFF9-6F15-ACE7984E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simulation CST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BDCD8-39FD-9D44-F5A2-AB44F0F55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Simulation of single patch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243A314-B2A0-9164-6267-0A548B352BEA}"/>
              </a:ext>
            </a:extLst>
          </p:cNvPr>
          <p:cNvGrpSpPr/>
          <p:nvPr/>
        </p:nvGrpSpPr>
        <p:grpSpPr>
          <a:xfrm>
            <a:off x="9224818" y="241354"/>
            <a:ext cx="2630902" cy="2475782"/>
            <a:chOff x="968775" y="3000808"/>
            <a:chExt cx="2630902" cy="24757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89F98D2-EB90-DCA3-BE18-F0CAD144A0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067" t="30446" r="25004"/>
            <a:stretch/>
          </p:blipFill>
          <p:spPr>
            <a:xfrm>
              <a:off x="1509623" y="3535197"/>
              <a:ext cx="1388854" cy="1941393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2153873-DAFB-F283-F587-AA2A3CF9B84A}"/>
                </a:ext>
              </a:extLst>
            </p:cNvPr>
            <p:cNvCxnSpPr/>
            <p:nvPr/>
          </p:nvCxnSpPr>
          <p:spPr>
            <a:xfrm>
              <a:off x="1243511" y="3525961"/>
              <a:ext cx="0" cy="1105814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EDFC388-714F-CC8F-B0D8-9F3CA49C2095}"/>
                </a:ext>
              </a:extLst>
            </p:cNvPr>
            <p:cNvCxnSpPr>
              <a:cxnSpLocks/>
            </p:cNvCxnSpPr>
            <p:nvPr/>
          </p:nvCxnSpPr>
          <p:spPr>
            <a:xfrm>
              <a:off x="3058457" y="4352304"/>
              <a:ext cx="0" cy="270235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0045C0C-7EB0-A1D0-B995-87B94C2833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1517" y="5030472"/>
              <a:ext cx="138885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FB0F6D0-3B00-4470-9BA2-3EA0EF76A1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1236" y="3389749"/>
              <a:ext cx="309417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F1CB91F-774E-DA6E-E4F5-218D87152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2872" y="4343068"/>
              <a:ext cx="1140692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6290DB5-4720-EF10-7015-261865E318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2180" y="4622539"/>
              <a:ext cx="2364511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3D7A639-770C-ADC8-AEF8-DB18D331863D}"/>
                </a:ext>
              </a:extLst>
            </p:cNvPr>
            <p:cNvCxnSpPr>
              <a:cxnSpLocks/>
            </p:cNvCxnSpPr>
            <p:nvPr/>
          </p:nvCxnSpPr>
          <p:spPr>
            <a:xfrm>
              <a:off x="2050472" y="3297382"/>
              <a:ext cx="0" cy="1334393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26EE001-5031-DBD8-B554-A8B779B0FCBF}"/>
                </a:ext>
              </a:extLst>
            </p:cNvPr>
            <p:cNvCxnSpPr>
              <a:cxnSpLocks/>
            </p:cNvCxnSpPr>
            <p:nvPr/>
          </p:nvCxnSpPr>
          <p:spPr>
            <a:xfrm>
              <a:off x="2350653" y="3297382"/>
              <a:ext cx="0" cy="1334393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66BCBC5-B14A-92FC-3950-4A65B5EED5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9053" y="3535197"/>
              <a:ext cx="2364511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4856871-B23E-8E55-4633-F65C462466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111" y="3440238"/>
              <a:ext cx="0" cy="2036352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9DA8863-8181-8C8A-3861-E50E9AFA21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9623" y="3389749"/>
              <a:ext cx="0" cy="2036352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623795E-F270-9DDB-192F-574239571A3A}"/>
                </a:ext>
              </a:extLst>
            </p:cNvPr>
            <p:cNvSpPr txBox="1"/>
            <p:nvPr/>
          </p:nvSpPr>
          <p:spPr>
            <a:xfrm rot="16200000">
              <a:off x="728164" y="3957505"/>
              <a:ext cx="788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7.75mm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A6DB8A-7654-EFB3-EFF4-1BAB98D7C947}"/>
                </a:ext>
              </a:extLst>
            </p:cNvPr>
            <p:cNvSpPr txBox="1"/>
            <p:nvPr/>
          </p:nvSpPr>
          <p:spPr>
            <a:xfrm>
              <a:off x="3038305" y="4343068"/>
              <a:ext cx="561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2mm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6017F45-EE9C-2B85-171F-513BE497C3CA}"/>
                </a:ext>
              </a:extLst>
            </p:cNvPr>
            <p:cNvSpPr txBox="1"/>
            <p:nvPr/>
          </p:nvSpPr>
          <p:spPr>
            <a:xfrm>
              <a:off x="1963749" y="3000808"/>
              <a:ext cx="561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2mm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8C5595D-3632-85DC-A941-B4D4E1CE6B40}"/>
                </a:ext>
              </a:extLst>
            </p:cNvPr>
            <p:cNvSpPr txBox="1"/>
            <p:nvPr/>
          </p:nvSpPr>
          <p:spPr>
            <a:xfrm>
              <a:off x="1448553" y="5014925"/>
              <a:ext cx="788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9.82mm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E0713FC5-2BFD-71C6-06B0-0934568CBCA3}"/>
              </a:ext>
            </a:extLst>
          </p:cNvPr>
          <p:cNvSpPr txBox="1"/>
          <p:nvPr/>
        </p:nvSpPr>
        <p:spPr>
          <a:xfrm>
            <a:off x="9460433" y="2905628"/>
            <a:ext cx="1983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patch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279796-36FA-39CB-AAF3-58301148CB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0" r="10424"/>
          <a:stretch/>
        </p:blipFill>
        <p:spPr>
          <a:xfrm>
            <a:off x="110836" y="3090294"/>
            <a:ext cx="5200816" cy="25747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63CCB7-49F7-09D9-456E-7DB72AA0C611}"/>
              </a:ext>
            </a:extLst>
          </p:cNvPr>
          <p:cNvSpPr txBox="1"/>
          <p:nvPr/>
        </p:nvSpPr>
        <p:spPr>
          <a:xfrm>
            <a:off x="1166179" y="5690621"/>
            <a:ext cx="3571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Impedance matching of single patch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92BA3C-3783-AA90-DE36-C3D3484F85F7}"/>
              </a:ext>
            </a:extLst>
          </p:cNvPr>
          <p:cNvSpPr txBox="1"/>
          <p:nvPr/>
        </p:nvSpPr>
        <p:spPr>
          <a:xfrm>
            <a:off x="5807151" y="2790311"/>
            <a:ext cx="350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3D radiation pattern of single patch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BFFDED-FE00-7A41-3E55-2A0FCD31D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863" y="3200295"/>
            <a:ext cx="4282216" cy="335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88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C20B-0C07-FFF9-6F15-ACE7984E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simulation CST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BDCD8-39FD-9D44-F5A2-AB44F0F55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Simulation of single patch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243A314-B2A0-9164-6267-0A548B352BEA}"/>
              </a:ext>
            </a:extLst>
          </p:cNvPr>
          <p:cNvGrpSpPr/>
          <p:nvPr/>
        </p:nvGrpSpPr>
        <p:grpSpPr>
          <a:xfrm>
            <a:off x="9224818" y="241354"/>
            <a:ext cx="2630902" cy="2475782"/>
            <a:chOff x="968775" y="3000808"/>
            <a:chExt cx="2630902" cy="24757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89F98D2-EB90-DCA3-BE18-F0CAD144A0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067" t="30446" r="25004"/>
            <a:stretch/>
          </p:blipFill>
          <p:spPr>
            <a:xfrm>
              <a:off x="1509623" y="3535197"/>
              <a:ext cx="1388854" cy="1941393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2153873-DAFB-F283-F587-AA2A3CF9B84A}"/>
                </a:ext>
              </a:extLst>
            </p:cNvPr>
            <p:cNvCxnSpPr/>
            <p:nvPr/>
          </p:nvCxnSpPr>
          <p:spPr>
            <a:xfrm>
              <a:off x="1243511" y="3525961"/>
              <a:ext cx="0" cy="1105814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EDFC388-714F-CC8F-B0D8-9F3CA49C2095}"/>
                </a:ext>
              </a:extLst>
            </p:cNvPr>
            <p:cNvCxnSpPr>
              <a:cxnSpLocks/>
            </p:cNvCxnSpPr>
            <p:nvPr/>
          </p:nvCxnSpPr>
          <p:spPr>
            <a:xfrm>
              <a:off x="3058457" y="4352304"/>
              <a:ext cx="0" cy="270235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0045C0C-7EB0-A1D0-B995-87B94C2833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1517" y="5030472"/>
              <a:ext cx="138885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FB0F6D0-3B00-4470-9BA2-3EA0EF76A1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1236" y="3389749"/>
              <a:ext cx="309417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F1CB91F-774E-DA6E-E4F5-218D87152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2872" y="4343068"/>
              <a:ext cx="1140692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6290DB5-4720-EF10-7015-261865E318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2180" y="4622539"/>
              <a:ext cx="2364511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3D7A639-770C-ADC8-AEF8-DB18D331863D}"/>
                </a:ext>
              </a:extLst>
            </p:cNvPr>
            <p:cNvCxnSpPr>
              <a:cxnSpLocks/>
            </p:cNvCxnSpPr>
            <p:nvPr/>
          </p:nvCxnSpPr>
          <p:spPr>
            <a:xfrm>
              <a:off x="2050472" y="3297382"/>
              <a:ext cx="0" cy="1334393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26EE001-5031-DBD8-B554-A8B779B0FCBF}"/>
                </a:ext>
              </a:extLst>
            </p:cNvPr>
            <p:cNvCxnSpPr>
              <a:cxnSpLocks/>
            </p:cNvCxnSpPr>
            <p:nvPr/>
          </p:nvCxnSpPr>
          <p:spPr>
            <a:xfrm>
              <a:off x="2350653" y="3297382"/>
              <a:ext cx="0" cy="1334393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66BCBC5-B14A-92FC-3950-4A65B5EED5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9053" y="3535197"/>
              <a:ext cx="2364511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4856871-B23E-8E55-4633-F65C462466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111" y="3440238"/>
              <a:ext cx="0" cy="2036352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9DA8863-8181-8C8A-3861-E50E9AFA21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9623" y="3389749"/>
              <a:ext cx="0" cy="2036352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623795E-F270-9DDB-192F-574239571A3A}"/>
                </a:ext>
              </a:extLst>
            </p:cNvPr>
            <p:cNvSpPr txBox="1"/>
            <p:nvPr/>
          </p:nvSpPr>
          <p:spPr>
            <a:xfrm rot="16200000">
              <a:off x="728164" y="3957505"/>
              <a:ext cx="788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7.75mm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A6DB8A-7654-EFB3-EFF4-1BAB98D7C947}"/>
                </a:ext>
              </a:extLst>
            </p:cNvPr>
            <p:cNvSpPr txBox="1"/>
            <p:nvPr/>
          </p:nvSpPr>
          <p:spPr>
            <a:xfrm>
              <a:off x="3038305" y="4343068"/>
              <a:ext cx="561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2mm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6017F45-EE9C-2B85-171F-513BE497C3CA}"/>
                </a:ext>
              </a:extLst>
            </p:cNvPr>
            <p:cNvSpPr txBox="1"/>
            <p:nvPr/>
          </p:nvSpPr>
          <p:spPr>
            <a:xfrm>
              <a:off x="1963749" y="3000808"/>
              <a:ext cx="561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2mm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8C5595D-3632-85DC-A941-B4D4E1CE6B40}"/>
                </a:ext>
              </a:extLst>
            </p:cNvPr>
            <p:cNvSpPr txBox="1"/>
            <p:nvPr/>
          </p:nvSpPr>
          <p:spPr>
            <a:xfrm>
              <a:off x="1448553" y="5014925"/>
              <a:ext cx="788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9.82mm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E0713FC5-2BFD-71C6-06B0-0934568CBCA3}"/>
              </a:ext>
            </a:extLst>
          </p:cNvPr>
          <p:cNvSpPr txBox="1"/>
          <p:nvPr/>
        </p:nvSpPr>
        <p:spPr>
          <a:xfrm>
            <a:off x="9757560" y="2885916"/>
            <a:ext cx="1983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patch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63CCB7-49F7-09D9-456E-7DB72AA0C611}"/>
              </a:ext>
            </a:extLst>
          </p:cNvPr>
          <p:cNvSpPr txBox="1"/>
          <p:nvPr/>
        </p:nvSpPr>
        <p:spPr>
          <a:xfrm>
            <a:off x="1458582" y="6456433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E-plane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9EBB12-50DB-4890-B6C0-31E3C838FF15}"/>
              </a:ext>
            </a:extLst>
          </p:cNvPr>
          <p:cNvSpPr txBox="1"/>
          <p:nvPr/>
        </p:nvSpPr>
        <p:spPr>
          <a:xfrm>
            <a:off x="6445270" y="645643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H-plane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F93FD-8525-6C9A-9D5B-F39DF772D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052" y="2773545"/>
            <a:ext cx="4839437" cy="36828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05DBB8-5F9D-0B3C-9A6A-EEE836B9D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10" y="2722796"/>
            <a:ext cx="4875495" cy="373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00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C20B-0C07-FFF9-6F15-ACE7984E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simulation CST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BDCD8-39FD-9D44-F5A2-AB44F0F55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Simulation of single patch versus analytical results</a:t>
            </a:r>
          </a:p>
          <a:p>
            <a:pPr lvl="1"/>
            <a:r>
              <a:rPr lang="en-US" sz="2000" dirty="0"/>
              <a:t>Directivity = </a:t>
            </a:r>
            <a:r>
              <a:rPr lang="en-US" sz="2000" b="1" dirty="0"/>
              <a:t>6.62 </a:t>
            </a:r>
            <a:r>
              <a:rPr lang="en-US" sz="2000" b="1" dirty="0" err="1"/>
              <a:t>dBi</a:t>
            </a:r>
            <a:r>
              <a:rPr lang="en-US" sz="2000" b="1" dirty="0"/>
              <a:t> </a:t>
            </a:r>
            <a:r>
              <a:rPr lang="en-US" sz="2000" dirty="0"/>
              <a:t>(versus </a:t>
            </a:r>
            <a:r>
              <a:rPr lang="en-US" sz="2000" b="1" dirty="0"/>
              <a:t>6.25 </a:t>
            </a:r>
            <a:r>
              <a:rPr lang="en-US" sz="2000" b="1" dirty="0" err="1"/>
              <a:t>dBi</a:t>
            </a:r>
            <a:r>
              <a:rPr lang="en-US" sz="2000" b="1" dirty="0"/>
              <a:t> </a:t>
            </a:r>
            <a:r>
              <a:rPr lang="en-US" sz="2000" dirty="0"/>
              <a:t>of analytical result)</a:t>
            </a:r>
          </a:p>
          <a:p>
            <a:pPr lvl="1"/>
            <a:r>
              <a:rPr lang="en-US" sz="2000" dirty="0"/>
              <a:t>E-plane HPBW = </a:t>
            </a:r>
            <a:r>
              <a:rPr lang="en-US" sz="2000" b="1" dirty="0"/>
              <a:t>134.8</a:t>
            </a:r>
            <a:r>
              <a:rPr lang="en-US" sz="2000" b="1" baseline="30000" dirty="0"/>
              <a:t>o</a:t>
            </a:r>
            <a:r>
              <a:rPr lang="en-US" sz="2000" baseline="30000" dirty="0"/>
              <a:t> </a:t>
            </a:r>
            <a:r>
              <a:rPr lang="en-US" sz="2000" dirty="0"/>
              <a:t>(versus </a:t>
            </a:r>
            <a:r>
              <a:rPr lang="en-US" sz="2000" b="1" dirty="0"/>
              <a:t>136</a:t>
            </a:r>
            <a:r>
              <a:rPr lang="en-US" sz="2000" b="1" baseline="30000" dirty="0"/>
              <a:t>o</a:t>
            </a:r>
            <a:r>
              <a:rPr lang="en-US" sz="2000" b="1" dirty="0"/>
              <a:t> </a:t>
            </a:r>
            <a:r>
              <a:rPr lang="en-US" sz="2000" dirty="0"/>
              <a:t>of analytical result)</a:t>
            </a:r>
          </a:p>
          <a:p>
            <a:pPr lvl="1"/>
            <a:r>
              <a:rPr lang="en-US" sz="2000" dirty="0"/>
              <a:t>H-plane HPBW = </a:t>
            </a:r>
            <a:r>
              <a:rPr lang="en-US" sz="2000" b="1" dirty="0"/>
              <a:t>86.6</a:t>
            </a:r>
            <a:r>
              <a:rPr lang="en-US" sz="2000" b="1" baseline="30000" dirty="0"/>
              <a:t>o</a:t>
            </a:r>
            <a:r>
              <a:rPr lang="en-US" sz="2000" baseline="30000" dirty="0"/>
              <a:t> </a:t>
            </a:r>
            <a:r>
              <a:rPr lang="en-US" sz="2000" dirty="0"/>
              <a:t>(versus </a:t>
            </a:r>
            <a:r>
              <a:rPr lang="en-US" sz="2000" b="1" dirty="0"/>
              <a:t>80</a:t>
            </a:r>
            <a:r>
              <a:rPr lang="en-US" sz="2000" b="1" baseline="30000" dirty="0"/>
              <a:t>o</a:t>
            </a:r>
            <a:r>
              <a:rPr lang="en-US" sz="2000" b="1" dirty="0"/>
              <a:t> </a:t>
            </a:r>
            <a:r>
              <a:rPr lang="en-US" sz="2000" dirty="0"/>
              <a:t>of analytical result)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243A314-B2A0-9164-6267-0A548B352BEA}"/>
              </a:ext>
            </a:extLst>
          </p:cNvPr>
          <p:cNvGrpSpPr/>
          <p:nvPr/>
        </p:nvGrpSpPr>
        <p:grpSpPr>
          <a:xfrm>
            <a:off x="9224818" y="241354"/>
            <a:ext cx="2630902" cy="2475782"/>
            <a:chOff x="968775" y="3000808"/>
            <a:chExt cx="2630902" cy="24757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89F98D2-EB90-DCA3-BE18-F0CAD144A0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067" t="30446" r="25004"/>
            <a:stretch/>
          </p:blipFill>
          <p:spPr>
            <a:xfrm>
              <a:off x="1509623" y="3535197"/>
              <a:ext cx="1388854" cy="1941393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2153873-DAFB-F283-F587-AA2A3CF9B84A}"/>
                </a:ext>
              </a:extLst>
            </p:cNvPr>
            <p:cNvCxnSpPr/>
            <p:nvPr/>
          </p:nvCxnSpPr>
          <p:spPr>
            <a:xfrm>
              <a:off x="1243511" y="3525961"/>
              <a:ext cx="0" cy="1105814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EDFC388-714F-CC8F-B0D8-9F3CA49C2095}"/>
                </a:ext>
              </a:extLst>
            </p:cNvPr>
            <p:cNvCxnSpPr>
              <a:cxnSpLocks/>
            </p:cNvCxnSpPr>
            <p:nvPr/>
          </p:nvCxnSpPr>
          <p:spPr>
            <a:xfrm>
              <a:off x="3058457" y="4352304"/>
              <a:ext cx="0" cy="270235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0045C0C-7EB0-A1D0-B995-87B94C2833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1517" y="5030472"/>
              <a:ext cx="138885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FB0F6D0-3B00-4470-9BA2-3EA0EF76A1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1236" y="3389749"/>
              <a:ext cx="309417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F1CB91F-774E-DA6E-E4F5-218D87152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2872" y="4343068"/>
              <a:ext cx="1140692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6290DB5-4720-EF10-7015-261865E318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2180" y="4622539"/>
              <a:ext cx="2364511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3D7A639-770C-ADC8-AEF8-DB18D331863D}"/>
                </a:ext>
              </a:extLst>
            </p:cNvPr>
            <p:cNvCxnSpPr>
              <a:cxnSpLocks/>
            </p:cNvCxnSpPr>
            <p:nvPr/>
          </p:nvCxnSpPr>
          <p:spPr>
            <a:xfrm>
              <a:off x="2050472" y="3297382"/>
              <a:ext cx="0" cy="1334393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26EE001-5031-DBD8-B554-A8B779B0FCBF}"/>
                </a:ext>
              </a:extLst>
            </p:cNvPr>
            <p:cNvCxnSpPr>
              <a:cxnSpLocks/>
            </p:cNvCxnSpPr>
            <p:nvPr/>
          </p:nvCxnSpPr>
          <p:spPr>
            <a:xfrm>
              <a:off x="2350653" y="3297382"/>
              <a:ext cx="0" cy="1334393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66BCBC5-B14A-92FC-3950-4A65B5EED5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9053" y="3535197"/>
              <a:ext cx="2364511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4856871-B23E-8E55-4633-F65C462466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111" y="3440238"/>
              <a:ext cx="0" cy="2036352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9DA8863-8181-8C8A-3861-E50E9AFA21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9623" y="3389749"/>
              <a:ext cx="0" cy="2036352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623795E-F270-9DDB-192F-574239571A3A}"/>
                </a:ext>
              </a:extLst>
            </p:cNvPr>
            <p:cNvSpPr txBox="1"/>
            <p:nvPr/>
          </p:nvSpPr>
          <p:spPr>
            <a:xfrm rot="16200000">
              <a:off x="728164" y="3957505"/>
              <a:ext cx="788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7.75mm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A6DB8A-7654-EFB3-EFF4-1BAB98D7C947}"/>
                </a:ext>
              </a:extLst>
            </p:cNvPr>
            <p:cNvSpPr txBox="1"/>
            <p:nvPr/>
          </p:nvSpPr>
          <p:spPr>
            <a:xfrm>
              <a:off x="3038305" y="4343068"/>
              <a:ext cx="561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2mm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6017F45-EE9C-2B85-171F-513BE497C3CA}"/>
                </a:ext>
              </a:extLst>
            </p:cNvPr>
            <p:cNvSpPr txBox="1"/>
            <p:nvPr/>
          </p:nvSpPr>
          <p:spPr>
            <a:xfrm>
              <a:off x="1963749" y="3000808"/>
              <a:ext cx="561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2mm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8C5595D-3632-85DC-A941-B4D4E1CE6B40}"/>
                </a:ext>
              </a:extLst>
            </p:cNvPr>
            <p:cNvSpPr txBox="1"/>
            <p:nvPr/>
          </p:nvSpPr>
          <p:spPr>
            <a:xfrm>
              <a:off x="1448553" y="5014925"/>
              <a:ext cx="788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9.82mm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E0713FC5-2BFD-71C6-06B0-0934568CBCA3}"/>
              </a:ext>
            </a:extLst>
          </p:cNvPr>
          <p:cNvSpPr txBox="1"/>
          <p:nvPr/>
        </p:nvSpPr>
        <p:spPr>
          <a:xfrm>
            <a:off x="9757560" y="2885916"/>
            <a:ext cx="1983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patch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8BA9F8-C5BE-0AF3-C9B4-8DBC2C56E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040" y="3534419"/>
            <a:ext cx="3706848" cy="27801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105C56-2871-22E1-4687-62BB8DE36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944" y="3484530"/>
            <a:ext cx="3706848" cy="27801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4B5D04-8DDE-A920-3FC3-1C4ED8DAA2BA}"/>
              </a:ext>
            </a:extLst>
          </p:cNvPr>
          <p:cNvSpPr txBox="1"/>
          <p:nvPr/>
        </p:nvSpPr>
        <p:spPr>
          <a:xfrm>
            <a:off x="6473129" y="6211566"/>
            <a:ext cx="413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*back radiation due to finite ground plane</a:t>
            </a:r>
          </a:p>
        </p:txBody>
      </p:sp>
    </p:spTree>
    <p:extLst>
      <p:ext uri="{BB962C8B-B14F-4D97-AF65-F5344CB8AC3E}">
        <p14:creationId xmlns:p14="http://schemas.microsoft.com/office/powerpoint/2010/main" val="611103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C20B-0C07-FFF9-6F15-ACE7984E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simulation CST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EBDCD8-39FD-9D44-F5A2-AB44F0F55B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Simulation of 1x10 patch array 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EBDCD8-39FD-9D44-F5A2-AB44F0F55B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F63CCB7-49F7-09D9-456E-7DB72AA0C611}"/>
              </a:ext>
            </a:extLst>
          </p:cNvPr>
          <p:cNvSpPr txBox="1"/>
          <p:nvPr/>
        </p:nvSpPr>
        <p:spPr>
          <a:xfrm>
            <a:off x="1458582" y="6456433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E-plane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9EBB12-50DB-4890-B6C0-31E3C838FF15}"/>
              </a:ext>
            </a:extLst>
          </p:cNvPr>
          <p:cNvSpPr txBox="1"/>
          <p:nvPr/>
        </p:nvSpPr>
        <p:spPr>
          <a:xfrm>
            <a:off x="5798293" y="645643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H-plane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ACA96B-DC42-1C33-03D3-E35AE2348B79}"/>
              </a:ext>
            </a:extLst>
          </p:cNvPr>
          <p:cNvSpPr txBox="1"/>
          <p:nvPr/>
        </p:nvSpPr>
        <p:spPr>
          <a:xfrm>
            <a:off x="9341224" y="3059668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directivity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44E9C6B-3B0A-3678-7171-94FDDF7E8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465" y="2722796"/>
            <a:ext cx="4730137" cy="37336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19C671-78A9-14F3-41CC-FE2E05315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87" y="2722796"/>
            <a:ext cx="4827628" cy="37307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0312172-3C06-6542-3659-20A22A73D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9892" y="0"/>
            <a:ext cx="3575475" cy="299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98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C20B-0C07-FFF9-6F15-ACE7984E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simulation CST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EBDCD8-39FD-9D44-F5A2-AB44F0F55B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Simulation of 1x10 patch array 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EBDCD8-39FD-9D44-F5A2-AB44F0F55B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F63CCB7-49F7-09D9-456E-7DB72AA0C611}"/>
              </a:ext>
            </a:extLst>
          </p:cNvPr>
          <p:cNvSpPr txBox="1"/>
          <p:nvPr/>
        </p:nvSpPr>
        <p:spPr>
          <a:xfrm>
            <a:off x="1458582" y="6456433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E-plane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9EBB12-50DB-4890-B6C0-31E3C838FF15}"/>
              </a:ext>
            </a:extLst>
          </p:cNvPr>
          <p:cNvSpPr txBox="1"/>
          <p:nvPr/>
        </p:nvSpPr>
        <p:spPr>
          <a:xfrm>
            <a:off x="5798293" y="645643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H-plane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ACA96B-DC42-1C33-03D3-E35AE2348B79}"/>
              </a:ext>
            </a:extLst>
          </p:cNvPr>
          <p:cNvSpPr txBox="1"/>
          <p:nvPr/>
        </p:nvSpPr>
        <p:spPr>
          <a:xfrm>
            <a:off x="9341224" y="3059668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directivity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F302F-30E2-6797-2FA4-B0430C0CD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221" y="106801"/>
            <a:ext cx="3264455" cy="28787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650518-AD07-6B9B-B8ED-684821B5A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815" y="2722796"/>
            <a:ext cx="5234716" cy="3730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301DB3-B87D-00E6-4B1E-5BB763A853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19898"/>
            <a:ext cx="5005309" cy="358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37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C20B-0C07-FFF9-6F15-ACE7984E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simulation CST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EBDCD8-39FD-9D44-F5A2-AB44F0F55B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Simulation of 1x10 patch array 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EBDCD8-39FD-9D44-F5A2-AB44F0F55B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F63CCB7-49F7-09D9-456E-7DB72AA0C611}"/>
              </a:ext>
            </a:extLst>
          </p:cNvPr>
          <p:cNvSpPr txBox="1"/>
          <p:nvPr/>
        </p:nvSpPr>
        <p:spPr>
          <a:xfrm>
            <a:off x="1458582" y="6456433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E-plane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9EBB12-50DB-4890-B6C0-31E3C838FF15}"/>
              </a:ext>
            </a:extLst>
          </p:cNvPr>
          <p:cNvSpPr txBox="1"/>
          <p:nvPr/>
        </p:nvSpPr>
        <p:spPr>
          <a:xfrm>
            <a:off x="5798293" y="645643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H-plane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3CE2F6-0B99-DEB0-7A82-D004C4ED9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22796"/>
            <a:ext cx="4901176" cy="35891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09164B-9A31-D9C4-299F-9385AEDA3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982" y="2722795"/>
            <a:ext cx="5003698" cy="36693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402D1D6-78A6-22D2-799C-1EC356F41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2679" y="84167"/>
            <a:ext cx="3217653" cy="289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56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F9E10F-FDB0-3B44-8CFD-DDD3653217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Comparison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F9E10F-FDB0-3B44-8CFD-DDD3653217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323E06-4630-EC21-922A-FF4EB2F7F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9" y="1621773"/>
            <a:ext cx="3895552" cy="29216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4BD022-F156-312E-7914-2C221E734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211" y="1621774"/>
            <a:ext cx="3895552" cy="29216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8B57C4-A0AC-0598-8E7A-0900ED3369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90" y="1621773"/>
            <a:ext cx="3895552" cy="29216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DDFE59-F2CB-E00D-6971-8286D75D70FA}"/>
                  </a:ext>
                </a:extLst>
              </p:cNvPr>
              <p:cNvSpPr txBox="1"/>
              <p:nvPr/>
            </p:nvSpPr>
            <p:spPr>
              <a:xfrm>
                <a:off x="398228" y="4341519"/>
                <a:ext cx="296607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Full analytical result from MATLAB calculations of patch pattern and array factor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Main lobe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Beamwidth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~1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Directivity 16.2 </a:t>
                </a:r>
                <a:r>
                  <a:rPr lang="en-US" dirty="0" err="1"/>
                  <a:t>dBi</a:t>
                </a:r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DDFE59-F2CB-E00D-6971-8286D75D7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28" y="4341519"/>
                <a:ext cx="2966074" cy="1754326"/>
              </a:xfrm>
              <a:prstGeom prst="rect">
                <a:avLst/>
              </a:prstGeom>
              <a:blipFill>
                <a:blip r:embed="rId6"/>
                <a:stretch>
                  <a:fillRect l="-1643" t="-1736" r="-1848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A8905B2-D357-7408-CF76-60895EA4B7E0}"/>
              </a:ext>
            </a:extLst>
          </p:cNvPr>
          <p:cNvSpPr txBox="1"/>
          <p:nvPr/>
        </p:nvSpPr>
        <p:spPr>
          <a:xfrm>
            <a:off x="4004110" y="4341519"/>
            <a:ext cx="31644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Partially analytical result from numerical patch pattern and MATLAB calculation array factor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Close to full analytical results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99CF4C-7D09-2907-C815-D174AB3CDB17}"/>
                  </a:ext>
                </a:extLst>
              </p:cNvPr>
              <p:cNvSpPr txBox="1"/>
              <p:nvPr/>
            </p:nvSpPr>
            <p:spPr>
              <a:xfrm>
                <a:off x="8196515" y="4341519"/>
                <a:ext cx="35648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Full numerical result of the array. Electric boundary is used as ground so there is no back radiation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Main lobe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Beamwidth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~10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Directivity 14.8 </a:t>
                </a:r>
                <a:r>
                  <a:rPr lang="en-US" dirty="0" err="1"/>
                  <a:t>dBi</a:t>
                </a:r>
                <a:endParaRPr lang="en-US" dirty="0"/>
              </a:p>
              <a:p>
                <a:pPr algn="just"/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99CF4C-7D09-2907-C815-D174AB3CD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515" y="4341519"/>
                <a:ext cx="3564800" cy="2031325"/>
              </a:xfrm>
              <a:prstGeom prst="rect">
                <a:avLst/>
              </a:prstGeom>
              <a:blipFill>
                <a:blip r:embed="rId7"/>
                <a:stretch>
                  <a:fillRect l="-1541" t="-1502" r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2633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264FB-C800-1247-5A27-B494E3CA3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62E30-2EA0-CA01-56A7-F908A4451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881" y="3130165"/>
            <a:ext cx="5989119" cy="1544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D031CC-AF0E-7E8F-F96B-31AC1EDF9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76764"/>
            <a:ext cx="4879109" cy="3087606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9794243-7ED2-DAE3-3772-A33FFFA02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925" y="1362974"/>
            <a:ext cx="5600111" cy="4813989"/>
          </a:xfrm>
        </p:spPr>
        <p:txBody>
          <a:bodyPr>
            <a:normAutofit/>
          </a:bodyPr>
          <a:lstStyle/>
          <a:p>
            <a:r>
              <a:rPr lang="en-US" sz="2400" dirty="0"/>
              <a:t>Find an industrialized stack-up so that the design can be fabricated.</a:t>
            </a:r>
          </a:p>
          <a:p>
            <a:r>
              <a:rPr lang="en-US" sz="2400" dirty="0"/>
              <a:t>4-layer stack-up allows having thin substrate, hence thin feeding microstrip line.</a:t>
            </a:r>
          </a:p>
          <a:p>
            <a:r>
              <a:rPr lang="en-US" sz="2400" dirty="0"/>
              <a:t>RO4350B chosen for lower dielectric loss </a:t>
            </a: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D4DEAA60-047D-A448-033D-646545987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639" y="95787"/>
            <a:ext cx="5929342" cy="296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02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E61BEF2-3669-E067-2A85-365D3D06D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310" y="1639030"/>
            <a:ext cx="3895550" cy="29216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CA3001-AEC7-3C75-46D2-761726A34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758" y="1639030"/>
            <a:ext cx="3895551" cy="29216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A5547A-1E12-AABB-D6DE-56686DBC6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66" y="1639031"/>
            <a:ext cx="3899140" cy="29243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F9E10F-FDB0-3B44-8CFD-DDD3653217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Comparison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F9E10F-FDB0-3B44-8CFD-DDD3653217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DDFE59-F2CB-E00D-6971-8286D75D70FA}"/>
                  </a:ext>
                </a:extLst>
              </p:cNvPr>
              <p:cNvSpPr txBox="1"/>
              <p:nvPr/>
            </p:nvSpPr>
            <p:spPr>
              <a:xfrm>
                <a:off x="398228" y="4358777"/>
                <a:ext cx="296607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Full analytical result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Main lobe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Beamwidth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~10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Directivity 16.2 </a:t>
                </a:r>
                <a:r>
                  <a:rPr lang="en-US" dirty="0" err="1"/>
                  <a:t>dBi</a:t>
                </a:r>
                <a:endParaRPr lang="en-US" dirty="0"/>
              </a:p>
              <a:p>
                <a:pPr algn="just"/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DDFE59-F2CB-E00D-6971-8286D75D7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28" y="4358777"/>
                <a:ext cx="2966074" cy="1477328"/>
              </a:xfrm>
              <a:prstGeom prst="rect">
                <a:avLst/>
              </a:prstGeom>
              <a:blipFill>
                <a:blip r:embed="rId6"/>
                <a:stretch>
                  <a:fillRect l="-16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A8905B2-D357-7408-CF76-60895EA4B7E0}"/>
              </a:ext>
            </a:extLst>
          </p:cNvPr>
          <p:cNvSpPr txBox="1"/>
          <p:nvPr/>
        </p:nvSpPr>
        <p:spPr>
          <a:xfrm>
            <a:off x="4004110" y="4358777"/>
            <a:ext cx="3164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Partially analytical result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Close to full analytical results </a:t>
            </a:r>
          </a:p>
          <a:p>
            <a:pPr algn="just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99CF4C-7D09-2907-C815-D174AB3CDB17}"/>
                  </a:ext>
                </a:extLst>
              </p:cNvPr>
              <p:cNvSpPr txBox="1"/>
              <p:nvPr/>
            </p:nvSpPr>
            <p:spPr>
              <a:xfrm>
                <a:off x="8196515" y="4358777"/>
                <a:ext cx="2776285" cy="1497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Full numerical result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Main lobe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Beamwidth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~10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Directivity 14.7 </a:t>
                </a:r>
                <a:r>
                  <a:rPr lang="en-US" dirty="0" err="1"/>
                  <a:t>dBi</a:t>
                </a:r>
                <a:endParaRPr lang="en-US" dirty="0"/>
              </a:p>
              <a:p>
                <a:pPr algn="just"/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99CF4C-7D09-2907-C815-D174AB3CD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515" y="4358777"/>
                <a:ext cx="2776285" cy="1497076"/>
              </a:xfrm>
              <a:prstGeom prst="rect">
                <a:avLst/>
              </a:prstGeom>
              <a:blipFill>
                <a:blip r:embed="rId7"/>
                <a:stretch>
                  <a:fillRect l="-1978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689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DB1BD59-60BD-A328-067C-857213EAB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928" y="1616408"/>
            <a:ext cx="3895549" cy="29216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C311B7-58CB-D9B0-DB1C-88CA85F87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378" y="1616408"/>
            <a:ext cx="3895550" cy="29216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C2566F-CAEB-E09D-0510-00247D35AC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17" y="1621774"/>
            <a:ext cx="3895550" cy="29216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F9E10F-FDB0-3B44-8CFD-DDD3653217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Comparison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F9E10F-FDB0-3B44-8CFD-DDD3653217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DDFE59-F2CB-E00D-6971-8286D75D70FA}"/>
                  </a:ext>
                </a:extLst>
              </p:cNvPr>
              <p:cNvSpPr txBox="1"/>
              <p:nvPr/>
            </p:nvSpPr>
            <p:spPr>
              <a:xfrm>
                <a:off x="398228" y="4341522"/>
                <a:ext cx="296607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Full analytical result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Main lobe at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Beamwidth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~10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Directivity 16.2 </a:t>
                </a:r>
                <a:r>
                  <a:rPr lang="en-US" dirty="0" err="1"/>
                  <a:t>dBi</a:t>
                </a:r>
                <a:endParaRPr lang="en-US" dirty="0"/>
              </a:p>
              <a:p>
                <a:pPr algn="just"/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DDFE59-F2CB-E00D-6971-8286D75D7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28" y="4341522"/>
                <a:ext cx="2966074" cy="1477328"/>
              </a:xfrm>
              <a:prstGeom prst="rect">
                <a:avLst/>
              </a:prstGeom>
              <a:blipFill>
                <a:blip r:embed="rId6"/>
                <a:stretch>
                  <a:fillRect l="-1643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A8905B2-D357-7408-CF76-60895EA4B7E0}"/>
              </a:ext>
            </a:extLst>
          </p:cNvPr>
          <p:cNvSpPr txBox="1"/>
          <p:nvPr/>
        </p:nvSpPr>
        <p:spPr>
          <a:xfrm>
            <a:off x="4004110" y="4341522"/>
            <a:ext cx="3164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Partially analytical result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Close to full analytical results </a:t>
            </a:r>
          </a:p>
          <a:p>
            <a:pPr algn="just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99CF4C-7D09-2907-C815-D174AB3CDB17}"/>
                  </a:ext>
                </a:extLst>
              </p:cNvPr>
              <p:cNvSpPr txBox="1"/>
              <p:nvPr/>
            </p:nvSpPr>
            <p:spPr>
              <a:xfrm>
                <a:off x="8196515" y="4341522"/>
                <a:ext cx="277628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Full numerical result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Main lobe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Beamwidth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~10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Directivity 14.8 </a:t>
                </a:r>
                <a:r>
                  <a:rPr lang="en-US" dirty="0" err="1"/>
                  <a:t>dBi</a:t>
                </a:r>
                <a:endParaRPr lang="en-US" dirty="0"/>
              </a:p>
              <a:p>
                <a:pPr algn="just"/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99CF4C-7D09-2907-C815-D174AB3CD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515" y="4341522"/>
                <a:ext cx="2776285" cy="1477328"/>
              </a:xfrm>
              <a:prstGeom prst="rect">
                <a:avLst/>
              </a:prstGeom>
              <a:blipFill>
                <a:blip r:embed="rId7"/>
                <a:stretch>
                  <a:fillRect l="-1978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229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8581-E07D-82E8-6C27-5202F669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D26B0-E506-853D-079E-4465172EF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numerical results of separating-element array are quite close to either full or partial analytical results if we ignore the back radiation (depends on ground plane side), in terms of</a:t>
            </a:r>
          </a:p>
          <a:p>
            <a:pPr lvl="1"/>
            <a:r>
              <a:rPr lang="en-US" sz="2000" dirty="0"/>
              <a:t>Direction of main lobe</a:t>
            </a:r>
          </a:p>
          <a:p>
            <a:pPr lvl="1"/>
            <a:r>
              <a:rPr lang="en-US" sz="2000" dirty="0"/>
              <a:t>Direction and number of nulls </a:t>
            </a:r>
          </a:p>
          <a:p>
            <a:pPr lvl="1"/>
            <a:r>
              <a:rPr lang="en-US" sz="2000" dirty="0"/>
              <a:t>Beamwidth</a:t>
            </a:r>
          </a:p>
          <a:p>
            <a:pPr lvl="1"/>
            <a:r>
              <a:rPr lang="en-US" sz="2000" dirty="0"/>
              <a:t>Directivity</a:t>
            </a:r>
          </a:p>
          <a:p>
            <a:r>
              <a:rPr lang="en-US" sz="2400" dirty="0"/>
              <a:t>The asymmetry of the feed, the finite dimension of the ground in simulation can introduce some differences in the single element pattern and hence array pattern.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636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51EE-D563-A02D-4739-E3B24A50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Design of feeding network</a:t>
            </a:r>
          </a:p>
        </p:txBody>
      </p:sp>
    </p:spTree>
    <p:extLst>
      <p:ext uri="{BB962C8B-B14F-4D97-AF65-F5344CB8AC3E}">
        <p14:creationId xmlns:p14="http://schemas.microsoft.com/office/powerpoint/2010/main" val="308647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331ED-A6C6-EE25-7861-AC3404CC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Feeding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5D1FB-614A-A584-2CD5-8170BF874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018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produce the difference in phase excitation of each element of the array we can</a:t>
            </a:r>
          </a:p>
          <a:p>
            <a:pPr lvl="1"/>
            <a:r>
              <a:rPr lang="en-US" dirty="0"/>
              <a:t>Use some active components, such as phase-shifter. </a:t>
            </a:r>
          </a:p>
          <a:p>
            <a:pPr lvl="2"/>
            <a:r>
              <a:rPr lang="en-US" dirty="0"/>
              <a:t>Normally requires complicated control. </a:t>
            </a:r>
          </a:p>
          <a:p>
            <a:pPr lvl="2"/>
            <a:r>
              <a:rPr lang="en-US" dirty="0"/>
              <a:t>Need to design a DC part that doesn’t couple with RF part</a:t>
            </a:r>
          </a:p>
          <a:p>
            <a:pPr lvl="1"/>
            <a:r>
              <a:rPr lang="en-US" dirty="0"/>
              <a:t>Passive feeding network, like</a:t>
            </a:r>
          </a:p>
          <a:p>
            <a:pPr lvl="2"/>
            <a:r>
              <a:rPr lang="en-US" dirty="0"/>
              <a:t>Butler matrix, need power-two (2</a:t>
            </a:r>
            <a:r>
              <a:rPr lang="en-US" baseline="30000" dirty="0"/>
              <a:t>x</a:t>
            </a:r>
            <a:r>
              <a:rPr lang="en-US" dirty="0"/>
              <a:t>) number of input and output 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Rotman lens </a:t>
            </a:r>
            <a:r>
              <a:rPr lang="en-US" dirty="0"/>
              <a:t>allows have any number of antenna port.</a:t>
            </a:r>
            <a:endParaRPr lang="en-US" b="1" dirty="0"/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185E7-F072-E58A-340C-280679F80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385" y="1923691"/>
            <a:ext cx="5250609" cy="393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48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51CE5-3F71-D802-3EED-DF667918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Rotman lens for feeding network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93D4E7-DDC9-27F6-B3E9-A1B03DA8EE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3" t="15319" r="5821" b="15388"/>
          <a:stretch/>
        </p:blipFill>
        <p:spPr>
          <a:xfrm>
            <a:off x="296845" y="3592640"/>
            <a:ext cx="5291401" cy="3128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27EE52-C441-A99F-8928-316002EA4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381" y="1672083"/>
            <a:ext cx="5074980" cy="48207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883F1315-891C-FCB5-96C2-592AC87671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10 array ports (connect to antennas)</a:t>
                </a:r>
              </a:p>
              <a:p>
                <a:r>
                  <a:rPr lang="en-US" sz="2400" dirty="0"/>
                  <a:t>9 beam ports (excitation ports)</a:t>
                </a:r>
              </a:p>
              <a:p>
                <a:r>
                  <a:rPr lang="en-US" sz="2400" dirty="0"/>
                  <a:t>8 dummy ports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50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400" dirty="0"/>
                  <a:t> loads)</a:t>
                </a:r>
              </a:p>
              <a:p>
                <a:r>
                  <a:rPr lang="en-US" sz="2400" dirty="0"/>
                  <a:t>30</a:t>
                </a:r>
                <a:r>
                  <a:rPr lang="en-US" sz="2400" baseline="30000" dirty="0"/>
                  <a:t>o</a:t>
                </a:r>
                <a:r>
                  <a:rPr lang="en-US" sz="2400" dirty="0"/>
                  <a:t> phase shift </a:t>
                </a:r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883F1315-891C-FCB5-96C2-592AC8767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17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3AF57-FB11-B73D-A9E3-E728E18A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ROTMAN import CST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D06A5A-B9BC-1DD0-5236-22416FA53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246" y="4192430"/>
            <a:ext cx="3966023" cy="22914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96C1CA-7F97-1EE0-FC9D-937E66DB0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5" y="4192430"/>
            <a:ext cx="3928878" cy="22914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A8408569-2915-53EC-EDB0-5134CA4A65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3962"/>
                <a:ext cx="10515600" cy="282314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Phase differences are not perfectly produced as intended by the Rotman lens</a:t>
                </a:r>
              </a:p>
              <a:p>
                <a:pPr lvl="1"/>
                <a:r>
                  <a:rPr lang="en-US" sz="2000" dirty="0"/>
                  <a:t>Excitation of port 5: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000" dirty="0"/>
                  <a:t>Excitation of port 4 and 6: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Excitation of port 3 and 7: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…</a:t>
                </a:r>
              </a:p>
              <a:p>
                <a:r>
                  <a:rPr lang="en-US" sz="2400" dirty="0"/>
                  <a:t>All ports have better Return Loss than -12dB</a:t>
                </a:r>
              </a:p>
              <a:p>
                <a:r>
                  <a:rPr lang="en-US" sz="2400" dirty="0"/>
                  <a:t>Expecting up to 6dB loss due to the Rotman lens</a:t>
                </a:r>
              </a:p>
            </p:txBody>
          </p:sp>
        </mc:Choice>
        <mc:Fallback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A8408569-2915-53EC-EDB0-5134CA4A65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3962"/>
                <a:ext cx="10515600" cy="2823143"/>
              </a:xfrm>
              <a:blipFill>
                <a:blip r:embed="rId4"/>
                <a:stretch>
                  <a:fillRect l="-812" t="-3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Content Placeholder 8">
            <a:extLst>
              <a:ext uri="{FF2B5EF4-FFF2-40B4-BE49-F238E27FC236}">
                <a16:creationId xmlns:a16="http://schemas.microsoft.com/office/drawing/2014/main" id="{75623F28-3C65-23F5-0F17-E00B1919D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1542" y="4192430"/>
            <a:ext cx="4022232" cy="229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25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1F28B-5D72-D810-34A4-6EAE12B4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372D8-F729-9199-38CE-33B1C3317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08" y="1825625"/>
            <a:ext cx="386892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Some microstrip line phase-shifters are introduced and optimized to produce a phase balance at every antenna port.</a:t>
            </a:r>
          </a:p>
          <a:p>
            <a:pPr algn="just"/>
            <a:r>
              <a:rPr lang="en-US" sz="2400" dirty="0"/>
              <a:t>Simulation takes long time on a 16Gb RAM laptop and cannot run very fine meshes.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DFF2F8-E24D-7DD2-4B20-C114424F9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037" y="4586250"/>
            <a:ext cx="3521957" cy="20819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A8B209-E9F7-F2A8-3E03-BA28B5394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375" y="404391"/>
            <a:ext cx="5967132" cy="406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26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F713D-FB41-AF9F-C581-EB326BAF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1AB53-899D-EF76-BD84-636B4E192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28691" cy="4351338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Directivity and HPBW are similar to analytical and separating element design.</a:t>
            </a:r>
          </a:p>
          <a:p>
            <a:r>
              <a:rPr lang="en-US" sz="2400" dirty="0"/>
              <a:t>Phase difference is smaller and varying making the angle of the main lobe smaller.</a:t>
            </a:r>
          </a:p>
          <a:p>
            <a:r>
              <a:rPr lang="en-US" sz="2400" dirty="0"/>
              <a:t>Because the feeding network is not perfect, the pattern is not clean as the analytical synthesis or numerical result in which there is no feeding network.</a:t>
            </a:r>
          </a:p>
          <a:p>
            <a:endParaRPr lang="en-US" sz="2400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E58FB0-4C16-5010-F819-D52FFD280E56}"/>
                  </a:ext>
                </a:extLst>
              </p:cNvPr>
              <p:cNvSpPr txBox="1"/>
              <p:nvPr/>
            </p:nvSpPr>
            <p:spPr>
              <a:xfrm>
                <a:off x="4903055" y="1092494"/>
                <a:ext cx="3400931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Excitation to Port 5 (in the middle)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Main lobe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Beamwidth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~10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Directivity 14.24 </a:t>
                </a:r>
                <a:r>
                  <a:rPr lang="en-US" dirty="0" err="1"/>
                  <a:t>dBi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E58FB0-4C16-5010-F819-D52FFD280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055" y="1092494"/>
                <a:ext cx="3400931" cy="1754326"/>
              </a:xfrm>
              <a:prstGeom prst="rect">
                <a:avLst/>
              </a:prstGeom>
              <a:blipFill>
                <a:blip r:embed="rId2"/>
                <a:stretch>
                  <a:fillRect l="-1434" t="-1736" r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0A6F8AD-C2E8-75E6-6E75-8939597EE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479" y="80344"/>
            <a:ext cx="3461459" cy="23609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8B9262-99C7-4516-83C4-A1C4F0A97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478" y="2441275"/>
            <a:ext cx="3461460" cy="23609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F91F10-9210-E627-80A2-DAE99E8A6431}"/>
                  </a:ext>
                </a:extLst>
              </p:cNvPr>
              <p:cNvSpPr txBox="1"/>
              <p:nvPr/>
            </p:nvSpPr>
            <p:spPr>
              <a:xfrm>
                <a:off x="4957219" y="3252408"/>
                <a:ext cx="2358531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Excitation to Port 4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Main lobe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Beamwidth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~10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Directivity 14.07 </a:t>
                </a:r>
                <a:r>
                  <a:rPr lang="en-US" dirty="0" err="1"/>
                  <a:t>dBi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F91F10-9210-E627-80A2-DAE99E8A6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219" y="3252408"/>
                <a:ext cx="2358531" cy="1477328"/>
              </a:xfrm>
              <a:prstGeom prst="rect">
                <a:avLst/>
              </a:prstGeom>
              <a:blipFill>
                <a:blip r:embed="rId5"/>
                <a:stretch>
                  <a:fillRect l="-2067" t="-2479" r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941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F713D-FB41-AF9F-C581-EB326BAF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B54419-0140-2925-9B79-384E19193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480" y="987770"/>
            <a:ext cx="5459612" cy="37237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E58FB0-4C16-5010-F819-D52FFD280E56}"/>
              </a:ext>
            </a:extLst>
          </p:cNvPr>
          <p:cNvSpPr txBox="1"/>
          <p:nvPr/>
        </p:nvSpPr>
        <p:spPr>
          <a:xfrm>
            <a:off x="8082952" y="4779034"/>
            <a:ext cx="340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Excitation to Port 5 (in the middle)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D75F0F-A83B-EB59-AD2E-44C557966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03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FAF7-0CB5-1027-CEA0-B3215190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Intended design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45D27-5013-09BE-0922-AA81A48F76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The patch array antenna is designed as follow:</a:t>
                </a:r>
              </a:p>
              <a:p>
                <a:pPr lvl="1"/>
                <a:r>
                  <a:rPr lang="en-US" sz="2000" dirty="0"/>
                  <a:t>Broadside direction toward +Z</a:t>
                </a:r>
              </a:p>
              <a:p>
                <a:pPr lvl="1"/>
                <a:r>
                  <a:rPr lang="en-US" sz="2000" dirty="0"/>
                  <a:t>Feeding comes from –Y toward +Y</a:t>
                </a:r>
              </a:p>
              <a:p>
                <a:pPr lvl="1"/>
                <a:r>
                  <a:rPr lang="en-US" sz="2000" dirty="0"/>
                  <a:t>Array’s elements placed 1D along X and have distance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45D27-5013-09BE-0922-AA81A48F76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F3DA635-92E4-7237-C73A-27A0D70CC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322" y="3561347"/>
            <a:ext cx="7346046" cy="282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65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3D75-E44C-384D-4D1F-8B88C549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77807-8DF6-6443-4FE3-4A41F6A66D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This is a preliminary design, refinements are required on</a:t>
                </a:r>
              </a:p>
              <a:p>
                <a:pPr lvl="1"/>
                <a:r>
                  <a:rPr lang="en-US" dirty="0"/>
                  <a:t>Fine mesh simulations</a:t>
                </a:r>
              </a:p>
              <a:p>
                <a:pPr lvl="1"/>
                <a:r>
                  <a:rPr lang="en-US" dirty="0"/>
                  <a:t>Optimizing the Rotman lens to obtain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/>
                  <a:t> step</a:t>
                </a:r>
              </a:p>
              <a:p>
                <a:pPr lvl="1"/>
                <a:r>
                  <a:rPr lang="en-US" dirty="0"/>
                  <a:t>Optimizing the microstrip phase-shifters</a:t>
                </a:r>
              </a:p>
              <a:p>
                <a:pPr lvl="1"/>
                <a:r>
                  <a:rPr lang="en-US" dirty="0"/>
                  <a:t>Finalize the feeding ports to SMA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77807-8DF6-6443-4FE3-4A41F6A66D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540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66CA-97D8-229A-2125-66FC62C5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56057-F094-DE10-6555-DCBE55F54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dirty="0" err="1"/>
              <a:t>Eurocircuit</a:t>
            </a:r>
            <a:r>
              <a:rPr lang="en-US" sz="2400" dirty="0"/>
              <a:t> site: </a:t>
            </a:r>
            <a:r>
              <a:rPr lang="en-US" sz="2400" dirty="0">
                <a:hlinkClick r:id="rId2"/>
              </a:rPr>
              <a:t>https://www.eurocircuits.com/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err="1"/>
              <a:t>Balanis</a:t>
            </a:r>
            <a:r>
              <a:rPr lang="en-US" sz="2400" dirty="0"/>
              <a:t> “Antenna Theory: Analysis and Design,” 4th edition, MATLAB code: </a:t>
            </a:r>
            <a:r>
              <a:rPr lang="en-US" sz="2400" dirty="0">
                <a:hlinkClick r:id="rId3"/>
              </a:rPr>
              <a:t>https://fr.mathworks.com/academia/books/antenna-theory-balanis.html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Rotman lens design using MATLAB: </a:t>
            </a:r>
            <a:r>
              <a:rPr lang="en-US" sz="2400" dirty="0">
                <a:hlinkClick r:id="rId4"/>
              </a:rPr>
              <a:t>https://fr.mathworks.com/matlabcentral/fileexchange/50490-rotman-lens-design-with-hfss-link?s_tid=mwa_osa_a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Patch dimension calculator: </a:t>
            </a:r>
            <a:r>
              <a:rPr lang="en-US" sz="2400" dirty="0">
                <a:hlinkClick r:id="rId5"/>
              </a:rPr>
              <a:t>https://www.pasternack.com/t-calculator-microstrip-ant.aspx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Microstrip line calculator: </a:t>
            </a:r>
            <a:r>
              <a:rPr lang="en-US" sz="2400" dirty="0">
                <a:hlinkClick r:id="rId6"/>
              </a:rPr>
              <a:t>https://www.pasternack.com/t-calculator-microstrip.aspx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071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51EE-D563-A02D-4739-E3B24A50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Analytical estimation of 1x10 patch array</a:t>
            </a:r>
          </a:p>
        </p:txBody>
      </p:sp>
    </p:spTree>
    <p:extLst>
      <p:ext uri="{BB962C8B-B14F-4D97-AF65-F5344CB8AC3E}">
        <p14:creationId xmlns:p14="http://schemas.microsoft.com/office/powerpoint/2010/main" val="59134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FAF7-0CB5-1027-CEA0-B3215190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analysis of the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45D27-5013-09BE-0922-AA81A48F7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438"/>
            <a:ext cx="6680469" cy="4351338"/>
          </a:xfrm>
        </p:spPr>
        <p:txBody>
          <a:bodyPr/>
          <a:lstStyle/>
          <a:p>
            <a:r>
              <a:rPr lang="en-US" sz="2400" dirty="0"/>
              <a:t>Cavity model of the element patch antenna</a:t>
            </a:r>
          </a:p>
          <a:p>
            <a:r>
              <a:rPr lang="en-US" sz="2400" dirty="0"/>
              <a:t>TM</a:t>
            </a:r>
            <a:r>
              <a:rPr lang="en-US" sz="2400" baseline="-25000" dirty="0"/>
              <a:t>010</a:t>
            </a:r>
            <a:r>
              <a:rPr lang="en-US" sz="2400" dirty="0"/>
              <a:t> as dominant mode</a:t>
            </a:r>
          </a:p>
          <a:p>
            <a:r>
              <a:rPr lang="en-US" sz="2400" dirty="0"/>
              <a:t>The following is MATLAB calculation from </a:t>
            </a:r>
            <a:r>
              <a:rPr lang="en-US" sz="2400" dirty="0" err="1"/>
              <a:t>Balanis</a:t>
            </a:r>
            <a:r>
              <a:rPr lang="en-US" sz="2400" dirty="0"/>
              <a:t> for the intended design (chapter 14)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38726FA-10C6-990B-6B91-1F94612EA3E5}"/>
              </a:ext>
            </a:extLst>
          </p:cNvPr>
          <p:cNvSpPr txBox="1">
            <a:spLocks/>
          </p:cNvSpPr>
          <p:nvPr/>
        </p:nvSpPr>
        <p:spPr>
          <a:xfrm>
            <a:off x="925945" y="3007482"/>
            <a:ext cx="10515600" cy="381923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INPUT PARAMETERS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================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RESONANT FREQUENCY (in GHz) = 10.0000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DIELECTRIC CONSTANT OF THE SUBSTRATE = 3.6600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HEIGHT OF THE SUBSTRATE (in cm) = 0.0254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POSITION OF THE RECESSED FEED POINT (in cm) = 0.2000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OUTPUT PARAMETERS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=================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PHYSICAL WIDTH OF PATCH (in cm) = 0.9827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EFFECTIVE LENGH OF PATCH (in cm) = 0.8027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PHYSICAL LENGH OF PATCH (in cm) = 0.7785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E-PLANE HPBW (in degrees) = </a:t>
            </a:r>
            <a:r>
              <a:rPr lang="en-US" sz="1100" b="1" dirty="0">
                <a:solidFill>
                  <a:srgbClr val="FF0000"/>
                </a:solidFill>
              </a:rPr>
              <a:t>136.0000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H-PLANE HPBW (in degrees) = </a:t>
            </a:r>
            <a:r>
              <a:rPr lang="en-US" sz="1100" b="1" dirty="0">
                <a:solidFill>
                  <a:srgbClr val="FF0000"/>
                </a:solidFill>
              </a:rPr>
              <a:t>80.0000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DIRECTIVITY OF RECTANGULAR PATCH (dimensionless) = 4.2200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DIRECTIVITY OF RECTANGULAR PATCH (in dB) = </a:t>
            </a:r>
            <a:r>
              <a:rPr lang="en-US" sz="1100" b="1" dirty="0">
                <a:solidFill>
                  <a:srgbClr val="FF0000"/>
                </a:solidFill>
              </a:rPr>
              <a:t>6.2531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RESONANT INPUT RESISTANCE AT LEADING RADIATING EDGE (y=0) Rin0= 293.4669 ohms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RESONANT INPUT RESISTANCE AT RECESSED FEED POINT (y=0.2000 cm) </a:t>
            </a:r>
            <a:r>
              <a:rPr lang="en-US" sz="1100" dirty="0" err="1"/>
              <a:t>RINYo</a:t>
            </a:r>
            <a:r>
              <a:rPr lang="en-US" sz="1100" dirty="0"/>
              <a:t>= 140.3699 ohms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*** NOTE:                            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    THE E-PLANE AMPLITUDE PATTERN IS STORED IN Epl-Micr_m.dat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    THE H-PLANE AMPLITUDE PATTERN IS STORED IN Hpl-Micr_m.dat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dirty="0"/>
              <a:t>    =========================================================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61F6A-B176-FA35-0467-BE0671489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268" y="212435"/>
            <a:ext cx="3835131" cy="252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1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323AD00-CB5E-9060-BED7-76D0DBD05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334" y="4854875"/>
            <a:ext cx="4671862" cy="12097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DEDC2D-6E7A-031A-E552-9959E60CF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534" y="2840594"/>
            <a:ext cx="4869463" cy="1439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5DFAF7-0CB5-1027-CEA0-B3215190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analysis of the array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45D27-5013-09BE-0922-AA81A48F76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5864524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Analytical pattern calculated by </a:t>
                </a:r>
                <a:r>
                  <a:rPr lang="en-US" sz="2400" dirty="0" err="1"/>
                  <a:t>Balanis</a:t>
                </a:r>
                <a:r>
                  <a:rPr lang="en-US" sz="2400" dirty="0"/>
                  <a:t> for X-direction broadside </a:t>
                </a:r>
              </a:p>
              <a:p>
                <a:r>
                  <a:rPr lang="en-US" sz="2400" dirty="0"/>
                  <a:t>E-plane 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H-plane(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45D27-5013-09BE-0922-AA81A48F76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5864524" cy="4351338"/>
              </a:xfrm>
              <a:blipFill>
                <a:blip r:embed="rId4"/>
                <a:stretch>
                  <a:fillRect l="-145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5954EDA8-B360-E78B-03A6-3C12B46D3D9F}"/>
              </a:ext>
            </a:extLst>
          </p:cNvPr>
          <p:cNvGrpSpPr/>
          <p:nvPr/>
        </p:nvGrpSpPr>
        <p:grpSpPr>
          <a:xfrm>
            <a:off x="6440387" y="2496124"/>
            <a:ext cx="5333333" cy="3927135"/>
            <a:chOff x="6440387" y="1849149"/>
            <a:chExt cx="5333333" cy="39271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753A940-058A-43A1-9262-DE32BBA504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767"/>
            <a:stretch/>
          </p:blipFill>
          <p:spPr>
            <a:xfrm>
              <a:off x="6440387" y="1849149"/>
              <a:ext cx="5333333" cy="3249324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2486E0F-4B87-35CD-C4BA-6B2E354AC8EE}"/>
                </a:ext>
              </a:extLst>
            </p:cNvPr>
            <p:cNvCxnSpPr/>
            <p:nvPr/>
          </p:nvCxnSpPr>
          <p:spPr>
            <a:xfrm>
              <a:off x="9467273" y="5366325"/>
              <a:ext cx="323272" cy="0"/>
            </a:xfrm>
            <a:prstGeom prst="line">
              <a:avLst/>
            </a:prstGeom>
            <a:ln w="15875">
              <a:solidFill>
                <a:srgbClr val="143F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CE2D8E0-CD55-D83D-7A56-9B2014B6E7E3}"/>
                </a:ext>
              </a:extLst>
            </p:cNvPr>
            <p:cNvCxnSpPr/>
            <p:nvPr/>
          </p:nvCxnSpPr>
          <p:spPr>
            <a:xfrm>
              <a:off x="9467273" y="5638799"/>
              <a:ext cx="323272" cy="0"/>
            </a:xfrm>
            <a:prstGeom prst="line">
              <a:avLst/>
            </a:prstGeom>
            <a:ln w="158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6011789-E441-8C86-BA8B-9759D897983F}"/>
                    </a:ext>
                  </a:extLst>
                </p:cNvPr>
                <p:cNvSpPr txBox="1"/>
                <p:nvPr/>
              </p:nvSpPr>
              <p:spPr>
                <a:xfrm>
                  <a:off x="9790545" y="5175105"/>
                  <a:ext cx="18910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E-plane (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6011789-E441-8C86-BA8B-9759D89798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0545" y="5175105"/>
                  <a:ext cx="1891030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581" t="-8197" r="-225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605D7E1-AEF9-D7D0-7FDD-FFD635092CA0}"/>
                    </a:ext>
                  </a:extLst>
                </p:cNvPr>
                <p:cNvSpPr txBox="1"/>
                <p:nvPr/>
              </p:nvSpPr>
              <p:spPr>
                <a:xfrm>
                  <a:off x="9807729" y="5406952"/>
                  <a:ext cx="18203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H-plane 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605D7E1-AEF9-D7D0-7FDD-FFD635092C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7729" y="5406952"/>
                  <a:ext cx="1820307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020" t="-9836" r="-20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44724B5-00D0-A3BC-937B-9930051D75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0723" y="71514"/>
            <a:ext cx="3310453" cy="228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55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FAF7-0CB5-1027-CEA0-B3215190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analysis of the array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45D27-5013-09BE-0922-AA81A48F76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799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symmetry of the antenna allows us to have now</a:t>
                </a:r>
              </a:p>
              <a:p>
                <a:pPr lvl="1"/>
                <a:r>
                  <a:rPr lang="en-US" sz="2000" dirty="0"/>
                  <a:t>E-plane (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  <a:p>
                <a:pPr lvl="1"/>
                <a:r>
                  <a:rPr lang="en-US" sz="2000" dirty="0"/>
                  <a:t>H-plane(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  <a:endParaRPr lang="en-US" sz="2400" dirty="0"/>
              </a:p>
              <a:p>
                <a:r>
                  <a:rPr lang="en-US" sz="2400" dirty="0"/>
                  <a:t>Rotating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along Y-axis to achieve the intended +Z broadside patch antenna.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45D27-5013-09BE-0922-AA81A48F76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799" cy="4351338"/>
              </a:xfrm>
              <a:blipFill>
                <a:blip r:embed="rId2"/>
                <a:stretch>
                  <a:fillRect l="-1624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9EFE3378-51C0-D285-D903-F455ECA7274C}"/>
              </a:ext>
            </a:extLst>
          </p:cNvPr>
          <p:cNvGrpSpPr/>
          <p:nvPr/>
        </p:nvGrpSpPr>
        <p:grpSpPr>
          <a:xfrm>
            <a:off x="6368835" y="2694533"/>
            <a:ext cx="5673739" cy="3927135"/>
            <a:chOff x="6368835" y="1849149"/>
            <a:chExt cx="5673739" cy="392713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954EDA8-B360-E78B-03A6-3C12B46D3D9F}"/>
                </a:ext>
              </a:extLst>
            </p:cNvPr>
            <p:cNvGrpSpPr/>
            <p:nvPr/>
          </p:nvGrpSpPr>
          <p:grpSpPr>
            <a:xfrm>
              <a:off x="6440387" y="1849149"/>
              <a:ext cx="5333333" cy="3927135"/>
              <a:chOff x="6440387" y="1849149"/>
              <a:chExt cx="5333333" cy="392713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753A940-058A-43A1-9262-DE32BBA504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8767"/>
              <a:stretch/>
            </p:blipFill>
            <p:spPr>
              <a:xfrm>
                <a:off x="6440387" y="1849149"/>
                <a:ext cx="5333333" cy="3249324"/>
              </a:xfrm>
              <a:prstGeom prst="rect">
                <a:avLst/>
              </a:prstGeom>
            </p:spPr>
          </p:pic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2486E0F-4B87-35CD-C4BA-6B2E354AC8EE}"/>
                  </a:ext>
                </a:extLst>
              </p:cNvPr>
              <p:cNvCxnSpPr/>
              <p:nvPr/>
            </p:nvCxnSpPr>
            <p:spPr>
              <a:xfrm>
                <a:off x="9467273" y="5366325"/>
                <a:ext cx="323272" cy="0"/>
              </a:xfrm>
              <a:prstGeom prst="line">
                <a:avLst/>
              </a:prstGeom>
              <a:ln w="15875">
                <a:solidFill>
                  <a:srgbClr val="143F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CE2D8E0-CD55-D83D-7A56-9B2014B6E7E3}"/>
                  </a:ext>
                </a:extLst>
              </p:cNvPr>
              <p:cNvCxnSpPr/>
              <p:nvPr/>
            </p:nvCxnSpPr>
            <p:spPr>
              <a:xfrm>
                <a:off x="9467273" y="5638799"/>
                <a:ext cx="323272" cy="0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26011789-E441-8C86-BA8B-9759D897983F}"/>
                      </a:ext>
                    </a:extLst>
                  </p:cNvPr>
                  <p:cNvSpPr txBox="1"/>
                  <p:nvPr/>
                </p:nvSpPr>
                <p:spPr>
                  <a:xfrm>
                    <a:off x="9790545" y="5175105"/>
                    <a:ext cx="19164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E-plane (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oMath>
                    </a14:m>
                    <a:r>
                      <a:rPr lang="en-US" dirty="0"/>
                      <a:t>)</a:t>
                    </a:r>
                  </a:p>
                </p:txBody>
              </p:sp>
            </mc:Choice>
            <mc:Fallback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26011789-E441-8C86-BA8B-9759D89798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90545" y="5175105"/>
                    <a:ext cx="191648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48" t="-10000" r="-2229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D605D7E1-AEF9-D7D0-7FDD-FFD635092CA0}"/>
                      </a:ext>
                    </a:extLst>
                  </p:cNvPr>
                  <p:cNvSpPr txBox="1"/>
                  <p:nvPr/>
                </p:nvSpPr>
                <p:spPr>
                  <a:xfrm>
                    <a:off x="9807729" y="5406952"/>
                    <a:ext cx="182030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H-plane (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oMath>
                    </a14:m>
                    <a:r>
                      <a:rPr lang="en-US" dirty="0"/>
                      <a:t>)</a:t>
                    </a:r>
                  </a:p>
                </p:txBody>
              </p:sp>
            </mc:Choice>
            <mc:Fallback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D605D7E1-AEF9-D7D0-7FDD-FFD635092C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07729" y="5406952"/>
                    <a:ext cx="182030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020" t="-10000" r="-201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0CC52ED-9762-3AC4-5FF3-5E90B38433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31" t="26952" r="81320" b="67225"/>
            <a:stretch/>
          </p:blipFill>
          <p:spPr>
            <a:xfrm>
              <a:off x="6368835" y="4686481"/>
              <a:ext cx="439947" cy="232913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525B62C-8F47-6564-9694-7033DE0498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31" t="26952" r="81320" b="67225"/>
            <a:stretch/>
          </p:blipFill>
          <p:spPr>
            <a:xfrm>
              <a:off x="8959969" y="2201623"/>
              <a:ext cx="439947" cy="232913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1A0C933-8C1D-3CEF-7081-890B81850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31" t="26952" r="81320" b="67225"/>
            <a:stretch/>
          </p:blipFill>
          <p:spPr>
            <a:xfrm>
              <a:off x="10261417" y="2494921"/>
              <a:ext cx="439947" cy="23291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07CEFC4-7D4D-6792-7BB1-A99486F54D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31" t="26952" r="81320" b="67225"/>
            <a:stretch/>
          </p:blipFill>
          <p:spPr>
            <a:xfrm>
              <a:off x="11254596" y="3473811"/>
              <a:ext cx="439947" cy="232913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2C2F3DD-FFAF-43A2-F886-79D1CA92C2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31" t="26952" r="81320" b="67225"/>
            <a:stretch/>
          </p:blipFill>
          <p:spPr>
            <a:xfrm>
              <a:off x="11602627" y="4668778"/>
              <a:ext cx="439947" cy="232913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E5E91B2-B4A3-02B6-940D-7DB17AA6F8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31" t="26952" r="81320" b="67225"/>
            <a:stretch/>
          </p:blipFill>
          <p:spPr>
            <a:xfrm>
              <a:off x="7733856" y="2494921"/>
              <a:ext cx="439947" cy="232913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5B68245-5B10-FDC7-D5A6-461E7F4E74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31" t="26952" r="81320" b="67225"/>
            <a:stretch/>
          </p:blipFill>
          <p:spPr>
            <a:xfrm>
              <a:off x="6737230" y="3409562"/>
              <a:ext cx="439947" cy="232913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84169D8-88BA-6F60-646E-A5940F109B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31" t="26952" r="81320" b="67225"/>
            <a:stretch/>
          </p:blipFill>
          <p:spPr>
            <a:xfrm>
              <a:off x="8739995" y="2417733"/>
              <a:ext cx="439947" cy="23291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644AF56-9562-5BFB-CABF-7504E7922B85}"/>
                    </a:ext>
                  </a:extLst>
                </p:cNvPr>
                <p:cNvSpPr txBox="1"/>
                <p:nvPr/>
              </p:nvSpPr>
              <p:spPr>
                <a:xfrm>
                  <a:off x="8959968" y="2404092"/>
                  <a:ext cx="31098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rgbClr val="143FF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1200" dirty="0">
                    <a:solidFill>
                      <a:srgbClr val="143FF4"/>
                    </a:solidFill>
                  </a:endParaRPr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644AF56-9562-5BFB-CABF-7504E7922B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9968" y="2404092"/>
                  <a:ext cx="310983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EAF15E0-2379-00F2-7364-4ED14EB650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9268" y="212435"/>
            <a:ext cx="3835131" cy="252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1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1BC8C473-7F89-E3E1-E0AC-B7E33EB44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915" y="1534748"/>
            <a:ext cx="3247447" cy="49330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5DFAF7-0CB5-1027-CEA0-B3215190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analysis of the array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45D27-5013-09BE-0922-AA81A48F76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205514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Array factor of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 </m:t>
                    </m:r>
                  </m:oMath>
                </a14:m>
                <a:r>
                  <a:rPr lang="en-US" sz="2400" dirty="0"/>
                  <a:t>patch array along X axis</a:t>
                </a:r>
              </a:p>
              <a:p>
                <a:r>
                  <a:rPr lang="en-US" sz="2400" dirty="0"/>
                  <a:t>Broadside direction is along +Z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𝑘𝑑𝑠𝑖𝑛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𝑘𝑑𝑠𝑖𝑛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𝑘𝑑𝑠𝑖𝑛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𝑘𝑑𝑠𝑖𝑛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𝑘𝑑𝑠𝑖𝑛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=10,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=15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/>
                  <a:t> is phase difference between neighbor elements. </a:t>
                </a:r>
              </a:p>
              <a:p>
                <a:r>
                  <a:rPr lang="en-US" sz="2400" dirty="0"/>
                  <a:t>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𝑎𝑟𝑟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45D27-5013-09BE-0922-AA81A48F76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205514" cy="4351338"/>
              </a:xfrm>
              <a:blipFill>
                <a:blip r:embed="rId3"/>
                <a:stretch>
                  <a:fillRect l="-1354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E66D6D2-7475-3C2D-2FE6-C82B947E8E4D}"/>
              </a:ext>
            </a:extLst>
          </p:cNvPr>
          <p:cNvSpPr txBox="1"/>
          <p:nvPr/>
        </p:nvSpPr>
        <p:spPr>
          <a:xfrm>
            <a:off x="11069748" y="572508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0478D8-1B95-F646-A98D-A81D0E729C63}"/>
              </a:ext>
            </a:extLst>
          </p:cNvPr>
          <p:cNvSpPr txBox="1"/>
          <p:nvPr/>
        </p:nvSpPr>
        <p:spPr>
          <a:xfrm>
            <a:off x="8414940" y="140525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EE1E39-439B-1FC9-79E7-983E23A69DC0}"/>
                  </a:ext>
                </a:extLst>
              </p:cNvPr>
              <p:cNvSpPr txBox="1"/>
              <p:nvPr/>
            </p:nvSpPr>
            <p:spPr>
              <a:xfrm>
                <a:off x="8878201" y="4738156"/>
                <a:ext cx="5357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 dirty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EE1E39-439B-1FC9-79E7-983E23A69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8201" y="4738156"/>
                <a:ext cx="53572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E3A0A38-599E-5C7C-27F5-B478391E6884}"/>
                  </a:ext>
                </a:extLst>
              </p:cNvPr>
              <p:cNvSpPr txBox="1"/>
              <p:nvPr/>
            </p:nvSpPr>
            <p:spPr>
              <a:xfrm>
                <a:off x="8878201" y="5395671"/>
                <a:ext cx="5357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 dirty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E3A0A38-599E-5C7C-27F5-B478391E6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8201" y="5395671"/>
                <a:ext cx="535724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512E2D9-7FBA-27AC-90EA-95FC5509ECE9}"/>
                  </a:ext>
                </a:extLst>
              </p:cNvPr>
              <p:cNvSpPr txBox="1"/>
              <p:nvPr/>
            </p:nvSpPr>
            <p:spPr>
              <a:xfrm>
                <a:off x="8878201" y="6070169"/>
                <a:ext cx="5357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 dirty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512E2D9-7FBA-27AC-90EA-95FC5509E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8201" y="6070169"/>
                <a:ext cx="535724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>
            <a:extLst>
              <a:ext uri="{FF2B5EF4-FFF2-40B4-BE49-F238E27FC236}">
                <a16:creationId xmlns:a16="http://schemas.microsoft.com/office/drawing/2014/main" id="{9A681300-EF70-3590-1833-9875BB168699}"/>
              </a:ext>
            </a:extLst>
          </p:cNvPr>
          <p:cNvSpPr/>
          <p:nvPr/>
        </p:nvSpPr>
        <p:spPr>
          <a:xfrm>
            <a:off x="8878201" y="5810325"/>
            <a:ext cx="627925" cy="657515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8F8F1C2-D030-D90F-ECCC-11CFC30EE233}"/>
                  </a:ext>
                </a:extLst>
              </p:cNvPr>
              <p:cNvSpPr txBox="1"/>
              <p:nvPr/>
            </p:nvSpPr>
            <p:spPr>
              <a:xfrm>
                <a:off x="9413925" y="5734225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8F8F1C2-D030-D90F-ECCC-11CFC30EE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3925" y="5734225"/>
                <a:ext cx="37414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077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CA5A-DD8D-B5EB-E846-7574D599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analysis of the array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E55D48-8014-F651-592C-5646EF127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86" y="1276620"/>
            <a:ext cx="3611641" cy="27087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40D4CE-465E-E974-7664-1CC8BA8DB7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32" y="3916374"/>
            <a:ext cx="3611639" cy="2708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A32126-B2D6-9E2D-6CED-AD8E2ABD7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626" y="1276622"/>
            <a:ext cx="3611639" cy="27087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F95622-99A3-8EA7-E9AF-E749834DCC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109" y="3913469"/>
            <a:ext cx="3611639" cy="27087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8C24E2E-8B48-E9E3-825A-B4BBEA1F72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747" y="3985351"/>
            <a:ext cx="3193840" cy="23953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8C606CF-8DF1-3017-4838-35D89E8FF5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726" y="1514609"/>
            <a:ext cx="3381066" cy="2535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1791ED-89F5-FC92-2BBD-B199DE795AE5}"/>
                  </a:ext>
                </a:extLst>
              </p:cNvPr>
              <p:cNvSpPr txBox="1"/>
              <p:nvPr/>
            </p:nvSpPr>
            <p:spPr>
              <a:xfrm>
                <a:off x="2076065" y="6423863"/>
                <a:ext cx="926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1791ED-89F5-FC92-2BBD-B199DE795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065" y="6423863"/>
                <a:ext cx="92627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345816-3B3E-40A5-654C-E946BDC109FC}"/>
                  </a:ext>
                </a:extLst>
              </p:cNvPr>
              <p:cNvSpPr txBox="1"/>
              <p:nvPr/>
            </p:nvSpPr>
            <p:spPr>
              <a:xfrm>
                <a:off x="5722561" y="6423863"/>
                <a:ext cx="1054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345816-3B3E-40A5-654C-E946BDC10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561" y="6423863"/>
                <a:ext cx="1054519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36C0A3C-6BC9-22FE-4BC0-12FDB46FE098}"/>
                  </a:ext>
                </a:extLst>
              </p:cNvPr>
              <p:cNvSpPr txBox="1"/>
              <p:nvPr/>
            </p:nvSpPr>
            <p:spPr>
              <a:xfrm>
                <a:off x="9055630" y="6423863"/>
                <a:ext cx="1054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60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36C0A3C-6BC9-22FE-4BC0-12FDB46FE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630" y="6423863"/>
                <a:ext cx="1054519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834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1367</Words>
  <Application>Microsoft Office PowerPoint</Application>
  <PresentationFormat>Widescreen</PresentationFormat>
  <Paragraphs>224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Phased array patch antenna @10GHz</vt:lpstr>
      <vt:lpstr>Stack-up</vt:lpstr>
      <vt:lpstr>Intended design</vt:lpstr>
      <vt:lpstr>Analytical estimation of 1x10 patch array</vt:lpstr>
      <vt:lpstr>Analytical analysis of the array</vt:lpstr>
      <vt:lpstr>Analytical analysis of the array</vt:lpstr>
      <vt:lpstr>Analytical analysis of the array</vt:lpstr>
      <vt:lpstr>Analytical analysis of the array</vt:lpstr>
      <vt:lpstr>Analytical analysis of the array</vt:lpstr>
      <vt:lpstr>Numerical estimation of 1x10 patch array</vt:lpstr>
      <vt:lpstr>Patch array design</vt:lpstr>
      <vt:lpstr>Numerical simulation CST</vt:lpstr>
      <vt:lpstr>Numerical simulation CST</vt:lpstr>
      <vt:lpstr>Numerical simulation CST</vt:lpstr>
      <vt:lpstr>Numerical simulation CST</vt:lpstr>
      <vt:lpstr>Numerical simulation CST</vt:lpstr>
      <vt:lpstr>Numerical simulation CST </vt:lpstr>
      <vt:lpstr>Numerical simulation CST</vt:lpstr>
      <vt:lpstr>Comparison β=0^o</vt:lpstr>
      <vt:lpstr>Comparison β=30^o</vt:lpstr>
      <vt:lpstr>Comparison β=60^o</vt:lpstr>
      <vt:lpstr>Conclusion</vt:lpstr>
      <vt:lpstr>Design of feeding network</vt:lpstr>
      <vt:lpstr>Feeding network</vt:lpstr>
      <vt:lpstr>Rotman lens for feeding network</vt:lpstr>
      <vt:lpstr>ROTMAN import CST</vt:lpstr>
      <vt:lpstr>Final design</vt:lpstr>
      <vt:lpstr>Results</vt:lpstr>
      <vt:lpstr>Results</vt:lpstr>
      <vt:lpstr>Perspective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Phased array patch antenna @10GHz</dc:title>
  <dc:creator>Quang Khải Nguyễn Trần</dc:creator>
  <cp:lastModifiedBy>Quang Khải Nguyễn Trần</cp:lastModifiedBy>
  <cp:revision>19</cp:revision>
  <dcterms:created xsi:type="dcterms:W3CDTF">2022-10-09T21:04:23Z</dcterms:created>
  <dcterms:modified xsi:type="dcterms:W3CDTF">2022-10-11T05:05:49Z</dcterms:modified>
</cp:coreProperties>
</file>