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710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0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9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1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8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75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C301-0A7F-44A6-B42B-DA6790D02316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DCCD-2BA5-4418-9CC1-8E5867FDC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linkedin.com/in/tran-quang-khai-nguyen-25b437b5/" TargetMode="External"/><Relationship Id="rId3" Type="http://schemas.microsoft.com/office/2007/relationships/hdphoto" Target="../media/hdphoto1.wdp"/><Relationship Id="rId7" Type="http://schemas.openxmlformats.org/officeDocument/2006/relationships/hyperlink" Target="https://ieeexplore.ieee.org/document/8609224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l.archives-ouvertes.fr/hal-01963416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ieeexplore.ieee.org/abstract/document/8995546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6"/>
          <p:cNvCxnSpPr/>
          <p:nvPr/>
        </p:nvCxnSpPr>
        <p:spPr>
          <a:xfrm>
            <a:off x="2611353" y="0"/>
            <a:ext cx="3509" cy="128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/>
          <p:cNvSpPr txBox="1"/>
          <p:nvPr/>
        </p:nvSpPr>
        <p:spPr>
          <a:xfrm>
            <a:off x="-115218" y="571490"/>
            <a:ext cx="283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NGUYEN Tran Quang Khai</a:t>
            </a:r>
          </a:p>
        </p:txBody>
      </p:sp>
      <p:sp>
        <p:nvSpPr>
          <p:cNvPr id="18" name="Hộp Văn bản 17"/>
          <p:cNvSpPr txBox="1"/>
          <p:nvPr/>
        </p:nvSpPr>
        <p:spPr>
          <a:xfrm>
            <a:off x="796329" y="1003019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04/09/1994</a:t>
            </a:r>
          </a:p>
          <a:p>
            <a:r>
              <a:rPr lang="en-GB" sz="1400" dirty="0"/>
              <a:t>Vietnamese</a:t>
            </a:r>
          </a:p>
        </p:txBody>
      </p:sp>
      <p:sp>
        <p:nvSpPr>
          <p:cNvPr id="19" name="Hộp Văn bản 18"/>
          <p:cNvSpPr txBox="1"/>
          <p:nvPr/>
        </p:nvSpPr>
        <p:spPr>
          <a:xfrm>
            <a:off x="165501" y="3577613"/>
            <a:ext cx="14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EDUCATION</a:t>
            </a:r>
            <a:r>
              <a:rPr lang="en-GB" dirty="0"/>
              <a:t> </a:t>
            </a:r>
          </a:p>
        </p:txBody>
      </p:sp>
      <p:sp>
        <p:nvSpPr>
          <p:cNvPr id="20" name="Hộp Văn bản 19"/>
          <p:cNvSpPr txBox="1"/>
          <p:nvPr/>
        </p:nvSpPr>
        <p:spPr>
          <a:xfrm>
            <a:off x="255614" y="9575409"/>
            <a:ext cx="12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LANGUAGES</a:t>
            </a:r>
            <a:r>
              <a:rPr lang="en-GB" dirty="0"/>
              <a:t> </a:t>
            </a:r>
          </a:p>
        </p:txBody>
      </p:sp>
      <p:sp>
        <p:nvSpPr>
          <p:cNvPr id="21" name="Hộp Văn bản 20"/>
          <p:cNvSpPr txBox="1"/>
          <p:nvPr/>
        </p:nvSpPr>
        <p:spPr>
          <a:xfrm>
            <a:off x="255614" y="10746270"/>
            <a:ext cx="93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HOBBIES</a:t>
            </a:r>
          </a:p>
        </p:txBody>
      </p:sp>
      <p:sp>
        <p:nvSpPr>
          <p:cNvPr id="23" name="Hộp Văn bản 22"/>
          <p:cNvSpPr txBox="1"/>
          <p:nvPr/>
        </p:nvSpPr>
        <p:spPr>
          <a:xfrm>
            <a:off x="162217" y="6508758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SKILLS</a:t>
            </a:r>
          </a:p>
        </p:txBody>
      </p:sp>
      <p:sp>
        <p:nvSpPr>
          <p:cNvPr id="24" name="Hộp Văn bản 23"/>
          <p:cNvSpPr txBox="1"/>
          <p:nvPr/>
        </p:nvSpPr>
        <p:spPr>
          <a:xfrm>
            <a:off x="2617859" y="678898"/>
            <a:ext cx="26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PROFESSIONAL EXPERIENCES</a:t>
            </a:r>
          </a:p>
        </p:txBody>
      </p:sp>
      <p:sp>
        <p:nvSpPr>
          <p:cNvPr id="26" name="Hộp Văn bản 25"/>
          <p:cNvSpPr txBox="1"/>
          <p:nvPr/>
        </p:nvSpPr>
        <p:spPr>
          <a:xfrm>
            <a:off x="2617859" y="907707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PUBLICATIONS</a:t>
            </a:r>
          </a:p>
        </p:txBody>
      </p:sp>
      <p:sp>
        <p:nvSpPr>
          <p:cNvPr id="27" name="Hộp Văn bản 26"/>
          <p:cNvSpPr txBox="1"/>
          <p:nvPr/>
        </p:nvSpPr>
        <p:spPr>
          <a:xfrm>
            <a:off x="2617859" y="10921462"/>
            <a:ext cx="1532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ACHIEVEMENTS</a:t>
            </a:r>
          </a:p>
        </p:txBody>
      </p:sp>
      <p:sp>
        <p:nvSpPr>
          <p:cNvPr id="28" name="Hộp Văn bản 27"/>
          <p:cNvSpPr txBox="1"/>
          <p:nvPr/>
        </p:nvSpPr>
        <p:spPr>
          <a:xfrm>
            <a:off x="166507" y="1706236"/>
            <a:ext cx="98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CONTACT</a:t>
            </a:r>
          </a:p>
        </p:txBody>
      </p:sp>
      <p:sp>
        <p:nvSpPr>
          <p:cNvPr id="65" name="Hộp Văn bản 64"/>
          <p:cNvSpPr txBox="1"/>
          <p:nvPr/>
        </p:nvSpPr>
        <p:spPr>
          <a:xfrm>
            <a:off x="165501" y="3954616"/>
            <a:ext cx="23151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just">
              <a:buFont typeface="Arial" panose="020B0604020202020204" pitchFamily="34" charset="0"/>
              <a:buChar char="•"/>
            </a:pPr>
            <a:r>
              <a:rPr lang="en-GB" sz="1300" dirty="0"/>
              <a:t>3</a:t>
            </a:r>
            <a:r>
              <a:rPr lang="en-GB" sz="1300" baseline="30000" dirty="0"/>
              <a:t>rd </a:t>
            </a:r>
            <a:r>
              <a:rPr lang="en-GB" sz="1300" dirty="0"/>
              <a:t>year </a:t>
            </a:r>
            <a:r>
              <a:rPr lang="en-GB" sz="1300" i="1" dirty="0"/>
              <a:t>PhD candidate </a:t>
            </a:r>
            <a:r>
              <a:rPr lang="en-GB" sz="1300" dirty="0"/>
              <a:t>on Radio Frequency engineering, Université Côte d’Azur</a:t>
            </a:r>
          </a:p>
          <a:p>
            <a:pPr marL="114300" indent="-114300" algn="just"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14300" indent="-114300" algn="just">
              <a:buFont typeface="Arial" panose="020B0604020202020204" pitchFamily="34" charset="0"/>
              <a:buChar char="•"/>
            </a:pPr>
            <a:r>
              <a:rPr lang="en-GB" sz="1300" i="1" dirty="0"/>
              <a:t>Engineering Degree (2017) </a:t>
            </a:r>
            <a:r>
              <a:rPr lang="en-GB" sz="1300" dirty="0"/>
              <a:t>in Telecommunications Tech. from Bach Khoa University (PFIEV) – 1</a:t>
            </a:r>
            <a:r>
              <a:rPr lang="en-GB" sz="1300" baseline="30000" dirty="0"/>
              <a:t>st</a:t>
            </a:r>
            <a:r>
              <a:rPr lang="en-GB" sz="1300" dirty="0"/>
              <a:t> ranking</a:t>
            </a:r>
          </a:p>
          <a:p>
            <a:pPr marL="114300" indent="-114300" algn="just"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114300" indent="-114300" algn="just">
              <a:buFont typeface="Arial" panose="020B0604020202020204" pitchFamily="34" charset="0"/>
              <a:buChar char="•"/>
            </a:pPr>
            <a:r>
              <a:rPr lang="en-GB" sz="1300" dirty="0"/>
              <a:t>Addendum CTI for </a:t>
            </a:r>
            <a:r>
              <a:rPr lang="en-GB" sz="1300" i="1" dirty="0"/>
              <a:t>Engineering Degree </a:t>
            </a:r>
            <a:r>
              <a:rPr lang="en-GB" sz="1300" i="1"/>
              <a:t>(2017)</a:t>
            </a:r>
            <a:r>
              <a:rPr lang="en-GB" sz="1300"/>
              <a:t> </a:t>
            </a:r>
            <a:r>
              <a:rPr lang="en-GB" sz="1300" dirty="0"/>
              <a:t>from </a:t>
            </a:r>
            <a:r>
              <a:rPr lang="en-US" sz="1300" dirty="0"/>
              <a:t>IMT </a:t>
            </a:r>
            <a:r>
              <a:rPr lang="en-US" sz="1300" dirty="0" err="1"/>
              <a:t>Atlantique</a:t>
            </a:r>
            <a:endParaRPr lang="en-GB" sz="1300" dirty="0"/>
          </a:p>
        </p:txBody>
      </p:sp>
      <p:sp>
        <p:nvSpPr>
          <p:cNvPr id="66" name="Hộp Văn bản 65"/>
          <p:cNvSpPr txBox="1"/>
          <p:nvPr/>
        </p:nvSpPr>
        <p:spPr>
          <a:xfrm>
            <a:off x="242835" y="9909872"/>
            <a:ext cx="23151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GB" sz="1300" i="1" dirty="0"/>
              <a:t>English:            </a:t>
            </a:r>
            <a:r>
              <a:rPr lang="en-GB" sz="1300" dirty="0"/>
              <a:t>Influent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GB" sz="1300" i="1" dirty="0"/>
              <a:t>French:            </a:t>
            </a:r>
            <a:r>
              <a:rPr lang="en-GB" sz="1300" dirty="0"/>
              <a:t>Intermediate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GB" sz="1300" i="1" dirty="0"/>
              <a:t>Vietnamese:   </a:t>
            </a:r>
            <a:r>
              <a:rPr lang="en-GB" sz="1300" dirty="0"/>
              <a:t>Native</a:t>
            </a:r>
          </a:p>
        </p:txBody>
      </p:sp>
      <p:pic>
        <p:nvPicPr>
          <p:cNvPr id="67" name="Hình ảnh 6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2694"/>
          <a:stretch/>
        </p:blipFill>
        <p:spPr>
          <a:xfrm>
            <a:off x="333934" y="11177868"/>
            <a:ext cx="296789" cy="205500"/>
          </a:xfrm>
          <a:prstGeom prst="rect">
            <a:avLst/>
          </a:prstGeom>
        </p:spPr>
      </p:pic>
      <p:sp>
        <p:nvSpPr>
          <p:cNvPr id="68" name="Hộp Văn bản 67"/>
          <p:cNvSpPr txBox="1"/>
          <p:nvPr/>
        </p:nvSpPr>
        <p:spPr>
          <a:xfrm>
            <a:off x="692702" y="11137363"/>
            <a:ext cx="7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Reading</a:t>
            </a:r>
          </a:p>
        </p:txBody>
      </p:sp>
      <p:sp>
        <p:nvSpPr>
          <p:cNvPr id="69" name="Hộp Văn bản 68"/>
          <p:cNvSpPr txBox="1"/>
          <p:nvPr/>
        </p:nvSpPr>
        <p:spPr>
          <a:xfrm>
            <a:off x="661262" y="11402608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Traveling</a:t>
            </a:r>
          </a:p>
        </p:txBody>
      </p:sp>
      <p:sp>
        <p:nvSpPr>
          <p:cNvPr id="70" name="Hộp Văn bản 69"/>
          <p:cNvSpPr txBox="1"/>
          <p:nvPr/>
        </p:nvSpPr>
        <p:spPr>
          <a:xfrm>
            <a:off x="671879" y="11677892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Swimming</a:t>
            </a:r>
          </a:p>
        </p:txBody>
      </p:sp>
      <p:sp>
        <p:nvSpPr>
          <p:cNvPr id="75" name="Hộp Văn bản 74"/>
          <p:cNvSpPr txBox="1"/>
          <p:nvPr/>
        </p:nvSpPr>
        <p:spPr>
          <a:xfrm>
            <a:off x="199972" y="6846732"/>
            <a:ext cx="2289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i="1" dirty="0"/>
              <a:t>RF Hardware tools: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Vector Network Analyzer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Spectrum Analyzer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Anechoic Chamber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Satimo Starlab Station</a:t>
            </a:r>
          </a:p>
        </p:txBody>
      </p:sp>
      <p:sp>
        <p:nvSpPr>
          <p:cNvPr id="76" name="Hộp Văn bản 75"/>
          <p:cNvSpPr txBox="1"/>
          <p:nvPr/>
        </p:nvSpPr>
        <p:spPr>
          <a:xfrm>
            <a:off x="2689480" y="11240240"/>
            <a:ext cx="6608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GB" sz="1400" i="1" dirty="0"/>
              <a:t>Second prize </a:t>
            </a:r>
            <a:r>
              <a:rPr lang="en-GB" sz="1400" dirty="0"/>
              <a:t>for</a:t>
            </a:r>
            <a:r>
              <a:rPr lang="en-GB" sz="1400" i="1" dirty="0"/>
              <a:t> </a:t>
            </a:r>
            <a:r>
              <a:rPr lang="en-GB" sz="1400" dirty="0"/>
              <a:t>the</a:t>
            </a:r>
            <a:r>
              <a:rPr lang="en-GB" sz="1400" i="1" dirty="0"/>
              <a:t> </a:t>
            </a:r>
            <a:r>
              <a:rPr lang="en-GB" sz="1400" b="1" i="1" dirty="0"/>
              <a:t>Student antenna design competition</a:t>
            </a:r>
            <a:r>
              <a:rPr lang="en-GB" sz="1400" i="1" dirty="0"/>
              <a:t> </a:t>
            </a:r>
            <a:r>
              <a:rPr lang="en-GB" sz="1400" dirty="0"/>
              <a:t>in</a:t>
            </a:r>
            <a:r>
              <a:rPr lang="en-GB" sz="1400" i="1" dirty="0"/>
              <a:t> </a:t>
            </a:r>
            <a:r>
              <a:rPr lang="en-GB" sz="1400" dirty="0"/>
              <a:t>21ièmes Journées Nationales Micro-</a:t>
            </a:r>
            <a:r>
              <a:rPr lang="en-GB" sz="1400" dirty="0" err="1"/>
              <a:t>ondes</a:t>
            </a:r>
            <a:r>
              <a:rPr lang="en-GB" sz="1400" dirty="0"/>
              <a:t> Cean 2019.</a:t>
            </a:r>
          </a:p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GB" sz="1400" i="1" dirty="0"/>
              <a:t>First Prize </a:t>
            </a:r>
            <a:r>
              <a:rPr lang="en-GB" sz="1400" dirty="0"/>
              <a:t>of </a:t>
            </a:r>
            <a:r>
              <a:rPr lang="en-GB" sz="1400" b="1" i="1" dirty="0"/>
              <a:t>Smart Water Innovation Contest </a:t>
            </a:r>
            <a:r>
              <a:rPr lang="en-GB" sz="1400" dirty="0"/>
              <a:t>(2016), held by Embassy of Sweden in Ha Noi and the Vietnam’s Ministry of Natural Resource and Environment, invited to </a:t>
            </a:r>
            <a:r>
              <a:rPr lang="en-GB" sz="1400" i="1" dirty="0"/>
              <a:t>World Water Week 2016 </a:t>
            </a:r>
            <a:r>
              <a:rPr lang="en-GB" sz="1400" dirty="0"/>
              <a:t>in Stockholm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Hộp Văn bản 76"/>
              <p:cNvSpPr txBox="1"/>
              <p:nvPr/>
            </p:nvSpPr>
            <p:spPr>
              <a:xfrm>
                <a:off x="2697655" y="931267"/>
                <a:ext cx="6546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0025" indent="-200025" algn="just">
                  <a:buFont typeface="Arial" panose="020B0604020202020204" pitchFamily="34" charset="0"/>
                  <a:buChar char="•"/>
                </a:pPr>
                <a:r>
                  <a:rPr lang="en-GB" sz="1400" b="1" dirty="0"/>
                  <a:t>PhD project at 5G-Millimeter Wave </a:t>
                </a:r>
                <a:r>
                  <a:rPr lang="en-GB" sz="1400" i="1" dirty="0"/>
                  <a:t>(01/2019 – present)</a:t>
                </a:r>
                <a:r>
                  <a:rPr lang="en-GB" sz="1400" dirty="0"/>
                  <a:t>: Antenna-in-Packet oriented design using low-cost industrial PCB stack-up specifications. Different types of feeding methods for patch antenna are studied. Radiation properties of patch elements in 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1400" dirty="0"/>
                  <a:t> array are measured separately in anechoic chamber and 3D scanner with/without human hand to evaluate the scattering effects of fingers. The final design integrates Anokiwave phase-shifter working 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24.25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−27.5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GB" sz="1400" dirty="0"/>
                  <a:t>.  </a:t>
                </a:r>
              </a:p>
            </p:txBody>
          </p:sp>
        </mc:Choice>
        <mc:Fallback>
          <p:sp>
            <p:nvSpPr>
              <p:cNvPr id="77" name="Hộp Văn bản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55" y="931267"/>
                <a:ext cx="6546100" cy="1384995"/>
              </a:xfrm>
              <a:prstGeom prst="rect">
                <a:avLst/>
              </a:prstGeom>
              <a:blipFill>
                <a:blip r:embed="rId4"/>
                <a:stretch>
                  <a:fillRect l="-186" t="-881" r="-373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/>
          <p:cNvSpPr txBox="1"/>
          <p:nvPr/>
        </p:nvSpPr>
        <p:spPr>
          <a:xfrm>
            <a:off x="2685152" y="9366294"/>
            <a:ext cx="6452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GB" sz="1400" i="1" dirty="0"/>
              <a:t>“</a:t>
            </a:r>
            <a:r>
              <a:rPr lang="en-GB" sz="1400" b="1" i="1" dirty="0"/>
              <a:t>Experimental Evaluation of User's Finger Effects on a 5G Terminal Antenna Array at 26 GHz</a:t>
            </a:r>
            <a:r>
              <a:rPr lang="en-GB" sz="1400" dirty="0"/>
              <a:t>,” Antenna and </a:t>
            </a:r>
            <a:r>
              <a:rPr lang="en-US" sz="1400" dirty="0"/>
              <a:t>Wireless Propagation Letter [</a:t>
            </a:r>
            <a:r>
              <a:rPr lang="en-US" sz="1400" dirty="0">
                <a:hlinkClick r:id="rId5"/>
              </a:rPr>
              <a:t>link</a:t>
            </a:r>
            <a:r>
              <a:rPr lang="en-US" sz="1400" dirty="0"/>
              <a:t>]</a:t>
            </a:r>
            <a:endParaRPr lang="en-GB" sz="1400" dirty="0"/>
          </a:p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GB" sz="1400" i="1" dirty="0"/>
              <a:t>“</a:t>
            </a:r>
            <a:r>
              <a:rPr lang="en-GB" sz="1400" b="1" i="1" dirty="0"/>
              <a:t>PSO-based Combined Antenna and Matching Network Optimization for Mobile Terminals</a:t>
            </a:r>
            <a:r>
              <a:rPr lang="en-GB" sz="1400" i="1" dirty="0"/>
              <a:t>,” </a:t>
            </a:r>
            <a:r>
              <a:rPr lang="en-US" sz="1400" dirty="0"/>
              <a:t>13th European Conference on Antenna and Propagation [</a:t>
            </a:r>
            <a:r>
              <a:rPr lang="en-US" sz="1400" dirty="0">
                <a:hlinkClick r:id="rId6"/>
              </a:rPr>
              <a:t>link</a:t>
            </a:r>
            <a:r>
              <a:rPr lang="en-US" sz="1400" dirty="0"/>
              <a:t>]</a:t>
            </a:r>
          </a:p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US" sz="1400" i="1" dirty="0"/>
              <a:t>“</a:t>
            </a:r>
            <a:r>
              <a:rPr lang="en-US" sz="1400" b="1" i="1" dirty="0"/>
              <a:t>Dual-Matching for Single Resonance Miniaturized Antenna for IoT applications</a:t>
            </a:r>
            <a:r>
              <a:rPr lang="en-US" sz="1400" i="1" dirty="0"/>
              <a:t>,” </a:t>
            </a:r>
            <a:r>
              <a:rPr lang="en-GB" sz="1400" dirty="0"/>
              <a:t>2018 IEEE International Symposium on Antennas and Propagation and USNC-URSI Radio Science Meeting </a:t>
            </a:r>
            <a:r>
              <a:rPr lang="en-US" sz="1400" dirty="0"/>
              <a:t>[</a:t>
            </a:r>
            <a:r>
              <a:rPr lang="en-US" sz="1400" dirty="0">
                <a:hlinkClick r:id="rId7"/>
              </a:rPr>
              <a:t>link</a:t>
            </a:r>
            <a:r>
              <a:rPr lang="en-US" sz="1400" dirty="0"/>
              <a:t>]</a:t>
            </a:r>
            <a:endParaRPr lang="en-GB" sz="1400" dirty="0"/>
          </a:p>
          <a:p>
            <a:pPr algn="just"/>
            <a:endParaRPr lang="en-US" sz="1400" dirty="0"/>
          </a:p>
        </p:txBody>
      </p:sp>
      <p:sp>
        <p:nvSpPr>
          <p:cNvPr id="35" name="Hộp Văn bản 74">
            <a:extLst>
              <a:ext uri="{FF2B5EF4-FFF2-40B4-BE49-F238E27FC236}">
                <a16:creationId xmlns:a16="http://schemas.microsoft.com/office/drawing/2014/main" id="{C4DCC59C-F190-45FA-A106-0E69D99F9819}"/>
              </a:ext>
            </a:extLst>
          </p:cNvPr>
          <p:cNvSpPr txBox="1"/>
          <p:nvPr/>
        </p:nvSpPr>
        <p:spPr>
          <a:xfrm>
            <a:off x="199971" y="7974003"/>
            <a:ext cx="2325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i="1" dirty="0"/>
              <a:t>Software tools: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EM simulators: HFSS/CST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Matlab/Python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Optenni Lab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KiCAD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Keil C/Arduino IDE</a:t>
            </a:r>
          </a:p>
        </p:txBody>
      </p:sp>
      <p:sp>
        <p:nvSpPr>
          <p:cNvPr id="59" name="Hộp Văn bản 23">
            <a:extLst>
              <a:ext uri="{FF2B5EF4-FFF2-40B4-BE49-F238E27FC236}">
                <a16:creationId xmlns:a16="http://schemas.microsoft.com/office/drawing/2014/main" id="{0639D2D5-2650-4DE7-8F5C-28502C7C4BF3}"/>
              </a:ext>
            </a:extLst>
          </p:cNvPr>
          <p:cNvSpPr txBox="1"/>
          <p:nvPr/>
        </p:nvSpPr>
        <p:spPr>
          <a:xfrm>
            <a:off x="4659477" y="227266"/>
            <a:ext cx="249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RF SYSTEM ENGINEER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22AA2-7CFE-40B3-8D32-DA94B894A353}"/>
              </a:ext>
            </a:extLst>
          </p:cNvPr>
          <p:cNvGrpSpPr/>
          <p:nvPr/>
        </p:nvGrpSpPr>
        <p:grpSpPr>
          <a:xfrm>
            <a:off x="204402" y="2041518"/>
            <a:ext cx="2342940" cy="979642"/>
            <a:chOff x="208137" y="1541397"/>
            <a:chExt cx="2342940" cy="979642"/>
          </a:xfrm>
        </p:grpSpPr>
        <p:pic>
          <p:nvPicPr>
            <p:cNvPr id="71" name="Hình ảnh 70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10280" b="66067"/>
            <a:stretch/>
          </p:blipFill>
          <p:spPr>
            <a:xfrm>
              <a:off x="208137" y="1557139"/>
              <a:ext cx="279358" cy="395293"/>
            </a:xfrm>
            <a:prstGeom prst="rect">
              <a:avLst/>
            </a:prstGeom>
          </p:spPr>
        </p:pic>
        <p:sp>
          <p:nvSpPr>
            <p:cNvPr id="72" name="Hộp Văn bản 71"/>
            <p:cNvSpPr txBox="1"/>
            <p:nvPr/>
          </p:nvSpPr>
          <p:spPr>
            <a:xfrm>
              <a:off x="472700" y="1541397"/>
              <a:ext cx="18074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/>
                <a:t>10 rue Francoise Giroud</a:t>
              </a:r>
            </a:p>
            <a:p>
              <a:r>
                <a:rPr lang="en-GB" sz="1300" dirty="0"/>
                <a:t>06200, NICE, France</a:t>
              </a:r>
            </a:p>
          </p:txBody>
        </p:sp>
        <p:sp>
          <p:nvSpPr>
            <p:cNvPr id="73" name="Hộp Văn bản 72"/>
            <p:cNvSpPr txBox="1"/>
            <p:nvPr/>
          </p:nvSpPr>
          <p:spPr>
            <a:xfrm>
              <a:off x="471469" y="2228651"/>
              <a:ext cx="14975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/>
                <a:t>(+33) 6 27 14 16 93</a:t>
              </a:r>
            </a:p>
          </p:txBody>
        </p:sp>
        <p:sp>
          <p:nvSpPr>
            <p:cNvPr id="74" name="Hộp Văn bản 73"/>
            <p:cNvSpPr txBox="1"/>
            <p:nvPr/>
          </p:nvSpPr>
          <p:spPr>
            <a:xfrm>
              <a:off x="471469" y="1970284"/>
              <a:ext cx="20796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/>
                <a:t>quangkhai1349@gmail.com</a:t>
              </a:r>
            </a:p>
          </p:txBody>
        </p:sp>
        <p:pic>
          <p:nvPicPr>
            <p:cNvPr id="30" name="Hình ảnh 70">
              <a:extLst>
                <a:ext uri="{FF2B5EF4-FFF2-40B4-BE49-F238E27FC236}">
                  <a16:creationId xmlns:a16="http://schemas.microsoft.com/office/drawing/2014/main" id="{12C12C9B-7269-4BF0-8D3B-75174F1C2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4839" t="68295" r="16211" b="6606"/>
            <a:stretch/>
          </p:blipFill>
          <p:spPr>
            <a:xfrm>
              <a:off x="263596" y="2218246"/>
              <a:ext cx="214688" cy="292389"/>
            </a:xfrm>
            <a:prstGeom prst="rect">
              <a:avLst/>
            </a:prstGeom>
          </p:spPr>
        </p:pic>
        <p:pic>
          <p:nvPicPr>
            <p:cNvPr id="31" name="Hình ảnh 70">
              <a:extLst>
                <a:ext uri="{FF2B5EF4-FFF2-40B4-BE49-F238E27FC236}">
                  <a16:creationId xmlns:a16="http://schemas.microsoft.com/office/drawing/2014/main" id="{96D23C63-7B66-4FBF-BA55-0A167F3D9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7796" t="41450" r="6570" b="37264"/>
            <a:stretch/>
          </p:blipFill>
          <p:spPr>
            <a:xfrm>
              <a:off x="235638" y="1954886"/>
              <a:ext cx="266638" cy="247962"/>
            </a:xfrm>
            <a:prstGeom prst="rect">
              <a:avLst/>
            </a:prstGeom>
          </p:spPr>
        </p:pic>
      </p:grpSp>
      <p:pic>
        <p:nvPicPr>
          <p:cNvPr id="33" name="Hình ảnh 66">
            <a:extLst>
              <a:ext uri="{FF2B5EF4-FFF2-40B4-BE49-F238E27FC236}">
                <a16:creationId xmlns:a16="http://schemas.microsoft.com/office/drawing/2014/main" id="{ACD2ABEF-CE61-424A-ACE4-2AC4D9E9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680" t="30429" r="5373" b="42265"/>
          <a:stretch/>
        </p:blipFill>
        <p:spPr>
          <a:xfrm>
            <a:off x="314961" y="11435379"/>
            <a:ext cx="302684" cy="238304"/>
          </a:xfrm>
          <a:prstGeom prst="rect">
            <a:avLst/>
          </a:prstGeom>
        </p:spPr>
      </p:pic>
      <p:pic>
        <p:nvPicPr>
          <p:cNvPr id="34" name="Hình ảnh 66">
            <a:extLst>
              <a:ext uri="{FF2B5EF4-FFF2-40B4-BE49-F238E27FC236}">
                <a16:creationId xmlns:a16="http://schemas.microsoft.com/office/drawing/2014/main" id="{9B9BFF40-572E-4466-9597-3233F9A42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" t="61263" r="12053" b="11430"/>
          <a:stretch/>
        </p:blipFill>
        <p:spPr>
          <a:xfrm>
            <a:off x="300472" y="11701355"/>
            <a:ext cx="296789" cy="2336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76">
                <a:extLst>
                  <a:ext uri="{FF2B5EF4-FFF2-40B4-BE49-F238E27FC236}">
                    <a16:creationId xmlns:a16="http://schemas.microsoft.com/office/drawing/2014/main" id="{5AB4F11E-71FA-4686-838D-BEA25437BFF3}"/>
                  </a:ext>
                </a:extLst>
              </p:cNvPr>
              <p:cNvSpPr txBox="1"/>
              <p:nvPr/>
            </p:nvSpPr>
            <p:spPr>
              <a:xfrm>
                <a:off x="2720642" y="6371599"/>
                <a:ext cx="65461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1400" b="1" dirty="0"/>
                  <a:t>Student Intern </a:t>
                </a:r>
                <a:r>
                  <a:rPr lang="en-GB" sz="1400" i="1" dirty="0"/>
                  <a:t>(03/2017 – 07/2017)</a:t>
                </a:r>
                <a:r>
                  <a:rPr lang="en-GB" sz="1400" dirty="0"/>
                  <a:t>: Design of reconfigurable antenna for LoRa system at both European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68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GB" sz="1400" dirty="0"/>
                  <a:t> and American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GB" sz="1400" dirty="0"/>
                  <a:t>. The works include polarization, pattern (using switches) and frequency (using Digital Tunable Capacitor) reconfigurability. Most designs are IFA type to obtain compact form factor and good impedance matching.</a:t>
                </a:r>
              </a:p>
            </p:txBody>
          </p:sp>
        </mc:Choice>
        <mc:Fallback>
          <p:sp>
            <p:nvSpPr>
              <p:cNvPr id="36" name="Hộp Văn bản 76">
                <a:extLst>
                  <a:ext uri="{FF2B5EF4-FFF2-40B4-BE49-F238E27FC236}">
                    <a16:creationId xmlns:a16="http://schemas.microsoft.com/office/drawing/2014/main" id="{5AB4F11E-71FA-4686-838D-BEA2543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42" y="6371599"/>
                <a:ext cx="6546100" cy="1169551"/>
              </a:xfrm>
              <a:prstGeom prst="rect">
                <a:avLst/>
              </a:prstGeom>
              <a:blipFill>
                <a:blip r:embed="rId10"/>
                <a:stretch>
                  <a:fillRect l="-93" t="-1042" r="-279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Hộp Văn bản 76">
            <a:extLst>
              <a:ext uri="{FF2B5EF4-FFF2-40B4-BE49-F238E27FC236}">
                <a16:creationId xmlns:a16="http://schemas.microsoft.com/office/drawing/2014/main" id="{F79AB307-B748-4EE3-8B96-04528782508C}"/>
              </a:ext>
            </a:extLst>
          </p:cNvPr>
          <p:cNvSpPr txBox="1"/>
          <p:nvPr/>
        </p:nvSpPr>
        <p:spPr>
          <a:xfrm>
            <a:off x="3037140" y="2245457"/>
            <a:ext cx="6542591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EM simulator </a:t>
            </a:r>
            <a:r>
              <a:rPr lang="en-GB" sz="1400" i="1" dirty="0"/>
              <a:t>HFSS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PCB design </a:t>
            </a:r>
            <a:r>
              <a:rPr lang="en-GB" sz="1400" i="1" dirty="0"/>
              <a:t>KiCAD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Feeding network design </a:t>
            </a:r>
            <a:r>
              <a:rPr lang="en-GB" sz="1400" i="1" dirty="0"/>
              <a:t>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NSI 3D Scanner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Spectrum analyser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Anechoic chamber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Hộp Văn bản 76">
                <a:extLst>
                  <a:ext uri="{FF2B5EF4-FFF2-40B4-BE49-F238E27FC236}">
                    <a16:creationId xmlns:a16="http://schemas.microsoft.com/office/drawing/2014/main" id="{77139349-D47F-4FA8-BBFE-1FAB6449E75F}"/>
                  </a:ext>
                </a:extLst>
              </p:cNvPr>
              <p:cNvSpPr txBox="1"/>
              <p:nvPr/>
            </p:nvSpPr>
            <p:spPr>
              <a:xfrm>
                <a:off x="2693066" y="2950622"/>
                <a:ext cx="6546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1400" b="1" dirty="0"/>
                  <a:t>PhD project at 5G-sub 6Ghz </a:t>
                </a:r>
                <a:r>
                  <a:rPr lang="en-GB" sz="1400" i="1" dirty="0"/>
                  <a:t>(09/2017 – present)</a:t>
                </a:r>
                <a:r>
                  <a:rPr lang="en-GB" sz="1400" dirty="0"/>
                  <a:t>: The constrain is that the full screen design of modern mobile phone consumes the clearance space for antenna. The antenna system is designed to cover 4G bands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−960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.7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−2.7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GB" sz="1400" dirty="0"/>
                  <a:t>, plus 5G band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.3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−3.8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GB" sz="1400" dirty="0"/>
                  <a:t> To achieve </a:t>
                </a:r>
                <a:r>
                  <a:rPr lang="en-US" sz="1400" dirty="0"/>
                  <a:t>the global optimal efficiency</a:t>
                </a:r>
                <a:r>
                  <a:rPr lang="en-GB" sz="1400" dirty="0"/>
                  <a:t>, the matching network is optimized together </a:t>
                </a:r>
                <a:r>
                  <a:rPr lang="en-US" sz="1400" dirty="0"/>
                  <a:t>with antenna geometry using Particle Swam Optimization.</a:t>
                </a:r>
                <a:endParaRPr lang="en-GB" sz="1400" dirty="0"/>
              </a:p>
            </p:txBody>
          </p:sp>
        </mc:Choice>
        <mc:Fallback>
          <p:sp>
            <p:nvSpPr>
              <p:cNvPr id="38" name="Hộp Văn bản 76">
                <a:extLst>
                  <a:ext uri="{FF2B5EF4-FFF2-40B4-BE49-F238E27FC236}">
                    <a16:creationId xmlns:a16="http://schemas.microsoft.com/office/drawing/2014/main" id="{77139349-D47F-4FA8-BBFE-1FAB6449E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66" y="2950622"/>
                <a:ext cx="6546100" cy="1384995"/>
              </a:xfrm>
              <a:prstGeom prst="rect">
                <a:avLst/>
              </a:prstGeom>
              <a:blipFill>
                <a:blip r:embed="rId11"/>
                <a:stretch>
                  <a:fillRect l="-186" t="-881" r="-279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Hộp Văn bản 76">
            <a:extLst>
              <a:ext uri="{FF2B5EF4-FFF2-40B4-BE49-F238E27FC236}">
                <a16:creationId xmlns:a16="http://schemas.microsoft.com/office/drawing/2014/main" id="{A022964F-D4DA-4964-8A8E-237835F6FEFF}"/>
              </a:ext>
            </a:extLst>
          </p:cNvPr>
          <p:cNvSpPr txBox="1"/>
          <p:nvPr/>
        </p:nvSpPr>
        <p:spPr>
          <a:xfrm>
            <a:off x="2644872" y="4232607"/>
            <a:ext cx="6620780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EM simulator </a:t>
            </a:r>
            <a:r>
              <a:rPr lang="en-US" sz="1400" i="1" dirty="0"/>
              <a:t>HFSS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Matching network optimizer – </a:t>
            </a:r>
            <a:r>
              <a:rPr lang="en-US" sz="1400" i="1" dirty="0"/>
              <a:t>Optenni 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VNA/ZVA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Anechoic chamber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Satimo Starlab</a:t>
            </a:r>
          </a:p>
          <a:p>
            <a:pPr lvl="1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Hộp Văn bản 76">
                <a:extLst>
                  <a:ext uri="{FF2B5EF4-FFF2-40B4-BE49-F238E27FC236}">
                    <a16:creationId xmlns:a16="http://schemas.microsoft.com/office/drawing/2014/main" id="{6840B37D-FC8D-48C7-90F2-D8307DFB7C86}"/>
                  </a:ext>
                </a:extLst>
              </p:cNvPr>
              <p:cNvSpPr txBox="1"/>
              <p:nvPr/>
            </p:nvSpPr>
            <p:spPr>
              <a:xfrm>
                <a:off x="2743737" y="4874927"/>
                <a:ext cx="65461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1400" b="1" dirty="0"/>
                  <a:t>Antenna Front End design </a:t>
                </a:r>
                <a:r>
                  <a:rPr lang="en-GB" sz="1400" i="1" dirty="0"/>
                  <a:t>(06/2018 – 08/2018)</a:t>
                </a:r>
                <a:r>
                  <a:rPr lang="en-GB" sz="1400" dirty="0"/>
                  <a:t>: RF board with Tx/Rx/Calibration functions working at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3.3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−3.8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GB" sz="1400" dirty="0"/>
                  <a:t>. The constrain is the width of the board must be small to be installed back-to-back with the antenna, whose size is comparable to half wavelength (40mm).  The design was fabricated using 4 layers stack-up PCB and used for a project demonstration.</a:t>
                </a:r>
              </a:p>
            </p:txBody>
          </p:sp>
        </mc:Choice>
        <mc:Fallback>
          <p:sp>
            <p:nvSpPr>
              <p:cNvPr id="40" name="Hộp Văn bản 76">
                <a:extLst>
                  <a:ext uri="{FF2B5EF4-FFF2-40B4-BE49-F238E27FC236}">
                    <a16:creationId xmlns:a16="http://schemas.microsoft.com/office/drawing/2014/main" id="{6840B37D-FC8D-48C7-90F2-D8307DFB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7" y="4874927"/>
                <a:ext cx="6546100" cy="1169551"/>
              </a:xfrm>
              <a:prstGeom prst="rect">
                <a:avLst/>
              </a:prstGeom>
              <a:blipFill>
                <a:blip r:embed="rId12"/>
                <a:stretch>
                  <a:fillRect l="-93" t="-1042" r="-27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Hộp Văn bản 76">
            <a:extLst>
              <a:ext uri="{FF2B5EF4-FFF2-40B4-BE49-F238E27FC236}">
                <a16:creationId xmlns:a16="http://schemas.microsoft.com/office/drawing/2014/main" id="{13C60738-0B21-42CF-8F20-34D9BB6C652B}"/>
              </a:ext>
            </a:extLst>
          </p:cNvPr>
          <p:cNvSpPr txBox="1"/>
          <p:nvPr/>
        </p:nvSpPr>
        <p:spPr>
          <a:xfrm>
            <a:off x="2728655" y="5942144"/>
            <a:ext cx="6546100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EM simulator </a:t>
            </a:r>
            <a:r>
              <a:rPr lang="en-US" sz="1400" i="1" dirty="0"/>
              <a:t>HFSS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PCB design </a:t>
            </a:r>
            <a:r>
              <a:rPr lang="en-US" sz="1400" i="1" dirty="0"/>
              <a:t>KiCAD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VNA/ZVA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Anechoic chamber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3" name="Hộp Văn bản 76">
            <a:extLst>
              <a:ext uri="{FF2B5EF4-FFF2-40B4-BE49-F238E27FC236}">
                <a16:creationId xmlns:a16="http://schemas.microsoft.com/office/drawing/2014/main" id="{CC58B871-BBC7-4450-B03B-54AAFB663C6A}"/>
              </a:ext>
            </a:extLst>
          </p:cNvPr>
          <p:cNvSpPr txBox="1"/>
          <p:nvPr/>
        </p:nvSpPr>
        <p:spPr>
          <a:xfrm>
            <a:off x="2715048" y="7465196"/>
            <a:ext cx="6864683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EM simulator </a:t>
            </a:r>
            <a:r>
              <a:rPr lang="en-US" sz="1400" i="1" dirty="0"/>
              <a:t>HFSS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PCB design </a:t>
            </a:r>
            <a:r>
              <a:rPr lang="en-US" sz="1400" i="1" dirty="0"/>
              <a:t>KiCAD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Microcontroller programming </a:t>
            </a:r>
            <a:r>
              <a:rPr lang="en-US" sz="1400" i="1" dirty="0"/>
              <a:t>Keil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VNA/ZVA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Satimo Starlab</a:t>
            </a:r>
          </a:p>
          <a:p>
            <a:pPr lvl="1"/>
            <a:endParaRPr lang="en-US" sz="1400" dirty="0"/>
          </a:p>
        </p:txBody>
      </p:sp>
      <p:sp>
        <p:nvSpPr>
          <p:cNvPr id="44" name="Hộp Văn bản 72">
            <a:extLst>
              <a:ext uri="{FF2B5EF4-FFF2-40B4-BE49-F238E27FC236}">
                <a16:creationId xmlns:a16="http://schemas.microsoft.com/office/drawing/2014/main" id="{BA1748D1-2327-48F0-8B50-575899B25467}"/>
              </a:ext>
            </a:extLst>
          </p:cNvPr>
          <p:cNvSpPr txBox="1"/>
          <p:nvPr/>
        </p:nvSpPr>
        <p:spPr>
          <a:xfrm>
            <a:off x="494912" y="2999284"/>
            <a:ext cx="753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>
                <a:hlinkClick r:id="rId13"/>
              </a:rPr>
              <a:t>LinkedIn</a:t>
            </a:r>
            <a:endParaRPr lang="en-GB" sz="1300" dirty="0"/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DA784A4-447B-42C0-A25A-156F5D45E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7" y="3053730"/>
            <a:ext cx="174517" cy="174517"/>
          </a:xfrm>
          <a:prstGeom prst="rect">
            <a:avLst/>
          </a:prstGeom>
        </p:spPr>
      </p:pic>
      <p:sp>
        <p:nvSpPr>
          <p:cNvPr id="46" name="Hộp Văn bản 25">
            <a:extLst>
              <a:ext uri="{FF2B5EF4-FFF2-40B4-BE49-F238E27FC236}">
                <a16:creationId xmlns:a16="http://schemas.microsoft.com/office/drawing/2014/main" id="{45046939-6FD2-4968-B57A-B41CB1895465}"/>
              </a:ext>
            </a:extLst>
          </p:cNvPr>
          <p:cNvSpPr txBox="1"/>
          <p:nvPr/>
        </p:nvSpPr>
        <p:spPr>
          <a:xfrm>
            <a:off x="2661559" y="8183635"/>
            <a:ext cx="97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COURSES</a:t>
            </a:r>
          </a:p>
        </p:txBody>
      </p:sp>
      <p:sp>
        <p:nvSpPr>
          <p:cNvPr id="47" name="Hộp Văn bản 1">
            <a:extLst>
              <a:ext uri="{FF2B5EF4-FFF2-40B4-BE49-F238E27FC236}">
                <a16:creationId xmlns:a16="http://schemas.microsoft.com/office/drawing/2014/main" id="{933753EB-8B24-4E57-B509-E7E10650A4B8}"/>
              </a:ext>
            </a:extLst>
          </p:cNvPr>
          <p:cNvSpPr txBox="1"/>
          <p:nvPr/>
        </p:nvSpPr>
        <p:spPr>
          <a:xfrm>
            <a:off x="2691518" y="8536683"/>
            <a:ext cx="652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US" sz="1400" dirty="0"/>
              <a:t>ESoA: </a:t>
            </a:r>
            <a:r>
              <a:rPr lang="en-US" sz="1400" b="1" i="1" dirty="0"/>
              <a:t>Antenna systems for 5G communication</a:t>
            </a:r>
            <a:r>
              <a:rPr lang="en-US" sz="1400" i="1" dirty="0"/>
              <a:t> </a:t>
            </a:r>
            <a:r>
              <a:rPr lang="en-US" sz="1400" dirty="0"/>
              <a:t>by Chalmers University of Technology</a:t>
            </a:r>
            <a:endParaRPr lang="en-GB" sz="1400" dirty="0"/>
          </a:p>
          <a:p>
            <a:pPr marL="200025" indent="-200025" algn="just">
              <a:buFont typeface="Arial" panose="020B0604020202020204" pitchFamily="34" charset="0"/>
              <a:buChar char="•"/>
            </a:pPr>
            <a:r>
              <a:rPr lang="en-US" sz="1400" dirty="0"/>
              <a:t>ESoA : </a:t>
            </a:r>
            <a:r>
              <a:rPr lang="en-US" sz="1400" b="1" i="1" dirty="0"/>
              <a:t>Antennas and Rectennas for IoT Applications</a:t>
            </a:r>
            <a:r>
              <a:rPr lang="en-US" sz="1400" b="1" dirty="0"/>
              <a:t> </a:t>
            </a:r>
            <a:r>
              <a:rPr lang="en-US" sz="1400" dirty="0"/>
              <a:t>by </a:t>
            </a:r>
            <a:r>
              <a:rPr lang="en-GB" sz="1400" dirty="0"/>
              <a:t>Université Côte d’Azur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540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</Words>
  <Application>Microsoft Office PowerPoint</Application>
  <PresentationFormat>A3 Paper (297x420 mm)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Tran Quang Khai</dc:creator>
  <cp:lastModifiedBy>Khai Nguyen</cp:lastModifiedBy>
  <cp:revision>85</cp:revision>
  <dcterms:created xsi:type="dcterms:W3CDTF">2016-08-21T03:25:47Z</dcterms:created>
  <dcterms:modified xsi:type="dcterms:W3CDTF">2020-05-24T19:09:28Z</dcterms:modified>
</cp:coreProperties>
</file>