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3" r:id="rId6"/>
    <p:sldId id="276" r:id="rId7"/>
    <p:sldId id="302" r:id="rId8"/>
    <p:sldId id="301" r:id="rId9"/>
    <p:sldId id="300" r:id="rId10"/>
    <p:sldId id="278" r:id="rId11"/>
    <p:sldId id="289" r:id="rId12"/>
    <p:sldId id="290" r:id="rId13"/>
    <p:sldId id="291" r:id="rId14"/>
    <p:sldId id="304" r:id="rId15"/>
    <p:sldId id="316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7" r:id="rId24"/>
    <p:sldId id="314" r:id="rId25"/>
    <p:sldId id="313" r:id="rId26"/>
    <p:sldId id="29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6077" autoAdjust="0"/>
  </p:normalViewPr>
  <p:slideViewPr>
    <p:cSldViewPr snapToGrid="0" showGuides="1">
      <p:cViewPr varScale="1">
        <p:scale>
          <a:sx n="97" d="100"/>
          <a:sy n="97" d="100"/>
        </p:scale>
        <p:origin x="149" y="4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D5C03-C58D-4005-BDA8-35A7860E6233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F355CB2-BCC3-4A87-86E8-6010275C1A2E}">
      <dgm:prSet custT="1"/>
      <dgm:spPr>
        <a:noFill/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3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STOCKLIST vs S&amp;P 500(SPY)</a:t>
          </a:r>
        </a:p>
      </dgm:t>
    </dgm:pt>
    <dgm:pt modelId="{7B5E5B3B-ECB5-4AC6-9EB5-8BFCAA9C9992}" type="parTrans" cxnId="{FB780829-46BE-4219-BCAB-9B42A18A567A}">
      <dgm:prSet/>
      <dgm:spPr/>
      <dgm:t>
        <a:bodyPr/>
        <a:lstStyle/>
        <a:p>
          <a:endParaRPr lang="en-US"/>
        </a:p>
      </dgm:t>
    </dgm:pt>
    <dgm:pt modelId="{27E6D5AC-BB43-43AD-8F1A-F244954E7EFE}" type="sibTrans" cxnId="{FB780829-46BE-4219-BCAB-9B42A18A567A}">
      <dgm:prSet/>
      <dgm:spPr/>
      <dgm:t>
        <a:bodyPr/>
        <a:lstStyle/>
        <a:p>
          <a:endParaRPr lang="en-US"/>
        </a:p>
      </dgm:t>
    </dgm:pt>
    <dgm:pt modelId="{796782E7-A455-4FBA-A11C-97EE736B888F}" type="pres">
      <dgm:prSet presAssocID="{D81D5C03-C58D-4005-BDA8-35A7860E6233}" presName="linearFlow" presStyleCnt="0">
        <dgm:presLayoutVars>
          <dgm:dir/>
          <dgm:resizeHandles val="exact"/>
        </dgm:presLayoutVars>
      </dgm:prSet>
      <dgm:spPr/>
    </dgm:pt>
    <dgm:pt modelId="{16A85A4D-E641-4600-B9EF-3EBD0B2677C1}" type="pres">
      <dgm:prSet presAssocID="{8F355CB2-BCC3-4A87-86E8-6010275C1A2E}" presName="composite" presStyleCnt="0"/>
      <dgm:spPr/>
    </dgm:pt>
    <dgm:pt modelId="{2BF08B1D-8CA6-435F-99D5-2EAB939F9AF6}" type="pres">
      <dgm:prSet presAssocID="{8F355CB2-BCC3-4A87-86E8-6010275C1A2E}" presName="imgShp" presStyleLbl="fgImgPlace1" presStyleIdx="0" presStyleCnt="1" custLinFactNeighborX="26745" custLinFactNeighborY="406"/>
      <dgm:spPr>
        <a:blipFill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oseup of a hand holding a key with a house dongle"/>
        </a:ext>
      </dgm:extLst>
    </dgm:pt>
    <dgm:pt modelId="{7216E0D5-4785-4D0C-9582-3E610A4B556D}" type="pres">
      <dgm:prSet presAssocID="{8F355CB2-BCC3-4A87-86E8-6010275C1A2E}" presName="txShp" presStyleLbl="node1" presStyleIdx="0" presStyleCnt="1" custLinFactNeighborX="2076" custLinFactNeighborY="406">
        <dgm:presLayoutVars>
          <dgm:bulletEnabled val="1"/>
        </dgm:presLayoutVars>
      </dgm:prSet>
      <dgm:spPr/>
    </dgm:pt>
  </dgm:ptLst>
  <dgm:cxnLst>
    <dgm:cxn modelId="{FB780829-46BE-4219-BCAB-9B42A18A567A}" srcId="{D81D5C03-C58D-4005-BDA8-35A7860E6233}" destId="{8F355CB2-BCC3-4A87-86E8-6010275C1A2E}" srcOrd="0" destOrd="0" parTransId="{7B5E5B3B-ECB5-4AC6-9EB5-8BFCAA9C9992}" sibTransId="{27E6D5AC-BB43-43AD-8F1A-F244954E7EFE}"/>
    <dgm:cxn modelId="{D810A560-C169-4A4B-92B1-3EBB2DC64379}" type="presOf" srcId="{D81D5C03-C58D-4005-BDA8-35A7860E6233}" destId="{796782E7-A455-4FBA-A11C-97EE736B888F}" srcOrd="0" destOrd="0" presId="urn:microsoft.com/office/officeart/2005/8/layout/vList3"/>
    <dgm:cxn modelId="{0D6846D1-98F9-4F5F-821D-A02E66ACFDDE}" type="presOf" srcId="{8F355CB2-BCC3-4A87-86E8-6010275C1A2E}" destId="{7216E0D5-4785-4D0C-9582-3E610A4B556D}" srcOrd="0" destOrd="0" presId="urn:microsoft.com/office/officeart/2005/8/layout/vList3"/>
    <dgm:cxn modelId="{2C51FD64-4D7C-4F5C-BFE6-3D6AA7FEC376}" type="presParOf" srcId="{796782E7-A455-4FBA-A11C-97EE736B888F}" destId="{16A85A4D-E641-4600-B9EF-3EBD0B2677C1}" srcOrd="0" destOrd="0" presId="urn:microsoft.com/office/officeart/2005/8/layout/vList3"/>
    <dgm:cxn modelId="{BB0FC16D-33D8-49BA-AF24-0E9D0E5E08C1}" type="presParOf" srcId="{16A85A4D-E641-4600-B9EF-3EBD0B2677C1}" destId="{2BF08B1D-8CA6-435F-99D5-2EAB939F9AF6}" srcOrd="0" destOrd="0" presId="urn:microsoft.com/office/officeart/2005/8/layout/vList3"/>
    <dgm:cxn modelId="{26ABBABD-2CA1-44F6-9D27-5C76A252F05E}" type="presParOf" srcId="{16A85A4D-E641-4600-B9EF-3EBD0B2677C1}" destId="{7216E0D5-4785-4D0C-9582-3E610A4B556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55345-EBE0-4FB9-A855-1E5482F945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51B057-7FBE-4B40-B30E-32BCCB5250C0}">
      <dgm:prSet phldrT="[Text]" custT="1"/>
      <dgm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sz="20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CBRE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(CBRE Group Inc)</a:t>
          </a:r>
        </a:p>
      </dgm:t>
    </dgm:pt>
    <dgm:pt modelId="{4AFB0B06-5D5A-4655-AA49-41A768C35366}" type="parTrans" cxnId="{4837E25A-8142-4317-A6F2-DFE576A90E19}">
      <dgm:prSet/>
      <dgm:spPr/>
      <dgm:t>
        <a:bodyPr/>
        <a:lstStyle/>
        <a:p>
          <a:endParaRPr lang="en-US"/>
        </a:p>
      </dgm:t>
    </dgm:pt>
    <dgm:pt modelId="{B67A15AF-EBDC-4A75-8862-9B9C5783A57E}" type="sibTrans" cxnId="{4837E25A-8142-4317-A6F2-DFE576A90E19}">
      <dgm:prSet/>
      <dgm:spPr/>
      <dgm:t>
        <a:bodyPr/>
        <a:lstStyle/>
        <a:p>
          <a:endParaRPr lang="en-US"/>
        </a:p>
      </dgm:t>
    </dgm:pt>
    <dgm:pt modelId="{A862F543-6257-46CD-8A6B-152A76F35D18}">
      <dgm:prSet phldrT="[Text]" custT="1"/>
      <dgm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AVB                             (AvalonBay Communities Inc)</a:t>
          </a:r>
        </a:p>
      </dgm:t>
    </dgm:pt>
    <dgm:pt modelId="{79153AB0-9844-4F8D-9BBE-824E455FBE00}" type="parTrans" cxnId="{498BC802-8802-438E-9D57-ABE7CB84095A}">
      <dgm:prSet/>
      <dgm:spPr/>
      <dgm:t>
        <a:bodyPr/>
        <a:lstStyle/>
        <a:p>
          <a:endParaRPr lang="en-US"/>
        </a:p>
      </dgm:t>
    </dgm:pt>
    <dgm:pt modelId="{29A7381C-DBAC-4BB2-A88F-A754CB285A91}" type="sibTrans" cxnId="{498BC802-8802-438E-9D57-ABE7CB84095A}">
      <dgm:prSet/>
      <dgm:spPr/>
      <dgm:t>
        <a:bodyPr/>
        <a:lstStyle/>
        <a:p>
          <a:endParaRPr lang="en-US"/>
        </a:p>
      </dgm:t>
    </dgm:pt>
    <dgm:pt modelId="{39D5E62C-91B7-49C1-B487-0DF5CC1D6DDB}">
      <dgm:prSet phldrT="[Text]" custT="1"/>
      <dgm:spPr>
        <a:solidFill>
          <a:schemeClr val="accent3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SPY                                                          (S &amp; P 500 ETF TRUST)</a:t>
          </a:r>
        </a:p>
      </dgm:t>
    </dgm:pt>
    <dgm:pt modelId="{7B870D8B-8FCB-4536-BE73-0FC7F652F183}" type="parTrans" cxnId="{7D517C40-761B-4EB4-B46F-A538B2367DCA}">
      <dgm:prSet/>
      <dgm:spPr/>
      <dgm:t>
        <a:bodyPr/>
        <a:lstStyle/>
        <a:p>
          <a:endParaRPr lang="en-US"/>
        </a:p>
      </dgm:t>
    </dgm:pt>
    <dgm:pt modelId="{7E24BEA3-C44B-4D5C-9CC3-F18199BD269D}" type="sibTrans" cxnId="{7D517C40-761B-4EB4-B46F-A538B2367DCA}">
      <dgm:prSet/>
      <dgm:spPr/>
      <dgm:t>
        <a:bodyPr/>
        <a:lstStyle/>
        <a:p>
          <a:endParaRPr lang="en-US"/>
        </a:p>
      </dgm:t>
    </dgm:pt>
    <dgm:pt modelId="{C409F319-0C4A-44BA-B1C9-C151CAD27DB6}">
      <dgm:prSet phldrT="[Text]" custT="1"/>
      <dgm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AMT                            (American Towe Corp)</a:t>
          </a:r>
        </a:p>
      </dgm:t>
    </dgm:pt>
    <dgm:pt modelId="{DAE5A74E-772C-467A-8131-CBF46F7C899C}" type="parTrans" cxnId="{380EC195-6337-4B85-8E5B-724D9ACEB808}">
      <dgm:prSet/>
      <dgm:spPr/>
      <dgm:t>
        <a:bodyPr/>
        <a:lstStyle/>
        <a:p>
          <a:endParaRPr lang="en-US"/>
        </a:p>
      </dgm:t>
    </dgm:pt>
    <dgm:pt modelId="{226FF7D9-FA1D-47F1-B30A-A8E8ECF9523F}" type="sibTrans" cxnId="{380EC195-6337-4B85-8E5B-724D9ACEB808}">
      <dgm:prSet/>
      <dgm:spPr/>
      <dgm:t>
        <a:bodyPr/>
        <a:lstStyle/>
        <a:p>
          <a:endParaRPr lang="en-US"/>
        </a:p>
      </dgm:t>
    </dgm:pt>
    <dgm:pt modelId="{9ECDB7EC-D9FE-4DE4-BE6E-AF6230C399CD}">
      <dgm:prSet phldrT="[Text]" custT="1"/>
      <dgm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ESS                             (Essex Property Trust Inc)</a:t>
          </a:r>
        </a:p>
      </dgm:t>
    </dgm:pt>
    <dgm:pt modelId="{DE099DF8-DBF4-4F7F-80D8-BFAE6F4F82C1}" type="parTrans" cxnId="{B51126FB-0749-4007-85FF-42696639D4CD}">
      <dgm:prSet/>
      <dgm:spPr/>
      <dgm:t>
        <a:bodyPr/>
        <a:lstStyle/>
        <a:p>
          <a:endParaRPr lang="en-US"/>
        </a:p>
      </dgm:t>
    </dgm:pt>
    <dgm:pt modelId="{9A6B7A52-8884-45FE-9BC3-1F25626EC847}" type="sibTrans" cxnId="{B51126FB-0749-4007-85FF-42696639D4CD}">
      <dgm:prSet/>
      <dgm:spPr/>
      <dgm:t>
        <a:bodyPr/>
        <a:lstStyle/>
        <a:p>
          <a:endParaRPr lang="en-US"/>
        </a:p>
      </dgm:t>
    </dgm:pt>
    <dgm:pt modelId="{B78CC285-5376-4080-B3A6-26769A790CDF}" type="pres">
      <dgm:prSet presAssocID="{8A555345-EBE0-4FB9-A855-1E5482F94542}" presName="diagram" presStyleCnt="0">
        <dgm:presLayoutVars>
          <dgm:dir/>
          <dgm:resizeHandles val="exact"/>
        </dgm:presLayoutVars>
      </dgm:prSet>
      <dgm:spPr/>
    </dgm:pt>
    <dgm:pt modelId="{C2B27290-8F38-41A8-AE34-D8C1629B8003}" type="pres">
      <dgm:prSet presAssocID="{2E51B057-7FBE-4B40-B30E-32BCCB5250C0}" presName="node" presStyleLbl="node1" presStyleIdx="0" presStyleCnt="5" custScaleX="39536" custScaleY="50840" custLinFactNeighborX="-24063" custLinFactNeighborY="179">
        <dgm:presLayoutVars>
          <dgm:bulletEnabled val="1"/>
        </dgm:presLayoutVars>
      </dgm:prSet>
      <dgm:spPr/>
    </dgm:pt>
    <dgm:pt modelId="{3D436235-DC06-42D4-BF5B-18924A79EF65}" type="pres">
      <dgm:prSet presAssocID="{B67A15AF-EBDC-4A75-8862-9B9C5783A57E}" presName="sibTrans" presStyleCnt="0"/>
      <dgm:spPr/>
    </dgm:pt>
    <dgm:pt modelId="{9D1D2B6A-2EAB-4BC3-8DB6-B53C17687978}" type="pres">
      <dgm:prSet presAssocID="{9ECDB7EC-D9FE-4DE4-BE6E-AF6230C399CD}" presName="node" presStyleLbl="node1" presStyleIdx="1" presStyleCnt="5" custScaleX="39536" custScaleY="50840" custLinFactNeighborX="-20866" custLinFactNeighborY="138">
        <dgm:presLayoutVars>
          <dgm:bulletEnabled val="1"/>
        </dgm:presLayoutVars>
      </dgm:prSet>
      <dgm:spPr/>
    </dgm:pt>
    <dgm:pt modelId="{A98A96B4-2AEC-4065-BCA6-A95BFC272B8F}" type="pres">
      <dgm:prSet presAssocID="{9A6B7A52-8884-45FE-9BC3-1F25626EC847}" presName="sibTrans" presStyleCnt="0"/>
      <dgm:spPr/>
    </dgm:pt>
    <dgm:pt modelId="{368DAB9F-EE0F-4819-BF8D-931483CE6514}" type="pres">
      <dgm:prSet presAssocID="{C409F319-0C4A-44BA-B1C9-C151CAD27DB6}" presName="node" presStyleLbl="node1" presStyleIdx="2" presStyleCnt="5" custScaleX="39536" custScaleY="50840" custLinFactNeighborX="-28429" custLinFactNeighborY="-91">
        <dgm:presLayoutVars>
          <dgm:bulletEnabled val="1"/>
        </dgm:presLayoutVars>
      </dgm:prSet>
      <dgm:spPr/>
    </dgm:pt>
    <dgm:pt modelId="{355BEA3C-D5A1-4205-91F2-32E4B53A376C}" type="pres">
      <dgm:prSet presAssocID="{226FF7D9-FA1D-47F1-B30A-A8E8ECF9523F}" presName="sibTrans" presStyleCnt="0"/>
      <dgm:spPr/>
    </dgm:pt>
    <dgm:pt modelId="{7F8D96D7-4B6E-487D-8087-87AA2D4C6066}" type="pres">
      <dgm:prSet presAssocID="{A862F543-6257-46CD-8A6B-152A76F35D18}" presName="node" presStyleLbl="node1" presStyleIdx="3" presStyleCnt="5" custScaleX="39536" custScaleY="50840" custLinFactX="45345" custLinFactNeighborX="100000" custLinFactNeighborY="-99329">
        <dgm:presLayoutVars>
          <dgm:bulletEnabled val="1"/>
        </dgm:presLayoutVars>
      </dgm:prSet>
      <dgm:spPr/>
    </dgm:pt>
    <dgm:pt modelId="{2C03AB80-7760-49FC-BAC3-17BA51DF7825}" type="pres">
      <dgm:prSet presAssocID="{29A7381C-DBAC-4BB2-A88F-A754CB285A91}" presName="sibTrans" presStyleCnt="0"/>
      <dgm:spPr/>
    </dgm:pt>
    <dgm:pt modelId="{511627E6-53A0-44FA-B5DD-CE137ADAFACF}" type="pres">
      <dgm:prSet presAssocID="{39D5E62C-91B7-49C1-B487-0DF5CC1D6DDB}" presName="node" presStyleLbl="node1" presStyleIdx="4" presStyleCnt="5" custScaleX="49261" custScaleY="54734" custLinFactNeighborX="-25278" custLinFactNeighborY="-9086">
        <dgm:presLayoutVars>
          <dgm:bulletEnabled val="1"/>
        </dgm:presLayoutVars>
      </dgm:prSet>
      <dgm:spPr/>
    </dgm:pt>
  </dgm:ptLst>
  <dgm:cxnLst>
    <dgm:cxn modelId="{498BC802-8802-438E-9D57-ABE7CB84095A}" srcId="{8A555345-EBE0-4FB9-A855-1E5482F94542}" destId="{A862F543-6257-46CD-8A6B-152A76F35D18}" srcOrd="3" destOrd="0" parTransId="{79153AB0-9844-4F8D-9BBE-824E455FBE00}" sibTransId="{29A7381C-DBAC-4BB2-A88F-A754CB285A91}"/>
    <dgm:cxn modelId="{4D1EB60E-32F4-4F3F-ADC0-A8AF35442638}" type="presOf" srcId="{8A555345-EBE0-4FB9-A855-1E5482F94542}" destId="{B78CC285-5376-4080-B3A6-26769A790CDF}" srcOrd="0" destOrd="0" presId="urn:microsoft.com/office/officeart/2005/8/layout/default"/>
    <dgm:cxn modelId="{18052E11-01D9-43AC-B62D-6E166BA6E345}" type="presOf" srcId="{C409F319-0C4A-44BA-B1C9-C151CAD27DB6}" destId="{368DAB9F-EE0F-4819-BF8D-931483CE6514}" srcOrd="0" destOrd="0" presId="urn:microsoft.com/office/officeart/2005/8/layout/default"/>
    <dgm:cxn modelId="{7D517C40-761B-4EB4-B46F-A538B2367DCA}" srcId="{8A555345-EBE0-4FB9-A855-1E5482F94542}" destId="{39D5E62C-91B7-49C1-B487-0DF5CC1D6DDB}" srcOrd="4" destOrd="0" parTransId="{7B870D8B-8FCB-4536-BE73-0FC7F652F183}" sibTransId="{7E24BEA3-C44B-4D5C-9CC3-F18199BD269D}"/>
    <dgm:cxn modelId="{DAABD05F-E818-4B25-8F36-CA03B316B6C0}" type="presOf" srcId="{39D5E62C-91B7-49C1-B487-0DF5CC1D6DDB}" destId="{511627E6-53A0-44FA-B5DD-CE137ADAFACF}" srcOrd="0" destOrd="0" presId="urn:microsoft.com/office/officeart/2005/8/layout/default"/>
    <dgm:cxn modelId="{4837E25A-8142-4317-A6F2-DFE576A90E19}" srcId="{8A555345-EBE0-4FB9-A855-1E5482F94542}" destId="{2E51B057-7FBE-4B40-B30E-32BCCB5250C0}" srcOrd="0" destOrd="0" parTransId="{4AFB0B06-5D5A-4655-AA49-41A768C35366}" sibTransId="{B67A15AF-EBDC-4A75-8862-9B9C5783A57E}"/>
    <dgm:cxn modelId="{380EC195-6337-4B85-8E5B-724D9ACEB808}" srcId="{8A555345-EBE0-4FB9-A855-1E5482F94542}" destId="{C409F319-0C4A-44BA-B1C9-C151CAD27DB6}" srcOrd="2" destOrd="0" parTransId="{DAE5A74E-772C-467A-8131-CBF46F7C899C}" sibTransId="{226FF7D9-FA1D-47F1-B30A-A8E8ECF9523F}"/>
    <dgm:cxn modelId="{A8DFDDAE-5145-455D-AD7A-6209BAD72AA6}" type="presOf" srcId="{9ECDB7EC-D9FE-4DE4-BE6E-AF6230C399CD}" destId="{9D1D2B6A-2EAB-4BC3-8DB6-B53C17687978}" srcOrd="0" destOrd="0" presId="urn:microsoft.com/office/officeart/2005/8/layout/default"/>
    <dgm:cxn modelId="{535E79C3-E6BA-4C5E-A7AD-18C3544FB513}" type="presOf" srcId="{A862F543-6257-46CD-8A6B-152A76F35D18}" destId="{7F8D96D7-4B6E-487D-8087-87AA2D4C6066}" srcOrd="0" destOrd="0" presId="urn:microsoft.com/office/officeart/2005/8/layout/default"/>
    <dgm:cxn modelId="{F6F994EA-86DB-4D15-9E0C-07651812D9A9}" type="presOf" srcId="{2E51B057-7FBE-4B40-B30E-32BCCB5250C0}" destId="{C2B27290-8F38-41A8-AE34-D8C1629B8003}" srcOrd="0" destOrd="0" presId="urn:microsoft.com/office/officeart/2005/8/layout/default"/>
    <dgm:cxn modelId="{B51126FB-0749-4007-85FF-42696639D4CD}" srcId="{8A555345-EBE0-4FB9-A855-1E5482F94542}" destId="{9ECDB7EC-D9FE-4DE4-BE6E-AF6230C399CD}" srcOrd="1" destOrd="0" parTransId="{DE099DF8-DBF4-4F7F-80D8-BFAE6F4F82C1}" sibTransId="{9A6B7A52-8884-45FE-9BC3-1F25626EC847}"/>
    <dgm:cxn modelId="{731F38A2-CAC1-4180-B334-4E2A581E0F4E}" type="presParOf" srcId="{B78CC285-5376-4080-B3A6-26769A790CDF}" destId="{C2B27290-8F38-41A8-AE34-D8C1629B8003}" srcOrd="0" destOrd="0" presId="urn:microsoft.com/office/officeart/2005/8/layout/default"/>
    <dgm:cxn modelId="{6DDEB230-AD18-47BB-B977-4FFE3CC6F4DA}" type="presParOf" srcId="{B78CC285-5376-4080-B3A6-26769A790CDF}" destId="{3D436235-DC06-42D4-BF5B-18924A79EF65}" srcOrd="1" destOrd="0" presId="urn:microsoft.com/office/officeart/2005/8/layout/default"/>
    <dgm:cxn modelId="{FF85B047-434B-450A-8FA3-A1BAD5BFD928}" type="presParOf" srcId="{B78CC285-5376-4080-B3A6-26769A790CDF}" destId="{9D1D2B6A-2EAB-4BC3-8DB6-B53C17687978}" srcOrd="2" destOrd="0" presId="urn:microsoft.com/office/officeart/2005/8/layout/default"/>
    <dgm:cxn modelId="{1380E284-87E8-4848-972E-E077FA34491E}" type="presParOf" srcId="{B78CC285-5376-4080-B3A6-26769A790CDF}" destId="{A98A96B4-2AEC-4065-BCA6-A95BFC272B8F}" srcOrd="3" destOrd="0" presId="urn:microsoft.com/office/officeart/2005/8/layout/default"/>
    <dgm:cxn modelId="{4816E016-DEFB-4C20-81D1-61450F158427}" type="presParOf" srcId="{B78CC285-5376-4080-B3A6-26769A790CDF}" destId="{368DAB9F-EE0F-4819-BF8D-931483CE6514}" srcOrd="4" destOrd="0" presId="urn:microsoft.com/office/officeart/2005/8/layout/default"/>
    <dgm:cxn modelId="{D154A9D3-EC5C-40D4-88B3-F6A279B2E862}" type="presParOf" srcId="{B78CC285-5376-4080-B3A6-26769A790CDF}" destId="{355BEA3C-D5A1-4205-91F2-32E4B53A376C}" srcOrd="5" destOrd="0" presId="urn:microsoft.com/office/officeart/2005/8/layout/default"/>
    <dgm:cxn modelId="{A3DBF4C5-4F5E-44BF-9F73-CFFEF8E27C3B}" type="presParOf" srcId="{B78CC285-5376-4080-B3A6-26769A790CDF}" destId="{7F8D96D7-4B6E-487D-8087-87AA2D4C6066}" srcOrd="6" destOrd="0" presId="urn:microsoft.com/office/officeart/2005/8/layout/default"/>
    <dgm:cxn modelId="{C46D04F9-4BE1-40F8-9BE5-4563759E55E3}" type="presParOf" srcId="{B78CC285-5376-4080-B3A6-26769A790CDF}" destId="{2C03AB80-7760-49FC-BAC3-17BA51DF7825}" srcOrd="7" destOrd="0" presId="urn:microsoft.com/office/officeart/2005/8/layout/default"/>
    <dgm:cxn modelId="{C56EC0C2-EA2D-4192-98DD-48E6E02FB29D}" type="presParOf" srcId="{B78CC285-5376-4080-B3A6-26769A790CDF}" destId="{511627E6-53A0-44FA-B5DD-CE137ADAFACF}" srcOrd="8" destOrd="0" presId="urn:microsoft.com/office/officeart/2005/8/layout/default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16D3B-5AD4-427D-B4DC-1D558F2F14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32BEED8-2850-4E25-B889-839660BABE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analyzes HISTORICAL PERFORMANCE USING the pricing information of REAL ESTATE stocks  from 2021-01-01 to 2022-04-13.</a:t>
          </a:r>
        </a:p>
      </dgm:t>
    </dgm:pt>
    <dgm:pt modelId="{F4F7F418-05A0-415E-8137-3EA505B328FC}" type="parTrans" cxnId="{173C8C3A-3932-4336-AB13-1CB6989BFA19}">
      <dgm:prSet/>
      <dgm:spPr/>
      <dgm:t>
        <a:bodyPr/>
        <a:lstStyle/>
        <a:p>
          <a:endParaRPr lang="en-US"/>
        </a:p>
      </dgm:t>
    </dgm:pt>
    <dgm:pt modelId="{65CC4B38-8299-47FC-BAFA-4ACCD6B191A1}" type="sibTrans" cxnId="{173C8C3A-3932-4336-AB13-1CB6989BFA19}">
      <dgm:prSet/>
      <dgm:spPr/>
      <dgm:t>
        <a:bodyPr/>
        <a:lstStyle/>
        <a:p>
          <a:endParaRPr lang="en-US"/>
        </a:p>
      </dgm:t>
    </dgm:pt>
    <dgm:pt modelId="{CB62A7C0-3759-4FBB-8741-788E3CB4F1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picks top 3 best performing stocks from past performance analysis and compares the  analysis to SPY(S&amp;P 500 ) within the same timeframe to come up with best performing stock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F09F4D0-E5CA-430F-8B32-9C74DAAFE292}" type="parTrans" cxnId="{8C93795E-3E2D-41A9-9CC6-74C9FE56CB2D}">
      <dgm:prSet/>
      <dgm:spPr/>
      <dgm:t>
        <a:bodyPr/>
        <a:lstStyle/>
        <a:p>
          <a:endParaRPr lang="en-US"/>
        </a:p>
      </dgm:t>
    </dgm:pt>
    <dgm:pt modelId="{1216E271-1B85-490D-A72B-C553AC1D5C0D}" type="sibTrans" cxnId="{8C93795E-3E2D-41A9-9CC6-74C9FE56CB2D}">
      <dgm:prSet/>
      <dgm:spPr/>
      <dgm:t>
        <a:bodyPr/>
        <a:lstStyle/>
        <a:p>
          <a:endParaRPr lang="en-US"/>
        </a:p>
      </dgm:t>
    </dgm:pt>
    <dgm:pt modelId="{568F48B9-F455-4034-909D-C34C29421A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forecasts future performance of the top three real estate stocks USING MONTE CARLO SIMULATION.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CAC68-885E-4759-872F-C3FE5C138282}" type="parTrans" cxnId="{45C7F051-82FB-44C7-A269-147B9AEA238F}">
      <dgm:prSet/>
      <dgm:spPr/>
      <dgm:t>
        <a:bodyPr/>
        <a:lstStyle/>
        <a:p>
          <a:endParaRPr lang="en-US"/>
        </a:p>
      </dgm:t>
    </dgm:pt>
    <dgm:pt modelId="{B7499FEB-45BF-4519-B64E-2F3C9952A99B}" type="sibTrans" cxnId="{45C7F051-82FB-44C7-A269-147B9AEA238F}">
      <dgm:prSet/>
      <dgm:spPr/>
      <dgm:t>
        <a:bodyPr/>
        <a:lstStyle/>
        <a:p>
          <a:endParaRPr lang="en-US"/>
        </a:p>
      </dgm:t>
    </dgm:pt>
    <dgm:pt modelId="{FC6713A1-EE6D-41C2-A4D5-ACC08F8AC0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Program is deployed via a CLI Web Application.</a:t>
          </a:r>
        </a:p>
      </dgm:t>
    </dgm:pt>
    <dgm:pt modelId="{6180C901-6C53-4032-99D2-9B6ED338CC95}" type="parTrans" cxnId="{39000BF9-CA5E-4DEB-9A2C-D08FF101E183}">
      <dgm:prSet/>
      <dgm:spPr/>
      <dgm:t>
        <a:bodyPr/>
        <a:lstStyle/>
        <a:p>
          <a:endParaRPr lang="en-US"/>
        </a:p>
      </dgm:t>
    </dgm:pt>
    <dgm:pt modelId="{ACA64161-FAA1-4389-8B07-036369B52393}" type="sibTrans" cxnId="{39000BF9-CA5E-4DEB-9A2C-D08FF101E183}">
      <dgm:prSet/>
      <dgm:spPr/>
      <dgm:t>
        <a:bodyPr/>
        <a:lstStyle/>
        <a:p>
          <a:endParaRPr lang="en-US"/>
        </a:p>
      </dgm:t>
    </dgm:pt>
    <dgm:pt modelId="{47456446-6687-4FBF-891E-A2DE84E1A7BD}" type="pres">
      <dgm:prSet presAssocID="{BCE16D3B-5AD4-427D-B4DC-1D558F2F14BE}" presName="root" presStyleCnt="0">
        <dgm:presLayoutVars>
          <dgm:dir/>
          <dgm:resizeHandles val="exact"/>
        </dgm:presLayoutVars>
      </dgm:prSet>
      <dgm:spPr/>
    </dgm:pt>
    <dgm:pt modelId="{B03011DE-5E83-43E5-9B34-AB202DD3CBB5}" type="pres">
      <dgm:prSet presAssocID="{F32BEED8-2850-4E25-B889-839660BABE4A}" presName="compNode" presStyleCnt="0"/>
      <dgm:spPr/>
    </dgm:pt>
    <dgm:pt modelId="{84585646-1165-4B89-9F2F-B7D1995FAA19}" type="pres">
      <dgm:prSet presAssocID="{F32BEED8-2850-4E25-B889-839660BABE4A}" presName="iconBgRect" presStyleLbl="bgShp" presStyleIdx="0" presStyleCnt="4"/>
      <dgm:spPr/>
    </dgm:pt>
    <dgm:pt modelId="{B7116AD1-6CC6-49B9-A556-3B8876AC9D92}" type="pres">
      <dgm:prSet presAssocID="{F32BEED8-2850-4E25-B889-839660BABE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532443-3D6D-4BF0-BCD8-CACAD6ACBE7F}" type="pres">
      <dgm:prSet presAssocID="{F32BEED8-2850-4E25-B889-839660BABE4A}" presName="spaceRect" presStyleCnt="0"/>
      <dgm:spPr/>
    </dgm:pt>
    <dgm:pt modelId="{272FB92E-9EBF-4E03-BC23-FB5DE55FD056}" type="pres">
      <dgm:prSet presAssocID="{F32BEED8-2850-4E25-B889-839660BABE4A}" presName="textRect" presStyleLbl="revTx" presStyleIdx="0" presStyleCnt="4" custScaleX="95004">
        <dgm:presLayoutVars>
          <dgm:chMax val="1"/>
          <dgm:chPref val="1"/>
        </dgm:presLayoutVars>
      </dgm:prSet>
      <dgm:spPr/>
    </dgm:pt>
    <dgm:pt modelId="{E066B277-1699-4402-B8D7-36715AC32010}" type="pres">
      <dgm:prSet presAssocID="{65CC4B38-8299-47FC-BAFA-4ACCD6B191A1}" presName="sibTrans" presStyleCnt="0"/>
      <dgm:spPr/>
    </dgm:pt>
    <dgm:pt modelId="{0887E842-3940-4B80-9A58-3718F1D7471D}" type="pres">
      <dgm:prSet presAssocID="{CB62A7C0-3759-4FBB-8741-788E3CB4F1CF}" presName="compNode" presStyleCnt="0"/>
      <dgm:spPr/>
    </dgm:pt>
    <dgm:pt modelId="{B7EBF721-B640-4930-B44C-C8DCC0C89272}" type="pres">
      <dgm:prSet presAssocID="{CB62A7C0-3759-4FBB-8741-788E3CB4F1CF}" presName="iconBgRect" presStyleLbl="bgShp" presStyleIdx="1" presStyleCnt="4"/>
      <dgm:spPr/>
    </dgm:pt>
    <dgm:pt modelId="{E6DDBFD3-E8C0-4710-A6B5-93696630E228}" type="pres">
      <dgm:prSet presAssocID="{CB62A7C0-3759-4FBB-8741-788E3CB4F1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69F9EA2-E796-43F8-8428-C23C65674446}" type="pres">
      <dgm:prSet presAssocID="{CB62A7C0-3759-4FBB-8741-788E3CB4F1CF}" presName="spaceRect" presStyleCnt="0"/>
      <dgm:spPr/>
    </dgm:pt>
    <dgm:pt modelId="{CC69C69B-7F91-4AE7-8E68-8BE67CD0D598}" type="pres">
      <dgm:prSet presAssocID="{CB62A7C0-3759-4FBB-8741-788E3CB4F1CF}" presName="textRect" presStyleLbl="revTx" presStyleIdx="1" presStyleCnt="4">
        <dgm:presLayoutVars>
          <dgm:chMax val="1"/>
          <dgm:chPref val="1"/>
        </dgm:presLayoutVars>
      </dgm:prSet>
      <dgm:spPr/>
    </dgm:pt>
    <dgm:pt modelId="{8C312041-F341-433E-9886-F9D222AEE938}" type="pres">
      <dgm:prSet presAssocID="{1216E271-1B85-490D-A72B-C553AC1D5C0D}" presName="sibTrans" presStyleCnt="0"/>
      <dgm:spPr/>
    </dgm:pt>
    <dgm:pt modelId="{1B6E9B50-C80F-4E64-9A4A-11BEBEA2D7E3}" type="pres">
      <dgm:prSet presAssocID="{568F48B9-F455-4034-909D-C34C29421A09}" presName="compNode" presStyleCnt="0"/>
      <dgm:spPr/>
    </dgm:pt>
    <dgm:pt modelId="{251647F4-084F-495F-834C-25D5AFC8623A}" type="pres">
      <dgm:prSet presAssocID="{568F48B9-F455-4034-909D-C34C29421A09}" presName="iconBgRect" presStyleLbl="bgShp" presStyleIdx="2" presStyleCnt="4"/>
      <dgm:spPr/>
    </dgm:pt>
    <dgm:pt modelId="{0FF2A9CD-9EF5-48C5-8F96-2F423399BB14}" type="pres">
      <dgm:prSet presAssocID="{568F48B9-F455-4034-909D-C34C29421A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B7C5D9D-DCF0-44F3-B275-6D21BA4F6954}" type="pres">
      <dgm:prSet presAssocID="{568F48B9-F455-4034-909D-C34C29421A09}" presName="spaceRect" presStyleCnt="0"/>
      <dgm:spPr/>
    </dgm:pt>
    <dgm:pt modelId="{602114C5-74ED-4F24-9D3D-E9F561BE0709}" type="pres">
      <dgm:prSet presAssocID="{568F48B9-F455-4034-909D-C34C29421A09}" presName="textRect" presStyleLbl="revTx" presStyleIdx="2" presStyleCnt="4">
        <dgm:presLayoutVars>
          <dgm:chMax val="1"/>
          <dgm:chPref val="1"/>
        </dgm:presLayoutVars>
      </dgm:prSet>
      <dgm:spPr/>
    </dgm:pt>
    <dgm:pt modelId="{F66454F7-8223-46A4-8BD2-038EF1A962AA}" type="pres">
      <dgm:prSet presAssocID="{B7499FEB-45BF-4519-B64E-2F3C9952A99B}" presName="sibTrans" presStyleCnt="0"/>
      <dgm:spPr/>
    </dgm:pt>
    <dgm:pt modelId="{D619C784-E77F-4D7B-B4D0-2F159FE17647}" type="pres">
      <dgm:prSet presAssocID="{FC6713A1-EE6D-41C2-A4D5-ACC08F8AC0AF}" presName="compNode" presStyleCnt="0"/>
      <dgm:spPr/>
    </dgm:pt>
    <dgm:pt modelId="{C020208A-5F94-4259-A9B6-4E675F793ADD}" type="pres">
      <dgm:prSet presAssocID="{FC6713A1-EE6D-41C2-A4D5-ACC08F8AC0AF}" presName="iconBgRect" presStyleLbl="bgShp" presStyleIdx="3" presStyleCnt="4"/>
      <dgm:spPr/>
    </dgm:pt>
    <dgm:pt modelId="{252F97EA-243A-4E47-AF34-64C09BAD22D4}" type="pres">
      <dgm:prSet presAssocID="{FC6713A1-EE6D-41C2-A4D5-ACC08F8AC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7452AA-9F00-4E44-AEBB-10AC2FD9F1F7}" type="pres">
      <dgm:prSet presAssocID="{FC6713A1-EE6D-41C2-A4D5-ACC08F8AC0AF}" presName="spaceRect" presStyleCnt="0"/>
      <dgm:spPr/>
    </dgm:pt>
    <dgm:pt modelId="{E49236CE-836A-4405-88BF-49F16345BB4A}" type="pres">
      <dgm:prSet presAssocID="{FC6713A1-EE6D-41C2-A4D5-ACC08F8AC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D9480A-CA28-4FA9-9EF4-B8FAAC3BF11B}" type="presOf" srcId="{F32BEED8-2850-4E25-B889-839660BABE4A}" destId="{272FB92E-9EBF-4E03-BC23-FB5DE55FD056}" srcOrd="0" destOrd="0" presId="urn:microsoft.com/office/officeart/2018/5/layout/IconCircleLabelList"/>
    <dgm:cxn modelId="{0D2D9E1B-BA88-4EAF-ABC7-45C4C070662B}" type="presOf" srcId="{FC6713A1-EE6D-41C2-A4D5-ACC08F8AC0AF}" destId="{E49236CE-836A-4405-88BF-49F16345BB4A}" srcOrd="0" destOrd="0" presId="urn:microsoft.com/office/officeart/2018/5/layout/IconCircleLabelList"/>
    <dgm:cxn modelId="{DD4D7E21-6A7A-4BE8-A038-A40D06629FFA}" type="presOf" srcId="{BCE16D3B-5AD4-427D-B4DC-1D558F2F14BE}" destId="{47456446-6687-4FBF-891E-A2DE84E1A7BD}" srcOrd="0" destOrd="0" presId="urn:microsoft.com/office/officeart/2018/5/layout/IconCircleLabelList"/>
    <dgm:cxn modelId="{173C8C3A-3932-4336-AB13-1CB6989BFA19}" srcId="{BCE16D3B-5AD4-427D-B4DC-1D558F2F14BE}" destId="{F32BEED8-2850-4E25-B889-839660BABE4A}" srcOrd="0" destOrd="0" parTransId="{F4F7F418-05A0-415E-8137-3EA505B328FC}" sibTransId="{65CC4B38-8299-47FC-BAFA-4ACCD6B191A1}"/>
    <dgm:cxn modelId="{8C93795E-3E2D-41A9-9CC6-74C9FE56CB2D}" srcId="{BCE16D3B-5AD4-427D-B4DC-1D558F2F14BE}" destId="{CB62A7C0-3759-4FBB-8741-788E3CB4F1CF}" srcOrd="1" destOrd="0" parTransId="{CF09F4D0-E5CA-430F-8B32-9C74DAAFE292}" sibTransId="{1216E271-1B85-490D-A72B-C553AC1D5C0D}"/>
    <dgm:cxn modelId="{45C7F051-82FB-44C7-A269-147B9AEA238F}" srcId="{BCE16D3B-5AD4-427D-B4DC-1D558F2F14BE}" destId="{568F48B9-F455-4034-909D-C34C29421A09}" srcOrd="2" destOrd="0" parTransId="{2B4CAC68-885E-4759-872F-C3FE5C138282}" sibTransId="{B7499FEB-45BF-4519-B64E-2F3C9952A99B}"/>
    <dgm:cxn modelId="{1D42DE7A-C7C7-464A-8072-350E28CB6A92}" type="presOf" srcId="{568F48B9-F455-4034-909D-C34C29421A09}" destId="{602114C5-74ED-4F24-9D3D-E9F561BE0709}" srcOrd="0" destOrd="0" presId="urn:microsoft.com/office/officeart/2018/5/layout/IconCircleLabelList"/>
    <dgm:cxn modelId="{0F9F2EC9-0F1F-4A90-A4E3-36B0D90B973F}" type="presOf" srcId="{CB62A7C0-3759-4FBB-8741-788E3CB4F1CF}" destId="{CC69C69B-7F91-4AE7-8E68-8BE67CD0D598}" srcOrd="0" destOrd="0" presId="urn:microsoft.com/office/officeart/2018/5/layout/IconCircleLabelList"/>
    <dgm:cxn modelId="{39000BF9-CA5E-4DEB-9A2C-D08FF101E183}" srcId="{BCE16D3B-5AD4-427D-B4DC-1D558F2F14BE}" destId="{FC6713A1-EE6D-41C2-A4D5-ACC08F8AC0AF}" srcOrd="3" destOrd="0" parTransId="{6180C901-6C53-4032-99D2-9B6ED338CC95}" sibTransId="{ACA64161-FAA1-4389-8B07-036369B52393}"/>
    <dgm:cxn modelId="{B0AA357E-2C17-4F9A-81A4-9844D82A4713}" type="presParOf" srcId="{47456446-6687-4FBF-891E-A2DE84E1A7BD}" destId="{B03011DE-5E83-43E5-9B34-AB202DD3CBB5}" srcOrd="0" destOrd="0" presId="urn:microsoft.com/office/officeart/2018/5/layout/IconCircleLabelList"/>
    <dgm:cxn modelId="{9DF60B47-3DB5-4B57-9423-19E6FC95AB04}" type="presParOf" srcId="{B03011DE-5E83-43E5-9B34-AB202DD3CBB5}" destId="{84585646-1165-4B89-9F2F-B7D1995FAA19}" srcOrd="0" destOrd="0" presId="urn:microsoft.com/office/officeart/2018/5/layout/IconCircleLabelList"/>
    <dgm:cxn modelId="{F8CB610A-D8F8-4492-88B6-193FC52D875D}" type="presParOf" srcId="{B03011DE-5E83-43E5-9B34-AB202DD3CBB5}" destId="{B7116AD1-6CC6-49B9-A556-3B8876AC9D92}" srcOrd="1" destOrd="0" presId="urn:microsoft.com/office/officeart/2018/5/layout/IconCircleLabelList"/>
    <dgm:cxn modelId="{F10B7AAC-613A-4D16-88C1-0BB940903553}" type="presParOf" srcId="{B03011DE-5E83-43E5-9B34-AB202DD3CBB5}" destId="{F5532443-3D6D-4BF0-BCD8-CACAD6ACBE7F}" srcOrd="2" destOrd="0" presId="urn:microsoft.com/office/officeart/2018/5/layout/IconCircleLabelList"/>
    <dgm:cxn modelId="{6EFBD66F-885B-49C9-8D18-0E2D41D73EB3}" type="presParOf" srcId="{B03011DE-5E83-43E5-9B34-AB202DD3CBB5}" destId="{272FB92E-9EBF-4E03-BC23-FB5DE55FD056}" srcOrd="3" destOrd="0" presId="urn:microsoft.com/office/officeart/2018/5/layout/IconCircleLabelList"/>
    <dgm:cxn modelId="{7132EF84-7C32-4A6F-A82C-4BD774420BEF}" type="presParOf" srcId="{47456446-6687-4FBF-891E-A2DE84E1A7BD}" destId="{E066B277-1699-4402-B8D7-36715AC32010}" srcOrd="1" destOrd="0" presId="urn:microsoft.com/office/officeart/2018/5/layout/IconCircleLabelList"/>
    <dgm:cxn modelId="{FC4BE6A0-0182-43E7-9DCF-EDE2CCB89CAF}" type="presParOf" srcId="{47456446-6687-4FBF-891E-A2DE84E1A7BD}" destId="{0887E842-3940-4B80-9A58-3718F1D7471D}" srcOrd="2" destOrd="0" presId="urn:microsoft.com/office/officeart/2018/5/layout/IconCircleLabelList"/>
    <dgm:cxn modelId="{4CC73EE3-4037-461C-91B5-C9523CCB9AF6}" type="presParOf" srcId="{0887E842-3940-4B80-9A58-3718F1D7471D}" destId="{B7EBF721-B640-4930-B44C-C8DCC0C89272}" srcOrd="0" destOrd="0" presId="urn:microsoft.com/office/officeart/2018/5/layout/IconCircleLabelList"/>
    <dgm:cxn modelId="{33677DEB-5FE6-481C-90C5-8F2BDCD7C308}" type="presParOf" srcId="{0887E842-3940-4B80-9A58-3718F1D7471D}" destId="{E6DDBFD3-E8C0-4710-A6B5-93696630E228}" srcOrd="1" destOrd="0" presId="urn:microsoft.com/office/officeart/2018/5/layout/IconCircleLabelList"/>
    <dgm:cxn modelId="{3C351A37-B62D-4DB5-83AA-BE8D7B8F3417}" type="presParOf" srcId="{0887E842-3940-4B80-9A58-3718F1D7471D}" destId="{569F9EA2-E796-43F8-8428-C23C65674446}" srcOrd="2" destOrd="0" presId="urn:microsoft.com/office/officeart/2018/5/layout/IconCircleLabelList"/>
    <dgm:cxn modelId="{93B7DEEC-474A-4C4E-89D3-F813D55FCE06}" type="presParOf" srcId="{0887E842-3940-4B80-9A58-3718F1D7471D}" destId="{CC69C69B-7F91-4AE7-8E68-8BE67CD0D598}" srcOrd="3" destOrd="0" presId="urn:microsoft.com/office/officeart/2018/5/layout/IconCircleLabelList"/>
    <dgm:cxn modelId="{5AF037DB-C32D-4B27-B18D-137E3354FE52}" type="presParOf" srcId="{47456446-6687-4FBF-891E-A2DE84E1A7BD}" destId="{8C312041-F341-433E-9886-F9D222AEE938}" srcOrd="3" destOrd="0" presId="urn:microsoft.com/office/officeart/2018/5/layout/IconCircleLabelList"/>
    <dgm:cxn modelId="{74A10EF9-7572-4C5F-AC39-9A817587F68F}" type="presParOf" srcId="{47456446-6687-4FBF-891E-A2DE84E1A7BD}" destId="{1B6E9B50-C80F-4E64-9A4A-11BEBEA2D7E3}" srcOrd="4" destOrd="0" presId="urn:microsoft.com/office/officeart/2018/5/layout/IconCircleLabelList"/>
    <dgm:cxn modelId="{9D6E6D67-B6D8-471A-8551-04123C0C9BBE}" type="presParOf" srcId="{1B6E9B50-C80F-4E64-9A4A-11BEBEA2D7E3}" destId="{251647F4-084F-495F-834C-25D5AFC8623A}" srcOrd="0" destOrd="0" presId="urn:microsoft.com/office/officeart/2018/5/layout/IconCircleLabelList"/>
    <dgm:cxn modelId="{B013AA43-67FB-4DCA-9628-8D1EAA0508CB}" type="presParOf" srcId="{1B6E9B50-C80F-4E64-9A4A-11BEBEA2D7E3}" destId="{0FF2A9CD-9EF5-48C5-8F96-2F423399BB14}" srcOrd="1" destOrd="0" presId="urn:microsoft.com/office/officeart/2018/5/layout/IconCircleLabelList"/>
    <dgm:cxn modelId="{D21EAB1B-F860-4DFA-9BE5-C236EEB73B5C}" type="presParOf" srcId="{1B6E9B50-C80F-4E64-9A4A-11BEBEA2D7E3}" destId="{5B7C5D9D-DCF0-44F3-B275-6D21BA4F6954}" srcOrd="2" destOrd="0" presId="urn:microsoft.com/office/officeart/2018/5/layout/IconCircleLabelList"/>
    <dgm:cxn modelId="{905875BF-6F3A-4C2D-99CC-D20E61318D42}" type="presParOf" srcId="{1B6E9B50-C80F-4E64-9A4A-11BEBEA2D7E3}" destId="{602114C5-74ED-4F24-9D3D-E9F561BE0709}" srcOrd="3" destOrd="0" presId="urn:microsoft.com/office/officeart/2018/5/layout/IconCircleLabelList"/>
    <dgm:cxn modelId="{88835A9B-18F7-4FAE-8F32-0F0B4D2A4206}" type="presParOf" srcId="{47456446-6687-4FBF-891E-A2DE84E1A7BD}" destId="{F66454F7-8223-46A4-8BD2-038EF1A962AA}" srcOrd="5" destOrd="0" presId="urn:microsoft.com/office/officeart/2018/5/layout/IconCircleLabelList"/>
    <dgm:cxn modelId="{4492C755-4655-4144-ABEB-BA81E04627C6}" type="presParOf" srcId="{47456446-6687-4FBF-891E-A2DE84E1A7BD}" destId="{D619C784-E77F-4D7B-B4D0-2F159FE17647}" srcOrd="6" destOrd="0" presId="urn:microsoft.com/office/officeart/2018/5/layout/IconCircleLabelList"/>
    <dgm:cxn modelId="{465BDB61-E9AA-46FE-9766-D3559DE5D1DB}" type="presParOf" srcId="{D619C784-E77F-4D7B-B4D0-2F159FE17647}" destId="{C020208A-5F94-4259-A9B6-4E675F793ADD}" srcOrd="0" destOrd="0" presId="urn:microsoft.com/office/officeart/2018/5/layout/IconCircleLabelList"/>
    <dgm:cxn modelId="{FF522DA5-212B-4BFF-A767-BEB363BC6419}" type="presParOf" srcId="{D619C784-E77F-4D7B-B4D0-2F159FE17647}" destId="{252F97EA-243A-4E47-AF34-64C09BAD22D4}" srcOrd="1" destOrd="0" presId="urn:microsoft.com/office/officeart/2018/5/layout/IconCircleLabelList"/>
    <dgm:cxn modelId="{C615F4A3-16FB-4FF1-8432-36959C329520}" type="presParOf" srcId="{D619C784-E77F-4D7B-B4D0-2F159FE17647}" destId="{8A7452AA-9F00-4E44-AEBB-10AC2FD9F1F7}" srcOrd="2" destOrd="0" presId="urn:microsoft.com/office/officeart/2018/5/layout/IconCircleLabelList"/>
    <dgm:cxn modelId="{702C856E-84FB-4E40-BB80-864680F6BEF3}" type="presParOf" srcId="{D619C784-E77F-4D7B-B4D0-2F159FE17647}" destId="{E49236CE-836A-4405-88BF-49F16345BB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6E0D5-4785-4D0C-9582-3E610A4B556D}">
      <dsp:nvSpPr>
        <dsp:cNvPr id="0" name=""/>
        <dsp:cNvSpPr/>
      </dsp:nvSpPr>
      <dsp:spPr>
        <a:xfrm rot="10800000">
          <a:off x="2066715" y="0"/>
          <a:ext cx="6384795" cy="1303867"/>
        </a:xfrm>
        <a:prstGeom prst="homePlate">
          <a:avLst/>
        </a:prstGeom>
        <a:noFill/>
        <a:ln w="12700" cap="flat" cmpd="sng" algn="ctr">
          <a:noFill/>
          <a:prstDash val="solid"/>
          <a:miter lim="800000"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96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STOCKLIST vs S&amp;P 500(SPY)</a:t>
          </a:r>
        </a:p>
      </dsp:txBody>
      <dsp:txXfrm rot="10800000">
        <a:off x="2392682" y="0"/>
        <a:ext cx="6058828" cy="1303867"/>
      </dsp:txXfrm>
    </dsp:sp>
    <dsp:sp modelId="{2BF08B1D-8CA6-435F-99D5-2EAB939F9AF6}">
      <dsp:nvSpPr>
        <dsp:cNvPr id="0" name=""/>
        <dsp:cNvSpPr/>
      </dsp:nvSpPr>
      <dsp:spPr>
        <a:xfrm>
          <a:off x="1630952" y="0"/>
          <a:ext cx="1303867" cy="130386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27290-8F38-41A8-AE34-D8C1629B8003}">
      <dsp:nvSpPr>
        <dsp:cNvPr id="0" name=""/>
        <dsp:cNvSpPr/>
      </dsp:nvSpPr>
      <dsp:spPr>
        <a:xfrm>
          <a:off x="0" y="8186"/>
          <a:ext cx="2641082" cy="2037727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CBRE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(CBRE Group Inc)</a:t>
          </a:r>
        </a:p>
      </dsp:txBody>
      <dsp:txXfrm>
        <a:off x="0" y="8186"/>
        <a:ext cx="2641082" cy="2037727"/>
      </dsp:txXfrm>
    </dsp:sp>
    <dsp:sp modelId="{9D1D2B6A-2EAB-4BC3-8DB6-B53C17687978}">
      <dsp:nvSpPr>
        <dsp:cNvPr id="0" name=""/>
        <dsp:cNvSpPr/>
      </dsp:nvSpPr>
      <dsp:spPr>
        <a:xfrm>
          <a:off x="3033906" y="6543"/>
          <a:ext cx="2641082" cy="2037727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ESS                             (Essex Property Trust Inc)</a:t>
          </a:r>
        </a:p>
      </dsp:txBody>
      <dsp:txXfrm>
        <a:off x="3033906" y="6543"/>
        <a:ext cx="2641082" cy="2037727"/>
      </dsp:txXfrm>
    </dsp:sp>
    <dsp:sp modelId="{368DAB9F-EE0F-4819-BF8D-931483CE6514}">
      <dsp:nvSpPr>
        <dsp:cNvPr id="0" name=""/>
        <dsp:cNvSpPr/>
      </dsp:nvSpPr>
      <dsp:spPr>
        <a:xfrm>
          <a:off x="5837785" y="0"/>
          <a:ext cx="2641082" cy="2037727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AMT                            (American Towe Corp)</a:t>
          </a:r>
        </a:p>
      </dsp:txBody>
      <dsp:txXfrm>
        <a:off x="5837785" y="0"/>
        <a:ext cx="2641082" cy="2037727"/>
      </dsp:txXfrm>
    </dsp:sp>
    <dsp:sp modelId="{7F8D96D7-4B6E-487D-8087-87AA2D4C6066}">
      <dsp:nvSpPr>
        <dsp:cNvPr id="0" name=""/>
        <dsp:cNvSpPr/>
      </dsp:nvSpPr>
      <dsp:spPr>
        <a:xfrm>
          <a:off x="8855592" y="0"/>
          <a:ext cx="2641082" cy="2037727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AVB                             (AvalonBay Communities Inc)</a:t>
          </a:r>
        </a:p>
      </dsp:txBody>
      <dsp:txXfrm>
        <a:off x="8855592" y="0"/>
        <a:ext cx="2641082" cy="2037727"/>
      </dsp:txXfrm>
    </dsp:sp>
    <dsp:sp modelId="{511627E6-53A0-44FA-B5DD-CE137ADAFACF}">
      <dsp:nvSpPr>
        <dsp:cNvPr id="0" name=""/>
        <dsp:cNvSpPr/>
      </dsp:nvSpPr>
      <dsp:spPr>
        <a:xfrm>
          <a:off x="4068902" y="2342581"/>
          <a:ext cx="3290731" cy="2193803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SPY                                                          (S &amp; P 500 ETF TRUST)</a:t>
          </a:r>
        </a:p>
      </dsp:txBody>
      <dsp:txXfrm>
        <a:off x="4068902" y="2342581"/>
        <a:ext cx="3290731" cy="2193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85646-1165-4B89-9F2F-B7D1995FAA19}">
      <dsp:nvSpPr>
        <dsp:cNvPr id="0" name=""/>
        <dsp:cNvSpPr/>
      </dsp:nvSpPr>
      <dsp:spPr>
        <a:xfrm>
          <a:off x="973190" y="619429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16AD1-6CC6-49B9-A556-3B8876AC9D92}">
      <dsp:nvSpPr>
        <dsp:cNvPr id="0" name=""/>
        <dsp:cNvSpPr/>
      </dsp:nvSpPr>
      <dsp:spPr>
        <a:xfrm>
          <a:off x="1242597" y="88883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FB92E-9EBF-4E03-BC23-FB5DE55FD056}">
      <dsp:nvSpPr>
        <dsp:cNvPr id="0" name=""/>
        <dsp:cNvSpPr/>
      </dsp:nvSpPr>
      <dsp:spPr>
        <a:xfrm>
          <a:off x="618261" y="2277319"/>
          <a:ext cx="1870464" cy="145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analyzes HISTORICAL PERFORMANCE USING the pricing information of REAL ESTATE stocks  from 2021-01-01 to 2022-04-13.</a:t>
          </a:r>
        </a:p>
      </dsp:txBody>
      <dsp:txXfrm>
        <a:off x="618261" y="2277319"/>
        <a:ext cx="1870464" cy="1454589"/>
      </dsp:txXfrm>
    </dsp:sp>
    <dsp:sp modelId="{B7EBF721-B640-4930-B44C-C8DCC0C89272}">
      <dsp:nvSpPr>
        <dsp:cNvPr id="0" name=""/>
        <dsp:cNvSpPr/>
      </dsp:nvSpPr>
      <dsp:spPr>
        <a:xfrm>
          <a:off x="3408216" y="619429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DBFD3-E8C0-4710-A6B5-93696630E228}">
      <dsp:nvSpPr>
        <dsp:cNvPr id="0" name=""/>
        <dsp:cNvSpPr/>
      </dsp:nvSpPr>
      <dsp:spPr>
        <a:xfrm>
          <a:off x="3677623" y="88883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9C69B-7F91-4AE7-8E68-8BE67CD0D598}">
      <dsp:nvSpPr>
        <dsp:cNvPr id="0" name=""/>
        <dsp:cNvSpPr/>
      </dsp:nvSpPr>
      <dsp:spPr>
        <a:xfrm>
          <a:off x="3004105" y="2277319"/>
          <a:ext cx="2072362" cy="145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picks top 3 best performing stocks from past performance analysis and compares the  analysis to SPY(S&amp;P 500 ) within the same timeframe to come up with best performing stock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004105" y="2277319"/>
        <a:ext cx="2072362" cy="1454589"/>
      </dsp:txXfrm>
    </dsp:sp>
    <dsp:sp modelId="{251647F4-084F-495F-834C-25D5AFC8623A}">
      <dsp:nvSpPr>
        <dsp:cNvPr id="0" name=""/>
        <dsp:cNvSpPr/>
      </dsp:nvSpPr>
      <dsp:spPr>
        <a:xfrm>
          <a:off x="5843242" y="619429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2A9CD-9EF5-48C5-8F96-2F423399BB14}">
      <dsp:nvSpPr>
        <dsp:cNvPr id="0" name=""/>
        <dsp:cNvSpPr/>
      </dsp:nvSpPr>
      <dsp:spPr>
        <a:xfrm>
          <a:off x="6112649" y="88883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114C5-74ED-4F24-9D3D-E9F561BE0709}">
      <dsp:nvSpPr>
        <dsp:cNvPr id="0" name=""/>
        <dsp:cNvSpPr/>
      </dsp:nvSpPr>
      <dsp:spPr>
        <a:xfrm>
          <a:off x="5439131" y="2277319"/>
          <a:ext cx="2072362" cy="145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forecasts future performance of the top three real estate stocks USING MONTE CARLO SIMULATION.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9131" y="2277319"/>
        <a:ext cx="2072362" cy="1454589"/>
      </dsp:txXfrm>
    </dsp:sp>
    <dsp:sp modelId="{C020208A-5F94-4259-A9B6-4E675F793ADD}">
      <dsp:nvSpPr>
        <dsp:cNvPr id="0" name=""/>
        <dsp:cNvSpPr/>
      </dsp:nvSpPr>
      <dsp:spPr>
        <a:xfrm>
          <a:off x="8278268" y="619429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F97EA-243A-4E47-AF34-64C09BAD22D4}">
      <dsp:nvSpPr>
        <dsp:cNvPr id="0" name=""/>
        <dsp:cNvSpPr/>
      </dsp:nvSpPr>
      <dsp:spPr>
        <a:xfrm>
          <a:off x="8547675" y="88883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236CE-836A-4405-88BF-49F16345BB4A}">
      <dsp:nvSpPr>
        <dsp:cNvPr id="0" name=""/>
        <dsp:cNvSpPr/>
      </dsp:nvSpPr>
      <dsp:spPr>
        <a:xfrm>
          <a:off x="7874157" y="2277319"/>
          <a:ext cx="2072362" cy="1454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Program is deployed via a CLI Web Application.</a:t>
          </a:r>
        </a:p>
      </dsp:txBody>
      <dsp:txXfrm>
        <a:off x="7874157" y="2277319"/>
        <a:ext cx="2072362" cy="145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4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7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6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47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191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80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rthur@arthurlovet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maureenkaaria@gmail.com" TargetMode="External"/><Relationship Id="rId4" Type="http://schemas.openxmlformats.org/officeDocument/2006/relationships/hyperlink" Target="mailto:olgakoryachek@live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2194" y="304054"/>
            <a:ext cx="2924070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3985" y="70338"/>
            <a:ext cx="3355033" cy="307479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298700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" sz="6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 </a:t>
            </a:r>
            <a:br>
              <a:rPr lang="en" sz="6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ANALYSIS</a:t>
            </a: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Google Shape;240;p34">
            <a:extLst>
              <a:ext uri="{FF2B5EF4-FFF2-40B4-BE49-F238E27FC236}">
                <a16:creationId xmlns:a16="http://schemas.microsoft.com/office/drawing/2014/main" id="{FE82A026-DB8D-4694-8069-48D32FD9D2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5386" y="4960693"/>
            <a:ext cx="4491186" cy="860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Group 4 project-1 presentation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ebas Neue"/>
              </a:rPr>
              <a:t>April-13-2022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320" y="207799"/>
            <a:ext cx="1074757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Returns for 4 stocks and SPY(S&amp;P 500)</a:t>
            </a: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5621" y="11637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Google Shape;556;p39">
            <a:extLst>
              <a:ext uri="{FF2B5EF4-FFF2-40B4-BE49-F238E27FC236}">
                <a16:creationId xmlns:a16="http://schemas.microsoft.com/office/drawing/2014/main" id="{4CB792FD-EE96-42D6-94DC-7B5E44CA6E9A}"/>
              </a:ext>
            </a:extLst>
          </p:cNvPr>
          <p:cNvSpPr txBox="1">
            <a:spLocks/>
          </p:cNvSpPr>
          <p:nvPr/>
        </p:nvSpPr>
        <p:spPr>
          <a:xfrm>
            <a:off x="871379" y="966096"/>
            <a:ext cx="8859152" cy="5739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EC99B-C3EE-44D6-B3A2-619FBCFE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79" y="1278467"/>
            <a:ext cx="896427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3DF581-0E44-4105-AEA4-B8A02916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5EAA17-D9CB-4752-8627-8F15359A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1" y="646661"/>
            <a:ext cx="105156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 for 4 stocks and SPY(S&amp;P 500)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7A1-EE61-4021-BE8A-228912AE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864592"/>
            <a:ext cx="913575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5A132C8-2802-4E81-9DB3-3B6194109F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PLOT VISUALIZATION</a:t>
            </a:r>
            <a:br>
              <a:rPr lang="en-US" sz="1800" b="1" dirty="0"/>
            </a:br>
            <a:r>
              <a:rPr lang="en-US" sz="1800" b="1" dirty="0"/>
              <a:t>DAILY PRICES OF  SPY(S&amp;P 500)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dirty="0"/>
              <a:t>                                    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9A65FF84-705A-41C9-8BFB-F15B516494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0" y="1920218"/>
            <a:ext cx="10153650" cy="4351338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7D969E-62B9-4789-999E-F20F9090D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681037"/>
            <a:ext cx="105156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PLOT VISUALIZATION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YEAR TO DATE PRICES OF STOCKS &amp;  SPY(S&amp;P 500)</a:t>
            </a:r>
            <a:br>
              <a:rPr lang="en-US" sz="1600" b="1" dirty="0">
                <a:solidFill>
                  <a:schemeClr val="tx1"/>
                </a:solidFill>
              </a:rPr>
            </a:b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1547C2-1748-439A-B296-BF4D9B1C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702" y="401160"/>
            <a:ext cx="105156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 Stocks Box plot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0A96C1B-A2D0-492F-B0C0-EA7A37F2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3333DB-3491-49ED-ADC1-D6847C830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53" y="1825625"/>
            <a:ext cx="10023293" cy="4351338"/>
          </a:xfrm>
        </p:spPr>
      </p:pic>
    </p:spTree>
    <p:extLst>
      <p:ext uri="{BB962C8B-B14F-4D97-AF65-F5344CB8AC3E}">
        <p14:creationId xmlns:p14="http://schemas.microsoft.com/office/powerpoint/2010/main" val="8759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52995F-4584-4D62-A9D2-DB3B7AC9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715" y="279275"/>
            <a:ext cx="10738570" cy="8333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21-Day Rolling Standard Deviation</a:t>
            </a: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1AED6E8-C571-42F9-9740-905BC231EDD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82" y="1595899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191228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E71354-6669-4C51-89C3-793672FFD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1612" y="301797"/>
            <a:ext cx="1103586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SHARPE RATIO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09BD12F-1D4E-45B0-BEF6-6B98F2BDC0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1" y="1654456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67441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A826B0-2854-43A4-9F26-5B7D19FDE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9587" y="36512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CDE615-EC54-45A4-BD4C-6EDF41CEE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7413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PRICES OF SPY</a:t>
            </a:r>
          </a:p>
        </p:txBody>
      </p:sp>
      <p:pic>
        <p:nvPicPr>
          <p:cNvPr id="7" name="Content Placeholder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98D9B89-69E6-4698-AF75-6EBC6DED8D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667970"/>
            <a:ext cx="9937750" cy="4351338"/>
          </a:xfrm>
        </p:spPr>
      </p:pic>
    </p:spTree>
    <p:extLst>
      <p:ext uri="{BB962C8B-B14F-4D97-AF65-F5344CB8AC3E}">
        <p14:creationId xmlns:p14="http://schemas.microsoft.com/office/powerpoint/2010/main" val="352315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A0726BA-AD76-4930-9558-8D5CAD3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3672" y="344027"/>
            <a:ext cx="10515600" cy="8191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AVB 60-Day Rolling Beta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E10E571-0090-4DA4-88C0-82F3FA008D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1" y="1632498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32988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12267-6221-4D14-96F8-6D1748F2A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28"/>
            <a:ext cx="10515600" cy="80622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 60-Day Rolling Beta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56F0144-795E-43DD-9C51-2F6065762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7347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E4F56-246B-4D34-B377-195F3F0CD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0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CBRE 60-Day Rolling Beta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C582C376-632B-4277-BE40-E05321C1F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0734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5621" y="11637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Google Shape;556;p39">
            <a:extLst>
              <a:ext uri="{FF2B5EF4-FFF2-40B4-BE49-F238E27FC236}">
                <a16:creationId xmlns:a16="http://schemas.microsoft.com/office/drawing/2014/main" id="{4CB792FD-EE96-42D6-94DC-7B5E44CA6E9A}"/>
              </a:ext>
            </a:extLst>
          </p:cNvPr>
          <p:cNvSpPr txBox="1">
            <a:spLocks/>
          </p:cNvSpPr>
          <p:nvPr/>
        </p:nvSpPr>
        <p:spPr>
          <a:xfrm>
            <a:off x="871379" y="966096"/>
            <a:ext cx="8859152" cy="5739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Contributors / Team Members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Arthur Lovett, Email (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arthur@arthurlovett.com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 </a:t>
            </a:r>
            <a:r>
              <a:rPr lang="en-US" sz="16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Koryachek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 (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olgakoryachek@live.com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Maureen </a:t>
            </a:r>
            <a:r>
              <a:rPr lang="en-US" sz="16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Kaaria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 (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maureenkaaria@gmail.com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Khaing </a:t>
            </a:r>
            <a:r>
              <a:rPr lang="en-US" sz="16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Thwe</a:t>
            </a: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 ( Khaingzt88@gmail.com)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D8489681-97AC-4F5F-B23E-4D36BDC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7542" y="301969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CA497356-4B33-4258-BDEF-A0973CF9B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7337" y="301969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E858D53F-7923-4AF7-A02B-A47384114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7133" y="3019693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B48BE1-6D72-4621-94E6-13B83E3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82439" y="422481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AF4EB26B-8342-44B2-B246-3C6B69DDE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2235" y="422481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23E2E642-DCA7-49D6-A5B8-A8F4DDB2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030" y="422481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 descr="Icon of human being and speech bubble. ">
            <a:extLst>
              <a:ext uri="{FF2B5EF4-FFF2-40B4-BE49-F238E27FC236}">
                <a16:creationId xmlns:a16="http://schemas.microsoft.com/office/drawing/2014/main" id="{12AAACE4-4A6C-469E-B811-A2F4ECC9D4B9}"/>
              </a:ext>
            </a:extLst>
          </p:cNvPr>
          <p:cNvGrpSpPr/>
          <p:nvPr/>
        </p:nvGrpSpPr>
        <p:grpSpPr>
          <a:xfrm>
            <a:off x="3823473" y="3753233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19" name="Freeform 2993">
              <a:extLst>
                <a:ext uri="{FF2B5EF4-FFF2-40B4-BE49-F238E27FC236}">
                  <a16:creationId xmlns:a16="http://schemas.microsoft.com/office/drawing/2014/main" id="{EE25EAB3-F02C-47AC-8919-3544EB120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994">
              <a:extLst>
                <a:ext uri="{FF2B5EF4-FFF2-40B4-BE49-F238E27FC236}">
                  <a16:creationId xmlns:a16="http://schemas.microsoft.com/office/drawing/2014/main" id="{FF8EB6A5-9CE0-470C-8AA1-D6807877A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Icon of books. ">
            <a:extLst>
              <a:ext uri="{FF2B5EF4-FFF2-40B4-BE49-F238E27FC236}">
                <a16:creationId xmlns:a16="http://schemas.microsoft.com/office/drawing/2014/main" id="{4C504098-3B24-44FE-B6B5-A8EEF26CDA92}"/>
              </a:ext>
            </a:extLst>
          </p:cNvPr>
          <p:cNvGrpSpPr/>
          <p:nvPr/>
        </p:nvGrpSpPr>
        <p:grpSpPr>
          <a:xfrm>
            <a:off x="5512060" y="3625399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22" name="Rectangle 705">
              <a:extLst>
                <a:ext uri="{FF2B5EF4-FFF2-40B4-BE49-F238E27FC236}">
                  <a16:creationId xmlns:a16="http://schemas.microsoft.com/office/drawing/2014/main" id="{389738C0-8124-43CD-894C-B973434E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06">
              <a:extLst>
                <a:ext uri="{FF2B5EF4-FFF2-40B4-BE49-F238E27FC236}">
                  <a16:creationId xmlns:a16="http://schemas.microsoft.com/office/drawing/2014/main" id="{E85B5E41-9F66-4DD7-89ED-503A6481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707">
              <a:extLst>
                <a:ext uri="{FF2B5EF4-FFF2-40B4-BE49-F238E27FC236}">
                  <a16:creationId xmlns:a16="http://schemas.microsoft.com/office/drawing/2014/main" id="{D1D98701-4C8B-4AF4-B888-C72289A11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08">
              <a:extLst>
                <a:ext uri="{FF2B5EF4-FFF2-40B4-BE49-F238E27FC236}">
                  <a16:creationId xmlns:a16="http://schemas.microsoft.com/office/drawing/2014/main" id="{611DEA76-82E6-4071-8F2D-55F73A1E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09">
              <a:extLst>
                <a:ext uri="{FF2B5EF4-FFF2-40B4-BE49-F238E27FC236}">
                  <a16:creationId xmlns:a16="http://schemas.microsoft.com/office/drawing/2014/main" id="{2A6E7601-AD20-4820-A3D2-8EEA31B7E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10">
              <a:extLst>
                <a:ext uri="{FF2B5EF4-FFF2-40B4-BE49-F238E27FC236}">
                  <a16:creationId xmlns:a16="http://schemas.microsoft.com/office/drawing/2014/main" id="{EF1C6A00-0412-4774-BC63-7A3BFBB5D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711">
              <a:extLst>
                <a:ext uri="{FF2B5EF4-FFF2-40B4-BE49-F238E27FC236}">
                  <a16:creationId xmlns:a16="http://schemas.microsoft.com/office/drawing/2014/main" id="{E153853F-B6FB-41BA-85BD-8ECF1AF3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12">
              <a:extLst>
                <a:ext uri="{FF2B5EF4-FFF2-40B4-BE49-F238E27FC236}">
                  <a16:creationId xmlns:a16="http://schemas.microsoft.com/office/drawing/2014/main" id="{1683AE81-0B6C-4910-A286-B4BD6F13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713">
              <a:extLst>
                <a:ext uri="{FF2B5EF4-FFF2-40B4-BE49-F238E27FC236}">
                  <a16:creationId xmlns:a16="http://schemas.microsoft.com/office/drawing/2014/main" id="{28BD868B-8FA8-4C5D-8250-680A9DCE0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714">
              <a:extLst>
                <a:ext uri="{FF2B5EF4-FFF2-40B4-BE49-F238E27FC236}">
                  <a16:creationId xmlns:a16="http://schemas.microsoft.com/office/drawing/2014/main" id="{79B7C62A-F6AE-47B1-9161-C8861075A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715">
              <a:extLst>
                <a:ext uri="{FF2B5EF4-FFF2-40B4-BE49-F238E27FC236}">
                  <a16:creationId xmlns:a16="http://schemas.microsoft.com/office/drawing/2014/main" id="{E84BAC03-4EC9-4190-A082-2F25B153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16">
              <a:extLst>
                <a:ext uri="{FF2B5EF4-FFF2-40B4-BE49-F238E27FC236}">
                  <a16:creationId xmlns:a16="http://schemas.microsoft.com/office/drawing/2014/main" id="{C13BC3E4-F145-4843-A75C-A77A8A72E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17">
              <a:extLst>
                <a:ext uri="{FF2B5EF4-FFF2-40B4-BE49-F238E27FC236}">
                  <a16:creationId xmlns:a16="http://schemas.microsoft.com/office/drawing/2014/main" id="{9105F386-579B-4F11-A9FE-3F7032197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718">
              <a:extLst>
                <a:ext uri="{FF2B5EF4-FFF2-40B4-BE49-F238E27FC236}">
                  <a16:creationId xmlns:a16="http://schemas.microsoft.com/office/drawing/2014/main" id="{44824C07-9969-4277-9A0C-479CA0EB4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19">
              <a:extLst>
                <a:ext uri="{FF2B5EF4-FFF2-40B4-BE49-F238E27FC236}">
                  <a16:creationId xmlns:a16="http://schemas.microsoft.com/office/drawing/2014/main" id="{760CD8FC-69E7-4202-9D94-198F6E85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20">
              <a:extLst>
                <a:ext uri="{FF2B5EF4-FFF2-40B4-BE49-F238E27FC236}">
                  <a16:creationId xmlns:a16="http://schemas.microsoft.com/office/drawing/2014/main" id="{B01938B6-452D-44BE-B498-D1FA5FF54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" name="Freeform 1671" descr="Icon of check mark. ">
            <a:extLst>
              <a:ext uri="{FF2B5EF4-FFF2-40B4-BE49-F238E27FC236}">
                <a16:creationId xmlns:a16="http://schemas.microsoft.com/office/drawing/2014/main" id="{17A83BDA-EE1E-4DA2-B446-DF240EC8EED7}"/>
              </a:ext>
            </a:extLst>
          </p:cNvPr>
          <p:cNvSpPr>
            <a:spLocks noEditPoints="1"/>
          </p:cNvSpPr>
          <p:nvPr/>
        </p:nvSpPr>
        <p:spPr bwMode="auto">
          <a:xfrm>
            <a:off x="6632378" y="3634907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3850" descr="Icon of lightning. ">
            <a:extLst>
              <a:ext uri="{FF2B5EF4-FFF2-40B4-BE49-F238E27FC236}">
                <a16:creationId xmlns:a16="http://schemas.microsoft.com/office/drawing/2014/main" id="{40BB6B28-5211-4520-815D-6ABCA19A4606}"/>
              </a:ext>
            </a:extLst>
          </p:cNvPr>
          <p:cNvSpPr>
            <a:spLocks/>
          </p:cNvSpPr>
          <p:nvPr/>
        </p:nvSpPr>
        <p:spPr bwMode="auto">
          <a:xfrm>
            <a:off x="5177038" y="4750441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Freeform 3886" descr="Icon of magnifying glass to represent search. ">
            <a:extLst>
              <a:ext uri="{FF2B5EF4-FFF2-40B4-BE49-F238E27FC236}">
                <a16:creationId xmlns:a16="http://schemas.microsoft.com/office/drawing/2014/main" id="{25F54D59-A602-4C99-968C-7A0CDE2A4BF8}"/>
              </a:ext>
            </a:extLst>
          </p:cNvPr>
          <p:cNvSpPr>
            <a:spLocks noEditPoints="1"/>
          </p:cNvSpPr>
          <p:nvPr/>
        </p:nvSpPr>
        <p:spPr bwMode="auto">
          <a:xfrm>
            <a:off x="6479893" y="4732384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 descr="Icon of computer monitors. ">
            <a:extLst>
              <a:ext uri="{FF2B5EF4-FFF2-40B4-BE49-F238E27FC236}">
                <a16:creationId xmlns:a16="http://schemas.microsoft.com/office/drawing/2014/main" id="{1F6E8B01-38DC-4143-96DF-26B7A5F2477A}"/>
              </a:ext>
            </a:extLst>
          </p:cNvPr>
          <p:cNvGrpSpPr/>
          <p:nvPr/>
        </p:nvGrpSpPr>
        <p:grpSpPr>
          <a:xfrm>
            <a:off x="7624954" y="4808922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43" name="Freeform 1636">
              <a:extLst>
                <a:ext uri="{FF2B5EF4-FFF2-40B4-BE49-F238E27FC236}">
                  <a16:creationId xmlns:a16="http://schemas.microsoft.com/office/drawing/2014/main" id="{3799A105-AD7F-4485-963C-A6389849A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637">
              <a:extLst>
                <a:ext uri="{FF2B5EF4-FFF2-40B4-BE49-F238E27FC236}">
                  <a16:creationId xmlns:a16="http://schemas.microsoft.com/office/drawing/2014/main" id="{7067FC14-8AB9-4E7B-8049-72C3C264F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638">
              <a:extLst>
                <a:ext uri="{FF2B5EF4-FFF2-40B4-BE49-F238E27FC236}">
                  <a16:creationId xmlns:a16="http://schemas.microsoft.com/office/drawing/2014/main" id="{C3D9C3FB-552B-4D50-A264-8E9DA4BB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639">
              <a:extLst>
                <a:ext uri="{FF2B5EF4-FFF2-40B4-BE49-F238E27FC236}">
                  <a16:creationId xmlns:a16="http://schemas.microsoft.com/office/drawing/2014/main" id="{2F7CE22C-38A9-498E-85C5-8FB035D2A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640">
              <a:extLst>
                <a:ext uri="{FF2B5EF4-FFF2-40B4-BE49-F238E27FC236}">
                  <a16:creationId xmlns:a16="http://schemas.microsoft.com/office/drawing/2014/main" id="{F9040E2C-8435-424E-A3B4-57864DBE3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2" name="Google Shape;7402;p83">
            <a:extLst>
              <a:ext uri="{FF2B5EF4-FFF2-40B4-BE49-F238E27FC236}">
                <a16:creationId xmlns:a16="http://schemas.microsoft.com/office/drawing/2014/main" id="{75345260-872C-4539-A8E8-EA5A9BB81AFA}"/>
              </a:ext>
            </a:extLst>
          </p:cNvPr>
          <p:cNvGrpSpPr/>
          <p:nvPr/>
        </p:nvGrpSpPr>
        <p:grpSpPr>
          <a:xfrm>
            <a:off x="4734644" y="5047753"/>
            <a:ext cx="305386" cy="338602"/>
            <a:chOff x="3300325" y="249875"/>
            <a:chExt cx="433725" cy="480900"/>
          </a:xfrm>
          <a:solidFill>
            <a:schemeClr val="accent4">
              <a:lumMod val="75000"/>
            </a:schemeClr>
          </a:solidFill>
        </p:grpSpPr>
        <p:sp>
          <p:nvSpPr>
            <p:cNvPr id="153" name="Google Shape;7403;p83">
              <a:extLst>
                <a:ext uri="{FF2B5EF4-FFF2-40B4-BE49-F238E27FC236}">
                  <a16:creationId xmlns:a16="http://schemas.microsoft.com/office/drawing/2014/main" id="{8EF4E131-62A4-4F84-82CF-97EB6C11D99B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4" name="Google Shape;7404;p83">
              <a:extLst>
                <a:ext uri="{FF2B5EF4-FFF2-40B4-BE49-F238E27FC236}">
                  <a16:creationId xmlns:a16="http://schemas.microsoft.com/office/drawing/2014/main" id="{903EB97B-AB50-46BF-B105-55708C373DAC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5" name="Google Shape;7405;p83">
              <a:extLst>
                <a:ext uri="{FF2B5EF4-FFF2-40B4-BE49-F238E27FC236}">
                  <a16:creationId xmlns:a16="http://schemas.microsoft.com/office/drawing/2014/main" id="{CCEDE6F0-673B-4DE9-91A5-0EAB5631ACD1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6" name="Google Shape;7406;p83">
              <a:extLst>
                <a:ext uri="{FF2B5EF4-FFF2-40B4-BE49-F238E27FC236}">
                  <a16:creationId xmlns:a16="http://schemas.microsoft.com/office/drawing/2014/main" id="{958E0C0A-EC49-47FC-8661-9977332C6481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7" name="Google Shape;7407;p83">
              <a:extLst>
                <a:ext uri="{FF2B5EF4-FFF2-40B4-BE49-F238E27FC236}">
                  <a16:creationId xmlns:a16="http://schemas.microsoft.com/office/drawing/2014/main" id="{DAD8B6CF-50C5-4E51-8495-DDADAE91694C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8" name="Google Shape;7408;p83">
              <a:extLst>
                <a:ext uri="{FF2B5EF4-FFF2-40B4-BE49-F238E27FC236}">
                  <a16:creationId xmlns:a16="http://schemas.microsoft.com/office/drawing/2014/main" id="{97982BEC-084B-499F-A65D-62BB7F195688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oogle Shape;8604;p85">
            <a:extLst>
              <a:ext uri="{FF2B5EF4-FFF2-40B4-BE49-F238E27FC236}">
                <a16:creationId xmlns:a16="http://schemas.microsoft.com/office/drawing/2014/main" id="{DF764708-69AB-474D-BC46-59C5D66817D6}"/>
              </a:ext>
            </a:extLst>
          </p:cNvPr>
          <p:cNvGrpSpPr/>
          <p:nvPr/>
        </p:nvGrpSpPr>
        <p:grpSpPr>
          <a:xfrm>
            <a:off x="4086085" y="3310349"/>
            <a:ext cx="350079" cy="350079"/>
            <a:chOff x="2037825" y="3254050"/>
            <a:chExt cx="296175" cy="296175"/>
          </a:xfrm>
          <a:solidFill>
            <a:schemeClr val="accent3">
              <a:lumMod val="75000"/>
            </a:schemeClr>
          </a:solidFill>
        </p:grpSpPr>
        <p:sp>
          <p:nvSpPr>
            <p:cNvPr id="160" name="Google Shape;8605;p85">
              <a:extLst>
                <a:ext uri="{FF2B5EF4-FFF2-40B4-BE49-F238E27FC236}">
                  <a16:creationId xmlns:a16="http://schemas.microsoft.com/office/drawing/2014/main" id="{FBEF736A-5023-4656-9792-3AC9FB9A75FB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606;p85">
              <a:extLst>
                <a:ext uri="{FF2B5EF4-FFF2-40B4-BE49-F238E27FC236}">
                  <a16:creationId xmlns:a16="http://schemas.microsoft.com/office/drawing/2014/main" id="{3477C197-27B2-4CED-BACD-6CC131E2ECD7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607;p85">
              <a:extLst>
                <a:ext uri="{FF2B5EF4-FFF2-40B4-BE49-F238E27FC236}">
                  <a16:creationId xmlns:a16="http://schemas.microsoft.com/office/drawing/2014/main" id="{CF06277C-8A33-4C0D-9FAB-CFA7CA54A4E5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608;p85">
              <a:extLst>
                <a:ext uri="{FF2B5EF4-FFF2-40B4-BE49-F238E27FC236}">
                  <a16:creationId xmlns:a16="http://schemas.microsoft.com/office/drawing/2014/main" id="{B73747E9-FBA8-4FDC-9DD6-CD508020E162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609;p85">
              <a:extLst>
                <a:ext uri="{FF2B5EF4-FFF2-40B4-BE49-F238E27FC236}">
                  <a16:creationId xmlns:a16="http://schemas.microsoft.com/office/drawing/2014/main" id="{81895A72-879B-4F79-9999-056BB0D4E284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610;p85">
              <a:extLst>
                <a:ext uri="{FF2B5EF4-FFF2-40B4-BE49-F238E27FC236}">
                  <a16:creationId xmlns:a16="http://schemas.microsoft.com/office/drawing/2014/main" id="{E0E51B69-D622-40D0-BC6D-C11A34FDF1C9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8374;p85">
            <a:extLst>
              <a:ext uri="{FF2B5EF4-FFF2-40B4-BE49-F238E27FC236}">
                <a16:creationId xmlns:a16="http://schemas.microsoft.com/office/drawing/2014/main" id="{708D770D-3A62-49C5-9D07-C4B9DD8549D5}"/>
              </a:ext>
            </a:extLst>
          </p:cNvPr>
          <p:cNvGrpSpPr/>
          <p:nvPr/>
        </p:nvGrpSpPr>
        <p:grpSpPr>
          <a:xfrm>
            <a:off x="4366502" y="3669994"/>
            <a:ext cx="350079" cy="350079"/>
            <a:chOff x="583100" y="3982600"/>
            <a:chExt cx="296175" cy="296175"/>
          </a:xfrm>
          <a:solidFill>
            <a:schemeClr val="accent3">
              <a:lumMod val="75000"/>
            </a:schemeClr>
          </a:solidFill>
        </p:grpSpPr>
        <p:sp>
          <p:nvSpPr>
            <p:cNvPr id="167" name="Google Shape;8375;p85">
              <a:extLst>
                <a:ext uri="{FF2B5EF4-FFF2-40B4-BE49-F238E27FC236}">
                  <a16:creationId xmlns:a16="http://schemas.microsoft.com/office/drawing/2014/main" id="{035F06F4-8CED-45FE-AD35-9041A015E6A1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376;p85">
              <a:extLst>
                <a:ext uri="{FF2B5EF4-FFF2-40B4-BE49-F238E27FC236}">
                  <a16:creationId xmlns:a16="http://schemas.microsoft.com/office/drawing/2014/main" id="{AFAAC388-FC5D-411A-AFCC-2BCB9AE58611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377;p85">
              <a:extLst>
                <a:ext uri="{FF2B5EF4-FFF2-40B4-BE49-F238E27FC236}">
                  <a16:creationId xmlns:a16="http://schemas.microsoft.com/office/drawing/2014/main" id="{940C9A49-A167-459A-95EC-29BB2D9A331E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378;p85">
              <a:extLst>
                <a:ext uri="{FF2B5EF4-FFF2-40B4-BE49-F238E27FC236}">
                  <a16:creationId xmlns:a16="http://schemas.microsoft.com/office/drawing/2014/main" id="{A4B6AA21-A981-425D-B49C-A57D209FADDA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379;p85">
              <a:extLst>
                <a:ext uri="{FF2B5EF4-FFF2-40B4-BE49-F238E27FC236}">
                  <a16:creationId xmlns:a16="http://schemas.microsoft.com/office/drawing/2014/main" id="{6E8E22AD-8B6B-45C4-A77C-E87B96E5798C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380;p85">
              <a:extLst>
                <a:ext uri="{FF2B5EF4-FFF2-40B4-BE49-F238E27FC236}">
                  <a16:creationId xmlns:a16="http://schemas.microsoft.com/office/drawing/2014/main" id="{00096A1D-E127-4E22-99B7-D51C5042ED46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381;p85">
              <a:extLst>
                <a:ext uri="{FF2B5EF4-FFF2-40B4-BE49-F238E27FC236}">
                  <a16:creationId xmlns:a16="http://schemas.microsoft.com/office/drawing/2014/main" id="{0E027461-F8A4-4E12-81DA-6D0DF9072D16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8539;p85">
            <a:extLst>
              <a:ext uri="{FF2B5EF4-FFF2-40B4-BE49-F238E27FC236}">
                <a16:creationId xmlns:a16="http://schemas.microsoft.com/office/drawing/2014/main" id="{F768FC9E-AC4C-482A-A603-3A77B259C018}"/>
              </a:ext>
            </a:extLst>
          </p:cNvPr>
          <p:cNvGrpSpPr/>
          <p:nvPr/>
        </p:nvGrpSpPr>
        <p:grpSpPr>
          <a:xfrm>
            <a:off x="7117409" y="3640589"/>
            <a:ext cx="348188" cy="349133"/>
            <a:chOff x="1674750" y="3254050"/>
            <a:chExt cx="294575" cy="295375"/>
          </a:xfrm>
          <a:solidFill>
            <a:schemeClr val="accent3">
              <a:lumMod val="75000"/>
            </a:schemeClr>
          </a:solidFill>
        </p:grpSpPr>
        <p:sp>
          <p:nvSpPr>
            <p:cNvPr id="175" name="Google Shape;8540;p85">
              <a:extLst>
                <a:ext uri="{FF2B5EF4-FFF2-40B4-BE49-F238E27FC236}">
                  <a16:creationId xmlns:a16="http://schemas.microsoft.com/office/drawing/2014/main" id="{4F64622D-EA8B-43F8-B94A-DAF4D3ADA671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541;p85">
              <a:extLst>
                <a:ext uri="{FF2B5EF4-FFF2-40B4-BE49-F238E27FC236}">
                  <a16:creationId xmlns:a16="http://schemas.microsoft.com/office/drawing/2014/main" id="{B667BB13-38E0-47CA-8A34-78D03E7F6DBE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542;p85">
              <a:extLst>
                <a:ext uri="{FF2B5EF4-FFF2-40B4-BE49-F238E27FC236}">
                  <a16:creationId xmlns:a16="http://schemas.microsoft.com/office/drawing/2014/main" id="{7232CA3E-1256-4B80-9DCC-9DB77B980724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9346;p87">
            <a:extLst>
              <a:ext uri="{FF2B5EF4-FFF2-40B4-BE49-F238E27FC236}">
                <a16:creationId xmlns:a16="http://schemas.microsoft.com/office/drawing/2014/main" id="{DD29E06B-0001-4B55-A303-1FDE463181BF}"/>
              </a:ext>
            </a:extLst>
          </p:cNvPr>
          <p:cNvGrpSpPr/>
          <p:nvPr/>
        </p:nvGrpSpPr>
        <p:grpSpPr>
          <a:xfrm>
            <a:off x="4725313" y="4565468"/>
            <a:ext cx="355258" cy="355258"/>
            <a:chOff x="-50134375" y="3183175"/>
            <a:chExt cx="300100" cy="300100"/>
          </a:xfrm>
          <a:solidFill>
            <a:schemeClr val="accent4">
              <a:lumMod val="75000"/>
            </a:schemeClr>
          </a:solidFill>
        </p:grpSpPr>
        <p:sp>
          <p:nvSpPr>
            <p:cNvPr id="179" name="Google Shape;9347;p87">
              <a:extLst>
                <a:ext uri="{FF2B5EF4-FFF2-40B4-BE49-F238E27FC236}">
                  <a16:creationId xmlns:a16="http://schemas.microsoft.com/office/drawing/2014/main" id="{17D5A232-B489-487E-9F3E-F32525C31AF6}"/>
                </a:ext>
              </a:extLst>
            </p:cNvPr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9348;p87">
              <a:extLst>
                <a:ext uri="{FF2B5EF4-FFF2-40B4-BE49-F238E27FC236}">
                  <a16:creationId xmlns:a16="http://schemas.microsoft.com/office/drawing/2014/main" id="{3DBFD2B8-B1CE-4867-9C31-4F62FCDBA7D5}"/>
                </a:ext>
              </a:extLst>
            </p:cNvPr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9349;p87">
              <a:extLst>
                <a:ext uri="{FF2B5EF4-FFF2-40B4-BE49-F238E27FC236}">
                  <a16:creationId xmlns:a16="http://schemas.microsoft.com/office/drawing/2014/main" id="{E8F009A6-6C18-4A80-8C42-AE6D1978C12B}"/>
                </a:ext>
              </a:extLst>
            </p:cNvPr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9350;p87">
              <a:extLst>
                <a:ext uri="{FF2B5EF4-FFF2-40B4-BE49-F238E27FC236}">
                  <a16:creationId xmlns:a16="http://schemas.microsoft.com/office/drawing/2014/main" id="{2BC4E01C-B907-441D-9495-A2458B01FC36}"/>
                </a:ext>
              </a:extLst>
            </p:cNvPr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9351;p87">
              <a:extLst>
                <a:ext uri="{FF2B5EF4-FFF2-40B4-BE49-F238E27FC236}">
                  <a16:creationId xmlns:a16="http://schemas.microsoft.com/office/drawing/2014/main" id="{FCC77307-2DDB-44C4-8E95-066E891C1545}"/>
                </a:ext>
              </a:extLst>
            </p:cNvPr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9352;p87">
              <a:extLst>
                <a:ext uri="{FF2B5EF4-FFF2-40B4-BE49-F238E27FC236}">
                  <a16:creationId xmlns:a16="http://schemas.microsoft.com/office/drawing/2014/main" id="{0432C9BC-52F8-4337-BD25-2D42074B9E0C}"/>
                </a:ext>
              </a:extLst>
            </p:cNvPr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9353;p87">
              <a:extLst>
                <a:ext uri="{FF2B5EF4-FFF2-40B4-BE49-F238E27FC236}">
                  <a16:creationId xmlns:a16="http://schemas.microsoft.com/office/drawing/2014/main" id="{C2DFB3AA-1C00-4ACE-9A47-9324326EB63B}"/>
                </a:ext>
              </a:extLst>
            </p:cNvPr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9354;p87">
              <a:extLst>
                <a:ext uri="{FF2B5EF4-FFF2-40B4-BE49-F238E27FC236}">
                  <a16:creationId xmlns:a16="http://schemas.microsoft.com/office/drawing/2014/main" id="{F289958E-1DE0-4436-9227-936068C7963D}"/>
                </a:ext>
              </a:extLst>
            </p:cNvPr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9355;p87">
              <a:extLst>
                <a:ext uri="{FF2B5EF4-FFF2-40B4-BE49-F238E27FC236}">
                  <a16:creationId xmlns:a16="http://schemas.microsoft.com/office/drawing/2014/main" id="{0A979795-5CDF-423F-B258-F56BA6D33BB7}"/>
                </a:ext>
              </a:extLst>
            </p:cNvPr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9356;p87">
              <a:extLst>
                <a:ext uri="{FF2B5EF4-FFF2-40B4-BE49-F238E27FC236}">
                  <a16:creationId xmlns:a16="http://schemas.microsoft.com/office/drawing/2014/main" id="{C4EDD057-BE2F-46FB-917E-B663073EF6C0}"/>
                </a:ext>
              </a:extLst>
            </p:cNvPr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9466;p87">
            <a:extLst>
              <a:ext uri="{FF2B5EF4-FFF2-40B4-BE49-F238E27FC236}">
                <a16:creationId xmlns:a16="http://schemas.microsoft.com/office/drawing/2014/main" id="{F763C8E6-68D1-49A6-894E-69A0F318C70D}"/>
              </a:ext>
            </a:extLst>
          </p:cNvPr>
          <p:cNvGrpSpPr/>
          <p:nvPr/>
        </p:nvGrpSpPr>
        <p:grpSpPr>
          <a:xfrm>
            <a:off x="6014396" y="4924595"/>
            <a:ext cx="271357" cy="356057"/>
            <a:chOff x="-46007225" y="3937825"/>
            <a:chExt cx="229225" cy="300775"/>
          </a:xfrm>
        </p:grpSpPr>
        <p:sp>
          <p:nvSpPr>
            <p:cNvPr id="190" name="Google Shape;9467;p87">
              <a:extLst>
                <a:ext uri="{FF2B5EF4-FFF2-40B4-BE49-F238E27FC236}">
                  <a16:creationId xmlns:a16="http://schemas.microsoft.com/office/drawing/2014/main" id="{46B1A87F-3F51-422C-8FA3-8974EB7F75EC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9468;p87">
              <a:extLst>
                <a:ext uri="{FF2B5EF4-FFF2-40B4-BE49-F238E27FC236}">
                  <a16:creationId xmlns:a16="http://schemas.microsoft.com/office/drawing/2014/main" id="{24D4A168-87DD-479D-94AD-95209FE0CA58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9469;p87">
              <a:extLst>
                <a:ext uri="{FF2B5EF4-FFF2-40B4-BE49-F238E27FC236}">
                  <a16:creationId xmlns:a16="http://schemas.microsoft.com/office/drawing/2014/main" id="{85E3EFAC-2F62-4804-B732-761D843B054E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9470;p87">
              <a:extLst>
                <a:ext uri="{FF2B5EF4-FFF2-40B4-BE49-F238E27FC236}">
                  <a16:creationId xmlns:a16="http://schemas.microsoft.com/office/drawing/2014/main" id="{EAD88BDE-2127-445D-8668-DFE214607450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9471;p87">
              <a:extLst>
                <a:ext uri="{FF2B5EF4-FFF2-40B4-BE49-F238E27FC236}">
                  <a16:creationId xmlns:a16="http://schemas.microsoft.com/office/drawing/2014/main" id="{C8C1B437-80E3-4117-AD79-646FA03C7972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9472;p87">
              <a:extLst>
                <a:ext uri="{FF2B5EF4-FFF2-40B4-BE49-F238E27FC236}">
                  <a16:creationId xmlns:a16="http://schemas.microsoft.com/office/drawing/2014/main" id="{76F4E6A7-DF29-4A02-AA56-D10A82E31846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9473;p87">
              <a:extLst>
                <a:ext uri="{FF2B5EF4-FFF2-40B4-BE49-F238E27FC236}">
                  <a16:creationId xmlns:a16="http://schemas.microsoft.com/office/drawing/2014/main" id="{353A25D1-5934-4DFE-B076-C38D5649FA04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9474;p87">
              <a:extLst>
                <a:ext uri="{FF2B5EF4-FFF2-40B4-BE49-F238E27FC236}">
                  <a16:creationId xmlns:a16="http://schemas.microsoft.com/office/drawing/2014/main" id="{623D4D3A-6D2E-471E-8483-ED07D4BB29BC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9475;p87">
              <a:extLst>
                <a:ext uri="{FF2B5EF4-FFF2-40B4-BE49-F238E27FC236}">
                  <a16:creationId xmlns:a16="http://schemas.microsoft.com/office/drawing/2014/main" id="{977A4DAA-5112-4732-9262-66468F0A6362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9476;p87">
              <a:extLst>
                <a:ext uri="{FF2B5EF4-FFF2-40B4-BE49-F238E27FC236}">
                  <a16:creationId xmlns:a16="http://schemas.microsoft.com/office/drawing/2014/main" id="{27790E09-D7B4-43D4-82E2-5C65C53C59A3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14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E4F56-246B-4D34-B377-195F3F0CD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0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AVB/ ESS/ CBRE 60-Day Rolling Beta Overlay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21249-5E18-4CE8-B625-5B68E30B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87" y="1348407"/>
            <a:ext cx="909764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6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3EBF2-8D40-4DE0-BF50-BBDE9126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8" y="216479"/>
            <a:ext cx="10515600" cy="13255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10-year Monte Carlo simulation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9E04-EF30-484A-91D0-FA4D903BB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11"/>
          <a:stretch/>
        </p:blipFill>
        <p:spPr>
          <a:xfrm>
            <a:off x="1876120" y="1887430"/>
            <a:ext cx="8936424" cy="39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5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C14195-4931-4E28-85CD-3F0481BF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62" y="229992"/>
            <a:ext cx="10515600" cy="9501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VISUALIZATION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10-year Monte Carlo simulation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B18A4-5992-4E45-94BD-5AAC7D1CF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9"/>
          <a:stretch/>
        </p:blipFill>
        <p:spPr>
          <a:xfrm>
            <a:off x="1413712" y="1624379"/>
            <a:ext cx="9923023" cy="33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 Conclusions / Next Step</a:t>
            </a: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5621" y="11637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Google Shape;556;p39">
            <a:extLst>
              <a:ext uri="{FF2B5EF4-FFF2-40B4-BE49-F238E27FC236}">
                <a16:creationId xmlns:a16="http://schemas.microsoft.com/office/drawing/2014/main" id="{4CB792FD-EE96-42D6-94DC-7B5E44CA6E9A}"/>
              </a:ext>
            </a:extLst>
          </p:cNvPr>
          <p:cNvSpPr txBox="1">
            <a:spLocks/>
          </p:cNvSpPr>
          <p:nvPr/>
        </p:nvSpPr>
        <p:spPr>
          <a:xfrm>
            <a:off x="871378" y="824457"/>
            <a:ext cx="10456145" cy="529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 and visualization of the Sharpe Ratio, we would recommend CBRE, ESS, and AVB as investment options. </a:t>
            </a:r>
          </a:p>
          <a:p>
            <a:pPr marL="914400" lvl="2" indent="0">
              <a:buNone/>
            </a:pP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top 3 portfolios ( Volatility, Risk)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historical stock analysis performance at first CBRE seem a good investment option but the volatility and risk are a bit higher and more recently the stock price was decreased compared to 2021.</a:t>
            </a:r>
          </a:p>
          <a:p>
            <a:pPr marL="914400" lvl="2" indent="0">
              <a:buNone/>
            </a:pPr>
            <a:endParaRPr lang="en-US" sz="16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Investment Opportunities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would recommend AVB as the most suitable stock for future investment opportunities.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Next </a:t>
            </a:r>
            <a:r>
              <a:rPr lang="en-US" sz="16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Washington housing market prediction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Seattle housing market price compared to King Country housing market price.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63780"/>
            <a:ext cx="1774826" cy="16891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2D4306-FA0E-4C22-91E7-90114B1A6EC9}"/>
              </a:ext>
            </a:extLst>
          </p:cNvPr>
          <p:cNvGrpSpPr/>
          <p:nvPr/>
        </p:nvGrpSpPr>
        <p:grpSpPr>
          <a:xfrm>
            <a:off x="1247713" y="3141759"/>
            <a:ext cx="3719512" cy="939800"/>
            <a:chOff x="1247713" y="3141759"/>
            <a:chExt cx="3719512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47713" y="3222732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ANALYSIS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7425" y="3141759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318220" y="3413044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69E428-BC1B-4265-9A06-68D9A4B10562}"/>
              </a:ext>
            </a:extLst>
          </p:cNvPr>
          <p:cNvGrpSpPr/>
          <p:nvPr/>
        </p:nvGrpSpPr>
        <p:grpSpPr>
          <a:xfrm>
            <a:off x="7374166" y="3124471"/>
            <a:ext cx="3771900" cy="939800"/>
            <a:chOff x="6832600" y="1514475"/>
            <a:chExt cx="3771900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PROJECT DESCRIPTION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FEEA4-8860-4654-B21F-414C7BBB361D}"/>
              </a:ext>
            </a:extLst>
          </p:cNvPr>
          <p:cNvGrpSpPr/>
          <p:nvPr/>
        </p:nvGrpSpPr>
        <p:grpSpPr>
          <a:xfrm>
            <a:off x="7171405" y="4693947"/>
            <a:ext cx="3863536" cy="939800"/>
            <a:chOff x="7490264" y="3235325"/>
            <a:chExt cx="3863536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PROJECT OUTLINE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AC1F40-E6E2-4C2E-B8F2-119FAD824EAF}"/>
              </a:ext>
            </a:extLst>
          </p:cNvPr>
          <p:cNvGrpSpPr/>
          <p:nvPr/>
        </p:nvGrpSpPr>
        <p:grpSpPr>
          <a:xfrm>
            <a:off x="7122756" y="1554995"/>
            <a:ext cx="3762130" cy="939800"/>
            <a:chOff x="1486145" y="5055577"/>
            <a:chExt cx="3762130" cy="9398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4D7D4B6-62C2-45AB-89A5-3A41DA02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87500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OUR TEAM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902602-D4BC-4D44-AC14-BB55A86C5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86145" y="5055577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1822716" y="5328912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B9E1ED-9803-46DB-B91A-9CE934161B18}"/>
              </a:ext>
            </a:extLst>
          </p:cNvPr>
          <p:cNvGrpSpPr/>
          <p:nvPr/>
        </p:nvGrpSpPr>
        <p:grpSpPr>
          <a:xfrm>
            <a:off x="1369578" y="1565345"/>
            <a:ext cx="4111449" cy="939800"/>
            <a:chOff x="1369578" y="1565345"/>
            <a:chExt cx="4111449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9578" y="1637590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DEVELOP &amp; IMPLEMENT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41227" y="156534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76218" y="1785090"/>
              <a:ext cx="446581" cy="408789"/>
              <a:chOff x="10261550" y="1368168"/>
              <a:chExt cx="369076" cy="33784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1550" y="1505986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4738" y="1368168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44FDC6-3B91-433B-A787-872E0BEB5E03}"/>
              </a:ext>
            </a:extLst>
          </p:cNvPr>
          <p:cNvGrpSpPr/>
          <p:nvPr/>
        </p:nvGrpSpPr>
        <p:grpSpPr>
          <a:xfrm>
            <a:off x="1587500" y="4758003"/>
            <a:ext cx="3771900" cy="939800"/>
            <a:chOff x="838200" y="3235325"/>
            <a:chExt cx="3771900" cy="939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Conclusions / Next Step 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4346" descr="Icon of box and whisker chart. ">
              <a:extLst>
                <a:ext uri="{FF2B5EF4-FFF2-40B4-BE49-F238E27FC236}">
                  <a16:creationId xmlns:a16="http://schemas.microsoft.com/office/drawing/2014/main" id="{D131817A-5B27-4718-8BAC-45C9CEDA4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7321" y="3532346"/>
              <a:ext cx="345758" cy="345758"/>
            </a:xfrm>
            <a:custGeom>
              <a:avLst/>
              <a:gdLst>
                <a:gd name="T0" fmla="*/ 706 w 898"/>
                <a:gd name="T1" fmla="*/ 479 h 898"/>
                <a:gd name="T2" fmla="*/ 652 w 898"/>
                <a:gd name="T3" fmla="*/ 556 h 898"/>
                <a:gd name="T4" fmla="*/ 632 w 898"/>
                <a:gd name="T5" fmla="*/ 551 h 898"/>
                <a:gd name="T6" fmla="*/ 576 w 898"/>
                <a:gd name="T7" fmla="*/ 477 h 898"/>
                <a:gd name="T8" fmla="*/ 571 w 898"/>
                <a:gd name="T9" fmla="*/ 398 h 898"/>
                <a:gd name="T10" fmla="*/ 628 w 898"/>
                <a:gd name="T11" fmla="*/ 129 h 898"/>
                <a:gd name="T12" fmla="*/ 643 w 898"/>
                <a:gd name="T13" fmla="*/ 114 h 898"/>
                <a:gd name="T14" fmla="*/ 658 w 898"/>
                <a:gd name="T15" fmla="*/ 129 h 898"/>
                <a:gd name="T16" fmla="*/ 717 w 898"/>
                <a:gd name="T17" fmla="*/ 398 h 898"/>
                <a:gd name="T18" fmla="*/ 621 w 898"/>
                <a:gd name="T19" fmla="*/ 758 h 898"/>
                <a:gd name="T20" fmla="*/ 589 w 898"/>
                <a:gd name="T21" fmla="*/ 727 h 898"/>
                <a:gd name="T22" fmla="*/ 589 w 898"/>
                <a:gd name="T23" fmla="*/ 680 h 898"/>
                <a:gd name="T24" fmla="*/ 621 w 898"/>
                <a:gd name="T25" fmla="*/ 648 h 898"/>
                <a:gd name="T26" fmla="*/ 667 w 898"/>
                <a:gd name="T27" fmla="*/ 648 h 898"/>
                <a:gd name="T28" fmla="*/ 699 w 898"/>
                <a:gd name="T29" fmla="*/ 680 h 898"/>
                <a:gd name="T30" fmla="*/ 699 w 898"/>
                <a:gd name="T31" fmla="*/ 727 h 898"/>
                <a:gd name="T32" fmla="*/ 667 w 898"/>
                <a:gd name="T33" fmla="*/ 758 h 898"/>
                <a:gd name="T34" fmla="*/ 536 w 898"/>
                <a:gd name="T35" fmla="*/ 294 h 898"/>
                <a:gd name="T36" fmla="*/ 479 w 898"/>
                <a:gd name="T37" fmla="*/ 546 h 898"/>
                <a:gd name="T38" fmla="*/ 461 w 898"/>
                <a:gd name="T39" fmla="*/ 558 h 898"/>
                <a:gd name="T40" fmla="*/ 450 w 898"/>
                <a:gd name="T41" fmla="*/ 299 h 898"/>
                <a:gd name="T42" fmla="*/ 390 w 898"/>
                <a:gd name="T43" fmla="*/ 287 h 898"/>
                <a:gd name="T44" fmla="*/ 398 w 898"/>
                <a:gd name="T45" fmla="*/ 211 h 898"/>
                <a:gd name="T46" fmla="*/ 454 w 898"/>
                <a:gd name="T47" fmla="*/ 118 h 898"/>
                <a:gd name="T48" fmla="*/ 475 w 898"/>
                <a:gd name="T49" fmla="*/ 118 h 898"/>
                <a:gd name="T50" fmla="*/ 530 w 898"/>
                <a:gd name="T51" fmla="*/ 211 h 898"/>
                <a:gd name="T52" fmla="*/ 465 w 898"/>
                <a:gd name="T53" fmla="*/ 763 h 898"/>
                <a:gd name="T54" fmla="*/ 422 w 898"/>
                <a:gd name="T55" fmla="*/ 745 h 898"/>
                <a:gd name="T56" fmla="*/ 405 w 898"/>
                <a:gd name="T57" fmla="*/ 703 h 898"/>
                <a:gd name="T58" fmla="*/ 422 w 898"/>
                <a:gd name="T59" fmla="*/ 661 h 898"/>
                <a:gd name="T60" fmla="*/ 465 w 898"/>
                <a:gd name="T61" fmla="*/ 643 h 898"/>
                <a:gd name="T62" fmla="*/ 506 w 898"/>
                <a:gd name="T63" fmla="*/ 661 h 898"/>
                <a:gd name="T64" fmla="*/ 525 w 898"/>
                <a:gd name="T65" fmla="*/ 703 h 898"/>
                <a:gd name="T66" fmla="*/ 506 w 898"/>
                <a:gd name="T67" fmla="*/ 745 h 898"/>
                <a:gd name="T68" fmla="*/ 465 w 898"/>
                <a:gd name="T69" fmla="*/ 763 h 898"/>
                <a:gd name="T70" fmla="*/ 318 w 898"/>
                <a:gd name="T71" fmla="*/ 419 h 898"/>
                <a:gd name="T72" fmla="*/ 263 w 898"/>
                <a:gd name="T73" fmla="*/ 556 h 898"/>
                <a:gd name="T74" fmla="*/ 242 w 898"/>
                <a:gd name="T75" fmla="*/ 551 h 898"/>
                <a:gd name="T76" fmla="*/ 186 w 898"/>
                <a:gd name="T77" fmla="*/ 417 h 898"/>
                <a:gd name="T78" fmla="*/ 181 w 898"/>
                <a:gd name="T79" fmla="*/ 339 h 898"/>
                <a:gd name="T80" fmla="*/ 240 w 898"/>
                <a:gd name="T81" fmla="*/ 129 h 898"/>
                <a:gd name="T82" fmla="*/ 255 w 898"/>
                <a:gd name="T83" fmla="*/ 114 h 898"/>
                <a:gd name="T84" fmla="*/ 270 w 898"/>
                <a:gd name="T85" fmla="*/ 129 h 898"/>
                <a:gd name="T86" fmla="*/ 329 w 898"/>
                <a:gd name="T87" fmla="*/ 339 h 898"/>
                <a:gd name="T88" fmla="*/ 231 w 898"/>
                <a:gd name="T89" fmla="*/ 758 h 898"/>
                <a:gd name="T90" fmla="*/ 200 w 898"/>
                <a:gd name="T91" fmla="*/ 727 h 898"/>
                <a:gd name="T92" fmla="*/ 200 w 898"/>
                <a:gd name="T93" fmla="*/ 680 h 898"/>
                <a:gd name="T94" fmla="*/ 231 w 898"/>
                <a:gd name="T95" fmla="*/ 648 h 898"/>
                <a:gd name="T96" fmla="*/ 278 w 898"/>
                <a:gd name="T97" fmla="*/ 648 h 898"/>
                <a:gd name="T98" fmla="*/ 311 w 898"/>
                <a:gd name="T99" fmla="*/ 680 h 898"/>
                <a:gd name="T100" fmla="*/ 311 w 898"/>
                <a:gd name="T101" fmla="*/ 727 h 898"/>
                <a:gd name="T102" fmla="*/ 278 w 898"/>
                <a:gd name="T103" fmla="*/ 758 h 898"/>
                <a:gd name="T104" fmla="*/ 10 w 898"/>
                <a:gd name="T105" fmla="*/ 2 h 898"/>
                <a:gd name="T106" fmla="*/ 1 w 898"/>
                <a:gd name="T107" fmla="*/ 886 h 898"/>
                <a:gd name="T108" fmla="*/ 883 w 898"/>
                <a:gd name="T109" fmla="*/ 898 h 898"/>
                <a:gd name="T110" fmla="*/ 898 w 898"/>
                <a:gd name="T111" fmla="*/ 883 h 898"/>
                <a:gd name="T112" fmla="*/ 886 w 898"/>
                <a:gd name="T11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8" h="898">
                  <a:moveTo>
                    <a:pt x="718" y="464"/>
                  </a:moveTo>
                  <a:lnTo>
                    <a:pt x="718" y="467"/>
                  </a:lnTo>
                  <a:lnTo>
                    <a:pt x="717" y="470"/>
                  </a:lnTo>
                  <a:lnTo>
                    <a:pt x="716" y="472"/>
                  </a:lnTo>
                  <a:lnTo>
                    <a:pt x="714" y="474"/>
                  </a:lnTo>
                  <a:lnTo>
                    <a:pt x="712" y="477"/>
                  </a:lnTo>
                  <a:lnTo>
                    <a:pt x="710" y="478"/>
                  </a:lnTo>
                  <a:lnTo>
                    <a:pt x="706" y="479"/>
                  </a:lnTo>
                  <a:lnTo>
                    <a:pt x="703" y="479"/>
                  </a:lnTo>
                  <a:lnTo>
                    <a:pt x="658" y="479"/>
                  </a:lnTo>
                  <a:lnTo>
                    <a:pt x="658" y="543"/>
                  </a:lnTo>
                  <a:lnTo>
                    <a:pt x="658" y="546"/>
                  </a:lnTo>
                  <a:lnTo>
                    <a:pt x="657" y="549"/>
                  </a:lnTo>
                  <a:lnTo>
                    <a:pt x="656" y="551"/>
                  </a:lnTo>
                  <a:lnTo>
                    <a:pt x="654" y="554"/>
                  </a:lnTo>
                  <a:lnTo>
                    <a:pt x="652" y="556"/>
                  </a:lnTo>
                  <a:lnTo>
                    <a:pt x="650" y="557"/>
                  </a:lnTo>
                  <a:lnTo>
                    <a:pt x="647" y="558"/>
                  </a:lnTo>
                  <a:lnTo>
                    <a:pt x="643" y="558"/>
                  </a:lnTo>
                  <a:lnTo>
                    <a:pt x="641" y="558"/>
                  </a:lnTo>
                  <a:lnTo>
                    <a:pt x="638" y="557"/>
                  </a:lnTo>
                  <a:lnTo>
                    <a:pt x="636" y="556"/>
                  </a:lnTo>
                  <a:lnTo>
                    <a:pt x="634" y="554"/>
                  </a:lnTo>
                  <a:lnTo>
                    <a:pt x="632" y="551"/>
                  </a:lnTo>
                  <a:lnTo>
                    <a:pt x="631" y="549"/>
                  </a:lnTo>
                  <a:lnTo>
                    <a:pt x="629" y="546"/>
                  </a:lnTo>
                  <a:lnTo>
                    <a:pt x="628" y="543"/>
                  </a:lnTo>
                  <a:lnTo>
                    <a:pt x="628" y="479"/>
                  </a:lnTo>
                  <a:lnTo>
                    <a:pt x="583" y="479"/>
                  </a:lnTo>
                  <a:lnTo>
                    <a:pt x="581" y="479"/>
                  </a:lnTo>
                  <a:lnTo>
                    <a:pt x="578" y="478"/>
                  </a:lnTo>
                  <a:lnTo>
                    <a:pt x="576" y="477"/>
                  </a:lnTo>
                  <a:lnTo>
                    <a:pt x="574" y="474"/>
                  </a:lnTo>
                  <a:lnTo>
                    <a:pt x="572" y="472"/>
                  </a:lnTo>
                  <a:lnTo>
                    <a:pt x="571" y="470"/>
                  </a:lnTo>
                  <a:lnTo>
                    <a:pt x="570" y="467"/>
                  </a:lnTo>
                  <a:lnTo>
                    <a:pt x="570" y="464"/>
                  </a:lnTo>
                  <a:lnTo>
                    <a:pt x="570" y="404"/>
                  </a:lnTo>
                  <a:lnTo>
                    <a:pt x="570" y="402"/>
                  </a:lnTo>
                  <a:lnTo>
                    <a:pt x="571" y="398"/>
                  </a:lnTo>
                  <a:lnTo>
                    <a:pt x="572" y="396"/>
                  </a:lnTo>
                  <a:lnTo>
                    <a:pt x="574" y="394"/>
                  </a:lnTo>
                  <a:lnTo>
                    <a:pt x="576" y="392"/>
                  </a:lnTo>
                  <a:lnTo>
                    <a:pt x="578" y="391"/>
                  </a:lnTo>
                  <a:lnTo>
                    <a:pt x="581" y="390"/>
                  </a:lnTo>
                  <a:lnTo>
                    <a:pt x="583" y="389"/>
                  </a:lnTo>
                  <a:lnTo>
                    <a:pt x="628" y="389"/>
                  </a:lnTo>
                  <a:lnTo>
                    <a:pt x="628" y="129"/>
                  </a:lnTo>
                  <a:lnTo>
                    <a:pt x="629" y="126"/>
                  </a:lnTo>
                  <a:lnTo>
                    <a:pt x="631" y="123"/>
                  </a:lnTo>
                  <a:lnTo>
                    <a:pt x="632" y="121"/>
                  </a:lnTo>
                  <a:lnTo>
                    <a:pt x="634" y="118"/>
                  </a:lnTo>
                  <a:lnTo>
                    <a:pt x="636" y="117"/>
                  </a:lnTo>
                  <a:lnTo>
                    <a:pt x="638" y="115"/>
                  </a:lnTo>
                  <a:lnTo>
                    <a:pt x="641" y="114"/>
                  </a:lnTo>
                  <a:lnTo>
                    <a:pt x="643" y="114"/>
                  </a:lnTo>
                  <a:lnTo>
                    <a:pt x="647" y="114"/>
                  </a:lnTo>
                  <a:lnTo>
                    <a:pt x="650" y="115"/>
                  </a:lnTo>
                  <a:lnTo>
                    <a:pt x="652" y="117"/>
                  </a:lnTo>
                  <a:lnTo>
                    <a:pt x="654" y="118"/>
                  </a:lnTo>
                  <a:lnTo>
                    <a:pt x="656" y="121"/>
                  </a:lnTo>
                  <a:lnTo>
                    <a:pt x="657" y="123"/>
                  </a:lnTo>
                  <a:lnTo>
                    <a:pt x="658" y="127"/>
                  </a:lnTo>
                  <a:lnTo>
                    <a:pt x="658" y="129"/>
                  </a:lnTo>
                  <a:lnTo>
                    <a:pt x="658" y="389"/>
                  </a:lnTo>
                  <a:lnTo>
                    <a:pt x="703" y="389"/>
                  </a:lnTo>
                  <a:lnTo>
                    <a:pt x="706" y="390"/>
                  </a:lnTo>
                  <a:lnTo>
                    <a:pt x="710" y="391"/>
                  </a:lnTo>
                  <a:lnTo>
                    <a:pt x="712" y="392"/>
                  </a:lnTo>
                  <a:lnTo>
                    <a:pt x="714" y="394"/>
                  </a:lnTo>
                  <a:lnTo>
                    <a:pt x="716" y="396"/>
                  </a:lnTo>
                  <a:lnTo>
                    <a:pt x="717" y="398"/>
                  </a:lnTo>
                  <a:lnTo>
                    <a:pt x="718" y="402"/>
                  </a:lnTo>
                  <a:lnTo>
                    <a:pt x="718" y="404"/>
                  </a:lnTo>
                  <a:lnTo>
                    <a:pt x="718" y="464"/>
                  </a:lnTo>
                  <a:close/>
                  <a:moveTo>
                    <a:pt x="643" y="763"/>
                  </a:moveTo>
                  <a:lnTo>
                    <a:pt x="638" y="762"/>
                  </a:lnTo>
                  <a:lnTo>
                    <a:pt x="632" y="762"/>
                  </a:lnTo>
                  <a:lnTo>
                    <a:pt x="626" y="760"/>
                  </a:lnTo>
                  <a:lnTo>
                    <a:pt x="621" y="758"/>
                  </a:lnTo>
                  <a:lnTo>
                    <a:pt x="616" y="756"/>
                  </a:lnTo>
                  <a:lnTo>
                    <a:pt x="610" y="753"/>
                  </a:lnTo>
                  <a:lnTo>
                    <a:pt x="606" y="749"/>
                  </a:lnTo>
                  <a:lnTo>
                    <a:pt x="602" y="745"/>
                  </a:lnTo>
                  <a:lnTo>
                    <a:pt x="597" y="741"/>
                  </a:lnTo>
                  <a:lnTo>
                    <a:pt x="594" y="737"/>
                  </a:lnTo>
                  <a:lnTo>
                    <a:pt x="591" y="731"/>
                  </a:lnTo>
                  <a:lnTo>
                    <a:pt x="589" y="727"/>
                  </a:lnTo>
                  <a:lnTo>
                    <a:pt x="587" y="720"/>
                  </a:lnTo>
                  <a:lnTo>
                    <a:pt x="586" y="715"/>
                  </a:lnTo>
                  <a:lnTo>
                    <a:pt x="584" y="710"/>
                  </a:lnTo>
                  <a:lnTo>
                    <a:pt x="583" y="703"/>
                  </a:lnTo>
                  <a:lnTo>
                    <a:pt x="584" y="697"/>
                  </a:lnTo>
                  <a:lnTo>
                    <a:pt x="586" y="692"/>
                  </a:lnTo>
                  <a:lnTo>
                    <a:pt x="587" y="685"/>
                  </a:lnTo>
                  <a:lnTo>
                    <a:pt x="589" y="680"/>
                  </a:lnTo>
                  <a:lnTo>
                    <a:pt x="591" y="674"/>
                  </a:lnTo>
                  <a:lnTo>
                    <a:pt x="594" y="670"/>
                  </a:lnTo>
                  <a:lnTo>
                    <a:pt x="597" y="665"/>
                  </a:lnTo>
                  <a:lnTo>
                    <a:pt x="602" y="661"/>
                  </a:lnTo>
                  <a:lnTo>
                    <a:pt x="606" y="657"/>
                  </a:lnTo>
                  <a:lnTo>
                    <a:pt x="610" y="653"/>
                  </a:lnTo>
                  <a:lnTo>
                    <a:pt x="616" y="651"/>
                  </a:lnTo>
                  <a:lnTo>
                    <a:pt x="621" y="648"/>
                  </a:lnTo>
                  <a:lnTo>
                    <a:pt x="626" y="646"/>
                  </a:lnTo>
                  <a:lnTo>
                    <a:pt x="632" y="645"/>
                  </a:lnTo>
                  <a:lnTo>
                    <a:pt x="638" y="643"/>
                  </a:lnTo>
                  <a:lnTo>
                    <a:pt x="643" y="643"/>
                  </a:lnTo>
                  <a:lnTo>
                    <a:pt x="650" y="643"/>
                  </a:lnTo>
                  <a:lnTo>
                    <a:pt x="656" y="645"/>
                  </a:lnTo>
                  <a:lnTo>
                    <a:pt x="662" y="646"/>
                  </a:lnTo>
                  <a:lnTo>
                    <a:pt x="667" y="648"/>
                  </a:lnTo>
                  <a:lnTo>
                    <a:pt x="672" y="651"/>
                  </a:lnTo>
                  <a:lnTo>
                    <a:pt x="678" y="653"/>
                  </a:lnTo>
                  <a:lnTo>
                    <a:pt x="682" y="657"/>
                  </a:lnTo>
                  <a:lnTo>
                    <a:pt x="686" y="661"/>
                  </a:lnTo>
                  <a:lnTo>
                    <a:pt x="690" y="665"/>
                  </a:lnTo>
                  <a:lnTo>
                    <a:pt x="694" y="670"/>
                  </a:lnTo>
                  <a:lnTo>
                    <a:pt x="697" y="674"/>
                  </a:lnTo>
                  <a:lnTo>
                    <a:pt x="699" y="680"/>
                  </a:lnTo>
                  <a:lnTo>
                    <a:pt x="701" y="685"/>
                  </a:lnTo>
                  <a:lnTo>
                    <a:pt x="702" y="692"/>
                  </a:lnTo>
                  <a:lnTo>
                    <a:pt x="703" y="697"/>
                  </a:lnTo>
                  <a:lnTo>
                    <a:pt x="703" y="703"/>
                  </a:lnTo>
                  <a:lnTo>
                    <a:pt x="703" y="710"/>
                  </a:lnTo>
                  <a:lnTo>
                    <a:pt x="702" y="715"/>
                  </a:lnTo>
                  <a:lnTo>
                    <a:pt x="701" y="720"/>
                  </a:lnTo>
                  <a:lnTo>
                    <a:pt x="699" y="727"/>
                  </a:lnTo>
                  <a:lnTo>
                    <a:pt x="697" y="731"/>
                  </a:lnTo>
                  <a:lnTo>
                    <a:pt x="694" y="737"/>
                  </a:lnTo>
                  <a:lnTo>
                    <a:pt x="690" y="741"/>
                  </a:lnTo>
                  <a:lnTo>
                    <a:pt x="686" y="745"/>
                  </a:lnTo>
                  <a:lnTo>
                    <a:pt x="682" y="749"/>
                  </a:lnTo>
                  <a:lnTo>
                    <a:pt x="678" y="753"/>
                  </a:lnTo>
                  <a:lnTo>
                    <a:pt x="672" y="756"/>
                  </a:lnTo>
                  <a:lnTo>
                    <a:pt x="667" y="758"/>
                  </a:lnTo>
                  <a:lnTo>
                    <a:pt x="662" y="760"/>
                  </a:lnTo>
                  <a:lnTo>
                    <a:pt x="656" y="762"/>
                  </a:lnTo>
                  <a:lnTo>
                    <a:pt x="650" y="762"/>
                  </a:lnTo>
                  <a:lnTo>
                    <a:pt x="643" y="763"/>
                  </a:lnTo>
                  <a:close/>
                  <a:moveTo>
                    <a:pt x="540" y="284"/>
                  </a:moveTo>
                  <a:lnTo>
                    <a:pt x="538" y="287"/>
                  </a:lnTo>
                  <a:lnTo>
                    <a:pt x="537" y="290"/>
                  </a:lnTo>
                  <a:lnTo>
                    <a:pt x="536" y="294"/>
                  </a:lnTo>
                  <a:lnTo>
                    <a:pt x="534" y="296"/>
                  </a:lnTo>
                  <a:lnTo>
                    <a:pt x="532" y="297"/>
                  </a:lnTo>
                  <a:lnTo>
                    <a:pt x="530" y="298"/>
                  </a:lnTo>
                  <a:lnTo>
                    <a:pt x="527" y="299"/>
                  </a:lnTo>
                  <a:lnTo>
                    <a:pt x="525" y="299"/>
                  </a:lnTo>
                  <a:lnTo>
                    <a:pt x="480" y="299"/>
                  </a:lnTo>
                  <a:lnTo>
                    <a:pt x="480" y="543"/>
                  </a:lnTo>
                  <a:lnTo>
                    <a:pt x="479" y="546"/>
                  </a:lnTo>
                  <a:lnTo>
                    <a:pt x="479" y="549"/>
                  </a:lnTo>
                  <a:lnTo>
                    <a:pt x="476" y="551"/>
                  </a:lnTo>
                  <a:lnTo>
                    <a:pt x="475" y="554"/>
                  </a:lnTo>
                  <a:lnTo>
                    <a:pt x="472" y="556"/>
                  </a:lnTo>
                  <a:lnTo>
                    <a:pt x="470" y="557"/>
                  </a:lnTo>
                  <a:lnTo>
                    <a:pt x="467" y="558"/>
                  </a:lnTo>
                  <a:lnTo>
                    <a:pt x="465" y="558"/>
                  </a:lnTo>
                  <a:lnTo>
                    <a:pt x="461" y="558"/>
                  </a:lnTo>
                  <a:lnTo>
                    <a:pt x="458" y="557"/>
                  </a:lnTo>
                  <a:lnTo>
                    <a:pt x="456" y="556"/>
                  </a:lnTo>
                  <a:lnTo>
                    <a:pt x="454" y="554"/>
                  </a:lnTo>
                  <a:lnTo>
                    <a:pt x="452" y="551"/>
                  </a:lnTo>
                  <a:lnTo>
                    <a:pt x="451" y="549"/>
                  </a:lnTo>
                  <a:lnTo>
                    <a:pt x="450" y="546"/>
                  </a:lnTo>
                  <a:lnTo>
                    <a:pt x="450" y="543"/>
                  </a:lnTo>
                  <a:lnTo>
                    <a:pt x="450" y="299"/>
                  </a:lnTo>
                  <a:lnTo>
                    <a:pt x="405" y="299"/>
                  </a:lnTo>
                  <a:lnTo>
                    <a:pt x="402" y="299"/>
                  </a:lnTo>
                  <a:lnTo>
                    <a:pt x="398" y="298"/>
                  </a:lnTo>
                  <a:lnTo>
                    <a:pt x="396" y="297"/>
                  </a:lnTo>
                  <a:lnTo>
                    <a:pt x="394" y="296"/>
                  </a:lnTo>
                  <a:lnTo>
                    <a:pt x="392" y="294"/>
                  </a:lnTo>
                  <a:lnTo>
                    <a:pt x="391" y="290"/>
                  </a:lnTo>
                  <a:lnTo>
                    <a:pt x="390" y="287"/>
                  </a:lnTo>
                  <a:lnTo>
                    <a:pt x="390" y="284"/>
                  </a:lnTo>
                  <a:lnTo>
                    <a:pt x="390" y="225"/>
                  </a:lnTo>
                  <a:lnTo>
                    <a:pt x="390" y="222"/>
                  </a:lnTo>
                  <a:lnTo>
                    <a:pt x="391" y="219"/>
                  </a:lnTo>
                  <a:lnTo>
                    <a:pt x="392" y="217"/>
                  </a:lnTo>
                  <a:lnTo>
                    <a:pt x="394" y="214"/>
                  </a:lnTo>
                  <a:lnTo>
                    <a:pt x="396" y="212"/>
                  </a:lnTo>
                  <a:lnTo>
                    <a:pt x="398" y="211"/>
                  </a:lnTo>
                  <a:lnTo>
                    <a:pt x="402" y="210"/>
                  </a:lnTo>
                  <a:lnTo>
                    <a:pt x="405" y="210"/>
                  </a:lnTo>
                  <a:lnTo>
                    <a:pt x="450" y="210"/>
                  </a:lnTo>
                  <a:lnTo>
                    <a:pt x="450" y="129"/>
                  </a:lnTo>
                  <a:lnTo>
                    <a:pt x="450" y="126"/>
                  </a:lnTo>
                  <a:lnTo>
                    <a:pt x="451" y="123"/>
                  </a:lnTo>
                  <a:lnTo>
                    <a:pt x="452" y="121"/>
                  </a:lnTo>
                  <a:lnTo>
                    <a:pt x="454" y="118"/>
                  </a:lnTo>
                  <a:lnTo>
                    <a:pt x="456" y="117"/>
                  </a:lnTo>
                  <a:lnTo>
                    <a:pt x="458" y="115"/>
                  </a:lnTo>
                  <a:lnTo>
                    <a:pt x="461" y="114"/>
                  </a:lnTo>
                  <a:lnTo>
                    <a:pt x="465" y="114"/>
                  </a:lnTo>
                  <a:lnTo>
                    <a:pt x="467" y="114"/>
                  </a:lnTo>
                  <a:lnTo>
                    <a:pt x="470" y="115"/>
                  </a:lnTo>
                  <a:lnTo>
                    <a:pt x="472" y="117"/>
                  </a:lnTo>
                  <a:lnTo>
                    <a:pt x="475" y="118"/>
                  </a:lnTo>
                  <a:lnTo>
                    <a:pt x="476" y="121"/>
                  </a:lnTo>
                  <a:lnTo>
                    <a:pt x="479" y="123"/>
                  </a:lnTo>
                  <a:lnTo>
                    <a:pt x="479" y="127"/>
                  </a:lnTo>
                  <a:lnTo>
                    <a:pt x="480" y="129"/>
                  </a:lnTo>
                  <a:lnTo>
                    <a:pt x="480" y="210"/>
                  </a:lnTo>
                  <a:lnTo>
                    <a:pt x="525" y="210"/>
                  </a:lnTo>
                  <a:lnTo>
                    <a:pt x="527" y="210"/>
                  </a:lnTo>
                  <a:lnTo>
                    <a:pt x="530" y="211"/>
                  </a:lnTo>
                  <a:lnTo>
                    <a:pt x="532" y="212"/>
                  </a:lnTo>
                  <a:lnTo>
                    <a:pt x="534" y="214"/>
                  </a:lnTo>
                  <a:lnTo>
                    <a:pt x="536" y="217"/>
                  </a:lnTo>
                  <a:lnTo>
                    <a:pt x="537" y="219"/>
                  </a:lnTo>
                  <a:lnTo>
                    <a:pt x="538" y="222"/>
                  </a:lnTo>
                  <a:lnTo>
                    <a:pt x="540" y="225"/>
                  </a:lnTo>
                  <a:lnTo>
                    <a:pt x="540" y="284"/>
                  </a:lnTo>
                  <a:close/>
                  <a:moveTo>
                    <a:pt x="465" y="763"/>
                  </a:moveTo>
                  <a:lnTo>
                    <a:pt x="458" y="762"/>
                  </a:lnTo>
                  <a:lnTo>
                    <a:pt x="452" y="762"/>
                  </a:lnTo>
                  <a:lnTo>
                    <a:pt x="446" y="760"/>
                  </a:lnTo>
                  <a:lnTo>
                    <a:pt x="441" y="758"/>
                  </a:lnTo>
                  <a:lnTo>
                    <a:pt x="436" y="756"/>
                  </a:lnTo>
                  <a:lnTo>
                    <a:pt x="430" y="753"/>
                  </a:lnTo>
                  <a:lnTo>
                    <a:pt x="426" y="749"/>
                  </a:lnTo>
                  <a:lnTo>
                    <a:pt x="422" y="745"/>
                  </a:lnTo>
                  <a:lnTo>
                    <a:pt x="419" y="741"/>
                  </a:lnTo>
                  <a:lnTo>
                    <a:pt x="414" y="737"/>
                  </a:lnTo>
                  <a:lnTo>
                    <a:pt x="412" y="731"/>
                  </a:lnTo>
                  <a:lnTo>
                    <a:pt x="409" y="727"/>
                  </a:lnTo>
                  <a:lnTo>
                    <a:pt x="407" y="720"/>
                  </a:lnTo>
                  <a:lnTo>
                    <a:pt x="406" y="715"/>
                  </a:lnTo>
                  <a:lnTo>
                    <a:pt x="405" y="710"/>
                  </a:lnTo>
                  <a:lnTo>
                    <a:pt x="405" y="703"/>
                  </a:lnTo>
                  <a:lnTo>
                    <a:pt x="405" y="697"/>
                  </a:lnTo>
                  <a:lnTo>
                    <a:pt x="406" y="692"/>
                  </a:lnTo>
                  <a:lnTo>
                    <a:pt x="407" y="685"/>
                  </a:lnTo>
                  <a:lnTo>
                    <a:pt x="409" y="680"/>
                  </a:lnTo>
                  <a:lnTo>
                    <a:pt x="412" y="674"/>
                  </a:lnTo>
                  <a:lnTo>
                    <a:pt x="414" y="670"/>
                  </a:lnTo>
                  <a:lnTo>
                    <a:pt x="419" y="665"/>
                  </a:lnTo>
                  <a:lnTo>
                    <a:pt x="422" y="661"/>
                  </a:lnTo>
                  <a:lnTo>
                    <a:pt x="426" y="657"/>
                  </a:lnTo>
                  <a:lnTo>
                    <a:pt x="430" y="653"/>
                  </a:lnTo>
                  <a:lnTo>
                    <a:pt x="436" y="651"/>
                  </a:lnTo>
                  <a:lnTo>
                    <a:pt x="441" y="648"/>
                  </a:lnTo>
                  <a:lnTo>
                    <a:pt x="446" y="646"/>
                  </a:lnTo>
                  <a:lnTo>
                    <a:pt x="452" y="645"/>
                  </a:lnTo>
                  <a:lnTo>
                    <a:pt x="458" y="643"/>
                  </a:lnTo>
                  <a:lnTo>
                    <a:pt x="465" y="643"/>
                  </a:lnTo>
                  <a:lnTo>
                    <a:pt x="470" y="643"/>
                  </a:lnTo>
                  <a:lnTo>
                    <a:pt x="476" y="645"/>
                  </a:lnTo>
                  <a:lnTo>
                    <a:pt x="482" y="646"/>
                  </a:lnTo>
                  <a:lnTo>
                    <a:pt x="487" y="648"/>
                  </a:lnTo>
                  <a:lnTo>
                    <a:pt x="492" y="651"/>
                  </a:lnTo>
                  <a:lnTo>
                    <a:pt x="498" y="653"/>
                  </a:lnTo>
                  <a:lnTo>
                    <a:pt x="502" y="657"/>
                  </a:lnTo>
                  <a:lnTo>
                    <a:pt x="506" y="661"/>
                  </a:lnTo>
                  <a:lnTo>
                    <a:pt x="511" y="665"/>
                  </a:lnTo>
                  <a:lnTo>
                    <a:pt x="514" y="670"/>
                  </a:lnTo>
                  <a:lnTo>
                    <a:pt x="517" y="674"/>
                  </a:lnTo>
                  <a:lnTo>
                    <a:pt x="519" y="680"/>
                  </a:lnTo>
                  <a:lnTo>
                    <a:pt x="521" y="685"/>
                  </a:lnTo>
                  <a:lnTo>
                    <a:pt x="522" y="692"/>
                  </a:lnTo>
                  <a:lnTo>
                    <a:pt x="524" y="697"/>
                  </a:lnTo>
                  <a:lnTo>
                    <a:pt x="525" y="703"/>
                  </a:lnTo>
                  <a:lnTo>
                    <a:pt x="524" y="710"/>
                  </a:lnTo>
                  <a:lnTo>
                    <a:pt x="522" y="715"/>
                  </a:lnTo>
                  <a:lnTo>
                    <a:pt x="521" y="720"/>
                  </a:lnTo>
                  <a:lnTo>
                    <a:pt x="519" y="727"/>
                  </a:lnTo>
                  <a:lnTo>
                    <a:pt x="517" y="731"/>
                  </a:lnTo>
                  <a:lnTo>
                    <a:pt x="514" y="737"/>
                  </a:lnTo>
                  <a:lnTo>
                    <a:pt x="511" y="741"/>
                  </a:lnTo>
                  <a:lnTo>
                    <a:pt x="506" y="745"/>
                  </a:lnTo>
                  <a:lnTo>
                    <a:pt x="502" y="749"/>
                  </a:lnTo>
                  <a:lnTo>
                    <a:pt x="498" y="753"/>
                  </a:lnTo>
                  <a:lnTo>
                    <a:pt x="492" y="756"/>
                  </a:lnTo>
                  <a:lnTo>
                    <a:pt x="487" y="758"/>
                  </a:lnTo>
                  <a:lnTo>
                    <a:pt x="482" y="760"/>
                  </a:lnTo>
                  <a:lnTo>
                    <a:pt x="476" y="762"/>
                  </a:lnTo>
                  <a:lnTo>
                    <a:pt x="470" y="762"/>
                  </a:lnTo>
                  <a:lnTo>
                    <a:pt x="465" y="763"/>
                  </a:lnTo>
                  <a:close/>
                  <a:moveTo>
                    <a:pt x="330" y="404"/>
                  </a:moveTo>
                  <a:lnTo>
                    <a:pt x="330" y="407"/>
                  </a:lnTo>
                  <a:lnTo>
                    <a:pt x="329" y="410"/>
                  </a:lnTo>
                  <a:lnTo>
                    <a:pt x="328" y="412"/>
                  </a:lnTo>
                  <a:lnTo>
                    <a:pt x="326" y="414"/>
                  </a:lnTo>
                  <a:lnTo>
                    <a:pt x="323" y="417"/>
                  </a:lnTo>
                  <a:lnTo>
                    <a:pt x="320" y="418"/>
                  </a:lnTo>
                  <a:lnTo>
                    <a:pt x="318" y="419"/>
                  </a:lnTo>
                  <a:lnTo>
                    <a:pt x="315" y="419"/>
                  </a:lnTo>
                  <a:lnTo>
                    <a:pt x="270" y="419"/>
                  </a:lnTo>
                  <a:lnTo>
                    <a:pt x="270" y="543"/>
                  </a:lnTo>
                  <a:lnTo>
                    <a:pt x="270" y="546"/>
                  </a:lnTo>
                  <a:lnTo>
                    <a:pt x="269" y="549"/>
                  </a:lnTo>
                  <a:lnTo>
                    <a:pt x="268" y="551"/>
                  </a:lnTo>
                  <a:lnTo>
                    <a:pt x="266" y="554"/>
                  </a:lnTo>
                  <a:lnTo>
                    <a:pt x="263" y="556"/>
                  </a:lnTo>
                  <a:lnTo>
                    <a:pt x="260" y="557"/>
                  </a:lnTo>
                  <a:lnTo>
                    <a:pt x="258" y="558"/>
                  </a:lnTo>
                  <a:lnTo>
                    <a:pt x="255" y="558"/>
                  </a:lnTo>
                  <a:lnTo>
                    <a:pt x="252" y="558"/>
                  </a:lnTo>
                  <a:lnTo>
                    <a:pt x="250" y="557"/>
                  </a:lnTo>
                  <a:lnTo>
                    <a:pt x="246" y="556"/>
                  </a:lnTo>
                  <a:lnTo>
                    <a:pt x="244" y="554"/>
                  </a:lnTo>
                  <a:lnTo>
                    <a:pt x="242" y="551"/>
                  </a:lnTo>
                  <a:lnTo>
                    <a:pt x="241" y="549"/>
                  </a:lnTo>
                  <a:lnTo>
                    <a:pt x="240" y="546"/>
                  </a:lnTo>
                  <a:lnTo>
                    <a:pt x="240" y="543"/>
                  </a:lnTo>
                  <a:lnTo>
                    <a:pt x="240" y="419"/>
                  </a:lnTo>
                  <a:lnTo>
                    <a:pt x="195" y="419"/>
                  </a:lnTo>
                  <a:lnTo>
                    <a:pt x="192" y="419"/>
                  </a:lnTo>
                  <a:lnTo>
                    <a:pt x="190" y="418"/>
                  </a:lnTo>
                  <a:lnTo>
                    <a:pt x="186" y="417"/>
                  </a:lnTo>
                  <a:lnTo>
                    <a:pt x="184" y="414"/>
                  </a:lnTo>
                  <a:lnTo>
                    <a:pt x="183" y="412"/>
                  </a:lnTo>
                  <a:lnTo>
                    <a:pt x="181" y="410"/>
                  </a:lnTo>
                  <a:lnTo>
                    <a:pt x="180" y="407"/>
                  </a:lnTo>
                  <a:lnTo>
                    <a:pt x="180" y="404"/>
                  </a:lnTo>
                  <a:lnTo>
                    <a:pt x="180" y="344"/>
                  </a:lnTo>
                  <a:lnTo>
                    <a:pt x="180" y="342"/>
                  </a:lnTo>
                  <a:lnTo>
                    <a:pt x="181" y="339"/>
                  </a:lnTo>
                  <a:lnTo>
                    <a:pt x="183" y="336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90" y="331"/>
                  </a:lnTo>
                  <a:lnTo>
                    <a:pt x="192" y="330"/>
                  </a:lnTo>
                  <a:lnTo>
                    <a:pt x="195" y="329"/>
                  </a:lnTo>
                  <a:lnTo>
                    <a:pt x="240" y="329"/>
                  </a:lnTo>
                  <a:lnTo>
                    <a:pt x="240" y="129"/>
                  </a:lnTo>
                  <a:lnTo>
                    <a:pt x="240" y="126"/>
                  </a:lnTo>
                  <a:lnTo>
                    <a:pt x="241" y="123"/>
                  </a:lnTo>
                  <a:lnTo>
                    <a:pt x="242" y="121"/>
                  </a:lnTo>
                  <a:lnTo>
                    <a:pt x="244" y="118"/>
                  </a:lnTo>
                  <a:lnTo>
                    <a:pt x="246" y="117"/>
                  </a:lnTo>
                  <a:lnTo>
                    <a:pt x="250" y="115"/>
                  </a:lnTo>
                  <a:lnTo>
                    <a:pt x="252" y="114"/>
                  </a:lnTo>
                  <a:lnTo>
                    <a:pt x="255" y="114"/>
                  </a:lnTo>
                  <a:lnTo>
                    <a:pt x="258" y="114"/>
                  </a:lnTo>
                  <a:lnTo>
                    <a:pt x="260" y="115"/>
                  </a:lnTo>
                  <a:lnTo>
                    <a:pt x="263" y="117"/>
                  </a:lnTo>
                  <a:lnTo>
                    <a:pt x="266" y="118"/>
                  </a:lnTo>
                  <a:lnTo>
                    <a:pt x="268" y="121"/>
                  </a:lnTo>
                  <a:lnTo>
                    <a:pt x="269" y="123"/>
                  </a:lnTo>
                  <a:lnTo>
                    <a:pt x="270" y="127"/>
                  </a:lnTo>
                  <a:lnTo>
                    <a:pt x="270" y="129"/>
                  </a:lnTo>
                  <a:lnTo>
                    <a:pt x="270" y="329"/>
                  </a:lnTo>
                  <a:lnTo>
                    <a:pt x="315" y="329"/>
                  </a:lnTo>
                  <a:lnTo>
                    <a:pt x="318" y="330"/>
                  </a:lnTo>
                  <a:lnTo>
                    <a:pt x="320" y="331"/>
                  </a:lnTo>
                  <a:lnTo>
                    <a:pt x="323" y="332"/>
                  </a:lnTo>
                  <a:lnTo>
                    <a:pt x="326" y="334"/>
                  </a:lnTo>
                  <a:lnTo>
                    <a:pt x="328" y="336"/>
                  </a:lnTo>
                  <a:lnTo>
                    <a:pt x="329" y="339"/>
                  </a:lnTo>
                  <a:lnTo>
                    <a:pt x="330" y="342"/>
                  </a:lnTo>
                  <a:lnTo>
                    <a:pt x="330" y="344"/>
                  </a:lnTo>
                  <a:lnTo>
                    <a:pt x="330" y="404"/>
                  </a:lnTo>
                  <a:close/>
                  <a:moveTo>
                    <a:pt x="255" y="763"/>
                  </a:moveTo>
                  <a:lnTo>
                    <a:pt x="249" y="762"/>
                  </a:lnTo>
                  <a:lnTo>
                    <a:pt x="243" y="762"/>
                  </a:lnTo>
                  <a:lnTo>
                    <a:pt x="237" y="760"/>
                  </a:lnTo>
                  <a:lnTo>
                    <a:pt x="231" y="758"/>
                  </a:lnTo>
                  <a:lnTo>
                    <a:pt x="226" y="756"/>
                  </a:lnTo>
                  <a:lnTo>
                    <a:pt x="222" y="753"/>
                  </a:lnTo>
                  <a:lnTo>
                    <a:pt x="216" y="749"/>
                  </a:lnTo>
                  <a:lnTo>
                    <a:pt x="212" y="745"/>
                  </a:lnTo>
                  <a:lnTo>
                    <a:pt x="209" y="741"/>
                  </a:lnTo>
                  <a:lnTo>
                    <a:pt x="206" y="737"/>
                  </a:lnTo>
                  <a:lnTo>
                    <a:pt x="203" y="731"/>
                  </a:lnTo>
                  <a:lnTo>
                    <a:pt x="200" y="727"/>
                  </a:lnTo>
                  <a:lnTo>
                    <a:pt x="198" y="720"/>
                  </a:lnTo>
                  <a:lnTo>
                    <a:pt x="196" y="715"/>
                  </a:lnTo>
                  <a:lnTo>
                    <a:pt x="195" y="710"/>
                  </a:lnTo>
                  <a:lnTo>
                    <a:pt x="195" y="703"/>
                  </a:lnTo>
                  <a:lnTo>
                    <a:pt x="195" y="697"/>
                  </a:lnTo>
                  <a:lnTo>
                    <a:pt x="196" y="692"/>
                  </a:lnTo>
                  <a:lnTo>
                    <a:pt x="198" y="685"/>
                  </a:lnTo>
                  <a:lnTo>
                    <a:pt x="200" y="680"/>
                  </a:lnTo>
                  <a:lnTo>
                    <a:pt x="203" y="674"/>
                  </a:lnTo>
                  <a:lnTo>
                    <a:pt x="206" y="670"/>
                  </a:lnTo>
                  <a:lnTo>
                    <a:pt x="209" y="665"/>
                  </a:lnTo>
                  <a:lnTo>
                    <a:pt x="212" y="661"/>
                  </a:lnTo>
                  <a:lnTo>
                    <a:pt x="216" y="657"/>
                  </a:lnTo>
                  <a:lnTo>
                    <a:pt x="222" y="653"/>
                  </a:lnTo>
                  <a:lnTo>
                    <a:pt x="226" y="651"/>
                  </a:lnTo>
                  <a:lnTo>
                    <a:pt x="231" y="648"/>
                  </a:lnTo>
                  <a:lnTo>
                    <a:pt x="237" y="646"/>
                  </a:lnTo>
                  <a:lnTo>
                    <a:pt x="243" y="645"/>
                  </a:lnTo>
                  <a:lnTo>
                    <a:pt x="249" y="643"/>
                  </a:lnTo>
                  <a:lnTo>
                    <a:pt x="255" y="643"/>
                  </a:lnTo>
                  <a:lnTo>
                    <a:pt x="261" y="643"/>
                  </a:lnTo>
                  <a:lnTo>
                    <a:pt x="267" y="645"/>
                  </a:lnTo>
                  <a:lnTo>
                    <a:pt x="273" y="646"/>
                  </a:lnTo>
                  <a:lnTo>
                    <a:pt x="278" y="648"/>
                  </a:lnTo>
                  <a:lnTo>
                    <a:pt x="284" y="651"/>
                  </a:lnTo>
                  <a:lnTo>
                    <a:pt x="288" y="653"/>
                  </a:lnTo>
                  <a:lnTo>
                    <a:pt x="293" y="657"/>
                  </a:lnTo>
                  <a:lnTo>
                    <a:pt x="298" y="661"/>
                  </a:lnTo>
                  <a:lnTo>
                    <a:pt x="301" y="665"/>
                  </a:lnTo>
                  <a:lnTo>
                    <a:pt x="304" y="670"/>
                  </a:lnTo>
                  <a:lnTo>
                    <a:pt x="307" y="674"/>
                  </a:lnTo>
                  <a:lnTo>
                    <a:pt x="311" y="680"/>
                  </a:lnTo>
                  <a:lnTo>
                    <a:pt x="312" y="685"/>
                  </a:lnTo>
                  <a:lnTo>
                    <a:pt x="314" y="692"/>
                  </a:lnTo>
                  <a:lnTo>
                    <a:pt x="315" y="697"/>
                  </a:lnTo>
                  <a:lnTo>
                    <a:pt x="315" y="703"/>
                  </a:lnTo>
                  <a:lnTo>
                    <a:pt x="315" y="710"/>
                  </a:lnTo>
                  <a:lnTo>
                    <a:pt x="314" y="715"/>
                  </a:lnTo>
                  <a:lnTo>
                    <a:pt x="312" y="720"/>
                  </a:lnTo>
                  <a:lnTo>
                    <a:pt x="311" y="727"/>
                  </a:lnTo>
                  <a:lnTo>
                    <a:pt x="307" y="731"/>
                  </a:lnTo>
                  <a:lnTo>
                    <a:pt x="304" y="737"/>
                  </a:lnTo>
                  <a:lnTo>
                    <a:pt x="301" y="741"/>
                  </a:lnTo>
                  <a:lnTo>
                    <a:pt x="298" y="745"/>
                  </a:lnTo>
                  <a:lnTo>
                    <a:pt x="293" y="749"/>
                  </a:lnTo>
                  <a:lnTo>
                    <a:pt x="288" y="753"/>
                  </a:lnTo>
                  <a:lnTo>
                    <a:pt x="284" y="756"/>
                  </a:lnTo>
                  <a:lnTo>
                    <a:pt x="278" y="758"/>
                  </a:lnTo>
                  <a:lnTo>
                    <a:pt x="273" y="760"/>
                  </a:lnTo>
                  <a:lnTo>
                    <a:pt x="267" y="762"/>
                  </a:lnTo>
                  <a:lnTo>
                    <a:pt x="261" y="762"/>
                  </a:lnTo>
                  <a:lnTo>
                    <a:pt x="255" y="763"/>
                  </a:lnTo>
                  <a:close/>
                  <a:moveTo>
                    <a:pt x="883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883"/>
                  </a:lnTo>
                  <a:lnTo>
                    <a:pt x="1" y="886"/>
                  </a:lnTo>
                  <a:lnTo>
                    <a:pt x="2" y="888"/>
                  </a:lnTo>
                  <a:lnTo>
                    <a:pt x="3" y="892"/>
                  </a:lnTo>
                  <a:lnTo>
                    <a:pt x="6" y="894"/>
                  </a:lnTo>
                  <a:lnTo>
                    <a:pt x="8" y="895"/>
                  </a:lnTo>
                  <a:lnTo>
                    <a:pt x="10" y="897"/>
                  </a:lnTo>
                  <a:lnTo>
                    <a:pt x="13" y="897"/>
                  </a:lnTo>
                  <a:lnTo>
                    <a:pt x="15" y="898"/>
                  </a:lnTo>
                  <a:lnTo>
                    <a:pt x="883" y="898"/>
                  </a:lnTo>
                  <a:lnTo>
                    <a:pt x="886" y="897"/>
                  </a:lnTo>
                  <a:lnTo>
                    <a:pt x="888" y="897"/>
                  </a:lnTo>
                  <a:lnTo>
                    <a:pt x="892" y="895"/>
                  </a:lnTo>
                  <a:lnTo>
                    <a:pt x="894" y="894"/>
                  </a:lnTo>
                  <a:lnTo>
                    <a:pt x="896" y="892"/>
                  </a:lnTo>
                  <a:lnTo>
                    <a:pt x="897" y="888"/>
                  </a:lnTo>
                  <a:lnTo>
                    <a:pt x="898" y="886"/>
                  </a:lnTo>
                  <a:lnTo>
                    <a:pt x="898" y="883"/>
                  </a:lnTo>
                  <a:lnTo>
                    <a:pt x="898" y="15"/>
                  </a:lnTo>
                  <a:lnTo>
                    <a:pt x="898" y="12"/>
                  </a:lnTo>
                  <a:lnTo>
                    <a:pt x="897" y="10"/>
                  </a:lnTo>
                  <a:lnTo>
                    <a:pt x="896" y="7"/>
                  </a:lnTo>
                  <a:lnTo>
                    <a:pt x="894" y="5"/>
                  </a:lnTo>
                  <a:lnTo>
                    <a:pt x="892" y="3"/>
                  </a:lnTo>
                  <a:lnTo>
                    <a:pt x="888" y="2"/>
                  </a:lnTo>
                  <a:lnTo>
                    <a:pt x="886" y="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CA945A-36AE-40D9-BE51-7657B816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10261586" cy="900194"/>
          </a:xfrm>
        </p:spPr>
        <p:txBody>
          <a:bodyPr anchor="b">
            <a:normAutofit/>
          </a:bodyPr>
          <a:lstStyle/>
          <a:p>
            <a:pPr algn="l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REAL ESTATE STOCK ANALYSIS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F09CB0E-F42F-49AA-BC89-D02473FD5BB3}"/>
              </a:ext>
            </a:extLst>
          </p:cNvPr>
          <p:cNvSpPr txBox="1">
            <a:spLocks/>
          </p:cNvSpPr>
          <p:nvPr/>
        </p:nvSpPr>
        <p:spPr>
          <a:xfrm>
            <a:off x="1285241" y="2082366"/>
            <a:ext cx="10261586" cy="900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stocks analysis from 01/01/2021 to 04/13/2022  &amp; forecasting trends for the next 10 years.</a:t>
            </a:r>
            <a:br>
              <a:rPr lang="en-US" sz="2800" dirty="0"/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58C12D-18FB-4641-9754-5380FAD45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45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5D867EF-CEB5-4242-9153-681C5C243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489541"/>
              </p:ext>
            </p:extLst>
          </p:nvPr>
        </p:nvGraphicFramePr>
        <p:xfrm>
          <a:off x="909640" y="515407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B11E1C-3AA7-4D9E-8329-46A51CAC699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49986614"/>
              </p:ext>
            </p:extLst>
          </p:nvPr>
        </p:nvGraphicFramePr>
        <p:xfrm>
          <a:off x="347662" y="2027546"/>
          <a:ext cx="11496675" cy="490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AC1903-89B1-409E-8926-7C7349861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9707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19C73BD-BE7A-8673-6EFD-128C4DDEB3D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4224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A1C974-C74B-4784-9040-BE769BC8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591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98971" y="513617"/>
            <a:ext cx="409302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8534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3976" y="2978799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988" y="297879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297879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115781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479978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2911476" y="3772549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5297488" y="3772549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6096000" y="1951568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1431926" y="3526328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3822700" y="3403218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&amp; 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6203950" y="364943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6203950" y="182845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6203950" y="534730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Solution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7791449" y="1707912"/>
            <a:ext cx="2214833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Tasks to each team member.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7791449" y="3412403"/>
            <a:ext cx="2214833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Polygon API information, and coding information.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7791450" y="5349873"/>
            <a:ext cx="2214832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Zoom Meeting to discuss outcomes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OUTLINE</a:t>
            </a: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5621" y="11637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Google Shape;556;p39">
            <a:extLst>
              <a:ext uri="{FF2B5EF4-FFF2-40B4-BE49-F238E27FC236}">
                <a16:creationId xmlns:a16="http://schemas.microsoft.com/office/drawing/2014/main" id="{4CB792FD-EE96-42D6-94DC-7B5E44CA6E9A}"/>
              </a:ext>
            </a:extLst>
          </p:cNvPr>
          <p:cNvSpPr txBox="1">
            <a:spLocks/>
          </p:cNvSpPr>
          <p:nvPr/>
        </p:nvSpPr>
        <p:spPr>
          <a:xfrm>
            <a:off x="977114" y="815864"/>
            <a:ext cx="8793609" cy="6051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Methods, Techniques, Tools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Polygon API to pull stock info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" sz="1600" b="1" i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the fe</a:t>
            </a:r>
            <a:r>
              <a:rPr lang="en" sz="1600" b="1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tching code from Binoy Das.</a:t>
            </a:r>
            <a:endParaRPr lang="en-US" sz="1600" b="1" i="1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 and dependencies.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fetching from polygon.io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cleaning/slicing: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fund with the most investment potential based on key risk-management metrics.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daily returns.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 (Annualized Standard Deviations, Rolling Standard Deviations).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ratios (Average Annual Return Sharpe Ratio, Annualized Sharpe Ration).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S&amp;P 500 vs ( CBRE, ESS, AVB) variance, covariance 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 ( Forecast 10 years)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Visualizations/Panel Composition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helpful interactive visualizations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accessed via a CLI Web Application (Voila)</a:t>
            </a:r>
          </a:p>
        </p:txBody>
      </p:sp>
    </p:spTree>
    <p:extLst>
      <p:ext uri="{BB962C8B-B14F-4D97-AF65-F5344CB8AC3E}">
        <p14:creationId xmlns:p14="http://schemas.microsoft.com/office/powerpoint/2010/main" val="42068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05291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241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0216" y="834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&amp; IMPLEMENT</a:t>
            </a: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25621" y="116371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Google Shape;556;p39">
            <a:extLst>
              <a:ext uri="{FF2B5EF4-FFF2-40B4-BE49-F238E27FC236}">
                <a16:creationId xmlns:a16="http://schemas.microsoft.com/office/drawing/2014/main" id="{4CB792FD-EE96-42D6-94DC-7B5E44CA6E9A}"/>
              </a:ext>
            </a:extLst>
          </p:cNvPr>
          <p:cNvSpPr txBox="1">
            <a:spLocks/>
          </p:cNvSpPr>
          <p:nvPr/>
        </p:nvSpPr>
        <p:spPr>
          <a:xfrm>
            <a:off x="871379" y="966096"/>
            <a:ext cx="8859152" cy="5739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cleaning/slicing: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fetching/API integration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daily returns.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 (Annualized Standard Deviations, Rolling Standard Deviations).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ratios (Average Annual Return Sharpe Ratio, Annualized Sharpe Ration).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S&amp;P 500 vs ( CBRE, ESS, AVB) variance, covariance 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 ( Forecast 10 years)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Visualizations/Panel Composition</a:t>
            </a:r>
            <a:endParaRPr lang="en-US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helpful interactive visualizations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accessed via a CLI Web Application (Voila)</a:t>
            </a:r>
          </a:p>
        </p:txBody>
      </p:sp>
    </p:spTree>
    <p:extLst>
      <p:ext uri="{BB962C8B-B14F-4D97-AF65-F5344CB8AC3E}">
        <p14:creationId xmlns:p14="http://schemas.microsoft.com/office/powerpoint/2010/main" val="150004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2739</TotalTime>
  <Words>794</Words>
  <Application>Microsoft Office PowerPoint</Application>
  <PresentationFormat>Widescreen</PresentationFormat>
  <Paragraphs>126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REAL ESTATE  STOCK ANALYSIS </vt:lpstr>
      <vt:lpstr>PowerPoint Presentation</vt:lpstr>
      <vt:lpstr>PowerPoint Presentation</vt:lpstr>
      <vt:lpstr>PROJECT TITLE: REAL ESTATE STOCK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PLOT VISUALIZATION DAILY PRICES OF  SPY(S&amp;P 500)                                      </vt:lpstr>
      <vt:lpstr>                                        </vt:lpstr>
      <vt:lpstr>PowerPoint Presentation</vt:lpstr>
      <vt:lpstr>PowerPoint Presentation</vt:lpstr>
      <vt:lpstr>PLOT VISUALIZATION DAILY PRICES OF SPY</vt:lpstr>
      <vt:lpstr>PLOT VISUALIZATION AVB 60-Day Rolling Beta</vt:lpstr>
      <vt:lpstr>PLOT VISUALIZATION ESS 60-Day Rolling Beta</vt:lpstr>
      <vt:lpstr>PLOT VISUALIZATION CBRE 60-Day Rolling Beta</vt:lpstr>
      <vt:lpstr>Interactive Dashboard AVB/ ESS/ CBRE 60-Day Rolling Beta Overlay Plot</vt:lpstr>
      <vt:lpstr>PLOT VISUALIZATION For 10-year Monte Carlo simulation </vt:lpstr>
      <vt:lpstr>PLOT VISUALIZATION For 10-year Monte Carlo simulation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 STOCK ANALYSIS </dc:title>
  <dc:creator>khaing z</dc:creator>
  <cp:lastModifiedBy>khaing z</cp:lastModifiedBy>
  <cp:revision>36</cp:revision>
  <dcterms:created xsi:type="dcterms:W3CDTF">2022-04-10T19:35:18Z</dcterms:created>
  <dcterms:modified xsi:type="dcterms:W3CDTF">2022-04-18T00:03:44Z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