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ora Medium"/>
      <p:regular r:id="rId21"/>
      <p:bold r:id="rId22"/>
      <p:italic r:id="rId23"/>
      <p:boldItalic r:id="rId24"/>
    </p:embeddedFont>
    <p:embeddedFont>
      <p:font typeface="Lora SemiBold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4F187D-1237-47AA-8648-5BA15DF2F1AF}">
  <a:tblStyle styleId="{D24F187D-1237-47AA-8648-5BA15DF2F1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oraMedium-bold.fntdata"/><Relationship Id="rId21" Type="http://schemas.openxmlformats.org/officeDocument/2006/relationships/font" Target="fonts/LoraMedium-regular.fntdata"/><Relationship Id="rId24" Type="http://schemas.openxmlformats.org/officeDocument/2006/relationships/font" Target="fonts/LoraMedium-boldItalic.fntdata"/><Relationship Id="rId23" Type="http://schemas.openxmlformats.org/officeDocument/2006/relationships/font" Target="fonts/Lora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SemiBold-bold.fntdata"/><Relationship Id="rId25" Type="http://schemas.openxmlformats.org/officeDocument/2006/relationships/font" Target="fonts/LoraSemiBold-regular.fntdata"/><Relationship Id="rId28" Type="http://schemas.openxmlformats.org/officeDocument/2006/relationships/font" Target="fonts/LoraSemiBold-boldItalic.fntdata"/><Relationship Id="rId27" Type="http://schemas.openxmlformats.org/officeDocument/2006/relationships/font" Target="fonts/Lora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or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4687" y="4699000"/>
            <a:ext cx="5394325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4613" y="741363"/>
            <a:ext cx="6594475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aa805abe2_0_1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2faa805abe2_0_1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aa805abe2_0_10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g2faa805abe2_0_10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40e893502_0_27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g3040e893502_0_27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72be36953_0_18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g2872be36953_0_18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42d68344b_1_1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2" name="Google Shape;222;g3042d68344b_1_1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74687" y="4699000"/>
            <a:ext cx="5394325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74613" y="741363"/>
            <a:ext cx="6594475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5c582e3b7_0_85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g305c582e3b7_0_85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5c582e3b7_0_255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g305c582e3b7_0_255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74613" y="741363"/>
            <a:ext cx="6594475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a805abe2_0_27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g2faa805abe2_0_27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cd1ba2632_1_0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2fcd1ba2632_1_0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42d68344b_3_23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g3042d68344b_3_23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40e893502_0_17:notes"/>
          <p:cNvSpPr txBox="1"/>
          <p:nvPr>
            <p:ph idx="1" type="body"/>
          </p:nvPr>
        </p:nvSpPr>
        <p:spPr>
          <a:xfrm>
            <a:off x="674687" y="4699000"/>
            <a:ext cx="53943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g3040e893502_0_17:notes"/>
          <p:cNvSpPr/>
          <p:nvPr>
            <p:ph idx="2" type="sldImg"/>
          </p:nvPr>
        </p:nvSpPr>
        <p:spPr>
          <a:xfrm>
            <a:off x="74613" y="741363"/>
            <a:ext cx="65946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521768" y="3357021"/>
            <a:ext cx="7516812" cy="4792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742555" y="2196784"/>
            <a:ext cx="72135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US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Information Technology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5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Subject: Final Year Major Project 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101023" y="170763"/>
            <a:ext cx="8645525" cy="852840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BRACT’S,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Vishwakarma Institute of Information Technology,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5" y="170776"/>
            <a:ext cx="1325575" cy="13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101023" y="1212165"/>
            <a:ext cx="8348662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 Autonomous Institute affiliated to Savitribai Phule Pune University)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(NBA and NAAC accredited, ISO 9001:2015 certified)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77645" y="3029025"/>
            <a:ext cx="8943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Topic:-</a:t>
            </a:r>
            <a:r>
              <a:rPr b="1" i="0" lang="en-US" sz="2800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Road  Pothole Detection and Reporting </a:t>
            </a:r>
            <a:r>
              <a:rPr b="1"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800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</a:t>
            </a:r>
            <a:endParaRPr b="1" i="0" sz="2800" cap="none" strike="noStrike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06210" y="4106943"/>
            <a:ext cx="3871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by,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1.Pranav Khaire(432027)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2.Sanket Mahajan(432032)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.Pushkar Pawar(432042)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.Sahil Pawar(432043)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040969" y="4845946"/>
            <a:ext cx="2897700" cy="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name:-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Dr. Suruchi Dedgaonkar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881382" y="4713669"/>
            <a:ext cx="2787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BTECH_B_(IT)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2024-2025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97975" y="2196775"/>
            <a:ext cx="20277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992950" y="33775"/>
            <a:ext cx="84924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5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Snapshots </a:t>
            </a: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(Home Page)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00" y="83650"/>
            <a:ext cx="821700" cy="8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9344050" y="54985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5544" l="0" r="0" t="0"/>
          <a:stretch/>
        </p:blipFill>
        <p:spPr>
          <a:xfrm>
            <a:off x="152400" y="1144975"/>
            <a:ext cx="6096000" cy="49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00" y="1144975"/>
            <a:ext cx="5638800" cy="4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992950" y="33775"/>
            <a:ext cx="84924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5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Snapshots </a:t>
            </a: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(Home Page)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00" y="83650"/>
            <a:ext cx="821700" cy="8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9344050" y="54985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5944" l="0" r="0" t="0"/>
          <a:stretch/>
        </p:blipFill>
        <p:spPr>
          <a:xfrm>
            <a:off x="152400" y="1144975"/>
            <a:ext cx="6273526" cy="48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5">
            <a:alphaModFix/>
          </a:blip>
          <a:srcRect b="5944" l="0" r="0" t="0"/>
          <a:stretch/>
        </p:blipFill>
        <p:spPr>
          <a:xfrm>
            <a:off x="6578325" y="1144975"/>
            <a:ext cx="5461275" cy="48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992950" y="33775"/>
            <a:ext cx="84924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5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Snapshots </a:t>
            </a: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(Navigation Page)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350">
                <a:solidFill>
                  <a:srgbClr val="F15A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00" y="83650"/>
            <a:ext cx="821700" cy="8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071825" y="560670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9192000" y="570182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4">
            <a:alphaModFix/>
          </a:blip>
          <a:srcRect b="7097" l="0" r="0" t="0"/>
          <a:stretch/>
        </p:blipFill>
        <p:spPr>
          <a:xfrm>
            <a:off x="433025" y="1275450"/>
            <a:ext cx="6181399" cy="486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5">
            <a:alphaModFix/>
          </a:blip>
          <a:srcRect b="5749" l="0" r="0" t="0"/>
          <a:stretch/>
        </p:blipFill>
        <p:spPr>
          <a:xfrm>
            <a:off x="6766825" y="1305825"/>
            <a:ext cx="5272774" cy="4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180475" y="238131"/>
            <a:ext cx="7886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625"/>
            <a:ext cx="842575" cy="8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4921375" y="289250"/>
            <a:ext cx="552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34225" y="958800"/>
            <a:ext cx="121077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 Al-Shaghouri, A., Alkhatib, R., &amp; Berjaoui, S. (2019). Real-time pothole detection using deep learning.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Dasgupta, A., Gupta, A., &amp; Mitra, A. (2020). Pothole detection using image processing and machine learning techniques.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Mednis, S., Elsts, A., Strazdins, G., Zviedris, R., &amp; Selavo, L. (2011). Real-time pothole detection using Android smartphones with accelerometers.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 Zhang, Y., Wu, K., &amp; Zhang, F. (2016). Pothole detection using mobile crowdsensing.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Ra</a:t>
            </a: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jeshwari S. K., Santhosh S. H. (2014). </a:t>
            </a:r>
            <a:r>
              <a:rPr i="1"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"Pothole Detection and Warning System Using Embedded System"</a:t>
            </a: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. International Journal of Emerging Technology and Advanced Engineering, 4(8), 570-575.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Kumar S., Anand A. (2019). </a:t>
            </a:r>
            <a:r>
              <a:rPr i="1"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"Pothole Detection Using Machine Learning on Real-time Data"</a:t>
            </a: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. Journal of Intelligent Transportation Systems, 23(5), 455-467.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977850" y="76256"/>
            <a:ext cx="7886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" y="76238"/>
            <a:ext cx="842575" cy="8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4921375" y="289250"/>
            <a:ext cx="552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38300" y="1435050"/>
            <a:ext cx="117537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7. Mednis A., Strazdins G., Zviedris R., Kanonirs G., Selavo L. (2011). </a:t>
            </a:r>
            <a:r>
              <a:rPr i="1"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"Real Time Pothole Detection Using Android Smartphones with Accelerometers"</a:t>
            </a: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. Proceedings of the International Conference on Distributed Computing in Sensor Systems and Workshops, Barcelona, Spain, 1-6.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8. Yu B., Jia B., Xu M., Wu Y. (2016). </a:t>
            </a:r>
            <a:r>
              <a:rPr i="1"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"Pothole Detection and Evaluation Using Smartphones"</a:t>
            </a: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. Proceedings of the IEEE International Conference on High Performance Computing and Communications, Sydney, Australia, 1039-1044.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9. Eriksson J., Girod L., Hull B., Newton R., Madden S., Balakrishnan H. (2008). </a:t>
            </a:r>
            <a:r>
              <a:rPr i="1"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"The Pothole Patrol: Using a Mobile Sensor Network for Road Surface Monitoring"</a:t>
            </a: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. Proceedings of the 6th International Conference on Mobile Systems, Applications, and Services, Breckenridge, CO, USA, 29-39.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10. Li Y., Liu P., Yu Y., Wang W., Zhang Y. (2020). </a:t>
            </a:r>
            <a:r>
              <a:rPr i="1"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"Automatic Pothole Detection and Segmentation Based on Deep Learning"</a:t>
            </a:r>
            <a:r>
              <a:rPr lang="en-US" sz="18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. IEEE Transactions on Image Processing, 29, 9176-9185.</a:t>
            </a:r>
            <a:endParaRPr sz="18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488650" y="2146456"/>
            <a:ext cx="7886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75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5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790550" y="3438000"/>
            <a:ext cx="63798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20490" l="22138" r="-9505" t="-20490"/>
          <a:stretch/>
        </p:blipFill>
        <p:spPr>
          <a:xfrm>
            <a:off x="2581775" y="389128"/>
            <a:ext cx="8509950" cy="54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4225"/>
            <a:ext cx="1365875" cy="13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968890" y="8"/>
            <a:ext cx="7886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216310" y="1604438"/>
            <a:ext cx="11865415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00" y="104850"/>
            <a:ext cx="1089975" cy="10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458975" y="1280850"/>
            <a:ext cx="9837000" cy="5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arenR"/>
            </a:pPr>
            <a:r>
              <a:rPr b="1" i="0" lang="en-US" sz="2700" u="none" cap="none" strike="noStrike">
                <a:solidFill>
                  <a:srgbClr val="000000"/>
                </a:solidFill>
              </a:rPr>
              <a:t>Abstract</a:t>
            </a:r>
            <a:endParaRPr b="1"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arenR"/>
            </a:pPr>
            <a:r>
              <a:rPr b="1" i="0" lang="en-US" sz="2700" u="none" cap="none" strike="noStrike">
                <a:solidFill>
                  <a:srgbClr val="000000"/>
                </a:solidFill>
              </a:rPr>
              <a:t>Introduction</a:t>
            </a:r>
            <a:endParaRPr b="1" sz="27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</a:rPr>
              <a:t>3)  </a:t>
            </a:r>
            <a:r>
              <a:rPr b="1" lang="en-US" sz="2700"/>
              <a:t>Comparison</a:t>
            </a:r>
            <a:endParaRPr b="1" i="0" sz="27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4)  </a:t>
            </a:r>
            <a:r>
              <a:rPr b="1" lang="en-US" sz="2700">
                <a:solidFill>
                  <a:schemeClr val="dk1"/>
                </a:solidFill>
              </a:rPr>
              <a:t>Why Use CNN for Pothole Detection Instead of YOLO</a:t>
            </a:r>
            <a:endParaRPr b="1" sz="27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/>
              <a:t>5</a:t>
            </a:r>
            <a:r>
              <a:rPr b="1" i="0" lang="en-US" sz="2700" u="none" cap="none" strike="noStrike">
                <a:solidFill>
                  <a:srgbClr val="000000"/>
                </a:solidFill>
              </a:rPr>
              <a:t>)  Methodology / algorithms / techniques used </a:t>
            </a:r>
            <a:endParaRPr b="1" sz="27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/>
              <a:t>6</a:t>
            </a:r>
            <a:r>
              <a:rPr b="1" i="0" lang="en-US" sz="2700" u="none" cap="none" strike="noStrike">
                <a:solidFill>
                  <a:srgbClr val="000000"/>
                </a:solidFill>
              </a:rPr>
              <a:t>)  Proposed System</a:t>
            </a:r>
            <a:r>
              <a:rPr b="1" lang="en-US" sz="2700"/>
              <a:t> Snapshots</a:t>
            </a:r>
            <a:endParaRPr b="1" sz="27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/>
              <a:t>7</a:t>
            </a:r>
            <a:r>
              <a:rPr b="1" i="0" lang="en-US" sz="2700" u="none" cap="none" strike="noStrike">
                <a:solidFill>
                  <a:srgbClr val="000000"/>
                </a:solidFill>
              </a:rPr>
              <a:t>)  Proposed Outcomes</a:t>
            </a:r>
            <a:endParaRPr b="1" i="0" sz="27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/>
              <a:t>8)  References</a:t>
            </a:r>
            <a:endParaRPr b="1" sz="27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-694556" y="257391"/>
            <a:ext cx="7886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75" y="100400"/>
            <a:ext cx="985850" cy="1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540850" y="1059189"/>
            <a:ext cx="8976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60400" y="1216200"/>
            <a:ext cx="66852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Objective</a:t>
            </a:r>
            <a:b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Develop a real-time pothole detection and navigation system to improve road safety and maintenance.</a:t>
            </a:r>
            <a:endParaRPr sz="17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Technology</a:t>
            </a:r>
            <a:b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High-resolution cameras and machine learning for automated pothole detection and reporting.</a:t>
            </a:r>
            <a:endParaRPr sz="17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 Management</a:t>
            </a:r>
            <a:b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Centralized server analyzes pothole data for actionable insights.</a:t>
            </a:r>
            <a:endParaRPr sz="17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User Integration</a:t>
            </a:r>
            <a:b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Real-time alerts and route optimization to help drivers avoid potholes.</a:t>
            </a:r>
            <a:endParaRPr sz="17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Impact</a:t>
            </a:r>
            <a:b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</a:br>
            <a:r>
              <a:rPr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Reduces manual inspections, improves accuracy, and enhances road quality and user experience.</a:t>
            </a:r>
            <a:endParaRPr sz="17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7507" l="10290" r="38178" t="15887"/>
          <a:stretch/>
        </p:blipFill>
        <p:spPr>
          <a:xfrm>
            <a:off x="7254650" y="728325"/>
            <a:ext cx="4543074" cy="5401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7" name="Google Shape;117;p15"/>
          <p:cNvCxnSpPr/>
          <p:nvPr/>
        </p:nvCxnSpPr>
        <p:spPr>
          <a:xfrm flipH="1" rot="10800000">
            <a:off x="7543125" y="1943825"/>
            <a:ext cx="3602400" cy="375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405750" y="262669"/>
            <a:ext cx="7886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581275" y="1330125"/>
            <a:ext cx="113859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2200"/>
              <a:buFont typeface="Lora SemiBold"/>
              <a:buChar char="•"/>
            </a:pPr>
            <a:r>
              <a:rPr lang="en-US" sz="18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 Purpose: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To create an automated system for detecting potholes in road images using YOLO.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Reduces manual inspections, ensuring timely repairs and reducing road accidents.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2300"/>
              <a:buChar char="•"/>
            </a:pPr>
            <a:r>
              <a:rPr lang="en-US" sz="18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Motivation: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Potholes are a major cause of vehicle damage and road accidents.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Automating detection can significantly improve road maintenance efficiency.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2200"/>
              <a:buChar char="•"/>
            </a:pPr>
            <a:r>
              <a:rPr lang="en-US" sz="18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Scope: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System integrates deep learning with a web interface for real-time pothole detection.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11"/>
                </a:solidFill>
                <a:latin typeface="Lora SemiBold"/>
                <a:ea typeface="Lora SemiBold"/>
                <a:cs typeface="Lora SemiBold"/>
                <a:sym typeface="Lora SemiBold"/>
              </a:rPr>
              <a:t>Handles large datasets from sources like dashcams and drones.</a:t>
            </a:r>
            <a:endParaRPr sz="20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75" y="54663"/>
            <a:ext cx="1188925" cy="11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961400" y="228425"/>
            <a:ext cx="405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 rot="5400000"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164901" y="0"/>
            <a:ext cx="7886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existing systems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19900" y="1064075"/>
            <a:ext cx="11935500" cy="5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0075"/>
            <a:ext cx="1164900" cy="10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-1309876" y="1814513"/>
            <a:ext cx="213329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-1567691" y="1814513"/>
            <a:ext cx="2138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575525" y="126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{D24F187D-1237-47AA-8648-5BA15DF2F1AF}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Title &amp; Year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>
                    <a:solidFill>
                      <a:srgbClr val="25A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Methodology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>
                    <a:solidFill>
                      <a:srgbClr val="25A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Gap / Limitation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>
                    <a:solidFill>
                      <a:srgbClr val="25A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Pothole Detection and Reporting System Using Deep Learning (2011)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Applied Research and Rapid Application Development.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Smartphone image capturing and YOLO v5 for analysis.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Limited data collection due to image capture methods.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Coverage issues with different angles/scenarios.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Pothole Detection with YOLO V8 (2013)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YOLO v8 applied to a dataset of 2000+ images.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Mobile-based pothole detection and visualization.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Detection model performance varies in different conditions.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Complex compared to other object detection tasks.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Real-Time Pothole Detection Using Deep Learning (2014)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Applied SSD TensorFlow, YOLOv3, and </a:t>
                      </a: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YOLO v4</a:t>
                      </a: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 on a large dataset.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</a:t>
                      </a: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YOLO v4</a:t>
                      </a: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 showed best performance (20 FPS, 100m range).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Requires a more diverse dataset (roads, lighting, weather).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- Dataset limitations affect real-time detection accuracy.</a:t>
                      </a:r>
                      <a:endParaRPr sz="17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266400" y="87000"/>
            <a:ext cx="9958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9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CNN for Pothole Detection Instead of YOLO</a:t>
            </a:r>
            <a:endParaRPr b="1" sz="39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19900" y="1064075"/>
            <a:ext cx="11935500" cy="5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0075"/>
            <a:ext cx="1164900" cy="10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-1309876" y="1814513"/>
            <a:ext cx="2133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04250" y="1260750"/>
            <a:ext cx="11935500" cy="4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-US" sz="2000">
                <a:solidFill>
                  <a:schemeClr val="dk1"/>
                </a:solidFill>
              </a:rPr>
              <a:t>Simplicity of Implementation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Easier to implement and train for binary classification tasks.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-US" sz="2000">
                <a:solidFill>
                  <a:schemeClr val="dk1"/>
                </a:solidFill>
              </a:rPr>
              <a:t>Data Availability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More effective with smaller datasets; requires fewer annotated examples.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-US" sz="2000">
                <a:solidFill>
                  <a:schemeClr val="dk1"/>
                </a:solidFill>
              </a:rPr>
              <a:t>Hierarchical Feature Learning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Excels at identifying intricate patterns and textures specific to potholes.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-US" sz="2000">
                <a:solidFill>
                  <a:schemeClr val="dk1"/>
                </a:solidFill>
              </a:rPr>
              <a:t>Resource Constraints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Requires less computational power, enabling real-time processing on modest hardware.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-US" sz="2000">
                <a:solidFill>
                  <a:schemeClr val="dk1"/>
                </a:solidFill>
              </a:rPr>
              <a:t>Focus on Classification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Directly outputs class probabilities, simplifying the model’s interpretation.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1341350" y="174631"/>
            <a:ext cx="7886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00" y="174625"/>
            <a:ext cx="1106475" cy="10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35600" y="1364450"/>
            <a:ext cx="11227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00" y="1133420"/>
            <a:ext cx="12192000" cy="512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5" y="190000"/>
            <a:ext cx="10842625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21700" cy="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992950" y="33775"/>
            <a:ext cx="84924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5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Snapshots </a:t>
            </a: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(Home Page)</a:t>
            </a:r>
            <a:r>
              <a:rPr b="1"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00" y="83650"/>
            <a:ext cx="821700" cy="8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VIIT , Pune-48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9344050" y="54985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5758" l="0" r="0" t="0"/>
          <a:stretch/>
        </p:blipFill>
        <p:spPr>
          <a:xfrm>
            <a:off x="350850" y="1164800"/>
            <a:ext cx="5451624" cy="49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5">
            <a:alphaModFix/>
          </a:blip>
          <a:srcRect b="5651" l="0" r="0" t="0"/>
          <a:stretch/>
        </p:blipFill>
        <p:spPr>
          <a:xfrm>
            <a:off x="6135950" y="1093225"/>
            <a:ext cx="5892374" cy="505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