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127.0.0.1:7545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5886479" y="8479171"/>
            <a:ext cx="521281" cy="1036978"/>
          </a:xfrm>
          <a:custGeom>
            <a:avLst/>
            <a:gdLst/>
            <a:ahLst/>
            <a:cxnLst/>
            <a:rect r="r" b="b" t="t" l="l"/>
            <a:pathLst>
              <a:path h="1036978" w="521281">
                <a:moveTo>
                  <a:pt x="0" y="0"/>
                </a:moveTo>
                <a:lnTo>
                  <a:pt x="521280" y="0"/>
                </a:lnTo>
                <a:lnTo>
                  <a:pt x="521280" y="1036978"/>
                </a:lnTo>
                <a:lnTo>
                  <a:pt x="0" y="10369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38019" y="8737019"/>
            <a:ext cx="521281" cy="521281"/>
          </a:xfrm>
          <a:custGeom>
            <a:avLst/>
            <a:gdLst/>
            <a:ahLst/>
            <a:cxnLst/>
            <a:rect r="r" b="b" t="t" l="l"/>
            <a:pathLst>
              <a:path h="521281" w="521281">
                <a:moveTo>
                  <a:pt x="0" y="0"/>
                </a:moveTo>
                <a:lnTo>
                  <a:pt x="521281" y="0"/>
                </a:lnTo>
                <a:lnTo>
                  <a:pt x="521281" y="521281"/>
                </a:lnTo>
                <a:lnTo>
                  <a:pt x="0" y="521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34228"/>
            <a:ext cx="15118419" cy="412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7356" spc="-147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SISTEM ASPIRASI PUBLIK TRANSPARAN BERBASIS BLOCKCHAIN UNTUK MENDUKUNG E-GOVERNMENT DI INDONESIA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914156"/>
            <a:ext cx="5800405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55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Oleh tim tegakkan kebenaran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88486" y="1889754"/>
            <a:ext cx="8711028" cy="5803722"/>
          </a:xfrm>
          <a:custGeom>
            <a:avLst/>
            <a:gdLst/>
            <a:ahLst/>
            <a:cxnLst/>
            <a:rect r="r" b="b" t="t" l="l"/>
            <a:pathLst>
              <a:path h="5803722" w="8711028">
                <a:moveTo>
                  <a:pt x="0" y="0"/>
                </a:moveTo>
                <a:lnTo>
                  <a:pt x="8711028" y="0"/>
                </a:lnTo>
                <a:lnTo>
                  <a:pt x="8711028" y="5803722"/>
                </a:lnTo>
                <a:lnTo>
                  <a:pt x="0" y="5803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400576" y="680084"/>
            <a:ext cx="11000033" cy="9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60"/>
              </a:lnSpc>
            </a:pPr>
            <a:r>
              <a:rPr lang="en-US" b="true" sz="8000" spc="-160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Keunggulan Sistem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9188" y="7943850"/>
            <a:ext cx="13429624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Transparan: setiap aspirasi punya bukti keaslian di blockchain.</a:t>
            </a:r>
          </a:p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Terdesentralisasi (simulasi): data tidak bergantung hanya pada server Laravel.</a:t>
            </a:r>
          </a:p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Aman: hash terenkripsi SHA-256 dan disimpan di jaringan blockchain lokal.</a:t>
            </a:r>
          </a:p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User-friendly: tampilan sederhana berbasis Laravel Blade.</a:t>
            </a:r>
          </a:p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Fleksibel: bisa dikembangkan ke Ethereum testnet (misal Goerli, Sepolia).</a:t>
            </a:r>
          </a:p>
          <a:p>
            <a:pPr algn="l">
              <a:lnSpc>
                <a:spcPts val="31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4233" y="2601326"/>
            <a:ext cx="6824629" cy="5084349"/>
          </a:xfrm>
          <a:custGeom>
            <a:avLst/>
            <a:gdLst/>
            <a:ahLst/>
            <a:cxnLst/>
            <a:rect r="r" b="b" t="t" l="l"/>
            <a:pathLst>
              <a:path h="5084349" w="6824629">
                <a:moveTo>
                  <a:pt x="0" y="0"/>
                </a:moveTo>
                <a:lnTo>
                  <a:pt x="6824630" y="0"/>
                </a:lnTo>
                <a:lnTo>
                  <a:pt x="6824630" y="5084348"/>
                </a:lnTo>
                <a:lnTo>
                  <a:pt x="0" y="5084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862220"/>
            <a:ext cx="11955506" cy="9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spc="-16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Keterbatasan Saat Ini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14899" y="3819500"/>
            <a:ext cx="8844401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Masih berjalan di blockchain lokal (Ganache), belum di jaringan publik.</a:t>
            </a:r>
          </a:p>
          <a:p>
            <a:pPr algn="l" marL="561337" indent="-280669" lvl="1">
              <a:lnSpc>
                <a:spcPts val="3119"/>
              </a:lnSpc>
              <a:buFont typeface="Arial"/>
              <a:buChar char="•"/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Transaksi blockchain sering gagal karena koneksi RPC bermasalah.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5874" y="4157097"/>
            <a:ext cx="15893426" cy="167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45"/>
              </a:lnSpc>
            </a:pPr>
            <a:r>
              <a:rPr lang="en-US" sz="13960" spc="-27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 PROGRAM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62135"/>
            <a:ext cx="13655971" cy="4362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72"/>
              </a:lnSpc>
            </a:pPr>
            <a:r>
              <a:rPr lang="en-US" sz="18933" spc="-378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 So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4171" y="4590777"/>
            <a:ext cx="4901394" cy="1105445"/>
            <a:chOff x="0" y="0"/>
            <a:chExt cx="858431" cy="193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3303" y="4590777"/>
            <a:ext cx="4901394" cy="1105445"/>
            <a:chOff x="0" y="0"/>
            <a:chExt cx="858431" cy="1936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66272" y="4590777"/>
            <a:ext cx="4901394" cy="1105445"/>
            <a:chOff x="0" y="0"/>
            <a:chExt cx="858431" cy="193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42548" y="1409700"/>
            <a:ext cx="15802903" cy="1494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4"/>
              </a:lnSpc>
            </a:pPr>
            <a:r>
              <a:rPr lang="en-US" sz="12338" spc="-246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Anggota Kelompok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71159" y="4907160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Zahadi Rizfy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40290" y="4907160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Fauzi Fernanda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13259" y="4907160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Rihan Khairi faldi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940004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2311082040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40290" y="5940004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2311081015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13259" y="5940004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2311081033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34404" y="2795774"/>
            <a:ext cx="4901394" cy="1105445"/>
            <a:chOff x="0" y="0"/>
            <a:chExt cx="858431" cy="1936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34404" y="4590777"/>
            <a:ext cx="4901394" cy="1105445"/>
            <a:chOff x="0" y="0"/>
            <a:chExt cx="858431" cy="1936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34404" y="6385781"/>
            <a:ext cx="4901394" cy="1105445"/>
            <a:chOff x="0" y="0"/>
            <a:chExt cx="858431" cy="1936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8431" cy="193608"/>
            </a:xfrm>
            <a:custGeom>
              <a:avLst/>
              <a:gdLst/>
              <a:ahLst/>
              <a:cxnLst/>
              <a:rect r="r" b="b" t="t" l="l"/>
              <a:pathLst>
                <a:path h="193608" w="858431">
                  <a:moveTo>
                    <a:pt x="96804" y="0"/>
                  </a:moveTo>
                  <a:lnTo>
                    <a:pt x="761627" y="0"/>
                  </a:lnTo>
                  <a:cubicBezTo>
                    <a:pt x="815091" y="0"/>
                    <a:pt x="858431" y="43341"/>
                    <a:pt x="858431" y="96804"/>
                  </a:cubicBezTo>
                  <a:lnTo>
                    <a:pt x="858431" y="96804"/>
                  </a:lnTo>
                  <a:cubicBezTo>
                    <a:pt x="858431" y="150267"/>
                    <a:pt x="815091" y="193608"/>
                    <a:pt x="761627" y="193608"/>
                  </a:cubicBezTo>
                  <a:lnTo>
                    <a:pt x="96804" y="193608"/>
                  </a:lnTo>
                  <a:cubicBezTo>
                    <a:pt x="43341" y="193608"/>
                    <a:pt x="0" y="150267"/>
                    <a:pt x="0" y="96804"/>
                  </a:cubicBezTo>
                  <a:lnTo>
                    <a:pt x="0" y="96804"/>
                  </a:lnTo>
                  <a:cubicBezTo>
                    <a:pt x="0" y="43341"/>
                    <a:pt x="43341" y="0"/>
                    <a:pt x="968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D1D1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58431" cy="193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53594" y="3467717"/>
            <a:ext cx="7537243" cy="2853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4"/>
              </a:lnSpc>
            </a:pPr>
            <a:r>
              <a:rPr lang="en-US" sz="12338" spc="-246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 Of Contents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81391" y="3112157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Tentang Sistem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81391" y="4907160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Alur Sistem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81391" y="6702163"/>
            <a:ext cx="4207419" cy="47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9"/>
              </a:lnSpc>
            </a:pPr>
            <a:r>
              <a:rPr lang="en-US" sz="3157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Demo Sistem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419100" cy="419100"/>
          </a:xfrm>
          <a:custGeom>
            <a:avLst/>
            <a:gdLst/>
            <a:ahLst/>
            <a:cxnLst/>
            <a:rect r="r" b="b" t="t" l="l"/>
            <a:pathLst>
              <a:path h="419100" w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9125" y="2086865"/>
            <a:ext cx="6126699" cy="6132319"/>
            <a:chOff x="0" y="0"/>
            <a:chExt cx="949186" cy="950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49186" cy="950057"/>
            </a:xfrm>
            <a:custGeom>
              <a:avLst/>
              <a:gdLst/>
              <a:ahLst/>
              <a:cxnLst/>
              <a:rect r="r" b="b" t="t" l="l"/>
              <a:pathLst>
                <a:path h="950057" w="949186">
                  <a:moveTo>
                    <a:pt x="0" y="0"/>
                  </a:moveTo>
                  <a:lnTo>
                    <a:pt x="949186" y="0"/>
                  </a:lnTo>
                  <a:lnTo>
                    <a:pt x="949186" y="950057"/>
                  </a:lnTo>
                  <a:lnTo>
                    <a:pt x="0" y="950057"/>
                  </a:lnTo>
                  <a:close/>
                </a:path>
              </a:pathLst>
            </a:custGeom>
            <a:blipFill>
              <a:blip r:embed="rId4"/>
              <a:stretch>
                <a:fillRect l="-45" t="0" r="-45" b="0"/>
              </a:stretch>
            </a:blipFill>
            <a:ln w="762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1677311" y="1038225"/>
            <a:ext cx="4047758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spc="-55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TegakkanKebenaran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37051" y="2334515"/>
            <a:ext cx="8423192" cy="9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spc="-16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Tentang Sistem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37051" y="3706229"/>
            <a:ext cx="10695060" cy="251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Proyek ini adalah pengembangan platform digital berbasis blockchain yang berfungsi sebagai wadah bagi masyarakat untuk menyampaikan aspirasi, kritik, dan saran kepada pemerintah secara transparan, aman, dan dapat diverifikasi publik.</a:t>
            </a:r>
          </a:p>
          <a:p>
            <a:pPr algn="just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Sistem ini dirancang agar setiap aspirasi terekam secara permanen di blockchain, tidak bisa diubah atau dihapus, serta dapat dipantau secara real-time oleh masyarakat maupun lembaga pengawas independen.</a:t>
            </a:r>
          </a:p>
          <a:p>
            <a:pPr algn="just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69334" y="1689174"/>
            <a:ext cx="7749332" cy="5162993"/>
          </a:xfrm>
          <a:custGeom>
            <a:avLst/>
            <a:gdLst/>
            <a:ahLst/>
            <a:cxnLst/>
            <a:rect r="r" b="b" t="t" l="l"/>
            <a:pathLst>
              <a:path h="5162993" w="7749332">
                <a:moveTo>
                  <a:pt x="0" y="0"/>
                </a:moveTo>
                <a:lnTo>
                  <a:pt x="7749332" y="0"/>
                </a:lnTo>
                <a:lnTo>
                  <a:pt x="7749332" y="5162993"/>
                </a:lnTo>
                <a:lnTo>
                  <a:pt x="0" y="51629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313942" y="424821"/>
            <a:ext cx="3660117" cy="954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</a:pPr>
            <a:r>
              <a:rPr lang="en-US" sz="8000" spc="-16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Tujuan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21186" y="7305675"/>
            <a:ext cx="13736070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sz="26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Meningkatkan partisipasi masyarakat dalam proses demokrasi digital.</a:t>
            </a:r>
          </a:p>
          <a:p>
            <a:pPr algn="l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sz="26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Menyediakan media komunikasi langsung antara rakyat dan pemerintah.</a:t>
            </a:r>
          </a:p>
          <a:p>
            <a:pPr algn="l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sz="26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Membangun kepercayaan publik melalui transparansi dan akuntabilitas data.</a:t>
            </a:r>
          </a:p>
          <a:p>
            <a:pPr algn="l" marL="582927" indent="-291463" lvl="1">
              <a:lnSpc>
                <a:spcPts val="3239"/>
              </a:lnSpc>
              <a:buFont typeface="Arial"/>
              <a:buChar char="•"/>
            </a:pPr>
            <a:r>
              <a:rPr lang="en-US" sz="26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Mendukung implementasi E-Government menuju Indonesia Emas 2045.</a:t>
            </a:r>
          </a:p>
          <a:p>
            <a:pPr algn="l">
              <a:lnSpc>
                <a:spcPts val="323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2148" y="645805"/>
            <a:ext cx="419100" cy="419100"/>
          </a:xfrm>
          <a:custGeom>
            <a:avLst/>
            <a:gdLst/>
            <a:ahLst/>
            <a:cxnLst/>
            <a:rect r="r" b="b" t="t" l="l"/>
            <a:pathLst>
              <a:path h="419100" w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248" y="571809"/>
            <a:ext cx="10815501" cy="73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0"/>
              </a:lnSpc>
            </a:pPr>
            <a:r>
              <a:rPr lang="en-US" sz="6058" spc="-121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Teknologi yang Digunakan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1529" y="2115378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Teknologi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14354" y="2115378"/>
            <a:ext cx="5501536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Fungsi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67706" y="2773169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Blade (Laravel), TailwindCSS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14354" y="2773169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Tampilan web responsif untuk user &amp; admin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7706" y="3629507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Laravel 12 (PHP 8.2)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14354" y="3629507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Tampilan web responsif untuk user &amp; admin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67706" y="4514850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MySQL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14354" y="4514850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Menyimpan data user, aspirasi, komentar, dan status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67706" y="5400675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Ethereum lokal (Ganache)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14354" y="5400675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Menyimpan hash aspirasi untuk menjamin keaslian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26511" y="6286500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Solidity (AspirasiStorage.sol)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73159" y="6286500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Logika penyimpanan data hash di blockchain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26511" y="7143750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Laravel Auth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73159" y="7143750"/>
            <a:ext cx="5501536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Membatasi akses user dan admin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26511" y="7686675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web3.php (via Composer)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73159" y="7686675"/>
            <a:ext cx="5501536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Menghubungkan Laravel ke blockchain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52687" y="8229600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Ethereum Local Testnet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99335" y="8229600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Menyediakan jaringan blockchain simulasi di lokal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495357" y="2115378"/>
            <a:ext cx="4633641" cy="7285797"/>
            <a:chOff x="0" y="0"/>
            <a:chExt cx="6178188" cy="9714397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6178188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 b="true">
                  <a:solidFill>
                    <a:srgbClr val="1D1D1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Komponen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877055"/>
              <a:ext cx="3921810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018839"/>
              <a:ext cx="3921810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Backend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3199297"/>
              <a:ext cx="3180702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Database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4380397"/>
              <a:ext cx="3089094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Blockchain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63390" y="5561497"/>
              <a:ext cx="3025704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Smart Contract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63390" y="6704497"/>
              <a:ext cx="2848655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Middleware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63390" y="7428397"/>
              <a:ext cx="3117312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Web3 Library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91608" y="8152297"/>
              <a:ext cx="2997486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Ganache GUI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91608" y="9295297"/>
              <a:ext cx="2997486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1D1D1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Remix IDE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6452687" y="9086850"/>
            <a:ext cx="555258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Online Solidity Compiler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399335" y="9086850"/>
            <a:ext cx="5501536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Untuk menulis dan deploy smart contract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78446" y="447594"/>
            <a:ext cx="16230600" cy="87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b="true" sz="7300" spc="-146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Alur Kerja Sistem Secara Detail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52700"/>
            <a:ext cx="6987159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Sistem menggunakan Laravel Authentication.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Role terbagi menjadi: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Admin: bisa ubah status aspirasi, unggah dokumen.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User: bisa kirim aspirasi, komentar, dan vote.</a:t>
            </a:r>
          </a:p>
          <a:p>
            <a:pPr algn="just">
              <a:lnSpc>
                <a:spcPts val="22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54510"/>
            <a:ext cx="6987159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User membuka form: /aspirasi/create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Mengisi judul, isi aspirasi, dan bisa menambahkan foto.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Setelah dikirim: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Data masuk ke database (aspirasis table).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Sistem otomatis membuat hash unik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Hash ini dikirim ke BlockchainService.</a:t>
            </a:r>
          </a:p>
          <a:p>
            <a:pPr algn="just">
              <a:lnSpc>
                <a:spcPts val="22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65390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1.User Login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67200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2.User Mengirim Aspirasi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327819"/>
            <a:ext cx="6987159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80"/>
              </a:lnSpc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File: app/Services/BlockchainService.php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Membuka koneksi ke Ganache (</a:t>
            </a:r>
            <a:r>
              <a:rPr lang="en-US" sz="1900" u="sng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  <a:hlinkClick r:id="rId2" tooltip="http://127.0.0.1:7545"/>
              </a:rPr>
              <a:t>http://127.0.0.1:7545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Mengambil ABI dan address dari file hasil deploy (AspirasiStorage.json)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emanggil fung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si di smart contract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Data hash disimpan di blockchain, tidak bisa dihapus/diedit.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Laravel mencatat hash tersebut di kolom hash pada tabel aspirasi.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940510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3.Blockchain Service Bekerja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21888" y="2552700"/>
            <a:ext cx="698715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Admin dapat melihat daftar aspirasi.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isa ubah status aspirasi: Dikirim → Diproses → Selesai.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Bisa upload dokumen pendukung.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emua update tercatat di database Laravel.</a:t>
            </a:r>
          </a:p>
          <a:p>
            <a:pPr algn="just">
              <a:lnSpc>
                <a:spcPts val="22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121888" y="2165390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4.Admin Mengelola Aspirasi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21888" y="4622780"/>
            <a:ext cx="6987159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User lain bisa memberi vote pada aspirasi.</a:t>
            </a:r>
          </a:p>
          <a:p>
            <a:pPr algn="just" marL="820422" indent="-273474" lvl="2">
              <a:lnSpc>
                <a:spcPts val="2280"/>
              </a:lnSpc>
              <a:buFont typeface="Arial"/>
              <a:buChar char="⚬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Set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iap user hanya bisa vote satu kali (toggle).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Bisa juga memberi komentar sebagai tanggapan.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Ini m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embantu menentukan aspirasi yang paling penting untuk ditindaklanjuti.</a:t>
            </a:r>
          </a:p>
          <a:p>
            <a:pPr algn="just">
              <a:lnSpc>
                <a:spcPts val="228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121888" y="4235470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5.Voting dan Komentar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21888" y="6899194"/>
            <a:ext cx="6987159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Tombol “Verifikasi” mengarah ke E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erscan (jika live) atau hanya menampilkan hash (jika masih Ganache lokal).</a:t>
            </a:r>
          </a:p>
          <a:p>
            <a:pPr algn="just" marL="410211" indent="-205106" lvl="1">
              <a:lnSpc>
                <a:spcPts val="2280"/>
              </a:lnSpc>
              <a:buFont typeface="Arial"/>
              <a:buChar char="•"/>
            </a:pP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Hash ini m</a:t>
            </a:r>
            <a:r>
              <a:rPr lang="en-US" sz="19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embuktikan data tidak dimanipulasi, karena tersimpan permanen di blockchain.</a:t>
            </a:r>
          </a:p>
          <a:p>
            <a:pPr algn="just">
              <a:lnSpc>
                <a:spcPts val="22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121888" y="6511885"/>
            <a:ext cx="6987159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2100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6.Verifikasi Blockchain</a:t>
            </a:r>
          </a:p>
        </p:txBody>
      </p:sp>
      <p:sp>
        <p:nvSpPr>
          <p:cNvPr name="AutoShape 15" id="15"/>
          <p:cNvSpPr/>
          <p:nvPr/>
        </p:nvSpPr>
        <p:spPr>
          <a:xfrm flipV="true">
            <a:off x="9144000" y="2165390"/>
            <a:ext cx="0" cy="75702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6255" y="381000"/>
            <a:ext cx="419100" cy="419100"/>
          </a:xfrm>
          <a:custGeom>
            <a:avLst/>
            <a:gdLst/>
            <a:ahLst/>
            <a:cxnLst/>
            <a:rect r="r" b="b" t="t" l="l"/>
            <a:pathLst>
              <a:path h="419100" w="419100">
                <a:moveTo>
                  <a:pt x="0" y="0"/>
                </a:moveTo>
                <a:lnTo>
                  <a:pt x="419100" y="0"/>
                </a:lnTo>
                <a:lnTo>
                  <a:pt x="419100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30153" y="7817087"/>
            <a:ext cx="16230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2213348" y="7700046"/>
            <a:ext cx="234082" cy="23408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23391" y="7700046"/>
            <a:ext cx="234082" cy="23408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33434" y="7700046"/>
            <a:ext cx="234082" cy="2340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43478" y="7700046"/>
            <a:ext cx="234082" cy="2340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D1D1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604164" y="1447800"/>
            <a:ext cx="7079672" cy="3982315"/>
          </a:xfrm>
          <a:custGeom>
            <a:avLst/>
            <a:gdLst/>
            <a:ahLst/>
            <a:cxnLst/>
            <a:rect r="r" b="b" t="t" l="l"/>
            <a:pathLst>
              <a:path h="3982315" w="7079672">
                <a:moveTo>
                  <a:pt x="0" y="0"/>
                </a:moveTo>
                <a:lnTo>
                  <a:pt x="7079672" y="0"/>
                </a:lnTo>
                <a:lnTo>
                  <a:pt x="7079672" y="3982315"/>
                </a:lnTo>
                <a:lnTo>
                  <a:pt x="0" y="39823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070343" y="381000"/>
            <a:ext cx="935612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9"/>
              </a:lnSpc>
            </a:pPr>
            <a:r>
              <a:rPr lang="en-US" sz="4299" spc="-85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Peran Blockchain di Sistem Ini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0153" y="8839106"/>
            <a:ext cx="300047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Data punya hash fingerprint unik di blockchain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0153" y="8213671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Dengan</a:t>
            </a: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Blockchain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40197" y="8839106"/>
            <a:ext cx="300047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Setiap hash bisa diverifikasi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40197" y="8213671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Dengan Blockchain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50240" y="8839106"/>
            <a:ext cx="300047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Masyarakat bisa percaya karena data immutable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650240" y="8213671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Dengan Blockchain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60410" y="8839106"/>
            <a:ext cx="300047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Semua transaksi tercatat di ledger Ganache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060284" y="8213671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Dengan Blockchain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7194" y="7109496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Tanpa</a:t>
            </a: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Blockchain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40197" y="7109496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Tanpa</a:t>
            </a: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Blockchain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650240" y="7109496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Tanpa</a:t>
            </a: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Blockchain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060284" y="7109496"/>
            <a:ext cx="3000470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</a:pP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Tanpa</a:t>
            </a:r>
            <a:r>
              <a:rPr lang="en-US" sz="2199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Blockchain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30153" y="6049240"/>
            <a:ext cx="300047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Data hanya di MySQL → bisa diubah admin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240197" y="6049240"/>
            <a:ext cx="300047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Tidak ada bukti keaslian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650240" y="6182590"/>
            <a:ext cx="300047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Transparansi terbatas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060410" y="6182590"/>
            <a:ext cx="300047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000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Audit sulit dilakukan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73119" y="2671400"/>
            <a:ext cx="6753918" cy="4499798"/>
          </a:xfrm>
          <a:custGeom>
            <a:avLst/>
            <a:gdLst/>
            <a:ahLst/>
            <a:cxnLst/>
            <a:rect r="r" b="b" t="t" l="l"/>
            <a:pathLst>
              <a:path h="4499798" w="6753918">
                <a:moveTo>
                  <a:pt x="0" y="0"/>
                </a:moveTo>
                <a:lnTo>
                  <a:pt x="6753918" y="0"/>
                </a:lnTo>
                <a:lnTo>
                  <a:pt x="6753918" y="4499798"/>
                </a:lnTo>
                <a:lnTo>
                  <a:pt x="0" y="4499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918326"/>
            <a:ext cx="13472115" cy="81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6"/>
              </a:lnSpc>
            </a:pPr>
            <a:r>
              <a:rPr lang="en-US" sz="6800" spc="-136" b="true">
                <a:solidFill>
                  <a:srgbClr val="1D1D1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Integrasi Laravel ↔ Blockchain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12603" y="2250693"/>
            <a:ext cx="7181571" cy="5557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1 Laravel menyimpan aspirasi di MySQL</a:t>
            </a:r>
          </a:p>
          <a:p>
            <a:pPr algn="l">
              <a:lnSpc>
                <a:spcPts val="5563"/>
              </a:lnSpc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2 Laravel memanggil BlockchainService</a:t>
            </a:r>
          </a:p>
          <a:p>
            <a:pPr algn="l">
              <a:lnSpc>
                <a:spcPts val="5563"/>
              </a:lnSpc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3 BlockchainService mengirim transaksi ke Ganache</a:t>
            </a:r>
          </a:p>
          <a:p>
            <a:pPr algn="l">
              <a:lnSpc>
                <a:spcPts val="5563"/>
              </a:lnSpc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4 Ganache memproses dan menyimpan di blockchain</a:t>
            </a:r>
          </a:p>
          <a:p>
            <a:pPr algn="l">
              <a:lnSpc>
                <a:spcPts val="5563"/>
              </a:lnSpc>
            </a:pPr>
            <a:r>
              <a:rPr lang="en-US" sz="2599">
                <a:solidFill>
                  <a:srgbClr val="1D1D1D"/>
                </a:solidFill>
                <a:latin typeface="Montserrat"/>
                <a:ea typeface="Montserrat"/>
                <a:cs typeface="Montserrat"/>
                <a:sym typeface="Montserrat"/>
              </a:rPr>
              <a:t>5 Laravel menampilkan hash hasil transaksi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DAG1i1gSoJA</dc:identifier>
  <dcterms:modified xsi:type="dcterms:W3CDTF">2011-08-01T06:04:30Z</dcterms:modified>
  <cp:revision>1</cp:revision>
  <dc:title>SISTEM ASPIRASI PUBLIK TRANSPARAN BERBASIS BLOCKCHAIN UNTUK MENDUKUNG E-GOVERNMENT DI INDONESIA</dc:title>
</cp:coreProperties>
</file>