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67" r:id="rId3"/>
    <p:sldId id="270" r:id="rId4"/>
    <p:sldId id="258" r:id="rId5"/>
    <p:sldId id="275" r:id="rId6"/>
    <p:sldId id="272" r:id="rId7"/>
    <p:sldId id="268" r:id="rId8"/>
    <p:sldId id="280" r:id="rId9"/>
    <p:sldId id="276" r:id="rId10"/>
    <p:sldId id="277" r:id="rId11"/>
    <p:sldId id="281" r:id="rId12"/>
    <p:sldId id="282" r:id="rId13"/>
    <p:sldId id="278" r:id="rId14"/>
    <p:sldId id="284" r:id="rId15"/>
    <p:sldId id="279" r:id="rId16"/>
  </p:sldIdLst>
  <p:sldSz cx="10972800" cy="7315200"/>
  <p:notesSz cx="6858000" cy="9144000"/>
  <p:defaultText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C6D58-429F-3CA8-81B4-20038C411AD6}" v="19" dt="2023-03-24T16:57:47.117"/>
    <p1510:client id="{3A4DCBEB-0410-459D-6464-FF66414C2C39}" v="174" dt="2023-03-24T18:01:58.1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0391" autoAdjust="0"/>
  </p:normalViewPr>
  <p:slideViewPr>
    <p:cSldViewPr>
      <p:cViewPr>
        <p:scale>
          <a:sx n="90" d="100"/>
          <a:sy n="90" d="100"/>
        </p:scale>
        <p:origin x="-342" y="540"/>
      </p:cViewPr>
      <p:guideLst>
        <p:guide orient="horz" pos="2304"/>
        <p:guide pos="3456"/>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71402-181B-4778-88A2-CE98ADA254E1}" type="datetimeFigureOut">
              <a:rPr lang="en-US" smtClean="0"/>
              <a:pPr/>
              <a:t>4/6/2024</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27F71-13B9-4F8B-A7FA-06F36091B277}" type="slidenum">
              <a:rPr lang="en-US" smtClean="0"/>
              <a:pPr/>
              <a:t>‹#›</a:t>
            </a:fld>
            <a:endParaRPr lang="en-US" dirty="0"/>
          </a:p>
        </p:txBody>
      </p:sp>
    </p:spTree>
    <p:extLst>
      <p:ext uri="{BB962C8B-B14F-4D97-AF65-F5344CB8AC3E}">
        <p14:creationId xmlns:p14="http://schemas.microsoft.com/office/powerpoint/2010/main" val="1854641753"/>
      </p:ext>
    </p:extLst>
  </p:cSld>
  <p:clrMap bg1="lt1" tx1="dk1" bg2="lt2" tx2="dk2" accent1="accent1" accent2="accent2" accent3="accent3" accent4="accent4" accent5="accent5" accent6="accent6" hlink="hlink" folHlink="folHlink"/>
  <p:notesStyle>
    <a:lvl1pPr marL="0" algn="l" defTabSz="1044924" rtl="0" eaLnBrk="1" latinLnBrk="0" hangingPunct="1">
      <a:defRPr sz="1400" kern="1200">
        <a:solidFill>
          <a:schemeClr val="tx1"/>
        </a:solidFill>
        <a:latin typeface="+mn-lt"/>
        <a:ea typeface="+mn-ea"/>
        <a:cs typeface="+mn-cs"/>
      </a:defRPr>
    </a:lvl1pPr>
    <a:lvl2pPr marL="522462" algn="l" defTabSz="1044924" rtl="0" eaLnBrk="1" latinLnBrk="0" hangingPunct="1">
      <a:defRPr sz="1400" kern="1200">
        <a:solidFill>
          <a:schemeClr val="tx1"/>
        </a:solidFill>
        <a:latin typeface="+mn-lt"/>
        <a:ea typeface="+mn-ea"/>
        <a:cs typeface="+mn-cs"/>
      </a:defRPr>
    </a:lvl2pPr>
    <a:lvl3pPr marL="1044924" algn="l" defTabSz="1044924" rtl="0" eaLnBrk="1" latinLnBrk="0" hangingPunct="1">
      <a:defRPr sz="1400" kern="1200">
        <a:solidFill>
          <a:schemeClr val="tx1"/>
        </a:solidFill>
        <a:latin typeface="+mn-lt"/>
        <a:ea typeface="+mn-ea"/>
        <a:cs typeface="+mn-cs"/>
      </a:defRPr>
    </a:lvl3pPr>
    <a:lvl4pPr marL="1567386" algn="l" defTabSz="1044924" rtl="0" eaLnBrk="1" latinLnBrk="0" hangingPunct="1">
      <a:defRPr sz="1400" kern="1200">
        <a:solidFill>
          <a:schemeClr val="tx1"/>
        </a:solidFill>
        <a:latin typeface="+mn-lt"/>
        <a:ea typeface="+mn-ea"/>
        <a:cs typeface="+mn-cs"/>
      </a:defRPr>
    </a:lvl4pPr>
    <a:lvl5pPr marL="2089849" algn="l" defTabSz="1044924" rtl="0" eaLnBrk="1" latinLnBrk="0" hangingPunct="1">
      <a:defRPr sz="1400" kern="1200">
        <a:solidFill>
          <a:schemeClr val="tx1"/>
        </a:solidFill>
        <a:latin typeface="+mn-lt"/>
        <a:ea typeface="+mn-ea"/>
        <a:cs typeface="+mn-cs"/>
      </a:defRPr>
    </a:lvl5pPr>
    <a:lvl6pPr marL="2612311" algn="l" defTabSz="1044924" rtl="0" eaLnBrk="1" latinLnBrk="0" hangingPunct="1">
      <a:defRPr sz="1400" kern="1200">
        <a:solidFill>
          <a:schemeClr val="tx1"/>
        </a:solidFill>
        <a:latin typeface="+mn-lt"/>
        <a:ea typeface="+mn-ea"/>
        <a:cs typeface="+mn-cs"/>
      </a:defRPr>
    </a:lvl6pPr>
    <a:lvl7pPr marL="3134772" algn="l" defTabSz="1044924" rtl="0" eaLnBrk="1" latinLnBrk="0" hangingPunct="1">
      <a:defRPr sz="1400" kern="1200">
        <a:solidFill>
          <a:schemeClr val="tx1"/>
        </a:solidFill>
        <a:latin typeface="+mn-lt"/>
        <a:ea typeface="+mn-ea"/>
        <a:cs typeface="+mn-cs"/>
      </a:defRPr>
    </a:lvl7pPr>
    <a:lvl8pPr marL="3657234" algn="l" defTabSz="1044924" rtl="0" eaLnBrk="1" latinLnBrk="0" hangingPunct="1">
      <a:defRPr sz="1400" kern="1200">
        <a:solidFill>
          <a:schemeClr val="tx1"/>
        </a:solidFill>
        <a:latin typeface="+mn-lt"/>
        <a:ea typeface="+mn-ea"/>
        <a:cs typeface="+mn-cs"/>
      </a:defRPr>
    </a:lvl8pPr>
    <a:lvl9pPr marL="4179696" algn="l" defTabSz="1044924"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27F71-13B9-4F8B-A7FA-06F36091B277}" type="slidenum">
              <a:rPr lang="en-US" smtClean="0"/>
              <a:pPr/>
              <a:t>11</a:t>
            </a:fld>
            <a:endParaRPr lang="en-US" dirty="0"/>
          </a:p>
        </p:txBody>
      </p:sp>
    </p:spTree>
    <p:extLst>
      <p:ext uri="{BB962C8B-B14F-4D97-AF65-F5344CB8AC3E}">
        <p14:creationId xmlns:p14="http://schemas.microsoft.com/office/powerpoint/2010/main" val="1178387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5"/>
            <a:ext cx="9326880" cy="1568027"/>
          </a:xfrm>
        </p:spPr>
        <p:txBody>
          <a:bodyPr/>
          <a:lstStyle/>
          <a:p>
            <a:r>
              <a:rPr lang="en-US"/>
              <a:t>Click to edit Master title style</a:t>
            </a:r>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62" indent="0" algn="ctr">
              <a:buNone/>
              <a:defRPr>
                <a:solidFill>
                  <a:schemeClr val="tx1">
                    <a:tint val="75000"/>
                  </a:schemeClr>
                </a:solidFill>
              </a:defRPr>
            </a:lvl2pPr>
            <a:lvl3pPr marL="1044924" indent="0" algn="ctr">
              <a:buNone/>
              <a:defRPr>
                <a:solidFill>
                  <a:schemeClr val="tx1">
                    <a:tint val="75000"/>
                  </a:schemeClr>
                </a:solidFill>
              </a:defRPr>
            </a:lvl3pPr>
            <a:lvl4pPr marL="1567386" indent="0" algn="ctr">
              <a:buNone/>
              <a:defRPr>
                <a:solidFill>
                  <a:schemeClr val="tx1">
                    <a:tint val="75000"/>
                  </a:schemeClr>
                </a:solidFill>
              </a:defRPr>
            </a:lvl4pPr>
            <a:lvl5pPr marL="2089849" indent="0" algn="ctr">
              <a:buNone/>
              <a:defRPr>
                <a:solidFill>
                  <a:schemeClr val="tx1">
                    <a:tint val="75000"/>
                  </a:schemeClr>
                </a:solidFill>
              </a:defRPr>
            </a:lvl5pPr>
            <a:lvl6pPr marL="2612311" indent="0" algn="ctr">
              <a:buNone/>
              <a:defRPr>
                <a:solidFill>
                  <a:schemeClr val="tx1">
                    <a:tint val="75000"/>
                  </a:schemeClr>
                </a:solidFill>
              </a:defRPr>
            </a:lvl6pPr>
            <a:lvl7pPr marL="3134772" indent="0" algn="ctr">
              <a:buNone/>
              <a:defRPr>
                <a:solidFill>
                  <a:schemeClr val="tx1">
                    <a:tint val="75000"/>
                  </a:schemeClr>
                </a:solidFill>
              </a:defRPr>
            </a:lvl7pPr>
            <a:lvl8pPr marL="3657234" indent="0" algn="ctr">
              <a:buNone/>
              <a:defRPr>
                <a:solidFill>
                  <a:schemeClr val="tx1">
                    <a:tint val="75000"/>
                  </a:schemeClr>
                </a:solidFill>
              </a:defRPr>
            </a:lvl8pPr>
            <a:lvl9pPr marL="41796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E05FAA-1D74-433B-B47C-6E92E989D7D7}" type="datetime1">
              <a:rPr lang="en-US" smtClean="0"/>
              <a:t>4/6/2024</a:t>
            </a:fld>
            <a:endParaRPr lang="en-US" dirty="0"/>
          </a:p>
        </p:txBody>
      </p:sp>
      <p:sp>
        <p:nvSpPr>
          <p:cNvPr id="5" name="Footer Placeholder 4"/>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618B6E-AD44-4269-86DA-354B65943109}" type="datetime1">
              <a:rPr lang="en-US" smtClean="0"/>
              <a:t>4/6/2024</a:t>
            </a:fld>
            <a:endParaRPr lang="en-US" dirty="0"/>
          </a:p>
        </p:txBody>
      </p:sp>
      <p:sp>
        <p:nvSpPr>
          <p:cNvPr id="5" name="Footer Placeholder 4"/>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92949"/>
            <a:ext cx="246888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92949"/>
            <a:ext cx="722376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4EE6B9-74CC-41A7-B0FF-6A5C5A39445D}" type="datetime1">
              <a:rPr lang="en-US" smtClean="0"/>
              <a:t>4/6/2024</a:t>
            </a:fld>
            <a:endParaRPr lang="en-US" dirty="0"/>
          </a:p>
        </p:txBody>
      </p:sp>
      <p:sp>
        <p:nvSpPr>
          <p:cNvPr id="5" name="Footer Placeholder 4"/>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DF5332-8A02-4AEA-A26F-9160903140B2}" type="datetime1">
              <a:rPr lang="en-US" smtClean="0"/>
              <a:t>4/6/2024</a:t>
            </a:fld>
            <a:endParaRPr lang="en-US" dirty="0"/>
          </a:p>
        </p:txBody>
      </p:sp>
      <p:sp>
        <p:nvSpPr>
          <p:cNvPr id="5" name="Footer Placeholder 4"/>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5"/>
            <a:ext cx="9326880" cy="145288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66776" y="3100496"/>
            <a:ext cx="9326880" cy="1600199"/>
          </a:xfrm>
        </p:spPr>
        <p:txBody>
          <a:bodyPr anchor="b"/>
          <a:lstStyle>
            <a:lvl1pPr marL="0" indent="0">
              <a:buNone/>
              <a:defRPr sz="2300">
                <a:solidFill>
                  <a:schemeClr val="tx1">
                    <a:tint val="75000"/>
                  </a:schemeClr>
                </a:solidFill>
              </a:defRPr>
            </a:lvl1pPr>
            <a:lvl2pPr marL="522462" indent="0">
              <a:buNone/>
              <a:defRPr sz="2100">
                <a:solidFill>
                  <a:schemeClr val="tx1">
                    <a:tint val="75000"/>
                  </a:schemeClr>
                </a:solidFill>
              </a:defRPr>
            </a:lvl2pPr>
            <a:lvl3pPr marL="1044924" indent="0">
              <a:buNone/>
              <a:defRPr sz="1800">
                <a:solidFill>
                  <a:schemeClr val="tx1">
                    <a:tint val="75000"/>
                  </a:schemeClr>
                </a:solidFill>
              </a:defRPr>
            </a:lvl3pPr>
            <a:lvl4pPr marL="1567386" indent="0">
              <a:buNone/>
              <a:defRPr sz="1600">
                <a:solidFill>
                  <a:schemeClr val="tx1">
                    <a:tint val="75000"/>
                  </a:schemeClr>
                </a:solidFill>
              </a:defRPr>
            </a:lvl4pPr>
            <a:lvl5pPr marL="2089849" indent="0">
              <a:buNone/>
              <a:defRPr sz="1600">
                <a:solidFill>
                  <a:schemeClr val="tx1">
                    <a:tint val="75000"/>
                  </a:schemeClr>
                </a:solidFill>
              </a:defRPr>
            </a:lvl5pPr>
            <a:lvl6pPr marL="2612311" indent="0">
              <a:buNone/>
              <a:defRPr sz="1600">
                <a:solidFill>
                  <a:schemeClr val="tx1">
                    <a:tint val="75000"/>
                  </a:schemeClr>
                </a:solidFill>
              </a:defRPr>
            </a:lvl6pPr>
            <a:lvl7pPr marL="3134772" indent="0">
              <a:buNone/>
              <a:defRPr sz="1600">
                <a:solidFill>
                  <a:schemeClr val="tx1">
                    <a:tint val="75000"/>
                  </a:schemeClr>
                </a:solidFill>
              </a:defRPr>
            </a:lvl7pPr>
            <a:lvl8pPr marL="3657234" indent="0">
              <a:buNone/>
              <a:defRPr sz="1600">
                <a:solidFill>
                  <a:schemeClr val="tx1">
                    <a:tint val="75000"/>
                  </a:schemeClr>
                </a:solidFill>
              </a:defRPr>
            </a:lvl8pPr>
            <a:lvl9pPr marL="417969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B03339-2D43-41F6-B0D5-EC83DEBCA5D7}" type="datetime1">
              <a:rPr lang="en-US" smtClean="0"/>
              <a:t>4/6/2024</a:t>
            </a:fld>
            <a:endParaRPr lang="en-US" dirty="0"/>
          </a:p>
        </p:txBody>
      </p:sp>
      <p:sp>
        <p:nvSpPr>
          <p:cNvPr id="5" name="Footer Placeholder 4"/>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2EA75A-FCA2-4484-A056-DF928498FB6B}" type="datetime1">
              <a:rPr lang="en-US" smtClean="0"/>
              <a:t>4/6/2024</a:t>
            </a:fld>
            <a:endParaRPr lang="en-US" dirty="0"/>
          </a:p>
        </p:txBody>
      </p:sp>
      <p:sp>
        <p:nvSpPr>
          <p:cNvPr id="6" name="Footer Placeholder 5"/>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5"/>
            <a:ext cx="4848226"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8"/>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2" y="1637455"/>
            <a:ext cx="4850130"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2" y="2319868"/>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81779D-E386-48EE-91B2-A7A83EE4B570}" type="datetime1">
              <a:rPr lang="en-US" smtClean="0"/>
              <a:t>4/6/2024</a:t>
            </a:fld>
            <a:endParaRPr lang="en-US" dirty="0"/>
          </a:p>
        </p:txBody>
      </p:sp>
      <p:sp>
        <p:nvSpPr>
          <p:cNvPr id="8" name="Footer Placeholder 7"/>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7846EC-0CE8-447F-A9AE-5E37DE151E0D}" type="datetime1">
              <a:rPr lang="en-US" smtClean="0"/>
              <a:t>4/6/2024</a:t>
            </a:fld>
            <a:endParaRPr lang="en-US" dirty="0"/>
          </a:p>
        </p:txBody>
      </p:sp>
      <p:sp>
        <p:nvSpPr>
          <p:cNvPr id="4" name="Footer Placeholder 3"/>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D5F18-C06D-4630-A796-7484FC938202}" type="datetime1">
              <a:rPr lang="en-US" smtClean="0"/>
              <a:t>4/6/2024</a:t>
            </a:fld>
            <a:endParaRPr lang="en-US" dirty="0"/>
          </a:p>
        </p:txBody>
      </p:sp>
      <p:sp>
        <p:nvSpPr>
          <p:cNvPr id="3" name="Footer Placeholder 2"/>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dirty="0"/>
              <a:t>Click to edit Master title style</a:t>
            </a:r>
          </a:p>
        </p:txBody>
      </p:sp>
      <p:sp>
        <p:nvSpPr>
          <p:cNvPr id="3" name="Content Placeholder 2"/>
          <p:cNvSpPr>
            <a:spLocks noGrp="1"/>
          </p:cNvSpPr>
          <p:nvPr>
            <p:ph idx="1"/>
          </p:nvPr>
        </p:nvSpPr>
        <p:spPr>
          <a:xfrm>
            <a:off x="4290060" y="291255"/>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5"/>
            <a:ext cx="3609976" cy="5003801"/>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958C04-CDA3-49A9-92FE-27F04E8540D6}" type="datetime1">
              <a:rPr lang="en-US" smtClean="0"/>
              <a:t>4/6/2024</a:t>
            </a:fld>
            <a:endParaRPr lang="en-US" dirty="0"/>
          </a:p>
        </p:txBody>
      </p:sp>
      <p:sp>
        <p:nvSpPr>
          <p:cNvPr id="6" name="Footer Placeholder 5"/>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1"/>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62" indent="0">
              <a:buNone/>
              <a:defRPr sz="3200"/>
            </a:lvl2pPr>
            <a:lvl3pPr marL="1044924" indent="0">
              <a:buNone/>
              <a:defRPr sz="2700"/>
            </a:lvl3pPr>
            <a:lvl4pPr marL="1567386" indent="0">
              <a:buNone/>
              <a:defRPr sz="2300"/>
            </a:lvl4pPr>
            <a:lvl5pPr marL="2089849" indent="0">
              <a:buNone/>
              <a:defRPr sz="2300"/>
            </a:lvl5pPr>
            <a:lvl6pPr marL="2612311" indent="0">
              <a:buNone/>
              <a:defRPr sz="2300"/>
            </a:lvl6pPr>
            <a:lvl7pPr marL="3134772" indent="0">
              <a:buNone/>
              <a:defRPr sz="2300"/>
            </a:lvl7pPr>
            <a:lvl8pPr marL="3657234" indent="0">
              <a:buNone/>
              <a:defRPr sz="2300"/>
            </a:lvl8pPr>
            <a:lvl9pPr marL="4179696" indent="0">
              <a:buNone/>
              <a:defRPr sz="2300"/>
            </a:lvl9pPr>
          </a:lstStyle>
          <a:p>
            <a:endParaRPr lang="en-US" dirty="0"/>
          </a:p>
        </p:txBody>
      </p:sp>
      <p:sp>
        <p:nvSpPr>
          <p:cNvPr id="4" name="Text Placeholder 3"/>
          <p:cNvSpPr>
            <a:spLocks noGrp="1"/>
          </p:cNvSpPr>
          <p:nvPr>
            <p:ph type="body" sz="half" idx="2"/>
          </p:nvPr>
        </p:nvSpPr>
        <p:spPr>
          <a:xfrm>
            <a:off x="2150746" y="5725162"/>
            <a:ext cx="6583680" cy="858519"/>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5346EC-96AA-4A70-B804-00BD3F08CC8C}" type="datetime1">
              <a:rPr lang="en-US" smtClean="0"/>
              <a:t>4/6/2024</a:t>
            </a:fld>
            <a:endParaRPr lang="en-US" dirty="0"/>
          </a:p>
        </p:txBody>
      </p:sp>
      <p:sp>
        <p:nvSpPr>
          <p:cNvPr id="6" name="Footer Placeholder 5"/>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3" tIns="52247" rIns="104493" bIns="52247"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3" tIns="52247" rIns="104493" bIns="5224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780108"/>
            <a:ext cx="2560320" cy="389467"/>
          </a:xfrm>
          <a:prstGeom prst="rect">
            <a:avLst/>
          </a:prstGeom>
        </p:spPr>
        <p:txBody>
          <a:bodyPr vert="horz" lIns="104493" tIns="52247" rIns="104493" bIns="52247" rtlCol="0" anchor="ctr"/>
          <a:lstStyle>
            <a:lvl1pPr algn="l">
              <a:defRPr sz="1400">
                <a:solidFill>
                  <a:schemeClr val="tx1">
                    <a:tint val="75000"/>
                  </a:schemeClr>
                </a:solidFill>
              </a:defRPr>
            </a:lvl1pPr>
          </a:lstStyle>
          <a:p>
            <a:fld id="{6892DB98-9DF7-49FB-AC6A-64A89941ED9E}" type="datetime1">
              <a:rPr lang="en-US" smtClean="0"/>
              <a:t>4/6/2024</a:t>
            </a:fld>
            <a:endParaRPr lang="en-US" dirty="0"/>
          </a:p>
        </p:txBody>
      </p:sp>
      <p:sp>
        <p:nvSpPr>
          <p:cNvPr id="5" name="Footer Placeholder 4"/>
          <p:cNvSpPr>
            <a:spLocks noGrp="1"/>
          </p:cNvSpPr>
          <p:nvPr>
            <p:ph type="ftr" sz="quarter" idx="3"/>
          </p:nvPr>
        </p:nvSpPr>
        <p:spPr>
          <a:xfrm>
            <a:off x="3749040" y="6780108"/>
            <a:ext cx="3474720" cy="389467"/>
          </a:xfrm>
          <a:prstGeom prst="rect">
            <a:avLst/>
          </a:prstGeom>
        </p:spPr>
        <p:txBody>
          <a:bodyPr vert="horz" lIns="104493" tIns="52247" rIns="104493" bIns="52247" rtlCol="0" anchor="ctr"/>
          <a:lstStyle>
            <a:lvl1pPr algn="ctr">
              <a:defRPr sz="1400">
                <a:solidFill>
                  <a:schemeClr val="tx1">
                    <a:tint val="75000"/>
                  </a:schemeClr>
                </a:solidFill>
              </a:defRPr>
            </a:lvl1pPr>
          </a:lstStyle>
          <a:p>
            <a:r>
              <a:rPr lang="en-US" smtClean="0"/>
              <a:t>Agriculture market transperency and yeild prediction to mitigate market manipulation </a:t>
            </a:r>
            <a:endParaRPr lang="en-US" dirty="0"/>
          </a:p>
        </p:txBody>
      </p:sp>
      <p:sp>
        <p:nvSpPr>
          <p:cNvPr id="6" name="Slide Number Placeholder 5"/>
          <p:cNvSpPr>
            <a:spLocks noGrp="1"/>
          </p:cNvSpPr>
          <p:nvPr>
            <p:ph type="sldNum" sz="quarter" idx="4"/>
          </p:nvPr>
        </p:nvSpPr>
        <p:spPr>
          <a:xfrm>
            <a:off x="7863840" y="6780108"/>
            <a:ext cx="2560320" cy="389467"/>
          </a:xfrm>
          <a:prstGeom prst="rect">
            <a:avLst/>
          </a:prstGeom>
        </p:spPr>
        <p:txBody>
          <a:bodyPr vert="horz" lIns="104493" tIns="52247" rIns="104493" bIns="52247" rtlCol="0" anchor="ctr"/>
          <a:lstStyle>
            <a:lvl1pPr algn="r">
              <a:defRPr sz="14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44924" rtl="0" eaLnBrk="1" latinLnBrk="0" hangingPunct="1">
        <a:spcBef>
          <a:spcPct val="0"/>
        </a:spcBef>
        <a:buNone/>
        <a:defRPr sz="5000" kern="1200">
          <a:solidFill>
            <a:schemeClr val="tx1"/>
          </a:solidFill>
          <a:latin typeface="+mj-lt"/>
          <a:ea typeface="+mj-ea"/>
          <a:cs typeface="+mj-cs"/>
        </a:defRPr>
      </a:lvl1pPr>
    </p:titleStyle>
    <p:body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dirty="0">
                <a:solidFill>
                  <a:schemeClr val="bg1"/>
                </a:solidFill>
                <a:latin typeface="Arial" pitchFamily="34" charset="0"/>
                <a:cs typeface="Arial" pitchFamily="34" charset="0"/>
              </a:rPr>
              <a:t>SVKM’s Institute of Technology, </a:t>
            </a:r>
            <a:r>
              <a:rPr lang="en-US" sz="2900" dirty="0" err="1">
                <a:solidFill>
                  <a:schemeClr val="bg1"/>
                </a:solidFill>
                <a:latin typeface="Arial" pitchFamily="34" charset="0"/>
                <a:cs typeface="Arial" pitchFamily="34" charset="0"/>
              </a:rPr>
              <a:t>Dhule</a:t>
            </a:r>
            <a:r>
              <a:rPr lang="en-US" sz="2900" dirty="0">
                <a:solidFill>
                  <a:schemeClr val="bg1"/>
                </a:solidFill>
                <a:latin typeface="Arial" pitchFamily="34" charset="0"/>
                <a:cs typeface="Arial" pitchFamily="34" charset="0"/>
              </a:rPr>
              <a:t/>
            </a:r>
            <a:br>
              <a:rPr lang="en-US" sz="2900" dirty="0">
                <a:solidFill>
                  <a:schemeClr val="bg1"/>
                </a:solidFill>
                <a:latin typeface="Arial" pitchFamily="34" charset="0"/>
                <a:cs typeface="Arial" pitchFamily="34" charset="0"/>
              </a:rPr>
            </a:br>
            <a:r>
              <a:rPr lang="en-US" sz="2900" dirty="0">
                <a:solidFill>
                  <a:schemeClr val="bg1"/>
                </a:solidFill>
                <a:latin typeface="Arial" pitchFamily="34" charset="0"/>
                <a:cs typeface="Arial" pitchFamily="34" charset="0"/>
              </a:rPr>
              <a:t>Department of Information Technology</a:t>
            </a:r>
            <a:endParaRPr lang="en-US" sz="3200" dirty="0">
              <a:solidFill>
                <a:schemeClr val="bg1"/>
              </a:solidFill>
              <a:latin typeface="Arial" pitchFamily="34" charset="0"/>
              <a:cs typeface="Arial" pitchFamily="34" charset="0"/>
            </a:endParaRPr>
          </a:p>
        </p:txBody>
      </p:sp>
      <p:sp>
        <p:nvSpPr>
          <p:cNvPr id="3" name="Subtitle 2"/>
          <p:cNvSpPr>
            <a:spLocks noGrp="1"/>
          </p:cNvSpPr>
          <p:nvPr>
            <p:ph type="subTitle" idx="1"/>
          </p:nvPr>
        </p:nvSpPr>
        <p:spPr>
          <a:xfrm>
            <a:off x="304800" y="1828800"/>
            <a:ext cx="10439400" cy="3276599"/>
          </a:xfrm>
        </p:spPr>
        <p:txBody>
          <a:bodyPr vert="horz" lIns="104493" tIns="52247" rIns="104493" bIns="52247" rtlCol="0" anchor="t">
            <a:normAutofit fontScale="40000" lnSpcReduction="20000"/>
          </a:bodyPr>
          <a:lstStyle/>
          <a:p>
            <a:pPr fontAlgn="base"/>
            <a:r>
              <a:rPr lang="en-US" sz="4200" dirty="0">
                <a:solidFill>
                  <a:srgbClr val="FF0000"/>
                </a:solidFill>
                <a:latin typeface="Times New Roman" panose="02020603050405020304" pitchFamily="18" charset="0"/>
                <a:cs typeface="Times New Roman" panose="02020603050405020304" pitchFamily="18" charset="0"/>
              </a:rPr>
              <a:t>Major Project Presentation​</a:t>
            </a:r>
          </a:p>
          <a:p>
            <a:pPr fontAlgn="base"/>
            <a:r>
              <a:rPr lang="en-US" sz="4200" dirty="0">
                <a:solidFill>
                  <a:srgbClr val="FF0000"/>
                </a:solidFill>
                <a:latin typeface="Times New Roman" panose="02020603050405020304" pitchFamily="18" charset="0"/>
                <a:cs typeface="Times New Roman" panose="02020603050405020304" pitchFamily="18" charset="0"/>
              </a:rPr>
              <a:t>On</a:t>
            </a:r>
            <a:r>
              <a:rPr lang="en-US" sz="4400" dirty="0">
                <a:solidFill>
                  <a:srgbClr val="FF0000"/>
                </a:solidFill>
                <a:latin typeface="Times New Roman" panose="02020603050405020304" pitchFamily="18" charset="0"/>
                <a:cs typeface="Times New Roman" panose="02020603050405020304" pitchFamily="18" charset="0"/>
              </a:rPr>
              <a:t>​</a:t>
            </a:r>
          </a:p>
          <a:p>
            <a:r>
              <a:rPr lang="en-US" sz="8800" dirty="0" smtClean="0">
                <a:solidFill>
                  <a:schemeClr val="tx2">
                    <a:lumMod val="60000"/>
                    <a:lumOff val="40000"/>
                  </a:schemeClr>
                </a:solidFill>
                <a:latin typeface="Times New Roman" panose="02020603050405020304" pitchFamily="18" charset="0"/>
                <a:cs typeface="Times New Roman" panose="02020603050405020304" pitchFamily="18" charset="0"/>
              </a:rPr>
              <a:t>“Criminal Face </a:t>
            </a:r>
            <a:r>
              <a:rPr lang="en-US" sz="8800" dirty="0" smtClean="0">
                <a:solidFill>
                  <a:schemeClr val="tx2">
                    <a:lumMod val="60000"/>
                    <a:lumOff val="40000"/>
                  </a:schemeClr>
                </a:solidFill>
                <a:latin typeface="Times New Roman" panose="02020603050405020304" pitchFamily="18" charset="0"/>
                <a:cs typeface="Times New Roman" panose="02020603050405020304" pitchFamily="18" charset="0"/>
              </a:rPr>
              <a:t>Detection”</a:t>
            </a:r>
            <a:endParaRPr lang="en-US" sz="8800" dirty="0">
              <a:solidFill>
                <a:schemeClr val="tx2">
                  <a:lumMod val="60000"/>
                  <a:lumOff val="40000"/>
                </a:schemeClr>
              </a:solidFill>
              <a:latin typeface="Times New Roman" panose="02020603050405020304" pitchFamily="18" charset="0"/>
              <a:cs typeface="Times New Roman" panose="02020603050405020304" pitchFamily="18" charset="0"/>
            </a:endParaRPr>
          </a:p>
          <a:p>
            <a:endParaRPr lang="en-US" sz="3600" dirty="0">
              <a:solidFill>
                <a:srgbClr val="C00000"/>
              </a:solidFill>
              <a:latin typeface="Times New Roman" panose="02020603050405020304" pitchFamily="18" charset="0"/>
              <a:cs typeface="Times New Roman" panose="02020603050405020304" pitchFamily="18" charset="0"/>
            </a:endParaRPr>
          </a:p>
          <a:p>
            <a:r>
              <a:rPr lang="en-US" sz="5500" dirty="0">
                <a:solidFill>
                  <a:srgbClr val="C00000"/>
                </a:solidFill>
                <a:latin typeface="Times New Roman" panose="02020603050405020304" pitchFamily="18" charset="0"/>
                <a:cs typeface="Times New Roman" panose="02020603050405020304" pitchFamily="18" charset="0"/>
              </a:rPr>
              <a:t>By</a:t>
            </a:r>
          </a:p>
          <a:p>
            <a:r>
              <a:rPr lang="en-US" sz="5500" dirty="0">
                <a:solidFill>
                  <a:srgbClr val="C00000"/>
                </a:solidFill>
                <a:latin typeface="Times New Roman" panose="02020603050405020304" pitchFamily="18" charset="0"/>
                <a:cs typeface="Times New Roman" panose="02020603050405020304" pitchFamily="18" charset="0"/>
              </a:rPr>
              <a:t>4 – Zaid Ansari</a:t>
            </a:r>
            <a:endParaRPr lang="en-US" sz="5500" dirty="0">
              <a:latin typeface="Times New Roman" panose="02020603050405020304" pitchFamily="18" charset="0"/>
              <a:cs typeface="Times New Roman" panose="02020603050405020304" pitchFamily="18" charset="0"/>
            </a:endParaRPr>
          </a:p>
          <a:p>
            <a:r>
              <a:rPr lang="en-US" sz="5500" dirty="0">
                <a:solidFill>
                  <a:srgbClr val="C00000"/>
                </a:solidFill>
                <a:latin typeface="Times New Roman" panose="02020603050405020304" pitchFamily="18" charset="0"/>
                <a:cs typeface="Times New Roman" panose="02020603050405020304" pitchFamily="18" charset="0"/>
              </a:rPr>
              <a:t>39 – </a:t>
            </a:r>
            <a:r>
              <a:rPr lang="en-US" sz="5500" dirty="0" err="1">
                <a:solidFill>
                  <a:srgbClr val="C00000"/>
                </a:solidFill>
                <a:latin typeface="Times New Roman" panose="02020603050405020304" pitchFamily="18" charset="0"/>
                <a:cs typeface="Times New Roman" panose="02020603050405020304" pitchFamily="18" charset="0"/>
              </a:rPr>
              <a:t>Bhupendra</a:t>
            </a:r>
            <a:r>
              <a:rPr lang="en-US" sz="5500" dirty="0">
                <a:solidFill>
                  <a:srgbClr val="C00000"/>
                </a:solidFill>
                <a:latin typeface="Times New Roman" panose="02020603050405020304" pitchFamily="18" charset="0"/>
                <a:cs typeface="Times New Roman" panose="02020603050405020304" pitchFamily="18" charset="0"/>
              </a:rPr>
              <a:t> </a:t>
            </a:r>
            <a:r>
              <a:rPr lang="en-US" sz="5500" dirty="0" err="1">
                <a:solidFill>
                  <a:srgbClr val="C00000"/>
                </a:solidFill>
                <a:latin typeface="Times New Roman" panose="02020603050405020304" pitchFamily="18" charset="0"/>
                <a:cs typeface="Times New Roman" panose="02020603050405020304" pitchFamily="18" charset="0"/>
              </a:rPr>
              <a:t>Pawar</a:t>
            </a:r>
            <a:endParaRPr lang="en-US" sz="5500" dirty="0">
              <a:latin typeface="Times New Roman" panose="02020603050405020304" pitchFamily="18" charset="0"/>
              <a:cs typeface="Times New Roman" panose="02020603050405020304" pitchFamily="18" charset="0"/>
            </a:endParaRPr>
          </a:p>
          <a:p>
            <a:r>
              <a:rPr lang="en-US" sz="5500" dirty="0">
                <a:solidFill>
                  <a:srgbClr val="C00000"/>
                </a:solidFill>
                <a:latin typeface="Times New Roman" panose="02020603050405020304" pitchFamily="18" charset="0"/>
                <a:cs typeface="Times New Roman" panose="02020603050405020304" pitchFamily="18" charset="0"/>
              </a:rPr>
              <a:t>45 – </a:t>
            </a:r>
            <a:r>
              <a:rPr lang="en-US" sz="5500" dirty="0" err="1">
                <a:solidFill>
                  <a:srgbClr val="C00000"/>
                </a:solidFill>
                <a:latin typeface="Times New Roman" panose="02020603050405020304" pitchFamily="18" charset="0"/>
                <a:cs typeface="Times New Roman" panose="02020603050405020304" pitchFamily="18" charset="0"/>
              </a:rPr>
              <a:t>Prathmesh</a:t>
            </a:r>
            <a:r>
              <a:rPr lang="en-US" sz="5500" dirty="0">
                <a:solidFill>
                  <a:srgbClr val="C00000"/>
                </a:solidFill>
                <a:latin typeface="Times New Roman" panose="02020603050405020304" pitchFamily="18" charset="0"/>
                <a:cs typeface="Times New Roman" panose="02020603050405020304" pitchFamily="18" charset="0"/>
              </a:rPr>
              <a:t> </a:t>
            </a:r>
            <a:r>
              <a:rPr lang="en-US" sz="5500" dirty="0" err="1" smtClean="0">
                <a:solidFill>
                  <a:srgbClr val="C00000"/>
                </a:solidFill>
                <a:latin typeface="Times New Roman" panose="02020603050405020304" pitchFamily="18" charset="0"/>
                <a:cs typeface="Times New Roman" panose="02020603050405020304" pitchFamily="18" charset="0"/>
              </a:rPr>
              <a:t>Raghuvanshi</a:t>
            </a:r>
            <a:endParaRPr lang="en-US" sz="5500" dirty="0" smtClean="0">
              <a:solidFill>
                <a:srgbClr val="C00000"/>
              </a:solidFill>
              <a:latin typeface="Times New Roman" panose="02020603050405020304" pitchFamily="18" charset="0"/>
              <a:cs typeface="Times New Roman" panose="02020603050405020304" pitchFamily="18" charset="0"/>
            </a:endParaRPr>
          </a:p>
          <a:p>
            <a:r>
              <a:rPr lang="en-US" sz="5500" dirty="0" smtClean="0">
                <a:solidFill>
                  <a:srgbClr val="C00000"/>
                </a:solidFill>
                <a:latin typeface="Times New Roman" panose="02020603050405020304" pitchFamily="18" charset="0"/>
                <a:cs typeface="Times New Roman" panose="02020603050405020304" pitchFamily="18" charset="0"/>
              </a:rPr>
              <a:t>66– Chetan </a:t>
            </a:r>
            <a:r>
              <a:rPr lang="en-US" sz="5500" dirty="0" err="1" smtClean="0">
                <a:solidFill>
                  <a:srgbClr val="C00000"/>
                </a:solidFill>
                <a:latin typeface="Times New Roman" panose="02020603050405020304" pitchFamily="18" charset="0"/>
                <a:cs typeface="Times New Roman" panose="02020603050405020304" pitchFamily="18" charset="0"/>
              </a:rPr>
              <a:t>Khairnar</a:t>
            </a:r>
            <a:endParaRPr lang="en-US" sz="5500" dirty="0" smtClean="0">
              <a:solidFill>
                <a:srgbClr val="C00000"/>
              </a:solidFill>
              <a:latin typeface="Times New Roman" panose="02020603050405020304" pitchFamily="18" charset="0"/>
              <a:cs typeface="Times New Roman" panose="02020603050405020304" pitchFamily="18" charset="0"/>
            </a:endParaRPr>
          </a:p>
          <a:p>
            <a:endParaRPr lang="en-US" sz="4400" dirty="0">
              <a:solidFill>
                <a:srgbClr val="C00000"/>
              </a:solidFill>
              <a:latin typeface="Times New Roman" panose="02020603050405020304" pitchFamily="18" charset="0"/>
              <a:cs typeface="Times New Roman" panose="02020603050405020304" pitchFamily="18" charset="0"/>
            </a:endParaRPr>
          </a:p>
          <a:p>
            <a:endParaRPr lang="en-US" sz="4400" dirty="0">
              <a:solidFill>
                <a:srgbClr val="C00000"/>
              </a:solidFill>
              <a:latin typeface="Times New Roman" panose="02020603050405020304" pitchFamily="18" charset="0"/>
              <a:cs typeface="Times New Roman" panose="02020603050405020304" pitchFamily="18" charset="0"/>
            </a:endParaRPr>
          </a:p>
          <a:p>
            <a:endParaRPr lang="en-US" sz="4400" dirty="0">
              <a:solidFill>
                <a:srgbClr val="C00000"/>
              </a:solidFill>
              <a:latin typeface="Times New Roman" panose="02020603050405020304" pitchFamily="18" charset="0"/>
              <a:cs typeface="Times New Roman" panose="02020603050405020304" pitchFamily="18" charset="0"/>
            </a:endParaRPr>
          </a:p>
          <a:p>
            <a:endParaRPr lang="en-US" sz="3800" dirty="0">
              <a:solidFill>
                <a:srgbClr val="C00000"/>
              </a:solidFill>
              <a:latin typeface="Times New Roman" panose="02020603050405020304" pitchFamily="18" charset="0"/>
              <a:cs typeface="Times New Roman" panose="02020603050405020304" pitchFamily="18" charset="0"/>
            </a:endParaRPr>
          </a:p>
          <a:p>
            <a:endParaRPr lang="en-US" sz="3800" dirty="0">
              <a:solidFill>
                <a:srgbClr val="C00000"/>
              </a:solidFill>
              <a:latin typeface="Times New Roman" panose="02020603050405020304" pitchFamily="18" charset="0"/>
              <a:cs typeface="Times New Roman" panose="02020603050405020304" pitchFamily="18" charset="0"/>
            </a:endParaRPr>
          </a:p>
          <a:p>
            <a:endParaRPr lang="en-US" sz="2700"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990600" y="5334000"/>
            <a:ext cx="9235440" cy="894080"/>
          </a:xfrm>
          <a:prstGeom prst="rect">
            <a:avLst/>
          </a:prstGeom>
        </p:spPr>
        <p:txBody>
          <a:bodyPr vert="horz" lIns="104493" tIns="52247" rIns="104493" bIns="52247" rtlCol="0">
            <a:noAutofit/>
          </a:bodyPr>
          <a:lstStyle/>
          <a:p>
            <a:pPr algn="ctr">
              <a:spcBef>
                <a:spcPct val="20000"/>
              </a:spcBef>
              <a:defRPr/>
            </a:pPr>
            <a:r>
              <a:rPr lang="en-US" sz="2400" dirty="0">
                <a:solidFill>
                  <a:srgbClr val="C00000"/>
                </a:solidFill>
              </a:rPr>
              <a:t>Guide</a:t>
            </a:r>
          </a:p>
          <a:p>
            <a:pPr algn="ctr">
              <a:spcBef>
                <a:spcPct val="20000"/>
              </a:spcBef>
              <a:defRPr/>
            </a:pPr>
            <a:r>
              <a:rPr lang="en-US" sz="2400" dirty="0" smtClean="0">
                <a:solidFill>
                  <a:srgbClr val="C00000"/>
                </a:solidFill>
              </a:rPr>
              <a:t>Prof</a:t>
            </a:r>
            <a:r>
              <a:rPr lang="en-US" sz="2400" dirty="0">
                <a:solidFill>
                  <a:srgbClr val="C00000"/>
                </a:solidFill>
              </a:rPr>
              <a:t>. </a:t>
            </a:r>
            <a:r>
              <a:rPr lang="en-US" sz="2400" dirty="0" err="1">
                <a:solidFill>
                  <a:srgbClr val="C00000"/>
                </a:solidFill>
              </a:rPr>
              <a:t>Sagar</a:t>
            </a:r>
            <a:r>
              <a:rPr lang="en-US" sz="2400" dirty="0">
                <a:solidFill>
                  <a:srgbClr val="C00000"/>
                </a:solidFill>
              </a:rPr>
              <a:t> </a:t>
            </a:r>
            <a:r>
              <a:rPr lang="en-US" sz="2400" dirty="0" err="1" smtClean="0">
                <a:solidFill>
                  <a:srgbClr val="C00000"/>
                </a:solidFill>
              </a:rPr>
              <a:t>Badjate</a:t>
            </a:r>
            <a:endParaRPr lang="en-US" sz="2400" dirty="0">
              <a:solidFill>
                <a:srgbClr val="C00000"/>
              </a:solidFill>
            </a:endParaRPr>
          </a:p>
          <a:p>
            <a:pPr algn="ctr">
              <a:spcBef>
                <a:spcPct val="20000"/>
              </a:spcBef>
              <a:defRPr/>
            </a:pPr>
            <a:endParaRPr lang="en-US" sz="2400" dirty="0">
              <a:solidFill>
                <a:schemeClr val="tx1">
                  <a:tint val="75000"/>
                </a:schemeClr>
              </a:solidFill>
            </a:endParaRPr>
          </a:p>
          <a:p>
            <a:pPr algn="ctr">
              <a:spcBef>
                <a:spcPct val="20000"/>
              </a:spcBef>
              <a:defRPr/>
            </a:pPr>
            <a:endParaRPr lang="en-US" sz="2400" dirty="0">
              <a:solidFill>
                <a:schemeClr val="tx1">
                  <a:tint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9" y="76099"/>
            <a:ext cx="1295581" cy="106700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533400" y="228600"/>
            <a:ext cx="96774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dirty="0" smtClean="0">
                <a:solidFill>
                  <a:schemeClr val="bg2"/>
                </a:solidFill>
              </a:rPr>
              <a:t>RESULTS</a:t>
            </a:r>
            <a:endParaRPr lang="en-US" dirty="0">
              <a:solidFill>
                <a:schemeClr val="bg2"/>
              </a:solidFill>
            </a:endParaRPr>
          </a:p>
        </p:txBody>
      </p:sp>
      <p:sp>
        <p:nvSpPr>
          <p:cNvPr id="5" name="Rectangle 4"/>
          <p:cNvSpPr/>
          <p:nvPr/>
        </p:nvSpPr>
        <p:spPr>
          <a:xfrm>
            <a:off x="533400" y="1895605"/>
            <a:ext cx="9982200" cy="483017"/>
          </a:xfrm>
          <a:prstGeom prst="rect">
            <a:avLst/>
          </a:prstGeom>
        </p:spPr>
        <p:txBody>
          <a:bodyPr wrap="square">
            <a:spAutoFit/>
          </a:bodyPr>
          <a:lstStyle/>
          <a:p>
            <a:pPr marL="342900" lvl="0" indent="-342900">
              <a:lnSpc>
                <a:spcPct val="115000"/>
              </a:lnSpc>
              <a:tabLst>
                <a:tab pos="457200" algn="l"/>
              </a:tabLst>
            </a:pPr>
            <a:r>
              <a:rPr lang="en-US" sz="2400" b="1" dirty="0" smtClean="0">
                <a:solidFill>
                  <a:srgbClr val="000000"/>
                </a:solidFill>
                <a:latin typeface="Times New Roman" panose="02020603050405020304" pitchFamily="18" charset="0"/>
                <a:ea typeface="Times New Roman"/>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96012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6654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856" y="1828800"/>
            <a:ext cx="96012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3"/>
          <p:cNvSpPr txBox="1">
            <a:spLocks/>
          </p:cNvSpPr>
          <p:nvPr/>
        </p:nvSpPr>
        <p:spPr>
          <a:xfrm>
            <a:off x="548640" y="292947"/>
            <a:ext cx="9875520" cy="1219200"/>
          </a:xfrm>
          <a:prstGeom prst="rect">
            <a:avLst/>
          </a:prstGeom>
          <a:solidFill>
            <a:schemeClr val="tx2">
              <a:lumMod val="60000"/>
              <a:lumOff val="40000"/>
            </a:schemeClr>
          </a:solidFill>
          <a:ln>
            <a:solidFill>
              <a:schemeClr val="tx2">
                <a:lumMod val="60000"/>
                <a:lumOff val="40000"/>
              </a:schemeClr>
            </a:solidFill>
          </a:ln>
        </p:spPr>
        <p:txBody>
          <a:bodyPr>
            <a:normAutofit/>
          </a:bodyPr>
          <a:lstStyle>
            <a:lvl1pPr algn="ctr" defTabSz="1044924" rtl="0" eaLnBrk="1" latinLnBrk="0" hangingPunct="1">
              <a:spcBef>
                <a:spcPct val="0"/>
              </a:spcBef>
              <a:buNone/>
              <a:defRPr sz="5000" kern="1200">
                <a:solidFill>
                  <a:schemeClr val="tx1"/>
                </a:solidFill>
                <a:latin typeface="+mj-lt"/>
                <a:ea typeface="+mj-ea"/>
                <a:cs typeface="+mj-cs"/>
              </a:defRPr>
            </a:lvl1pPr>
          </a:lstStyle>
          <a:p>
            <a:r>
              <a:rPr lang="en-US" smtClean="0">
                <a:solidFill>
                  <a:schemeClr val="accent1">
                    <a:lumMod val="20000"/>
                    <a:lumOff val="80000"/>
                  </a:schemeClr>
                </a:solidFill>
              </a:rPr>
              <a:t>RESULTS</a:t>
            </a:r>
            <a:endParaRPr lang="en-US" dirty="0">
              <a:solidFill>
                <a:schemeClr val="accent1">
                  <a:lumMod val="20000"/>
                  <a:lumOff val="80000"/>
                </a:schemeClr>
              </a:solidFill>
            </a:endParaRPr>
          </a:p>
        </p:txBody>
      </p:sp>
    </p:spTree>
    <p:extLst>
      <p:ext uri="{BB962C8B-B14F-4D97-AF65-F5344CB8AC3E}">
        <p14:creationId xmlns:p14="http://schemas.microsoft.com/office/powerpoint/2010/main" val="1176873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dirty="0"/>
          </a:p>
        </p:txBody>
      </p:sp>
      <p:sp>
        <p:nvSpPr>
          <p:cNvPr id="4" name="Title 3"/>
          <p:cNvSpPr txBox="1">
            <a:spLocks/>
          </p:cNvSpPr>
          <p:nvPr/>
        </p:nvSpPr>
        <p:spPr>
          <a:xfrm>
            <a:off x="548640" y="292947"/>
            <a:ext cx="9875520" cy="1219200"/>
          </a:xfrm>
          <a:prstGeom prst="rect">
            <a:avLst/>
          </a:prstGeom>
          <a:solidFill>
            <a:schemeClr val="tx2">
              <a:lumMod val="60000"/>
              <a:lumOff val="40000"/>
            </a:schemeClr>
          </a:solidFill>
          <a:ln>
            <a:solidFill>
              <a:schemeClr val="tx2">
                <a:lumMod val="60000"/>
                <a:lumOff val="40000"/>
              </a:schemeClr>
            </a:solidFill>
          </a:ln>
        </p:spPr>
        <p:txBody>
          <a:bodyPr>
            <a:normAutofit/>
          </a:bodyPr>
          <a:lstStyle>
            <a:lvl1pPr algn="ctr" defTabSz="1044924" rtl="0" eaLnBrk="1" latinLnBrk="0" hangingPunct="1">
              <a:spcBef>
                <a:spcPct val="0"/>
              </a:spcBef>
              <a:buNone/>
              <a:defRPr sz="5000" kern="1200">
                <a:solidFill>
                  <a:schemeClr val="tx1"/>
                </a:solidFill>
                <a:latin typeface="+mj-lt"/>
                <a:ea typeface="+mj-ea"/>
                <a:cs typeface="+mj-cs"/>
              </a:defRPr>
            </a:lvl1pPr>
          </a:lstStyle>
          <a:p>
            <a:r>
              <a:rPr lang="en-US" smtClean="0">
                <a:solidFill>
                  <a:schemeClr val="accent1">
                    <a:lumMod val="20000"/>
                    <a:lumOff val="80000"/>
                  </a:schemeClr>
                </a:solidFill>
              </a:rPr>
              <a:t>RESULTS</a:t>
            </a:r>
            <a:endParaRPr lang="en-US" dirty="0">
              <a:solidFill>
                <a:schemeClr val="accent1">
                  <a:lumMod val="20000"/>
                  <a:lumOff val="80000"/>
                </a:schemeClr>
              </a:solidFill>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17" y="1905000"/>
            <a:ext cx="9601200" cy="510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2582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1752600"/>
            <a:ext cx="10058400" cy="4876800"/>
          </a:xfrm>
        </p:spPr>
        <p:txBody>
          <a:bodyPr>
            <a:noAutofit/>
          </a:bodyPr>
          <a:lstStyle/>
          <a:p>
            <a:pPr algn="l">
              <a:lnSpc>
                <a:spcPct val="115000"/>
              </a:lnSpc>
              <a:spcBef>
                <a:spcPts val="1500"/>
              </a:spcBef>
              <a:spcAft>
                <a:spcPts val="500"/>
              </a:spcAft>
            </a:pPr>
            <a:r>
              <a:rPr lang="en-US" sz="1600" dirty="0">
                <a:solidFill>
                  <a:schemeClr val="tx1"/>
                </a:solidFill>
                <a:latin typeface="Times New Roman" panose="02020603050405020304" pitchFamily="18" charset="0"/>
                <a:cs typeface="Times New Roman" panose="02020603050405020304" pitchFamily="18" charset="0"/>
              </a:rPr>
              <a:t>[1]</a:t>
            </a:r>
            <a:r>
              <a:rPr lang="en-US" sz="1600" dirty="0" err="1">
                <a:solidFill>
                  <a:schemeClr val="tx1"/>
                </a:solidFill>
                <a:latin typeface="Times New Roman" panose="02020603050405020304" pitchFamily="18" charset="0"/>
                <a:cs typeface="Times New Roman" panose="02020603050405020304" pitchFamily="18" charset="0"/>
              </a:rPr>
              <a:t>Lamiaa</a:t>
            </a:r>
            <a:r>
              <a:rPr lang="en-US" sz="1600" dirty="0">
                <a:solidFill>
                  <a:schemeClr val="tx1"/>
                </a:solidFill>
                <a:latin typeface="Times New Roman" panose="02020603050405020304" pitchFamily="18" charset="0"/>
                <a:cs typeface="Times New Roman" panose="02020603050405020304" pitchFamily="18" charset="0"/>
              </a:rPr>
              <a:t> A. Elrefaei1,2, </a:t>
            </a:r>
            <a:r>
              <a:rPr lang="en-US" sz="1600" dirty="0" err="1">
                <a:solidFill>
                  <a:schemeClr val="tx1"/>
                </a:solidFill>
                <a:latin typeface="Times New Roman" panose="02020603050405020304" pitchFamily="18" charset="0"/>
                <a:cs typeface="Times New Roman" panose="02020603050405020304" pitchFamily="18" charset="0"/>
              </a:rPr>
              <a:t>Alaa</a:t>
            </a:r>
            <a:r>
              <a:rPr lang="en-US" sz="1600" dirty="0">
                <a:solidFill>
                  <a:schemeClr val="tx1"/>
                </a:solidFill>
                <a:latin typeface="Times New Roman" panose="02020603050405020304" pitchFamily="18" charset="0"/>
                <a:cs typeface="Times New Roman" panose="02020603050405020304" pitchFamily="18" charset="0"/>
              </a:rPr>
              <a:t> Alharthi1,Huda Alamoudi1,Shatha Almutairi1,and Fatima Al-</a:t>
            </a:r>
            <a:r>
              <a:rPr lang="en-US" sz="1600" dirty="0" err="1">
                <a:solidFill>
                  <a:schemeClr val="tx1"/>
                </a:solidFill>
                <a:latin typeface="Times New Roman" panose="02020603050405020304" pitchFamily="18" charset="0"/>
                <a:cs typeface="Times New Roman" panose="02020603050405020304" pitchFamily="18" charset="0"/>
              </a:rPr>
              <a:t>rammah</a:t>
            </a:r>
            <a:r>
              <a:rPr lang="en-US" sz="1600" dirty="0">
                <a:solidFill>
                  <a:schemeClr val="tx1"/>
                </a:solidFill>
                <a:latin typeface="Times New Roman" panose="02020603050405020304" pitchFamily="18" charset="0"/>
                <a:cs typeface="Times New Roman" panose="02020603050405020304" pitchFamily="18" charset="0"/>
              </a:rPr>
              <a:t> Real-time Face Detection and Tracking on Mobile Phones for Criminal Detection .2nd International Conference on Anti-Cyber Crimes (ICACC) 26-27 March </a:t>
            </a:r>
            <a:r>
              <a:rPr lang="en-US" sz="1600" dirty="0" smtClean="0">
                <a:solidFill>
                  <a:schemeClr val="tx1"/>
                </a:solidFill>
                <a:latin typeface="Times New Roman" panose="02020603050405020304" pitchFamily="18" charset="0"/>
                <a:cs typeface="Times New Roman" panose="02020603050405020304" pitchFamily="18" charset="0"/>
              </a:rPr>
              <a:t>2017</a:t>
            </a:r>
          </a:p>
          <a:p>
            <a:pPr algn="l">
              <a:lnSpc>
                <a:spcPct val="115000"/>
              </a:lnSpc>
              <a:spcBef>
                <a:spcPts val="1500"/>
              </a:spcBef>
              <a:spcAft>
                <a:spcPts val="500"/>
              </a:spcAft>
            </a:pPr>
            <a:r>
              <a:rPr lang="en-US" sz="1600" dirty="0" smtClean="0">
                <a:solidFill>
                  <a:schemeClr val="tx1"/>
                </a:solidFill>
                <a:latin typeface="Times New Roman" panose="02020603050405020304" pitchFamily="18" charset="0"/>
                <a:cs typeface="Times New Roman" panose="02020603050405020304" pitchFamily="18" charset="0"/>
              </a:rPr>
              <a:t>[2]W</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Yimyam</a:t>
            </a:r>
            <a:r>
              <a:rPr lang="en-US" sz="1600" dirty="0">
                <a:solidFill>
                  <a:schemeClr val="tx1"/>
                </a:solidFill>
                <a:latin typeface="Times New Roman" panose="02020603050405020304" pitchFamily="18" charset="0"/>
                <a:cs typeface="Times New Roman" panose="02020603050405020304" pitchFamily="18" charset="0"/>
              </a:rPr>
              <a:t>, T. </a:t>
            </a:r>
            <a:r>
              <a:rPr lang="en-US" sz="1600" dirty="0" err="1">
                <a:solidFill>
                  <a:schemeClr val="tx1"/>
                </a:solidFill>
                <a:latin typeface="Times New Roman" panose="02020603050405020304" pitchFamily="18" charset="0"/>
                <a:cs typeface="Times New Roman" panose="02020603050405020304" pitchFamily="18" charset="0"/>
              </a:rPr>
              <a:t>Pinthong</a:t>
            </a:r>
            <a:r>
              <a:rPr lang="en-US" sz="1600" dirty="0">
                <a:solidFill>
                  <a:schemeClr val="tx1"/>
                </a:solidFill>
                <a:latin typeface="Times New Roman" panose="02020603050405020304" pitchFamily="18" charset="0"/>
                <a:cs typeface="Times New Roman" panose="02020603050405020304" pitchFamily="18" charset="0"/>
              </a:rPr>
              <a:t>, N. </a:t>
            </a:r>
            <a:r>
              <a:rPr lang="en-US" sz="1600" dirty="0" err="1">
                <a:solidFill>
                  <a:schemeClr val="tx1"/>
                </a:solidFill>
                <a:latin typeface="Times New Roman" panose="02020603050405020304" pitchFamily="18" charset="0"/>
                <a:cs typeface="Times New Roman" panose="02020603050405020304" pitchFamily="18" charset="0"/>
              </a:rPr>
              <a:t>Chumuang</a:t>
            </a:r>
            <a:r>
              <a:rPr lang="en-US" sz="1600" dirty="0">
                <a:solidFill>
                  <a:schemeClr val="tx1"/>
                </a:solidFill>
                <a:latin typeface="Times New Roman" panose="02020603050405020304" pitchFamily="18" charset="0"/>
                <a:cs typeface="Times New Roman" panose="02020603050405020304" pitchFamily="18" charset="0"/>
              </a:rPr>
              <a:t> and M. </a:t>
            </a:r>
            <a:r>
              <a:rPr lang="en-US" sz="1600" dirty="0" err="1">
                <a:solidFill>
                  <a:schemeClr val="tx1"/>
                </a:solidFill>
                <a:latin typeface="Times New Roman" panose="02020603050405020304" pitchFamily="18" charset="0"/>
                <a:cs typeface="Times New Roman" panose="02020603050405020304" pitchFamily="18" charset="0"/>
              </a:rPr>
              <a:t>Ketcham</a:t>
            </a:r>
            <a:r>
              <a:rPr lang="en-US" sz="1600" dirty="0">
                <a:solidFill>
                  <a:schemeClr val="tx1"/>
                </a:solidFill>
                <a:latin typeface="Times New Roman" panose="02020603050405020304" pitchFamily="18" charset="0"/>
                <a:cs typeface="Times New Roman" panose="02020603050405020304" pitchFamily="18" charset="0"/>
              </a:rPr>
              <a:t>, "Face Detection Criminals through Cameras," 2018 14th International Conference on Signal-Image Technology &amp; Internet-Based Systems (SITIS), Las Palmas de Gran </a:t>
            </a:r>
            <a:r>
              <a:rPr lang="en-US" sz="1600" dirty="0" err="1">
                <a:solidFill>
                  <a:schemeClr val="tx1"/>
                </a:solidFill>
                <a:latin typeface="Times New Roman" panose="02020603050405020304" pitchFamily="18" charset="0"/>
                <a:cs typeface="Times New Roman" panose="02020603050405020304" pitchFamily="18" charset="0"/>
              </a:rPr>
              <a:t>Canaria</a:t>
            </a:r>
            <a:r>
              <a:rPr lang="en-US" sz="1600" dirty="0">
                <a:solidFill>
                  <a:schemeClr val="tx1"/>
                </a:solidFill>
                <a:latin typeface="Times New Roman" panose="02020603050405020304" pitchFamily="18" charset="0"/>
                <a:cs typeface="Times New Roman" panose="02020603050405020304" pitchFamily="18" charset="0"/>
              </a:rPr>
              <a:t>, Spain, 2018, pp. 351-357, </a:t>
            </a:r>
            <a:r>
              <a:rPr lang="en-US" sz="1600" dirty="0" err="1">
                <a:solidFill>
                  <a:schemeClr val="tx1"/>
                </a:solidFill>
                <a:latin typeface="Times New Roman" panose="02020603050405020304" pitchFamily="18" charset="0"/>
                <a:cs typeface="Times New Roman" panose="02020603050405020304" pitchFamily="18" charset="0"/>
              </a:rPr>
              <a:t>doi</a:t>
            </a:r>
            <a:r>
              <a:rPr lang="en-US" sz="1600" dirty="0">
                <a:solidFill>
                  <a:schemeClr val="tx1"/>
                </a:solidFill>
                <a:latin typeface="Times New Roman" panose="02020603050405020304" pitchFamily="18" charset="0"/>
                <a:cs typeface="Times New Roman" panose="02020603050405020304" pitchFamily="18" charset="0"/>
              </a:rPr>
              <a:t>: 10.1109/SITIS.2018.00061.</a:t>
            </a:r>
          </a:p>
          <a:p>
            <a:pPr algn="l">
              <a:lnSpc>
                <a:spcPct val="115000"/>
              </a:lnSpc>
              <a:spcBef>
                <a:spcPts val="1500"/>
              </a:spcBef>
              <a:spcAft>
                <a:spcPts val="500"/>
              </a:spcAft>
            </a:pPr>
            <a:r>
              <a:rPr lang="en-US" sz="1600" dirty="0">
                <a:solidFill>
                  <a:schemeClr val="tx1"/>
                </a:solidFill>
                <a:latin typeface="Times New Roman" panose="02020603050405020304" pitchFamily="18" charset="0"/>
                <a:cs typeface="Times New Roman" panose="02020603050405020304" pitchFamily="18" charset="0"/>
              </a:rPr>
              <a:t>[3]S. </a:t>
            </a:r>
            <a:r>
              <a:rPr lang="en-US" sz="1600" dirty="0" err="1">
                <a:solidFill>
                  <a:schemeClr val="tx1"/>
                </a:solidFill>
                <a:latin typeface="Times New Roman" panose="02020603050405020304" pitchFamily="18" charset="0"/>
                <a:cs typeface="Times New Roman" panose="02020603050405020304" pitchFamily="18" charset="0"/>
              </a:rPr>
              <a:t>Jagtap</a:t>
            </a:r>
            <a:r>
              <a:rPr lang="en-US" sz="1600" dirty="0">
                <a:solidFill>
                  <a:schemeClr val="tx1"/>
                </a:solidFill>
                <a:latin typeface="Times New Roman" panose="02020603050405020304" pitchFamily="18" charset="0"/>
                <a:cs typeface="Times New Roman" panose="02020603050405020304" pitchFamily="18" charset="0"/>
              </a:rPr>
              <a:t>, N. B. </a:t>
            </a:r>
            <a:r>
              <a:rPr lang="en-US" sz="1600" dirty="0" err="1">
                <a:solidFill>
                  <a:schemeClr val="tx1"/>
                </a:solidFill>
                <a:latin typeface="Times New Roman" panose="02020603050405020304" pitchFamily="18" charset="0"/>
                <a:cs typeface="Times New Roman" panose="02020603050405020304" pitchFamily="18" charset="0"/>
              </a:rPr>
              <a:t>Chopade</a:t>
            </a:r>
            <a:r>
              <a:rPr lang="en-US" sz="1600" dirty="0">
                <a:solidFill>
                  <a:schemeClr val="tx1"/>
                </a:solidFill>
                <a:latin typeface="Times New Roman" panose="02020603050405020304" pitchFamily="18" charset="0"/>
                <a:cs typeface="Times New Roman" panose="02020603050405020304" pitchFamily="18" charset="0"/>
              </a:rPr>
              <a:t> and S. </a:t>
            </a:r>
            <a:r>
              <a:rPr lang="en-US" sz="1600" dirty="0" err="1">
                <a:solidFill>
                  <a:schemeClr val="tx1"/>
                </a:solidFill>
                <a:latin typeface="Times New Roman" panose="02020603050405020304" pitchFamily="18" charset="0"/>
                <a:cs typeface="Times New Roman" panose="02020603050405020304" pitchFamily="18" charset="0"/>
              </a:rPr>
              <a:t>Tungar</a:t>
            </a:r>
            <a:r>
              <a:rPr lang="en-US" sz="1600" dirty="0">
                <a:solidFill>
                  <a:schemeClr val="tx1"/>
                </a:solidFill>
                <a:latin typeface="Times New Roman" panose="02020603050405020304" pitchFamily="18" charset="0"/>
                <a:cs typeface="Times New Roman" panose="02020603050405020304" pitchFamily="18" charset="0"/>
              </a:rPr>
              <a:t>, "An Investigation of Face Recognition System for Criminal Identification in Surveillance Video," 2022 6th International Conference On Computing, Communication, Control And Automation (ICCUBEA, Pune, India, 2022, pp. 1-5, </a:t>
            </a:r>
            <a:r>
              <a:rPr lang="en-US" sz="1600" dirty="0" err="1">
                <a:solidFill>
                  <a:schemeClr val="tx1"/>
                </a:solidFill>
                <a:latin typeface="Times New Roman" panose="02020603050405020304" pitchFamily="18" charset="0"/>
                <a:cs typeface="Times New Roman" panose="02020603050405020304" pitchFamily="18" charset="0"/>
              </a:rPr>
              <a:t>doi</a:t>
            </a:r>
            <a:r>
              <a:rPr lang="en-US" sz="1600" dirty="0">
                <a:solidFill>
                  <a:schemeClr val="tx1"/>
                </a:solidFill>
                <a:latin typeface="Times New Roman" panose="02020603050405020304" pitchFamily="18" charset="0"/>
                <a:cs typeface="Times New Roman" panose="02020603050405020304" pitchFamily="18" charset="0"/>
              </a:rPr>
              <a:t>: 10.1109/ICCUBEA54992.2022.10010987.</a:t>
            </a:r>
          </a:p>
          <a:p>
            <a:pPr algn="l">
              <a:lnSpc>
                <a:spcPct val="115000"/>
              </a:lnSpc>
              <a:spcBef>
                <a:spcPts val="1500"/>
              </a:spcBef>
              <a:spcAft>
                <a:spcPts val="500"/>
              </a:spcAft>
            </a:pPr>
            <a:r>
              <a:rPr lang="en-US" sz="1600" dirty="0">
                <a:solidFill>
                  <a:schemeClr val="tx1"/>
                </a:solidFill>
                <a:latin typeface="Times New Roman" panose="02020603050405020304" pitchFamily="18" charset="0"/>
                <a:cs typeface="Times New Roman" panose="02020603050405020304" pitchFamily="18" charset="0"/>
              </a:rPr>
              <a:t>[4]S. T. </a:t>
            </a:r>
            <a:r>
              <a:rPr lang="en-US" sz="1600" dirty="0" err="1">
                <a:solidFill>
                  <a:schemeClr val="tx1"/>
                </a:solidFill>
                <a:latin typeface="Times New Roman" panose="02020603050405020304" pitchFamily="18" charset="0"/>
                <a:cs typeface="Times New Roman" panose="02020603050405020304" pitchFamily="18" charset="0"/>
              </a:rPr>
              <a:t>Ratnaparkhi</a:t>
            </a:r>
            <a:r>
              <a:rPr lang="en-US" sz="1600" dirty="0">
                <a:solidFill>
                  <a:schemeClr val="tx1"/>
                </a:solidFill>
                <a:latin typeface="Times New Roman" panose="02020603050405020304" pitchFamily="18" charset="0"/>
                <a:cs typeface="Times New Roman" panose="02020603050405020304" pitchFamily="18" charset="0"/>
              </a:rPr>
              <a:t>, P. Singh, A. </a:t>
            </a:r>
            <a:r>
              <a:rPr lang="en-US" sz="1600" dirty="0" err="1">
                <a:solidFill>
                  <a:schemeClr val="tx1"/>
                </a:solidFill>
                <a:latin typeface="Times New Roman" panose="02020603050405020304" pitchFamily="18" charset="0"/>
                <a:cs typeface="Times New Roman" panose="02020603050405020304" pitchFamily="18" charset="0"/>
              </a:rPr>
              <a:t>Tandasi</a:t>
            </a:r>
            <a:r>
              <a:rPr lang="en-US" sz="1600" dirty="0">
                <a:solidFill>
                  <a:schemeClr val="tx1"/>
                </a:solidFill>
                <a:latin typeface="Times New Roman" panose="02020603050405020304" pitchFamily="18" charset="0"/>
                <a:cs typeface="Times New Roman" panose="02020603050405020304" pitchFamily="18" charset="0"/>
              </a:rPr>
              <a:t> and N. </a:t>
            </a:r>
            <a:r>
              <a:rPr lang="en-US" sz="1600" dirty="0" err="1">
                <a:solidFill>
                  <a:schemeClr val="tx1"/>
                </a:solidFill>
                <a:latin typeface="Times New Roman" panose="02020603050405020304" pitchFamily="18" charset="0"/>
                <a:cs typeface="Times New Roman" panose="02020603050405020304" pitchFamily="18" charset="0"/>
              </a:rPr>
              <a:t>Sindhwani</a:t>
            </a:r>
            <a:r>
              <a:rPr lang="en-US" sz="1600" dirty="0">
                <a:solidFill>
                  <a:schemeClr val="tx1"/>
                </a:solidFill>
                <a:latin typeface="Times New Roman" panose="02020603050405020304" pitchFamily="18" charset="0"/>
                <a:cs typeface="Times New Roman" panose="02020603050405020304" pitchFamily="18" charset="0"/>
              </a:rPr>
              <a:t>, "Comparative Analysis of Classifiers for Criminal Identification System Using Face Recognition," 2021 9th International Conference on Reliability, </a:t>
            </a:r>
            <a:r>
              <a:rPr lang="en-US" sz="1600" dirty="0" err="1">
                <a:solidFill>
                  <a:schemeClr val="tx1"/>
                </a:solidFill>
                <a:latin typeface="Times New Roman" panose="02020603050405020304" pitchFamily="18" charset="0"/>
                <a:cs typeface="Times New Roman" panose="02020603050405020304" pitchFamily="18" charset="0"/>
              </a:rPr>
              <a:t>Infocom</a:t>
            </a:r>
            <a:r>
              <a:rPr lang="en-US" sz="1600" dirty="0">
                <a:solidFill>
                  <a:schemeClr val="tx1"/>
                </a:solidFill>
                <a:latin typeface="Times New Roman" panose="02020603050405020304" pitchFamily="18" charset="0"/>
                <a:cs typeface="Times New Roman" panose="02020603050405020304" pitchFamily="18" charset="0"/>
              </a:rPr>
              <a:t> Technologies and Optimization (Trends and Future Directions) (ICRITO), Noida, India, 2021, pp. 1-6, </a:t>
            </a:r>
            <a:r>
              <a:rPr lang="en-US" sz="1600" dirty="0" err="1">
                <a:solidFill>
                  <a:schemeClr val="tx1"/>
                </a:solidFill>
                <a:latin typeface="Times New Roman" panose="02020603050405020304" pitchFamily="18" charset="0"/>
                <a:cs typeface="Times New Roman" panose="02020603050405020304" pitchFamily="18" charset="0"/>
              </a:rPr>
              <a:t>doi</a:t>
            </a:r>
            <a:r>
              <a:rPr lang="en-US" sz="1600" dirty="0">
                <a:solidFill>
                  <a:schemeClr val="tx1"/>
                </a:solidFill>
                <a:latin typeface="Times New Roman" panose="02020603050405020304" pitchFamily="18" charset="0"/>
                <a:cs typeface="Times New Roman" panose="02020603050405020304" pitchFamily="18" charset="0"/>
              </a:rPr>
              <a:t>: 10.1109/ICRITO51393.2021.9596066</a:t>
            </a:r>
            <a:r>
              <a:rPr lang="en-US" sz="1600" dirty="0" smtClean="0">
                <a:solidFill>
                  <a:schemeClr val="tx1"/>
                </a:solidFill>
                <a:latin typeface="Times New Roman" panose="02020603050405020304" pitchFamily="18" charset="0"/>
                <a:cs typeface="Times New Roman" panose="02020603050405020304" pitchFamily="18" charset="0"/>
              </a:rPr>
              <a:t>.</a:t>
            </a: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smtClean="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a:p>
            <a:pPr marL="457200" indent="-457200" algn="l">
              <a:lnSpc>
                <a:spcPct val="115000"/>
              </a:lnSpc>
              <a:spcBef>
                <a:spcPts val="1500"/>
              </a:spcBef>
              <a:spcAft>
                <a:spcPts val="500"/>
              </a:spcAft>
              <a:buFont typeface="+mj-lt"/>
              <a:buAutoNum type="arabicPeriod"/>
            </a:pPr>
            <a:endParaRPr lang="en-US" sz="1600" dirty="0">
              <a:solidFill>
                <a:schemeClr val="tx1"/>
              </a:solidFill>
              <a:latin typeface="Times New Roman" panose="02020603050405020304" pitchFamily="18" charset="0"/>
              <a:ea typeface="Calibri"/>
              <a:cs typeface="Times New Roman" panose="02020603050405020304" pitchFamily="18" charset="0"/>
            </a:endParaRPr>
          </a:p>
        </p:txBody>
      </p:sp>
      <p:sp>
        <p:nvSpPr>
          <p:cNvPr id="4" name="Title 1"/>
          <p:cNvSpPr>
            <a:spLocks noGrp="1"/>
          </p:cNvSpPr>
          <p:nvPr>
            <p:ph type="ctrTitle"/>
          </p:nvPr>
        </p:nvSpPr>
        <p:spPr>
          <a:xfrm>
            <a:off x="533400" y="228600"/>
            <a:ext cx="9982200" cy="1295400"/>
          </a:xfrm>
        </p:spPr>
        <p:style>
          <a:lnRef idx="3">
            <a:schemeClr val="lt1"/>
          </a:lnRef>
          <a:fillRef idx="1">
            <a:schemeClr val="accent1"/>
          </a:fillRef>
          <a:effectRef idx="1">
            <a:schemeClr val="accent1"/>
          </a:effectRef>
          <a:fontRef idx="minor">
            <a:schemeClr val="lt1"/>
          </a:fontRef>
        </p:style>
        <p:txBody>
          <a:bodyPr>
            <a:normAutofit/>
          </a:bodyPr>
          <a:lstStyle/>
          <a:p>
            <a:r>
              <a:rPr lang="en-US" dirty="0" smtClean="0">
                <a:solidFill>
                  <a:schemeClr val="bg2"/>
                </a:solidFill>
              </a:rPr>
              <a:t>References</a:t>
            </a:r>
            <a:endParaRPr lang="en-US" dirty="0">
              <a:solidFill>
                <a:schemeClr val="bg2"/>
              </a:solidFill>
            </a:endParaRPr>
          </a:p>
        </p:txBody>
      </p:sp>
    </p:spTree>
    <p:extLst>
      <p:ext uri="{BB962C8B-B14F-4D97-AF65-F5344CB8AC3E}">
        <p14:creationId xmlns:p14="http://schemas.microsoft.com/office/powerpoint/2010/main" val="2412409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dirty="0"/>
          </a:p>
        </p:txBody>
      </p:sp>
      <p:sp>
        <p:nvSpPr>
          <p:cNvPr id="5" name="Title 1"/>
          <p:cNvSpPr txBox="1">
            <a:spLocks/>
          </p:cNvSpPr>
          <p:nvPr/>
        </p:nvSpPr>
        <p:spPr>
          <a:xfrm>
            <a:off x="533400" y="228600"/>
            <a:ext cx="9982200" cy="1295400"/>
          </a:xfrm>
          <a:prstGeom prst="rect">
            <a:avLst/>
          </a:prstGeom>
        </p:spPr>
        <p:style>
          <a:lnRef idx="3">
            <a:schemeClr val="lt1"/>
          </a:lnRef>
          <a:fillRef idx="1">
            <a:schemeClr val="accent1"/>
          </a:fillRef>
          <a:effectRef idx="1">
            <a:schemeClr val="accent1"/>
          </a:effectRef>
          <a:fontRef idx="minor">
            <a:schemeClr val="lt1"/>
          </a:fontRef>
        </p:style>
        <p:txBody>
          <a:bodyP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mtClean="0">
                <a:solidFill>
                  <a:schemeClr val="bg2"/>
                </a:solidFill>
              </a:rPr>
              <a:t>References</a:t>
            </a:r>
            <a:endParaRPr lang="en-US" dirty="0">
              <a:solidFill>
                <a:schemeClr val="bg2"/>
              </a:solidFill>
            </a:endParaRPr>
          </a:p>
        </p:txBody>
      </p:sp>
      <p:sp>
        <p:nvSpPr>
          <p:cNvPr id="18" name="Rectangle 17"/>
          <p:cNvSpPr/>
          <p:nvPr/>
        </p:nvSpPr>
        <p:spPr>
          <a:xfrm>
            <a:off x="685800" y="1828801"/>
            <a:ext cx="9829800" cy="4339650"/>
          </a:xfrm>
          <a:prstGeom prst="rect">
            <a:avLst/>
          </a:prstGeom>
        </p:spPr>
        <p:txBody>
          <a:bodyPr wrap="square">
            <a:spAutoFit/>
          </a:bodyPr>
          <a:lstStyle/>
          <a:p>
            <a:pPr lvl="0" algn="just"/>
            <a:r>
              <a:rPr lang="en-US" dirty="0" smtClean="0"/>
              <a:t>[</a:t>
            </a:r>
            <a:r>
              <a:rPr lang="en-US" sz="1800" dirty="0" smtClean="0">
                <a:latin typeface="Times New Roman" panose="02020603050405020304" pitchFamily="18" charset="0"/>
                <a:cs typeface="Times New Roman" panose="02020603050405020304" pitchFamily="18" charset="0"/>
              </a:rPr>
              <a:t>5]  K</a:t>
            </a:r>
            <a:r>
              <a:rPr lang="en-US" sz="1800" dirty="0">
                <a:latin typeface="Times New Roman" panose="02020603050405020304" pitchFamily="18" charset="0"/>
                <a:cs typeface="Times New Roman" panose="02020603050405020304" pitchFamily="18" charset="0"/>
              </a:rPr>
              <a:t>. P. </a:t>
            </a:r>
            <a:r>
              <a:rPr lang="en-US" sz="1800" dirty="0" err="1">
                <a:latin typeface="Times New Roman" panose="02020603050405020304" pitchFamily="18" charset="0"/>
                <a:cs typeface="Times New Roman" panose="02020603050405020304" pitchFamily="18" charset="0"/>
              </a:rPr>
              <a:t>Teja</a:t>
            </a:r>
            <a:r>
              <a:rPr lang="en-US" sz="1800" dirty="0">
                <a:latin typeface="Times New Roman" panose="02020603050405020304" pitchFamily="18" charset="0"/>
                <a:cs typeface="Times New Roman" panose="02020603050405020304" pitchFamily="18" charset="0"/>
              </a:rPr>
              <a:t>, G. D. Kumar and T. P. Jacob, "Face Detection and Recognition for Criminal </a:t>
            </a:r>
            <a:r>
              <a:rPr lang="en-US" sz="1800" dirty="0" smtClean="0">
                <a:latin typeface="Times New Roman" panose="02020603050405020304" pitchFamily="18" charset="0"/>
                <a:cs typeface="Times New Roman" panose="02020603050405020304" pitchFamily="18" charset="0"/>
              </a:rPr>
              <a:t>Identification</a:t>
            </a:r>
            <a:r>
              <a:rPr lang="en-US" sz="1800" dirty="0">
                <a:latin typeface="Times New Roman" panose="02020603050405020304" pitchFamily="18" charset="0"/>
                <a:cs typeface="Times New Roman" panose="02020603050405020304" pitchFamily="18" charset="0"/>
              </a:rPr>
              <a:t>," 2023 8th International Conference on Communication and Electronics Systems (ICCES), Coimbatore, India, 2023, pp. 1431-1435,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10.1109/ICCES57224.2023.10192845.</a:t>
            </a:r>
          </a:p>
          <a:p>
            <a:pPr lvl="0" algn="just"/>
            <a:r>
              <a:rPr lang="en-US" sz="1800" dirty="0" smtClean="0">
                <a:latin typeface="Times New Roman" panose="02020603050405020304" pitchFamily="18" charset="0"/>
                <a:cs typeface="Times New Roman" panose="02020603050405020304" pitchFamily="18" charset="0"/>
              </a:rPr>
              <a:t>[6]J</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Dhamija</a:t>
            </a:r>
            <a:r>
              <a:rPr lang="en-US" sz="1800" dirty="0">
                <a:latin typeface="Times New Roman" panose="02020603050405020304" pitchFamily="18" charset="0"/>
                <a:cs typeface="Times New Roman" panose="02020603050405020304" pitchFamily="18" charset="0"/>
              </a:rPr>
              <a:t>, T. Choudhury, P. Kumar and Y. S. </a:t>
            </a:r>
            <a:r>
              <a:rPr lang="en-US" sz="1800" dirty="0" err="1">
                <a:latin typeface="Times New Roman" panose="02020603050405020304" pitchFamily="18" charset="0"/>
                <a:cs typeface="Times New Roman" panose="02020603050405020304" pitchFamily="18" charset="0"/>
              </a:rPr>
              <a:t>Rathore</a:t>
            </a:r>
            <a:r>
              <a:rPr lang="en-US" sz="1800" dirty="0">
                <a:latin typeface="Times New Roman" panose="02020603050405020304" pitchFamily="18" charset="0"/>
                <a:cs typeface="Times New Roman" panose="02020603050405020304" pitchFamily="18" charset="0"/>
              </a:rPr>
              <a:t>, "An Advancement towards Efficient Face Recognition Using Live Video Feed: "For the Future"," 2017 3rd International Conference on Computational Intelligence and Networks (CINE), Odisha, India, 2017, pp. 53-56,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10.1109/CINE.2017.21.</a:t>
            </a:r>
          </a:p>
          <a:p>
            <a:pPr lvl="0" algn="just"/>
            <a:r>
              <a:rPr lang="en-US" sz="1800" dirty="0" smtClean="0">
                <a:latin typeface="Times New Roman" panose="02020603050405020304" pitchFamily="18" charset="0"/>
                <a:cs typeface="Times New Roman" panose="02020603050405020304" pitchFamily="18" charset="0"/>
              </a:rPr>
              <a:t>[7] D</a:t>
            </a:r>
            <a:r>
              <a:rPr lang="en-US" sz="1800" dirty="0">
                <a:latin typeface="Times New Roman" panose="02020603050405020304" pitchFamily="18" charset="0"/>
                <a:cs typeface="Times New Roman" panose="02020603050405020304" pitchFamily="18" charset="0"/>
              </a:rPr>
              <a:t>. -Y. Huang, C. -H. Chen, T. -Y. Chen, J. -H. Wu and C. -C. </a:t>
            </a:r>
            <a:r>
              <a:rPr lang="en-US" sz="1800" dirty="0" err="1">
                <a:latin typeface="Times New Roman" panose="02020603050405020304" pitchFamily="18" charset="0"/>
                <a:cs typeface="Times New Roman" panose="02020603050405020304" pitchFamily="18" charset="0"/>
              </a:rPr>
              <a:t>Ko</a:t>
            </a:r>
            <a:r>
              <a:rPr lang="en-US" sz="1800" dirty="0">
                <a:latin typeface="Times New Roman" panose="02020603050405020304" pitchFamily="18" charset="0"/>
                <a:cs typeface="Times New Roman" panose="02020603050405020304" pitchFamily="18" charset="0"/>
              </a:rPr>
              <a:t>, "Real-Time Face Detection Using a Moving Camera," 2018 32nd International Conference on Advanced Information Networking and Applications Workshops (WAINA), Krakow, Poland, 2018, pp. 609-614,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10.1109/WAINA.2018.00153.</a:t>
            </a:r>
          </a:p>
          <a:p>
            <a:pPr lvl="0" algn="just"/>
            <a:r>
              <a:rPr lang="en-US" sz="1800" dirty="0" smtClean="0">
                <a:latin typeface="Times New Roman" panose="02020603050405020304" pitchFamily="18" charset="0"/>
                <a:cs typeface="Times New Roman" panose="02020603050405020304" pitchFamily="18" charset="0"/>
              </a:rPr>
              <a:t>[8] S</a:t>
            </a:r>
            <a:r>
              <a:rPr lang="en-US" sz="1800" dirty="0">
                <a:latin typeface="Times New Roman" panose="02020603050405020304" pitchFamily="18" charset="0"/>
                <a:cs typeface="Times New Roman" panose="02020603050405020304" pitchFamily="18" charset="0"/>
              </a:rPr>
              <a:t>. T. </a:t>
            </a:r>
            <a:r>
              <a:rPr lang="en-US" sz="1800" dirty="0" err="1">
                <a:latin typeface="Times New Roman" panose="02020603050405020304" pitchFamily="18" charset="0"/>
                <a:cs typeface="Times New Roman" panose="02020603050405020304" pitchFamily="18" charset="0"/>
              </a:rPr>
              <a:t>Ratnaparkhi</a:t>
            </a:r>
            <a:r>
              <a:rPr lang="en-US" sz="1800" dirty="0">
                <a:latin typeface="Times New Roman" panose="02020603050405020304" pitchFamily="18" charset="0"/>
                <a:cs typeface="Times New Roman" panose="02020603050405020304" pitchFamily="18" charset="0"/>
              </a:rPr>
              <a:t>, A. </a:t>
            </a:r>
            <a:r>
              <a:rPr lang="en-US" sz="1800" dirty="0" err="1">
                <a:latin typeface="Times New Roman" panose="02020603050405020304" pitchFamily="18" charset="0"/>
                <a:cs typeface="Times New Roman" panose="02020603050405020304" pitchFamily="18" charset="0"/>
              </a:rPr>
              <a:t>Tandasi</a:t>
            </a:r>
            <a:r>
              <a:rPr lang="en-US" sz="1800" dirty="0">
                <a:latin typeface="Times New Roman" panose="02020603050405020304" pitchFamily="18" charset="0"/>
                <a:cs typeface="Times New Roman" panose="02020603050405020304" pitchFamily="18" charset="0"/>
              </a:rPr>
              <a:t> and S. </a:t>
            </a:r>
            <a:r>
              <a:rPr lang="en-US" sz="1800" dirty="0" err="1">
                <a:latin typeface="Times New Roman" panose="02020603050405020304" pitchFamily="18" charset="0"/>
                <a:cs typeface="Times New Roman" panose="02020603050405020304" pitchFamily="18" charset="0"/>
              </a:rPr>
              <a:t>Saraswat</a:t>
            </a:r>
            <a:r>
              <a:rPr lang="en-US" sz="1800" dirty="0">
                <a:latin typeface="Times New Roman" panose="02020603050405020304" pitchFamily="18" charset="0"/>
                <a:cs typeface="Times New Roman" panose="02020603050405020304" pitchFamily="18" charset="0"/>
              </a:rPr>
              <a:t>, "Face Detection and Recognition for Criminal Identification System," 2021 11th International Conference on Cloud Computing, Data Science &amp; Engineering (Confluence), Noida, India, 2021, pp. 773-777,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1109/Confluence51648.2021.9377205</a:t>
            </a:r>
            <a:r>
              <a:rPr lang="en-US" sz="1800" dirty="0">
                <a:latin typeface="Times New Roman" panose="02020603050405020304" pitchFamily="18" charset="0"/>
                <a:cs typeface="Times New Roman" panose="02020603050405020304" pitchFamily="18" charset="0"/>
              </a:rPr>
              <a:t>.</a:t>
            </a:r>
          </a:p>
          <a:p>
            <a:pPr lvl="0" algn="just"/>
            <a:endParaRPr lang="en-US" dirty="0"/>
          </a:p>
        </p:txBody>
      </p:sp>
    </p:spTree>
    <p:extLst>
      <p:ext uri="{BB962C8B-B14F-4D97-AF65-F5344CB8AC3E}">
        <p14:creationId xmlns:p14="http://schemas.microsoft.com/office/powerpoint/2010/main" val="1800773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a:p>
          <a:p>
            <a:pPr marL="0" indent="0">
              <a:buNone/>
            </a:pPr>
            <a:r>
              <a:rPr lang="en-IN" dirty="0" smtClean="0"/>
              <a:t>                               THANK YOU…!!</a:t>
            </a:r>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1554107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Contents</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Project </a:t>
            </a:r>
            <a:r>
              <a:rPr lang="en-US" sz="2400" dirty="0" smtClean="0">
                <a:latin typeface="Times New Roman" panose="02020603050405020304" pitchFamily="18" charset="0"/>
                <a:cs typeface="Times New Roman" panose="02020603050405020304" pitchFamily="18" charset="0"/>
              </a:rPr>
              <a:t>Group</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Project </a:t>
            </a:r>
            <a:r>
              <a:rPr lang="en-US" sz="2400" dirty="0" smtClean="0">
                <a:latin typeface="Times New Roman" panose="02020603050405020304" pitchFamily="18" charset="0"/>
                <a:cs typeface="Times New Roman" panose="02020603050405020304" pitchFamily="18" charset="0"/>
              </a:rPr>
              <a:t>Motivation</a:t>
            </a:r>
          </a:p>
          <a:p>
            <a:r>
              <a:rPr lang="en-US" sz="2400" dirty="0" smtClean="0">
                <a:latin typeface="Times New Roman" panose="02020603050405020304" pitchFamily="18" charset="0"/>
                <a:cs typeface="Times New Roman" panose="02020603050405020304" pitchFamily="18" charset="0"/>
              </a:rPr>
              <a:t>Problem Statement</a:t>
            </a:r>
          </a:p>
          <a:p>
            <a:r>
              <a:rPr lang="en-US" sz="2400" dirty="0" smtClean="0">
                <a:latin typeface="Times New Roman" panose="02020603050405020304" pitchFamily="18" charset="0"/>
                <a:cs typeface="Times New Roman" panose="02020603050405020304" pitchFamily="18" charset="0"/>
              </a:rPr>
              <a:t>Project Abstract</a:t>
            </a:r>
          </a:p>
          <a:p>
            <a:r>
              <a:rPr lang="en-US" sz="2400" dirty="0" smtClean="0">
                <a:latin typeface="Times New Roman" panose="02020603050405020304" pitchFamily="18" charset="0"/>
                <a:cs typeface="Times New Roman" panose="02020603050405020304" pitchFamily="18" charset="0"/>
              </a:rPr>
              <a:t>Results and </a:t>
            </a:r>
            <a:r>
              <a:rPr lang="en-US" sz="2400" dirty="0" err="1">
                <a:latin typeface="Times New Roman" panose="02020603050405020304" pitchFamily="18" charset="0"/>
                <a:cs typeface="Times New Roman" panose="02020603050405020304" pitchFamily="18" charset="0"/>
              </a:rPr>
              <a:t>I</a:t>
            </a:r>
            <a:r>
              <a:rPr lang="en-US" sz="2400" dirty="0" err="1" smtClean="0">
                <a:latin typeface="Times New Roman" panose="02020603050405020304" pitchFamily="18" charset="0"/>
                <a:cs typeface="Times New Roman" panose="02020603050405020304" pitchFamily="18" charset="0"/>
              </a:rPr>
              <a:t>mpementation</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1524000" y="6780108"/>
            <a:ext cx="7848600" cy="389467"/>
          </a:xfrm>
        </p:spPr>
        <p:txBody>
          <a:bodyPr/>
          <a:lstStyle/>
          <a:p>
            <a:r>
              <a:rPr lang="en-US" dirty="0" smtClean="0"/>
              <a:t>Agriculture market </a:t>
            </a:r>
            <a:r>
              <a:rPr lang="en-US" dirty="0" err="1" smtClean="0"/>
              <a:t>transperency</a:t>
            </a:r>
            <a:r>
              <a:rPr lang="en-US" dirty="0" smtClean="0"/>
              <a:t> and </a:t>
            </a:r>
            <a:r>
              <a:rPr lang="en-US" dirty="0" err="1" smtClean="0"/>
              <a:t>yeild</a:t>
            </a:r>
            <a:r>
              <a:rPr lang="en-US" dirty="0" smtClean="0"/>
              <a:t> prediction to mitigate market manipulation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Project Details </a:t>
            </a:r>
          </a:p>
        </p:txBody>
      </p:sp>
      <p:sp>
        <p:nvSpPr>
          <p:cNvPr id="3" name="Content Placeholder 2"/>
          <p:cNvSpPr>
            <a:spLocks noGrp="1"/>
          </p:cNvSpPr>
          <p:nvPr>
            <p:ph idx="1"/>
          </p:nvPr>
        </p:nvSpPr>
        <p:spPr>
          <a:xfrm>
            <a:off x="548640" y="1701178"/>
            <a:ext cx="9875520" cy="4827694"/>
          </a:xfrm>
        </p:spPr>
        <p:txBody>
          <a:bodyPr>
            <a:normAutofit/>
          </a:bodyPr>
          <a:lstStyle/>
          <a:p>
            <a:r>
              <a:rPr lang="en-US" sz="2800" dirty="0">
                <a:latin typeface="Times New Roman" panose="02020603050405020304" pitchFamily="18" charset="0"/>
                <a:cs typeface="Times New Roman" panose="02020603050405020304" pitchFamily="18" charset="0"/>
              </a:rPr>
              <a:t>Project Title : </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Criminal Face </a:t>
            </a:r>
            <a:r>
              <a:rPr lang="en-US" sz="2800" dirty="0" smtClean="0">
                <a:latin typeface="Times New Roman" panose="02020603050405020304" pitchFamily="18" charset="0"/>
                <a:cs typeface="Times New Roman" panose="02020603050405020304" pitchFamily="18" charset="0"/>
              </a:rPr>
              <a:t>Detection”</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Project Domain: </a:t>
            </a:r>
            <a:r>
              <a:rPr lang="en-US" sz="2800" dirty="0" smtClean="0">
                <a:latin typeface="Times New Roman" panose="02020603050405020304" pitchFamily="18" charset="0"/>
                <a:cs typeface="Times New Roman" panose="02020603050405020304" pitchFamily="18" charset="0"/>
              </a:rPr>
              <a:t>Web Application</a:t>
            </a:r>
          </a:p>
          <a:p>
            <a:r>
              <a:rPr lang="en-US" sz="2800" dirty="0" smtClean="0">
                <a:latin typeface="Times New Roman" panose="02020603050405020304" pitchFamily="18" charset="0"/>
                <a:cs typeface="Times New Roman" panose="02020603050405020304" pitchFamily="18" charset="0"/>
              </a:rPr>
              <a:t>Project </a:t>
            </a:r>
            <a:r>
              <a:rPr lang="en-US" sz="2800" dirty="0">
                <a:latin typeface="Times New Roman" panose="02020603050405020304" pitchFamily="18" charset="0"/>
                <a:cs typeface="Times New Roman" panose="02020603050405020304" pitchFamily="18" charset="0"/>
              </a:rPr>
              <a:t>Group Members:	</a:t>
            </a:r>
          </a:p>
          <a:p>
            <a:pPr lvl="1"/>
            <a:r>
              <a:rPr lang="en-US" sz="2800" dirty="0">
                <a:latin typeface="Times New Roman" panose="02020603050405020304" pitchFamily="18" charset="0"/>
                <a:cs typeface="Times New Roman" panose="02020603050405020304" pitchFamily="18" charset="0"/>
              </a:rPr>
              <a:t>T2054491246063 , Zaid Ansari</a:t>
            </a:r>
          </a:p>
          <a:p>
            <a:pPr lvl="1"/>
            <a:r>
              <a:rPr lang="en-US" sz="2800" dirty="0">
                <a:latin typeface="Times New Roman" panose="02020603050405020304" pitchFamily="18" charset="0"/>
                <a:cs typeface="Times New Roman" panose="02020603050405020304" pitchFamily="18" charset="0"/>
              </a:rPr>
              <a:t>T2054491246010 , </a:t>
            </a:r>
            <a:r>
              <a:rPr lang="en-US" sz="2800" dirty="0" err="1">
                <a:latin typeface="Times New Roman" panose="02020603050405020304" pitchFamily="18" charset="0"/>
                <a:cs typeface="Times New Roman" panose="02020603050405020304" pitchFamily="18" charset="0"/>
              </a:rPr>
              <a:t>Bhupendra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Pawar</a:t>
            </a:r>
            <a:endParaRPr lang="en-US"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T2054491246040 , </a:t>
            </a:r>
            <a:r>
              <a:rPr lang="en-US" sz="2800" dirty="0" err="1">
                <a:latin typeface="Times New Roman" panose="02020603050405020304" pitchFamily="18" charset="0"/>
                <a:cs typeface="Times New Roman" panose="02020603050405020304" pitchFamily="18" charset="0"/>
              </a:rPr>
              <a:t>Prathmesh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Raghuvanshi</a:t>
            </a:r>
            <a:endParaRPr lang="en-US"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T2154491246503 , Chetan </a:t>
            </a:r>
            <a:r>
              <a:rPr lang="en-US" sz="2800" dirty="0" err="1">
                <a:latin typeface="Times New Roman" panose="02020603050405020304" pitchFamily="18" charset="0"/>
                <a:cs typeface="Times New Roman" panose="02020603050405020304" pitchFamily="18" charset="0"/>
              </a:rPr>
              <a:t>Khairnar</a:t>
            </a: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p:txBody>
      </p:sp>
      <p:sp>
        <p:nvSpPr>
          <p:cNvPr id="7" name="Footer Placeholder 3"/>
          <p:cNvSpPr>
            <a:spLocks noGrp="1"/>
          </p:cNvSpPr>
          <p:nvPr>
            <p:ph type="ftr" sz="quarter" idx="11"/>
          </p:nvPr>
        </p:nvSpPr>
        <p:spPr>
          <a:xfrm>
            <a:off x="1295400" y="6780108"/>
            <a:ext cx="8534400" cy="389467"/>
          </a:xfrm>
        </p:spPr>
        <p:txBody>
          <a:bodyPr/>
          <a:lstStyle/>
          <a:p>
            <a:r>
              <a:rPr lang="en-US" dirty="0" smtClean="0"/>
              <a:t>Agriculture market </a:t>
            </a:r>
            <a:r>
              <a:rPr lang="en-US" dirty="0" err="1" smtClean="0"/>
              <a:t>transperency</a:t>
            </a:r>
            <a:r>
              <a:rPr lang="en-US" dirty="0" smtClean="0"/>
              <a:t> and </a:t>
            </a:r>
            <a:r>
              <a:rPr lang="en-US" dirty="0" err="1" smtClean="0"/>
              <a:t>yeild</a:t>
            </a:r>
            <a:r>
              <a:rPr lang="en-US" dirty="0" smtClean="0"/>
              <a:t> prediction to mitigate market manipulation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9875520" cy="1219200"/>
          </a:xfrm>
        </p:spPr>
        <p:style>
          <a:lnRef idx="3">
            <a:schemeClr val="lt1"/>
          </a:lnRef>
          <a:fillRef idx="1">
            <a:schemeClr val="accent1"/>
          </a:fillRef>
          <a:effectRef idx="1">
            <a:schemeClr val="accent1"/>
          </a:effectRef>
          <a:fontRef idx="minor">
            <a:schemeClr val="lt1"/>
          </a:fontRef>
        </p:style>
        <p:txBody>
          <a:bodyPr/>
          <a:lstStyle/>
          <a:p>
            <a:r>
              <a:rPr lang="en-US" dirty="0"/>
              <a:t>Motivation</a:t>
            </a:r>
            <a:endParaRPr lang="en-US" sz="4500" dirty="0">
              <a:solidFill>
                <a:srgbClr val="FF0000"/>
              </a:solidFill>
            </a:endParaRPr>
          </a:p>
        </p:txBody>
      </p:sp>
      <p:sp>
        <p:nvSpPr>
          <p:cNvPr id="3" name="Content Placeholder 2"/>
          <p:cNvSpPr>
            <a:spLocks noGrp="1"/>
          </p:cNvSpPr>
          <p:nvPr>
            <p:ph idx="1"/>
          </p:nvPr>
        </p:nvSpPr>
        <p:spPr>
          <a:xfrm>
            <a:off x="457200" y="1752600"/>
            <a:ext cx="9829800" cy="3581400"/>
          </a:xfrm>
        </p:spPr>
        <p:txBody>
          <a:bodyPr>
            <a:noAutofit/>
          </a:bodyPr>
          <a:lstStyle/>
          <a:p>
            <a:pPr fontAlgn="base"/>
            <a:r>
              <a:rPr lang="en-US" sz="2400" dirty="0"/>
              <a:t>The motivation behind this project is to provide the ease to police personnel in order to </a:t>
            </a:r>
            <a:r>
              <a:rPr lang="en-US" sz="2400" dirty="0" smtClean="0"/>
              <a:t>find criminals </a:t>
            </a:r>
            <a:r>
              <a:rPr lang="en-US" sz="2400" dirty="0"/>
              <a:t>from anywhere without wasting the time and cost. This application also helps </a:t>
            </a:r>
            <a:r>
              <a:rPr lang="en-US" sz="2400" dirty="0" smtClean="0"/>
              <a:t>to maintain </a:t>
            </a:r>
            <a:r>
              <a:rPr lang="en-US" sz="2400" dirty="0"/>
              <a:t>records of criminals, one can also find all the details of the criminal in our </a:t>
            </a:r>
            <a:r>
              <a:rPr lang="en-US" sz="2400" dirty="0" smtClean="0"/>
              <a:t>application.</a:t>
            </a:r>
          </a:p>
          <a:p>
            <a:pPr fontAlgn="base"/>
            <a:r>
              <a:rPr lang="en-US" sz="2400" dirty="0"/>
              <a:t>this technology can </a:t>
            </a:r>
            <a:r>
              <a:rPr lang="en-US" sz="2400" dirty="0" smtClean="0"/>
              <a:t>determine </a:t>
            </a:r>
            <a:r>
              <a:rPr lang="en-US" sz="2400" dirty="0"/>
              <a:t>criminal activities, expedite investigations, and enable quicker responses to incidents.</a:t>
            </a:r>
          </a:p>
          <a:p>
            <a:pPr marL="0" indent="0">
              <a:buNone/>
            </a:pPr>
            <a:r>
              <a:rPr lang="en-US" sz="2400" dirty="0"/>
              <a:t/>
            </a:r>
            <a:br>
              <a:rPr lang="en-US" sz="2400" dirty="0"/>
            </a:br>
            <a:endParaRPr lang="en-US" sz="2400" dirty="0"/>
          </a:p>
        </p:txBody>
      </p:sp>
      <p:sp>
        <p:nvSpPr>
          <p:cNvPr id="9" name="Footer Placeholder 3"/>
          <p:cNvSpPr>
            <a:spLocks noGrp="1"/>
          </p:cNvSpPr>
          <p:nvPr>
            <p:ph type="ftr" sz="quarter" idx="11"/>
          </p:nvPr>
        </p:nvSpPr>
        <p:spPr>
          <a:xfrm>
            <a:off x="1600200" y="6780108"/>
            <a:ext cx="7620000" cy="389467"/>
          </a:xfrm>
        </p:spPr>
        <p:txBody>
          <a:bodyPr/>
          <a:lstStyle/>
          <a:p>
            <a:r>
              <a:rPr lang="en-US" dirty="0" smtClean="0"/>
              <a:t>Agriculture market </a:t>
            </a:r>
            <a:r>
              <a:rPr lang="en-US" dirty="0" err="1" smtClean="0"/>
              <a:t>transperency</a:t>
            </a:r>
            <a:r>
              <a:rPr lang="en-US" dirty="0" smtClean="0"/>
              <a:t> and </a:t>
            </a:r>
            <a:r>
              <a:rPr lang="en-US" dirty="0" err="1" smtClean="0"/>
              <a:t>yeild</a:t>
            </a:r>
            <a:r>
              <a:rPr lang="en-US" dirty="0" smtClean="0"/>
              <a:t> prediction to mitigate market manipulation </a:t>
            </a:r>
            <a:endParaRPr lang="en-US" dirty="0"/>
          </a:p>
        </p:txBody>
      </p:sp>
      <p:sp>
        <p:nvSpPr>
          <p:cNvPr id="7" name="Rectangle 6"/>
          <p:cNvSpPr/>
          <p:nvPr/>
        </p:nvSpPr>
        <p:spPr>
          <a:xfrm>
            <a:off x="7498081" y="6258560"/>
            <a:ext cx="271941" cy="428680"/>
          </a:xfrm>
          <a:prstGeom prst="rect">
            <a:avLst/>
          </a:prstGeom>
        </p:spPr>
        <p:txBody>
          <a:bodyPr wrap="none" lIns="104493" tIns="52247" rIns="104493" bIns="52247">
            <a:spAutoFit/>
          </a:bodyPr>
          <a:lstStyle/>
          <a:p>
            <a:r>
              <a:rPr lang="en-US" dirty="0" smtClean="0">
                <a:solidFill>
                  <a:srgbClr val="FF0000"/>
                </a:solidFill>
              </a:rPr>
              <a:t>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Problem statement</a:t>
            </a:r>
          </a:p>
        </p:txBody>
      </p:sp>
      <p:sp>
        <p:nvSpPr>
          <p:cNvPr id="3" name="Content Placeholder 2"/>
          <p:cNvSpPr>
            <a:spLocks noGrp="1"/>
          </p:cNvSpPr>
          <p:nvPr>
            <p:ph idx="1"/>
          </p:nvPr>
        </p:nvSpPr>
        <p:spPr>
          <a:xfrm>
            <a:off x="548640" y="1706880"/>
            <a:ext cx="10149840" cy="48276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This project aims to create a smart system that can recognize people with criminal records using their faces in surveillance videos. However, it's a bit tricky because we need to make sure the system doesn't unfairly treat some groups of people and also respects everyone's privacy. We want this technology to help make public places safer, but we need to be careful to do it in a fair and respectful way.</a:t>
            </a:r>
          </a:p>
          <a:p>
            <a:pPr marL="0" indent="0">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057400" y="6925733"/>
            <a:ext cx="7924800" cy="389467"/>
          </a:xfrm>
        </p:spPr>
        <p:txBody>
          <a:bodyPr/>
          <a:lstStyle/>
          <a:p>
            <a:r>
              <a:rPr lang="en-US" dirty="0" smtClean="0"/>
              <a:t>Agriculture market </a:t>
            </a:r>
            <a:r>
              <a:rPr lang="en-US" dirty="0" err="1" smtClean="0"/>
              <a:t>transperency</a:t>
            </a:r>
            <a:r>
              <a:rPr lang="en-US" dirty="0" smtClean="0"/>
              <a:t> and </a:t>
            </a:r>
            <a:r>
              <a:rPr lang="en-US" dirty="0" err="1" smtClean="0"/>
              <a:t>yeild</a:t>
            </a:r>
            <a:r>
              <a:rPr lang="en-US" dirty="0" smtClean="0"/>
              <a:t> prediction to mitigate market manipulation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Aim</a:t>
            </a:r>
            <a:endParaRPr lang="en-US" dirty="0"/>
          </a:p>
        </p:txBody>
      </p:sp>
      <p:sp>
        <p:nvSpPr>
          <p:cNvPr id="7" name="Content Placeholder 6"/>
          <p:cNvSpPr>
            <a:spLocks noGrp="1"/>
          </p:cNvSpPr>
          <p:nvPr>
            <p:ph idx="1"/>
          </p:nvPr>
        </p:nvSpPr>
        <p:spPr>
          <a:xfrm>
            <a:off x="548640" y="1676400"/>
            <a:ext cx="9875520" cy="4858174"/>
          </a:xfrm>
        </p:spPr>
        <p:txBody>
          <a:bodyPr vert="horz" lIns="104493" tIns="52247" rIns="104493" bIns="52247" rtlCol="0" anchor="t">
            <a:normAutofit/>
          </a:bodyPr>
          <a:lstStyle/>
          <a:p>
            <a:pPr marL="0" indent="0" algn="just" fontAlgn="base">
              <a:buNone/>
            </a:pPr>
            <a:r>
              <a:rPr lang="en-US" sz="2400" dirty="0">
                <a:latin typeface="Times New Roman" panose="02020603050405020304" pitchFamily="18" charset="0"/>
                <a:cs typeface="Times New Roman" panose="02020603050405020304" pitchFamily="18" charset="0"/>
              </a:rPr>
              <a:t>The aim of this project is to develop a system that can use cameras to identify individuals with criminal records from videos, making public spaces safer. It's important to ensure that the system treats everyone fairly and respects their privacy. By doing this, we hope to assist law enforcement in their work while upholding </a:t>
            </a:r>
            <a:r>
              <a:rPr lang="en-US" sz="2400" dirty="0" smtClean="0">
                <a:latin typeface="Times New Roman" panose="02020603050405020304" pitchFamily="18" charset="0"/>
                <a:cs typeface="Times New Roman" panose="02020603050405020304" pitchFamily="18" charset="0"/>
              </a:rPr>
              <a:t>ethical standards </a:t>
            </a:r>
            <a:r>
              <a:rPr lang="en-US" sz="2400" dirty="0">
                <a:latin typeface="Times New Roman" panose="02020603050405020304" pitchFamily="18" charset="0"/>
                <a:cs typeface="Times New Roman" panose="02020603050405020304" pitchFamily="18" charset="0"/>
              </a:rPr>
              <a:t>and avoiding any biases.</a:t>
            </a:r>
          </a:p>
        </p:txBody>
      </p:sp>
      <p:sp>
        <p:nvSpPr>
          <p:cNvPr id="4" name="Footer Placeholder 3"/>
          <p:cNvSpPr>
            <a:spLocks noGrp="1"/>
          </p:cNvSpPr>
          <p:nvPr>
            <p:ph type="ftr" sz="quarter" idx="11"/>
          </p:nvPr>
        </p:nvSpPr>
        <p:spPr>
          <a:xfrm>
            <a:off x="1752600" y="6780108"/>
            <a:ext cx="7467600" cy="389467"/>
          </a:xfrm>
        </p:spPr>
        <p:txBody>
          <a:bodyPr/>
          <a:lstStyle/>
          <a:p>
            <a:r>
              <a:rPr lang="en-US" dirty="0" smtClean="0"/>
              <a:t>Agriculture market </a:t>
            </a:r>
            <a:r>
              <a:rPr lang="en-US" dirty="0" err="1" smtClean="0"/>
              <a:t>transperency</a:t>
            </a:r>
            <a:r>
              <a:rPr lang="en-US" dirty="0" smtClean="0"/>
              <a:t> and </a:t>
            </a:r>
            <a:r>
              <a:rPr lang="en-US" dirty="0" err="1" smtClean="0"/>
              <a:t>yeild</a:t>
            </a:r>
            <a:r>
              <a:rPr lang="en-US" dirty="0" smtClean="0"/>
              <a:t> prediction to mitigate market manipulation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a:bodyPr>
          <a:lstStyle/>
          <a:p>
            <a:r>
              <a:rPr lang="en-US" dirty="0" smtClean="0">
                <a:solidFill>
                  <a:schemeClr val="bg2"/>
                </a:solidFill>
              </a:rPr>
              <a:t>Abstract</a:t>
            </a:r>
            <a:endParaRPr lang="en-US" dirty="0">
              <a:solidFill>
                <a:schemeClr val="bg2"/>
              </a:solidFill>
            </a:endParaRPr>
          </a:p>
        </p:txBody>
      </p:sp>
      <p:sp>
        <p:nvSpPr>
          <p:cNvPr id="3" name="Content Placeholder 2"/>
          <p:cNvSpPr>
            <a:spLocks noGrp="1"/>
          </p:cNvSpPr>
          <p:nvPr>
            <p:ph idx="1"/>
          </p:nvPr>
        </p:nvSpPr>
        <p:spPr>
          <a:xfrm>
            <a:off x="548640" y="1706880"/>
            <a:ext cx="9875520" cy="530352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project focuses on creating a computer-based system that can spot people with criminal records from video footage, like security camera recordings. We want this system to make places safer by helping the police identify potential troublemakers. But, we're also careful to make sure it's fair and doesn't invade anyone's privacy. This technology could improve how law enforcement works while treating everyone equally</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9" name="Footer Placeholder 3"/>
          <p:cNvSpPr>
            <a:spLocks noGrp="1"/>
          </p:cNvSpPr>
          <p:nvPr>
            <p:ph type="ftr" sz="quarter" idx="11"/>
          </p:nvPr>
        </p:nvSpPr>
        <p:spPr>
          <a:xfrm>
            <a:off x="1524000" y="6780108"/>
            <a:ext cx="7543800" cy="389467"/>
          </a:xfrm>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dirty="0"/>
          </a:p>
        </p:txBody>
      </p:sp>
      <p:sp>
        <p:nvSpPr>
          <p:cNvPr id="4" name="Title 1"/>
          <p:cNvSpPr txBox="1">
            <a:spLocks/>
          </p:cNvSpPr>
          <p:nvPr/>
        </p:nvSpPr>
        <p:spPr>
          <a:xfrm>
            <a:off x="548640" y="292947"/>
            <a:ext cx="9875520" cy="1219200"/>
          </a:xfrm>
          <a:prstGeom prst="rect">
            <a:avLst/>
          </a:prstGeom>
        </p:spPr>
        <p:style>
          <a:lnRef idx="3">
            <a:schemeClr val="lt1"/>
          </a:lnRef>
          <a:fillRef idx="1">
            <a:schemeClr val="accent1"/>
          </a:fillRef>
          <a:effectRef idx="1">
            <a:schemeClr val="accent1"/>
          </a:effectRef>
          <a:fontRef idx="minor">
            <a:schemeClr val="lt1"/>
          </a:fontRef>
        </p:style>
        <p:txBody>
          <a:bodyP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solidFill>
                  <a:schemeClr val="bg2"/>
                </a:solidFill>
              </a:rPr>
              <a:t>ARCHITECTURE</a:t>
            </a:r>
            <a:endParaRPr lang="en-US" dirty="0">
              <a:solidFill>
                <a:schemeClr val="bg2"/>
              </a:solidFill>
            </a:endParaRPr>
          </a:p>
        </p:txBody>
      </p:sp>
      <p:grpSp>
        <p:nvGrpSpPr>
          <p:cNvPr id="5" name="Group 4"/>
          <p:cNvGrpSpPr>
            <a:grpSpLocks/>
          </p:cNvGrpSpPr>
          <p:nvPr/>
        </p:nvGrpSpPr>
        <p:grpSpPr>
          <a:xfrm>
            <a:off x="685800" y="1855787"/>
            <a:ext cx="9601200" cy="4926013"/>
            <a:chOff x="4762" y="4762"/>
            <a:chExt cx="5845175" cy="3756025"/>
          </a:xfrm>
        </p:grpSpPr>
        <p:pic>
          <p:nvPicPr>
            <p:cNvPr id="6" name="Image 6" descr="C:\Users\Shree\Downloads\IMG-20231128-WA0007.jpg"/>
            <p:cNvPicPr/>
            <p:nvPr/>
          </p:nvPicPr>
          <p:blipFill>
            <a:blip r:embed="rId2" cstate="print"/>
            <a:stretch>
              <a:fillRect/>
            </a:stretch>
          </p:blipFill>
          <p:spPr>
            <a:xfrm>
              <a:off x="76601" y="137821"/>
              <a:ext cx="5716403" cy="3594072"/>
            </a:xfrm>
            <a:prstGeom prst="rect">
              <a:avLst/>
            </a:prstGeom>
          </p:spPr>
        </p:pic>
        <p:sp>
          <p:nvSpPr>
            <p:cNvPr id="7" name="Graphic 7"/>
            <p:cNvSpPr/>
            <p:nvPr/>
          </p:nvSpPr>
          <p:spPr>
            <a:xfrm>
              <a:off x="4762" y="4762"/>
              <a:ext cx="5845175" cy="3756025"/>
            </a:xfrm>
            <a:custGeom>
              <a:avLst/>
              <a:gdLst/>
              <a:ahLst/>
              <a:cxnLst/>
              <a:rect l="l" t="t" r="r" b="b"/>
              <a:pathLst>
                <a:path w="5845175" h="3756025">
                  <a:moveTo>
                    <a:pt x="0" y="3756025"/>
                  </a:moveTo>
                  <a:lnTo>
                    <a:pt x="5845175" y="3756025"/>
                  </a:lnTo>
                  <a:lnTo>
                    <a:pt x="5845175" y="0"/>
                  </a:lnTo>
                  <a:lnTo>
                    <a:pt x="0" y="0"/>
                  </a:lnTo>
                  <a:lnTo>
                    <a:pt x="0" y="3756025"/>
                  </a:lnTo>
                  <a:close/>
                </a:path>
              </a:pathLst>
            </a:custGeom>
            <a:ln w="9525">
              <a:solidFill>
                <a:srgbClr val="000000"/>
              </a:solidFill>
              <a:prstDash val="solid"/>
            </a:ln>
          </p:spPr>
          <p:txBody>
            <a:bodyPr wrap="square" lIns="0" tIns="0" rIns="0" bIns="0" rtlCol="0">
              <a:prstTxWarp prst="textNoShape">
                <a:avLst/>
              </a:prstTxWarp>
              <a:noAutofit/>
            </a:bodyPr>
            <a:lstStyle/>
            <a:p>
              <a:endParaRPr lang="en-US"/>
            </a:p>
          </p:txBody>
        </p:sp>
      </p:grpSp>
    </p:spTree>
    <p:extLst>
      <p:ext uri="{BB962C8B-B14F-4D97-AF65-F5344CB8AC3E}">
        <p14:creationId xmlns:p14="http://schemas.microsoft.com/office/powerpoint/2010/main" val="2020716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200400"/>
            <a:ext cx="10027920" cy="4827694"/>
          </a:xfrm>
        </p:spPr>
        <p:txBody>
          <a:bodyPr>
            <a:normAutofit/>
          </a:bodyPr>
          <a:lstStyle/>
          <a:p>
            <a:pPr marL="0" indent="0">
              <a:buNone/>
            </a:pPr>
            <a:r>
              <a:rPr lang="en-US" dirty="0" smtClean="0"/>
              <a:t>    </a:t>
            </a:r>
            <a:endParaRPr lang="en-US" dirty="0"/>
          </a:p>
        </p:txBody>
      </p:sp>
      <p:sp>
        <p:nvSpPr>
          <p:cNvPr id="7" name="Content Placeholder 2"/>
          <p:cNvSpPr txBox="1">
            <a:spLocks/>
          </p:cNvSpPr>
          <p:nvPr/>
        </p:nvSpPr>
        <p:spPr>
          <a:xfrm>
            <a:off x="701040" y="1859280"/>
            <a:ext cx="9875520" cy="4827694"/>
          </a:xfrm>
          <a:prstGeom prst="rect">
            <a:avLst/>
          </a:prstGeom>
        </p:spPr>
        <p:txBody>
          <a:bodyPr vert="horz" lIns="104493" tIns="52247" rIns="104493" bIns="52247" rtlCol="0">
            <a:normAutofit/>
          </a:bodyPr>
          <a:lst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0" algn="just">
              <a:buFont typeface="Arial" pitchFamily="34" charset="0"/>
              <a:buNone/>
            </a:pPr>
            <a:endParaRPr lang="en-US" sz="2500" dirty="0"/>
          </a:p>
        </p:txBody>
      </p:sp>
      <p:sp>
        <p:nvSpPr>
          <p:cNvPr id="5" name="Content Placeholder 2"/>
          <p:cNvSpPr txBox="1">
            <a:spLocks/>
          </p:cNvSpPr>
          <p:nvPr/>
        </p:nvSpPr>
        <p:spPr>
          <a:xfrm>
            <a:off x="457200" y="1706880"/>
            <a:ext cx="10119360" cy="5132494"/>
          </a:xfrm>
          <a:prstGeom prst="rect">
            <a:avLst/>
          </a:prstGeom>
        </p:spPr>
        <p:txBody>
          <a:bodyPr vert="horz" lIns="104493" tIns="52247" rIns="104493" bIns="52247" rtlCol="0">
            <a:noAutofit/>
          </a:bodyPr>
          <a:lst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Font typeface="Arial" pitchFamily="34" charset="0"/>
              <a:buNone/>
            </a:pPr>
            <a:endParaRPr lang="en-US" sz="2400" dirty="0">
              <a:latin typeface="Times New Roman" panose="02020603050405020304" pitchFamily="18" charset="0"/>
              <a:cs typeface="Times New Roman" panose="02020603050405020304" pitchFamily="18" charset="0"/>
            </a:endParaRPr>
          </a:p>
          <a:p>
            <a:pPr marL="0" indent="0">
              <a:buFont typeface="Arial" pitchFamily="34" charset="0"/>
              <a:buNone/>
            </a:pPr>
            <a:endParaRPr lang="en-US" sz="24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548640" y="304800"/>
            <a:ext cx="9875520" cy="1219200"/>
          </a:xfrm>
          <a:solidFill>
            <a:schemeClr val="tx2">
              <a:lumMod val="60000"/>
              <a:lumOff val="40000"/>
            </a:schemeClr>
          </a:solidFill>
          <a:ln>
            <a:solidFill>
              <a:schemeClr val="tx2">
                <a:lumMod val="60000"/>
                <a:lumOff val="40000"/>
              </a:schemeClr>
            </a:solidFill>
          </a:ln>
        </p:spPr>
        <p:txBody>
          <a:bodyPr>
            <a:normAutofit/>
          </a:bodyPr>
          <a:lstStyle/>
          <a:p>
            <a:r>
              <a:rPr lang="en-US" dirty="0" smtClean="0">
                <a:solidFill>
                  <a:schemeClr val="accent1">
                    <a:lumMod val="20000"/>
                    <a:lumOff val="80000"/>
                  </a:schemeClr>
                </a:solidFill>
              </a:rPr>
              <a:t>RESULTS</a:t>
            </a:r>
            <a:endParaRPr lang="en-US" dirty="0">
              <a:solidFill>
                <a:schemeClr val="accent1">
                  <a:lumMod val="20000"/>
                  <a:lumOff val="80000"/>
                </a:schemeClr>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96107"/>
            <a:ext cx="8915400" cy="486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0738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2774</TotalTime>
  <Words>857</Words>
  <Application>Microsoft Office PowerPoint</Application>
  <PresentationFormat>Custom</PresentationFormat>
  <Paragraphs>201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SVKM’s Institute of Technology, Dhule Department of Information Technology</vt:lpstr>
      <vt:lpstr>Contents</vt:lpstr>
      <vt:lpstr>Project Details </vt:lpstr>
      <vt:lpstr>Motivation</vt:lpstr>
      <vt:lpstr>Problem statement</vt:lpstr>
      <vt:lpstr>Aim</vt:lpstr>
      <vt:lpstr>Abstract</vt:lpstr>
      <vt:lpstr>PowerPoint Presentation</vt:lpstr>
      <vt:lpstr>RESULTS</vt:lpstr>
      <vt:lpstr>RESULTS</vt:lpstr>
      <vt:lpstr>PowerPoint Presentation</vt:lpstr>
      <vt:lpstr>PowerPoint Presentation</vt:lpstr>
      <vt:lpstr>References</vt:lpstr>
      <vt:lpstr>PowerPoint Presentation</vt:lpstr>
      <vt:lpstr>PowerPoint Presentation</vt:lpstr>
    </vt:vector>
  </TitlesOfParts>
  <Manager>Nilesh Uke</Manager>
  <Company>PCCOE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PCCoE</dc:title>
  <dc:subject>Seminar PPT</dc:subject>
  <dc:creator>NJUke</dc:creator>
  <cp:lastModifiedBy>Shree</cp:lastModifiedBy>
  <cp:revision>294</cp:revision>
  <dcterms:created xsi:type="dcterms:W3CDTF">2006-08-16T00:00:00Z</dcterms:created>
  <dcterms:modified xsi:type="dcterms:W3CDTF">2024-04-06T10:53:07Z</dcterms:modified>
  <cp:version>2</cp:version>
</cp:coreProperties>
</file>