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sldIdLst>
    <p:sldId id="256" r:id="rId6"/>
    <p:sldId id="270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71" r:id="rId15"/>
    <p:sldId id="264" r:id="rId16"/>
    <p:sldId id="265" r:id="rId17"/>
    <p:sldId id="272" r:id="rId18"/>
    <p:sldId id="266" r:id="rId19"/>
    <p:sldId id="267" r:id="rId20"/>
    <p:sldId id="268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haris%20Marketing\Entreprenuer\MDEC\BAC%20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haris%20Marketing\Entreprenuer\MDEC\BAC%20-%20Registered%20221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haris%20Marketing\Entreprenuer\MDEC\BAC%20Finale\Eval%20report%20(BIG%20APP%20challenge%2015%20DEC%20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BAC Registration Count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mtClean="0"/>
                      <a:t>225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Sheet1!$A$5:$A$10</c:f>
              <c:numCache>
                <c:formatCode>d\-mmm</c:formatCode>
                <c:ptCount val="6"/>
                <c:pt idx="0">
                  <c:v>41897.0</c:v>
                </c:pt>
                <c:pt idx="1">
                  <c:v>41908.0</c:v>
                </c:pt>
                <c:pt idx="2">
                  <c:v>41914.0</c:v>
                </c:pt>
                <c:pt idx="3">
                  <c:v>41919.0</c:v>
                </c:pt>
                <c:pt idx="4">
                  <c:v>41926.0</c:v>
                </c:pt>
                <c:pt idx="5">
                  <c:v>41938.0</c:v>
                </c:pt>
              </c:numCache>
            </c:numRef>
          </c:cat>
          <c:val>
            <c:numRef>
              <c:f>Sheet1!$B$5:$B$10</c:f>
              <c:numCache>
                <c:formatCode>General</c:formatCode>
                <c:ptCount val="6"/>
                <c:pt idx="0">
                  <c:v>34.0</c:v>
                </c:pt>
                <c:pt idx="1">
                  <c:v>73.0</c:v>
                </c:pt>
                <c:pt idx="2">
                  <c:v>104.0</c:v>
                </c:pt>
                <c:pt idx="3">
                  <c:v>127.0</c:v>
                </c:pt>
                <c:pt idx="4">
                  <c:v>178.0</c:v>
                </c:pt>
                <c:pt idx="5">
                  <c:v>226.0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06876024"/>
        <c:axId val="2106881528"/>
      </c:lineChart>
      <c:dateAx>
        <c:axId val="2106876024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881528"/>
        <c:crosses val="autoZero"/>
        <c:auto val="1"/>
        <c:lblOffset val="100"/>
        <c:baseTimeUnit val="days"/>
        <c:majorUnit val="6.0"/>
        <c:majorTimeUnit val="days"/>
      </c:dateAx>
      <c:valAx>
        <c:axId val="210688152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06876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Breakdown of Registration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app_user!$C$228:$D$228</c:f>
              <c:strCache>
                <c:ptCount val="2"/>
                <c:pt idx="0">
                  <c:v>Corporation</c:v>
                </c:pt>
                <c:pt idx="1">
                  <c:v>Team</c:v>
                </c:pt>
              </c:strCache>
            </c:strRef>
          </c:cat>
          <c:val>
            <c:numRef>
              <c:f>app_user!$C$229:$D$229</c:f>
              <c:numCache>
                <c:formatCode>General</c:formatCode>
                <c:ptCount val="2"/>
                <c:pt idx="0">
                  <c:v>71.0</c:v>
                </c:pt>
                <c:pt idx="1">
                  <c:v>154.0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overall!$B$125</c:f>
              <c:strCache>
                <c:ptCount val="1"/>
                <c:pt idx="0">
                  <c:v>Overall Satisfaction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overall!$C$124:$K$124</c:f>
              <c:strCache>
                <c:ptCount val="9"/>
                <c:pt idx="0">
                  <c:v>Very Dissatisfied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Very Satisfied</c:v>
                </c:pt>
              </c:strCache>
            </c:strRef>
          </c:cat>
          <c:val>
            <c:numRef>
              <c:f>overall!$C$125:$K$125</c:f>
            </c:numRef>
          </c:val>
        </c:ser>
        <c:ser>
          <c:idx val="1"/>
          <c:order val="1"/>
          <c:tx>
            <c:strRef>
              <c:f>overall!$B$126</c:f>
              <c:strCache>
                <c:ptCount val="1"/>
                <c:pt idx="0">
                  <c:v>Overall Satisfaction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overall!$C$124:$K$124</c:f>
              <c:strCache>
                <c:ptCount val="9"/>
                <c:pt idx="0">
                  <c:v>Very Dissatisfied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Very Satisfied</c:v>
                </c:pt>
              </c:strCache>
            </c:strRef>
          </c:cat>
          <c:val>
            <c:numRef>
              <c:f>overall!$C$126:$K$126</c:f>
              <c:numCache>
                <c:formatCode>0%</c:formatCode>
                <c:ptCount val="9"/>
                <c:pt idx="0">
                  <c:v>0.0</c:v>
                </c:pt>
                <c:pt idx="1">
                  <c:v>0.00840336134453781</c:v>
                </c:pt>
                <c:pt idx="2">
                  <c:v>0.0</c:v>
                </c:pt>
                <c:pt idx="3">
                  <c:v>0.00840336134453781</c:v>
                </c:pt>
                <c:pt idx="4">
                  <c:v>0.0336134453781513</c:v>
                </c:pt>
                <c:pt idx="5">
                  <c:v>0.134453781512605</c:v>
                </c:pt>
                <c:pt idx="6">
                  <c:v>0.521008403361345</c:v>
                </c:pt>
                <c:pt idx="7">
                  <c:v>0.260504201680672</c:v>
                </c:pt>
                <c:pt idx="8">
                  <c:v>0.0336134453781513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8"/>
        <c:overlap val="-27"/>
        <c:axId val="2106525896"/>
        <c:axId val="2106519960"/>
      </c:barChart>
      <c:catAx>
        <c:axId val="2106525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519960"/>
        <c:crosses val="autoZero"/>
        <c:auto val="1"/>
        <c:lblAlgn val="ctr"/>
        <c:lblOffset val="100"/>
        <c:noMultiLvlLbl val="0"/>
      </c:catAx>
      <c:valAx>
        <c:axId val="2106519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525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Role in company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CxO</c:v>
                </c:pt>
                <c:pt idx="1">
                  <c:v>Data Scientist</c:v>
                </c:pt>
                <c:pt idx="2">
                  <c:v>IT Infra</c:v>
                </c:pt>
                <c:pt idx="3">
                  <c:v>Project Manager</c:v>
                </c:pt>
                <c:pt idx="4">
                  <c:v>Developer</c:v>
                </c:pt>
                <c:pt idx="5">
                  <c:v>Business analyst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11.0</c:v>
                </c:pt>
                <c:pt idx="1">
                  <c:v>5.0</c:v>
                </c:pt>
                <c:pt idx="2">
                  <c:v>21.0</c:v>
                </c:pt>
                <c:pt idx="3">
                  <c:v>14.0</c:v>
                </c:pt>
                <c:pt idx="4">
                  <c:v>11.0</c:v>
                </c:pt>
                <c:pt idx="5">
                  <c:v>27.0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67425264817404"/>
          <c:y val="0.08941252816142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788949059732"/>
          <c:y val="0.259374387795083"/>
          <c:w val="0.865229526307397"/>
          <c:h val="0.5261494147320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Company Size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1 - 99</c:v>
                </c:pt>
                <c:pt idx="1">
                  <c:v>100-499</c:v>
                </c:pt>
                <c:pt idx="2">
                  <c:v>Above 500</c:v>
                </c:pt>
                <c:pt idx="3">
                  <c:v>Blank</c:v>
                </c:pt>
              </c:strCache>
            </c:strRef>
          </c:cat>
          <c:val>
            <c:numRef>
              <c:f>Sheet1!$B$2:$B$5</c:f>
              <c:numCache>
                <c:formatCode>_(* #,##0.00_);_(* \(#,##0.00\);_(* "-"??_);_(@_)</c:formatCode>
                <c:ptCount val="4"/>
                <c:pt idx="0">
                  <c:v>23.0</c:v>
                </c:pt>
                <c:pt idx="1">
                  <c:v>30.0</c:v>
                </c:pt>
                <c:pt idx="2">
                  <c:v>42.0</c:v>
                </c:pt>
                <c:pt idx="3">
                  <c:v>24.0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-27"/>
        <c:axId val="2105846792"/>
        <c:axId val="2105840456"/>
      </c:barChart>
      <c:catAx>
        <c:axId val="2105846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5840456"/>
        <c:crosses val="autoZero"/>
        <c:auto val="1"/>
        <c:lblAlgn val="ctr"/>
        <c:lblOffset val="100"/>
        <c:noMultiLvlLbl val="0"/>
      </c:catAx>
      <c:valAx>
        <c:axId val="2105840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5846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Speakers Rating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72282777596369"/>
          <c:y val="0.132726026055441"/>
          <c:w val="0.877194284848862"/>
          <c:h val="0.5132572495041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Liz Carolan</c:v>
                </c:pt>
                <c:pt idx="1">
                  <c:v>Mr Giorgio Migliarina</c:v>
                </c:pt>
                <c:pt idx="2">
                  <c:v>Dr. Dzaharudin Mansor</c:v>
                </c:pt>
                <c:pt idx="3">
                  <c:v>Mr Szilard Barany</c:v>
                </c:pt>
              </c:strCache>
            </c:strRef>
          </c:cat>
          <c:val>
            <c:numRef>
              <c:f>Sheet1!$B$2:$B$5</c:f>
              <c:numCache>
                <c:formatCode>_(* #,##0.00_);_(* \(#,##0.00\);_(* "-"??_);_(@_)</c:formatCode>
                <c:ptCount val="4"/>
                <c:pt idx="0">
                  <c:v>6.966386554621849</c:v>
                </c:pt>
                <c:pt idx="1">
                  <c:v>6.99159663865546</c:v>
                </c:pt>
                <c:pt idx="2">
                  <c:v>7.159663865546219</c:v>
                </c:pt>
                <c:pt idx="3">
                  <c:v>6.865546218487389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Effectiveness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Liz Carolan</c:v>
                </c:pt>
                <c:pt idx="1">
                  <c:v>Mr Giorgio Migliarina</c:v>
                </c:pt>
                <c:pt idx="2">
                  <c:v>Dr. Dzaharudin Mansor</c:v>
                </c:pt>
                <c:pt idx="3">
                  <c:v>Mr Szilard Barany</c:v>
                </c:pt>
              </c:strCache>
            </c:strRef>
          </c:cat>
          <c:val>
            <c:numRef>
              <c:f>Sheet1!$C$2:$C$5</c:f>
              <c:numCache>
                <c:formatCode>_(* #,##0.00_);_(* \(#,##0.00\);_(* "-"??_);_(@_)</c:formatCode>
                <c:ptCount val="4"/>
                <c:pt idx="0">
                  <c:v>6.9327731092437</c:v>
                </c:pt>
                <c:pt idx="1">
                  <c:v>6.899159663865547</c:v>
                </c:pt>
                <c:pt idx="2">
                  <c:v>7.33613445378151</c:v>
                </c:pt>
                <c:pt idx="3">
                  <c:v>6.672268907563028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5813864"/>
        <c:axId val="2106761160"/>
      </c:barChart>
      <c:catAx>
        <c:axId val="2105813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761160"/>
        <c:crosses val="autoZero"/>
        <c:auto val="1"/>
        <c:lblAlgn val="ctr"/>
        <c:lblOffset val="100"/>
        <c:noMultiLvlLbl val="0"/>
      </c:catAx>
      <c:valAx>
        <c:axId val="2106761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5813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1750621773497"/>
          <c:y val="0.791507339857173"/>
          <c:w val="0.345368323649629"/>
          <c:h val="0.07980296443822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5FBC2B-BA6E-4472-84F7-5539A3B5DCB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3BFCEC-C2A2-45B4-AB35-C61289188D9B}">
      <dgm:prSet phldrT="[Text]" custT="1"/>
      <dgm:spPr>
        <a:xfrm rot="5400000">
          <a:off x="-117264" y="1540130"/>
          <a:ext cx="781764" cy="547235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800" dirty="0" smtClean="0">
              <a:solidFill>
                <a:srgbClr val="000000"/>
              </a:solidFill>
              <a:latin typeface="Calibri"/>
              <a:ea typeface="+mn-ea"/>
              <a:cs typeface="+mn-cs"/>
            </a:rPr>
            <a:t>29 Sept</a:t>
          </a:r>
          <a:endParaRPr lang="en-US" sz="1800" dirty="0">
            <a:solidFill>
              <a:srgbClr val="000000"/>
            </a:solidFill>
            <a:latin typeface="Calibri"/>
            <a:ea typeface="+mn-ea"/>
            <a:cs typeface="+mn-cs"/>
          </a:endParaRPr>
        </a:p>
      </dgm:t>
    </dgm:pt>
    <dgm:pt modelId="{C7B5D8E6-BA8B-4E75-BE75-475119232DE8}" type="parTrans" cxnId="{D6A4058B-1306-4578-9055-B0802B8DC37F}">
      <dgm:prSet/>
      <dgm:spPr/>
      <dgm:t>
        <a:bodyPr/>
        <a:lstStyle/>
        <a:p>
          <a:endParaRPr lang="en-US" sz="1200"/>
        </a:p>
      </dgm:t>
    </dgm:pt>
    <dgm:pt modelId="{54C02311-5C62-427A-BE34-CEFB6CC6E5F7}" type="sibTrans" cxnId="{D6A4058B-1306-4578-9055-B0802B8DC37F}">
      <dgm:prSet/>
      <dgm:spPr/>
      <dgm:t>
        <a:bodyPr/>
        <a:lstStyle/>
        <a:p>
          <a:endParaRPr lang="en-US" sz="1200"/>
        </a:p>
      </dgm:t>
    </dgm:pt>
    <dgm:pt modelId="{C60768A5-1EE5-4834-AB5F-A0872E4A8311}">
      <dgm:prSet phldrT="[Text]" custT="1"/>
      <dgm:spPr>
        <a:xfrm rot="5400000">
          <a:off x="3981944" y="-2011842"/>
          <a:ext cx="508147" cy="7377564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Launch of Big Apps Challenge 1.0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1A4BA846-C9E6-4441-B924-FEF83175A5CB}" type="parTrans" cxnId="{CFB3476C-041E-4F7A-919B-36D4735B1C2C}">
      <dgm:prSet/>
      <dgm:spPr/>
      <dgm:t>
        <a:bodyPr/>
        <a:lstStyle/>
        <a:p>
          <a:endParaRPr lang="en-US" sz="1200"/>
        </a:p>
      </dgm:t>
    </dgm:pt>
    <dgm:pt modelId="{376950BD-8DEB-44E5-AA9B-F9C58294F053}" type="sibTrans" cxnId="{CFB3476C-041E-4F7A-919B-36D4735B1C2C}">
      <dgm:prSet/>
      <dgm:spPr/>
      <dgm:t>
        <a:bodyPr/>
        <a:lstStyle/>
        <a:p>
          <a:endParaRPr lang="en-US" sz="1200"/>
        </a:p>
      </dgm:t>
    </dgm:pt>
    <dgm:pt modelId="{F8CB4823-B495-45BD-89E6-5D36BDE4719A}">
      <dgm:prSet phldrT="[Text]" custT="1"/>
      <dgm:spPr>
        <a:xfrm rot="5400000">
          <a:off x="-117264" y="2249121"/>
          <a:ext cx="781764" cy="547235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600" dirty="0" smtClean="0">
              <a:solidFill>
                <a:srgbClr val="000000"/>
              </a:solidFill>
              <a:latin typeface="Calibri"/>
              <a:ea typeface="+mn-ea"/>
              <a:cs typeface="+mn-cs"/>
            </a:rPr>
            <a:t>13-19 Oct</a:t>
          </a:r>
          <a:endParaRPr lang="en-US" sz="1600" dirty="0">
            <a:solidFill>
              <a:srgbClr val="000000"/>
            </a:solidFill>
            <a:latin typeface="Calibri"/>
            <a:ea typeface="+mn-ea"/>
            <a:cs typeface="+mn-cs"/>
          </a:endParaRPr>
        </a:p>
      </dgm:t>
    </dgm:pt>
    <dgm:pt modelId="{71E09B03-5C7B-4911-ACFD-35499722D83D}" type="parTrans" cxnId="{7FCF1FBC-6E96-4741-8FCD-984CB37196F2}">
      <dgm:prSet/>
      <dgm:spPr/>
      <dgm:t>
        <a:bodyPr/>
        <a:lstStyle/>
        <a:p>
          <a:endParaRPr lang="en-US" sz="1200"/>
        </a:p>
      </dgm:t>
    </dgm:pt>
    <dgm:pt modelId="{B9D1F9F4-1FD4-47BD-A5BB-D32FFF641D72}" type="sibTrans" cxnId="{7FCF1FBC-6E96-4741-8FCD-984CB37196F2}">
      <dgm:prSet/>
      <dgm:spPr/>
      <dgm:t>
        <a:bodyPr/>
        <a:lstStyle/>
        <a:p>
          <a:endParaRPr lang="en-US" sz="1200"/>
        </a:p>
      </dgm:t>
    </dgm:pt>
    <dgm:pt modelId="{1B43E894-5BA3-4BFE-A47E-220F99C1B4AC}">
      <dgm:prSet phldrT="[Text]" custT="1"/>
      <dgm:spPr>
        <a:xfrm rot="5400000">
          <a:off x="3981944" y="-1302852"/>
          <a:ext cx="508147" cy="7377564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Ideation workshop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2D91FB6B-30AD-420C-A253-0891E943DE74}" type="parTrans" cxnId="{30642F06-ACE1-443B-8891-FD396677F368}">
      <dgm:prSet/>
      <dgm:spPr/>
      <dgm:t>
        <a:bodyPr/>
        <a:lstStyle/>
        <a:p>
          <a:endParaRPr lang="en-US" sz="1200"/>
        </a:p>
      </dgm:t>
    </dgm:pt>
    <dgm:pt modelId="{622620CC-9D73-41C1-9938-7932236C5D78}" type="sibTrans" cxnId="{30642F06-ACE1-443B-8891-FD396677F368}">
      <dgm:prSet/>
      <dgm:spPr/>
      <dgm:t>
        <a:bodyPr/>
        <a:lstStyle/>
        <a:p>
          <a:endParaRPr lang="en-US" sz="1200"/>
        </a:p>
      </dgm:t>
    </dgm:pt>
    <dgm:pt modelId="{E55491FB-5324-4A45-B069-3B838E70DFFC}">
      <dgm:prSet phldrT="[Text]" custT="1"/>
      <dgm:spPr>
        <a:xfrm rot="5400000">
          <a:off x="-117264" y="2958112"/>
          <a:ext cx="781764" cy="547235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400" dirty="0" smtClean="0">
              <a:solidFill>
                <a:srgbClr val="000000"/>
              </a:solidFill>
              <a:latin typeface="Calibri"/>
              <a:ea typeface="+mn-ea"/>
              <a:cs typeface="+mn-cs"/>
            </a:rPr>
            <a:t>20 Oct – 20 Nov</a:t>
          </a:r>
          <a:endParaRPr lang="en-US" sz="1400" dirty="0">
            <a:solidFill>
              <a:srgbClr val="000000"/>
            </a:solidFill>
            <a:latin typeface="Calibri"/>
            <a:ea typeface="+mn-ea"/>
            <a:cs typeface="+mn-cs"/>
          </a:endParaRPr>
        </a:p>
      </dgm:t>
    </dgm:pt>
    <dgm:pt modelId="{65AD831E-2B46-4E50-A015-875C54DC4EA9}" type="parTrans" cxnId="{2A5EFD3E-AF36-49E6-A30F-72B3EF728D5D}">
      <dgm:prSet/>
      <dgm:spPr/>
      <dgm:t>
        <a:bodyPr/>
        <a:lstStyle/>
        <a:p>
          <a:endParaRPr lang="en-US"/>
        </a:p>
      </dgm:t>
    </dgm:pt>
    <dgm:pt modelId="{0944EFC7-B792-4DBE-9D0B-CB0A1F3A77E9}" type="sibTrans" cxnId="{2A5EFD3E-AF36-49E6-A30F-72B3EF728D5D}">
      <dgm:prSet/>
      <dgm:spPr/>
      <dgm:t>
        <a:bodyPr/>
        <a:lstStyle/>
        <a:p>
          <a:endParaRPr lang="en-US"/>
        </a:p>
      </dgm:t>
    </dgm:pt>
    <dgm:pt modelId="{F240F8D5-F015-46AC-93F1-64A902677955}">
      <dgm:prSet custT="1"/>
      <dgm:spPr>
        <a:xfrm rot="5400000">
          <a:off x="3981944" y="-593861"/>
          <a:ext cx="508147" cy="7377564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Big Apps Development (4 weeks)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6F59F5F0-D464-4786-A8D2-470697296740}" type="parTrans" cxnId="{4263325E-1160-4309-A8F1-379165A95327}">
      <dgm:prSet/>
      <dgm:spPr/>
      <dgm:t>
        <a:bodyPr/>
        <a:lstStyle/>
        <a:p>
          <a:endParaRPr lang="en-US"/>
        </a:p>
      </dgm:t>
    </dgm:pt>
    <dgm:pt modelId="{4D874CBE-9A43-4BBF-9875-8319205CBD45}" type="sibTrans" cxnId="{4263325E-1160-4309-A8F1-379165A95327}">
      <dgm:prSet/>
      <dgm:spPr/>
      <dgm:t>
        <a:bodyPr/>
        <a:lstStyle/>
        <a:p>
          <a:endParaRPr lang="en-US"/>
        </a:p>
      </dgm:t>
    </dgm:pt>
    <dgm:pt modelId="{A32436C2-BD30-4C0A-9E1B-CAE2CA658471}">
      <dgm:prSet custT="1"/>
      <dgm:spPr>
        <a:xfrm rot="5400000">
          <a:off x="-117264" y="3667103"/>
          <a:ext cx="781764" cy="547235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600" dirty="0" smtClean="0">
              <a:solidFill>
                <a:srgbClr val="000000"/>
              </a:solidFill>
              <a:latin typeface="Calibri"/>
              <a:ea typeface="+mn-ea"/>
              <a:cs typeface="+mn-cs"/>
            </a:rPr>
            <a:t>20-21 Nov</a:t>
          </a:r>
          <a:endParaRPr lang="en-US" sz="1600" dirty="0">
            <a:solidFill>
              <a:srgbClr val="000000"/>
            </a:solidFill>
            <a:latin typeface="Calibri"/>
            <a:ea typeface="+mn-ea"/>
            <a:cs typeface="+mn-cs"/>
          </a:endParaRPr>
        </a:p>
      </dgm:t>
    </dgm:pt>
    <dgm:pt modelId="{393F8C91-3A50-4FAF-BF11-DF3A2C6C0747}" type="parTrans" cxnId="{49427DBE-63A7-44F7-B0A4-B8F2BDC1CE70}">
      <dgm:prSet/>
      <dgm:spPr/>
      <dgm:t>
        <a:bodyPr/>
        <a:lstStyle/>
        <a:p>
          <a:endParaRPr lang="en-US"/>
        </a:p>
      </dgm:t>
    </dgm:pt>
    <dgm:pt modelId="{40CA9F5A-497E-4725-96FD-7DA0DDAF46BB}" type="sibTrans" cxnId="{49427DBE-63A7-44F7-B0A4-B8F2BDC1CE70}">
      <dgm:prSet/>
      <dgm:spPr/>
      <dgm:t>
        <a:bodyPr/>
        <a:lstStyle/>
        <a:p>
          <a:endParaRPr lang="en-US"/>
        </a:p>
      </dgm:t>
    </dgm:pt>
    <dgm:pt modelId="{E3376C24-9841-47F3-87DB-985DA46F75C4}">
      <dgm:prSet custT="1"/>
      <dgm:spPr>
        <a:xfrm rot="5400000">
          <a:off x="3981944" y="115129"/>
          <a:ext cx="508147" cy="7377564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Submission of Big Apps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D2A4F2BC-1352-4DBD-9F0B-5B3608E0F307}" type="parTrans" cxnId="{242A6B49-CFFE-4B86-8731-9D84AFB44509}">
      <dgm:prSet/>
      <dgm:spPr/>
      <dgm:t>
        <a:bodyPr/>
        <a:lstStyle/>
        <a:p>
          <a:endParaRPr lang="en-US"/>
        </a:p>
      </dgm:t>
    </dgm:pt>
    <dgm:pt modelId="{6DCC61B3-D819-4193-A08F-E5586363D9B6}" type="sibTrans" cxnId="{242A6B49-CFFE-4B86-8731-9D84AFB44509}">
      <dgm:prSet/>
      <dgm:spPr/>
      <dgm:t>
        <a:bodyPr/>
        <a:lstStyle/>
        <a:p>
          <a:endParaRPr lang="en-US"/>
        </a:p>
      </dgm:t>
    </dgm:pt>
    <dgm:pt modelId="{357B00EA-DCFE-410B-995E-C0E970009BAE}">
      <dgm:prSet custT="1"/>
      <dgm:spPr>
        <a:xfrm rot="5400000">
          <a:off x="-117264" y="4376094"/>
          <a:ext cx="781764" cy="547235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600" dirty="0" smtClean="0">
              <a:solidFill>
                <a:srgbClr val="000000"/>
              </a:solidFill>
              <a:latin typeface="Calibri"/>
              <a:ea typeface="+mn-ea"/>
              <a:cs typeface="+mn-cs"/>
            </a:rPr>
            <a:t>27 Nov</a:t>
          </a:r>
          <a:endParaRPr lang="en-US" sz="1600" dirty="0">
            <a:solidFill>
              <a:srgbClr val="000000"/>
            </a:solidFill>
            <a:latin typeface="Calibri"/>
            <a:ea typeface="+mn-ea"/>
            <a:cs typeface="+mn-cs"/>
          </a:endParaRPr>
        </a:p>
      </dgm:t>
    </dgm:pt>
    <dgm:pt modelId="{CD3F2076-535A-4C20-B988-8996C086757B}" type="parTrans" cxnId="{5433F306-999C-4E45-B9BE-920B5DEC4E5F}">
      <dgm:prSet/>
      <dgm:spPr/>
      <dgm:t>
        <a:bodyPr/>
        <a:lstStyle/>
        <a:p>
          <a:endParaRPr lang="en-US"/>
        </a:p>
      </dgm:t>
    </dgm:pt>
    <dgm:pt modelId="{8567982E-8648-4738-9A3E-3ABA81D1016E}" type="sibTrans" cxnId="{5433F306-999C-4E45-B9BE-920B5DEC4E5F}">
      <dgm:prSet/>
      <dgm:spPr/>
      <dgm:t>
        <a:bodyPr/>
        <a:lstStyle/>
        <a:p>
          <a:endParaRPr lang="en-US"/>
        </a:p>
      </dgm:t>
    </dgm:pt>
    <dgm:pt modelId="{A2D8AEA8-5D08-4478-A8F4-A7703C82F0FA}">
      <dgm:prSet custT="1"/>
      <dgm:spPr>
        <a:xfrm rot="5400000">
          <a:off x="3981944" y="824120"/>
          <a:ext cx="508147" cy="7377564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BAC Finals Judging Sessions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E02E0476-5AFF-46B7-8780-171F376BF87B}" type="parTrans" cxnId="{3F358E81-3F86-41D6-AEE5-7FCCDD0B27E3}">
      <dgm:prSet/>
      <dgm:spPr/>
      <dgm:t>
        <a:bodyPr/>
        <a:lstStyle/>
        <a:p>
          <a:endParaRPr lang="en-US"/>
        </a:p>
      </dgm:t>
    </dgm:pt>
    <dgm:pt modelId="{EE6F6153-7852-43AD-8A57-45BAE63C79A3}" type="sibTrans" cxnId="{3F358E81-3F86-41D6-AEE5-7FCCDD0B27E3}">
      <dgm:prSet/>
      <dgm:spPr/>
      <dgm:t>
        <a:bodyPr/>
        <a:lstStyle/>
        <a:p>
          <a:endParaRPr lang="en-US"/>
        </a:p>
      </dgm:t>
    </dgm:pt>
    <dgm:pt modelId="{2225E29F-B388-489C-999D-A907CE2568C2}">
      <dgm:prSet custT="1"/>
      <dgm:spPr>
        <a:xfrm rot="5400000">
          <a:off x="-117264" y="5070723"/>
          <a:ext cx="781764" cy="547235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Calibri"/>
              <a:ea typeface="+mn-ea"/>
              <a:cs typeface="+mn-cs"/>
            </a:rPr>
            <a:t>15 Dec</a:t>
          </a:r>
          <a:endParaRPr lang="en-US" sz="1600" dirty="0">
            <a:solidFill>
              <a:schemeClr val="tx1"/>
            </a:solidFill>
            <a:latin typeface="Calibri"/>
            <a:ea typeface="+mn-ea"/>
            <a:cs typeface="+mn-cs"/>
          </a:endParaRPr>
        </a:p>
      </dgm:t>
    </dgm:pt>
    <dgm:pt modelId="{FA8FB40B-B7AB-4259-8C53-2CDA8BE9AB0D}" type="parTrans" cxnId="{E38C066D-D880-4C58-BDBA-2D2BDA664A52}">
      <dgm:prSet/>
      <dgm:spPr/>
      <dgm:t>
        <a:bodyPr/>
        <a:lstStyle/>
        <a:p>
          <a:endParaRPr lang="en-US"/>
        </a:p>
      </dgm:t>
    </dgm:pt>
    <dgm:pt modelId="{189147EA-8D84-4A33-8E36-EAF1D91BEA07}" type="sibTrans" cxnId="{E38C066D-D880-4C58-BDBA-2D2BDA664A52}">
      <dgm:prSet/>
      <dgm:spPr/>
      <dgm:t>
        <a:bodyPr/>
        <a:lstStyle/>
        <a:p>
          <a:endParaRPr lang="en-US"/>
        </a:p>
      </dgm:t>
    </dgm:pt>
    <dgm:pt modelId="{B8A028A4-B659-422A-881B-52812D9E228D}">
      <dgm:prSet custT="1"/>
      <dgm:spPr>
        <a:xfrm rot="5400000">
          <a:off x="3981944" y="1533111"/>
          <a:ext cx="508147" cy="7377564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Award </a:t>
          </a:r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Event with BDA Conference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E16A3561-6269-4DB4-AD1B-0C9CF923C4D6}" type="parTrans" cxnId="{6D928EB8-3D31-40FE-AF75-432BD9CC3E73}">
      <dgm:prSet/>
      <dgm:spPr/>
      <dgm:t>
        <a:bodyPr/>
        <a:lstStyle/>
        <a:p>
          <a:endParaRPr lang="en-US"/>
        </a:p>
      </dgm:t>
    </dgm:pt>
    <dgm:pt modelId="{6ED2D655-730B-4940-9672-B35681D233C9}" type="sibTrans" cxnId="{6D928EB8-3D31-40FE-AF75-432BD9CC3E73}">
      <dgm:prSet/>
      <dgm:spPr/>
      <dgm:t>
        <a:bodyPr/>
        <a:lstStyle/>
        <a:p>
          <a:endParaRPr lang="en-US"/>
        </a:p>
      </dgm:t>
    </dgm:pt>
    <dgm:pt modelId="{88230420-270E-4E49-B49F-447C64B4FE91}">
      <dgm:prSet phldrT="[Text]" custT="1"/>
      <dgm:spPr>
        <a:xfrm rot="5400000">
          <a:off x="-117264" y="122148"/>
          <a:ext cx="781764" cy="547235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  <a:latin typeface="Calibri"/>
              <a:ea typeface="+mn-ea"/>
              <a:cs typeface="+mn-cs"/>
            </a:rPr>
            <a:t>12 </a:t>
          </a:r>
          <a:r>
            <a:rPr lang="en-US" sz="1600" dirty="0" smtClean="0">
              <a:solidFill>
                <a:srgbClr val="000000"/>
              </a:solidFill>
              <a:latin typeface="Calibri"/>
              <a:ea typeface="+mn-ea"/>
              <a:cs typeface="+mn-cs"/>
            </a:rPr>
            <a:t>Sept</a:t>
          </a:r>
          <a:endParaRPr lang="en-US" sz="1600" dirty="0">
            <a:solidFill>
              <a:srgbClr val="000000"/>
            </a:solidFill>
            <a:latin typeface="Calibri"/>
            <a:ea typeface="+mn-ea"/>
            <a:cs typeface="+mn-cs"/>
          </a:endParaRPr>
        </a:p>
      </dgm:t>
    </dgm:pt>
    <dgm:pt modelId="{85B16225-EEF8-424C-A531-03E7893A2597}" type="parTrans" cxnId="{4EBA6EE5-801F-4A00-951D-A676770C8E87}">
      <dgm:prSet/>
      <dgm:spPr/>
      <dgm:t>
        <a:bodyPr/>
        <a:lstStyle/>
        <a:p>
          <a:endParaRPr lang="en-US"/>
        </a:p>
      </dgm:t>
    </dgm:pt>
    <dgm:pt modelId="{45F13546-928E-433E-9F12-CC9F709E9612}" type="sibTrans" cxnId="{4EBA6EE5-801F-4A00-951D-A676770C8E87}">
      <dgm:prSet/>
      <dgm:spPr/>
      <dgm:t>
        <a:bodyPr/>
        <a:lstStyle/>
        <a:p>
          <a:endParaRPr lang="en-US"/>
        </a:p>
      </dgm:t>
    </dgm:pt>
    <dgm:pt modelId="{9F2190C4-87B3-40DE-82B7-9B4D4C2E92A7}">
      <dgm:prSet phldrT="[Text]" custT="1"/>
      <dgm:spPr>
        <a:xfrm rot="5400000">
          <a:off x="3968899" y="-3434575"/>
          <a:ext cx="508414" cy="7377564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Website and invitation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478948CD-8E6C-4B27-8F80-12568A12CB51}" type="parTrans" cxnId="{0C0F954A-2E8A-4EA7-95A5-E3BC529DFC63}">
      <dgm:prSet/>
      <dgm:spPr/>
      <dgm:t>
        <a:bodyPr/>
        <a:lstStyle/>
        <a:p>
          <a:endParaRPr lang="en-US"/>
        </a:p>
      </dgm:t>
    </dgm:pt>
    <dgm:pt modelId="{647C8A29-2594-42A0-827B-E36CC597E0DD}" type="sibTrans" cxnId="{0C0F954A-2E8A-4EA7-95A5-E3BC529DFC63}">
      <dgm:prSet/>
      <dgm:spPr/>
      <dgm:t>
        <a:bodyPr/>
        <a:lstStyle/>
        <a:p>
          <a:endParaRPr lang="en-US"/>
        </a:p>
      </dgm:t>
    </dgm:pt>
    <dgm:pt modelId="{E401B452-D57E-443C-B9CB-BEE082A6D2C9}">
      <dgm:prSet phldrT="[Text]" custT="1"/>
      <dgm:spPr>
        <a:xfrm rot="5400000">
          <a:off x="3968899" y="-3434575"/>
          <a:ext cx="508414" cy="7377564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Registration starts 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ABD8D4BD-C23D-4200-B9C3-AB3D1159F2C4}" type="parTrans" cxnId="{3228DB87-444A-4614-9293-5DB6FB1852E4}">
      <dgm:prSet/>
      <dgm:spPr/>
      <dgm:t>
        <a:bodyPr/>
        <a:lstStyle/>
        <a:p>
          <a:endParaRPr lang="en-US"/>
        </a:p>
      </dgm:t>
    </dgm:pt>
    <dgm:pt modelId="{5681C34C-7557-4F1E-8265-7CCE11806CC1}" type="sibTrans" cxnId="{3228DB87-444A-4614-9293-5DB6FB1852E4}">
      <dgm:prSet/>
      <dgm:spPr/>
      <dgm:t>
        <a:bodyPr/>
        <a:lstStyle/>
        <a:p>
          <a:endParaRPr lang="en-US"/>
        </a:p>
      </dgm:t>
    </dgm:pt>
    <dgm:pt modelId="{3B0C3983-3D86-4DBB-9F30-018B35E44A62}">
      <dgm:prSet phldrT="[Text]" custT="1"/>
      <dgm:spPr>
        <a:xfrm rot="5400000">
          <a:off x="3981944" y="-2011842"/>
          <a:ext cx="508147" cy="7377564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Press release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605CEBAD-2F24-4D0A-8B6F-4F468B67FF53}" type="parTrans" cxnId="{96628356-17F0-4322-ACD8-6CFDB2508F61}">
      <dgm:prSet/>
      <dgm:spPr/>
      <dgm:t>
        <a:bodyPr/>
        <a:lstStyle/>
        <a:p>
          <a:endParaRPr lang="en-US"/>
        </a:p>
      </dgm:t>
    </dgm:pt>
    <dgm:pt modelId="{8DEC4B9B-9CF6-489F-A0D8-96AC7B60FE4A}" type="sibTrans" cxnId="{96628356-17F0-4322-ACD8-6CFDB2508F61}">
      <dgm:prSet/>
      <dgm:spPr/>
      <dgm:t>
        <a:bodyPr/>
        <a:lstStyle/>
        <a:p>
          <a:endParaRPr lang="en-US"/>
        </a:p>
      </dgm:t>
    </dgm:pt>
    <dgm:pt modelId="{8C8C2EC8-BD02-4134-B8DC-E38E66A23AA2}">
      <dgm:prSet phldrT="[Text]" custT="1"/>
      <dgm:spPr>
        <a:xfrm rot="5400000">
          <a:off x="-117264" y="831139"/>
          <a:ext cx="781764" cy="547235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2000" dirty="0" smtClean="0">
              <a:solidFill>
                <a:srgbClr val="000000"/>
              </a:solidFill>
              <a:latin typeface="Calibri"/>
              <a:ea typeface="+mn-ea"/>
              <a:cs typeface="+mn-cs"/>
            </a:rPr>
            <a:t>23 Sept</a:t>
          </a:r>
          <a:endParaRPr lang="en-US" sz="2000" dirty="0">
            <a:solidFill>
              <a:srgbClr val="000000"/>
            </a:solidFill>
            <a:latin typeface="Calibri"/>
            <a:ea typeface="+mn-ea"/>
            <a:cs typeface="+mn-cs"/>
          </a:endParaRPr>
        </a:p>
      </dgm:t>
    </dgm:pt>
    <dgm:pt modelId="{73BE9582-A5FF-4B4C-BBCC-739F8733993C}" type="parTrans" cxnId="{A5D0F175-CD0C-4C10-B340-09FCAEBD2F55}">
      <dgm:prSet/>
      <dgm:spPr/>
      <dgm:t>
        <a:bodyPr/>
        <a:lstStyle/>
        <a:p>
          <a:endParaRPr lang="en-US"/>
        </a:p>
      </dgm:t>
    </dgm:pt>
    <dgm:pt modelId="{5309839E-B8B6-4961-9A99-309FDAB1E4CE}" type="sibTrans" cxnId="{A5D0F175-CD0C-4C10-B340-09FCAEBD2F55}">
      <dgm:prSet/>
      <dgm:spPr/>
      <dgm:t>
        <a:bodyPr/>
        <a:lstStyle/>
        <a:p>
          <a:endParaRPr lang="en-US"/>
        </a:p>
      </dgm:t>
    </dgm:pt>
    <dgm:pt modelId="{F2591A62-0B85-4FC5-9449-DE3119CDCD72}">
      <dgm:prSet phldrT="[Text]" custT="1"/>
      <dgm:spPr>
        <a:xfrm rot="5400000">
          <a:off x="3981944" y="-2720833"/>
          <a:ext cx="508147" cy="7377564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8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eDM</a:t>
          </a:r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 &amp; Community announcement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FCC0E7C3-5B1F-40E1-A3ED-520D00C2A081}" type="parTrans" cxnId="{D4FBE42E-0526-47EF-9C64-9CE4471592D9}">
      <dgm:prSet/>
      <dgm:spPr/>
      <dgm:t>
        <a:bodyPr/>
        <a:lstStyle/>
        <a:p>
          <a:endParaRPr lang="en-US"/>
        </a:p>
      </dgm:t>
    </dgm:pt>
    <dgm:pt modelId="{F416C147-273F-4529-9443-80D71800F888}" type="sibTrans" cxnId="{D4FBE42E-0526-47EF-9C64-9CE4471592D9}">
      <dgm:prSet/>
      <dgm:spPr/>
      <dgm:t>
        <a:bodyPr/>
        <a:lstStyle/>
        <a:p>
          <a:endParaRPr lang="en-US"/>
        </a:p>
      </dgm:t>
    </dgm:pt>
    <dgm:pt modelId="{32A2F21A-0CDC-493A-A66D-6DD65DE2B969}" type="pres">
      <dgm:prSet presAssocID="{B75FBC2B-BA6E-4472-84F7-5539A3B5DCB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9193EB-C8E5-4CB1-A5E9-DE215A741EE8}" type="pres">
      <dgm:prSet presAssocID="{88230420-270E-4E49-B49F-447C64B4FE91}" presName="composite" presStyleCnt="0"/>
      <dgm:spPr/>
    </dgm:pt>
    <dgm:pt modelId="{A954AC06-EFE8-4324-8A3A-B35BA950495B}" type="pres">
      <dgm:prSet presAssocID="{88230420-270E-4E49-B49F-447C64B4FE91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82CD8-40BE-4643-AE22-A7BCFE75FDD1}" type="pres">
      <dgm:prSet presAssocID="{88230420-270E-4E49-B49F-447C64B4FE91}" presName="descendantText" presStyleLbl="alignAcc1" presStyleIdx="0" presStyleCnt="8" custLinFactNeighborX="-175" custLinFactNeighborY="-50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6DDD6A-686B-45CC-BADE-C9BA2A2E7AC7}" type="pres">
      <dgm:prSet presAssocID="{45F13546-928E-433E-9F12-CC9F709E9612}" presName="sp" presStyleCnt="0"/>
      <dgm:spPr/>
    </dgm:pt>
    <dgm:pt modelId="{88D5445F-8AAA-461B-9E98-60808ADDABC8}" type="pres">
      <dgm:prSet presAssocID="{8C8C2EC8-BD02-4134-B8DC-E38E66A23AA2}" presName="composite" presStyleCnt="0"/>
      <dgm:spPr/>
    </dgm:pt>
    <dgm:pt modelId="{C1F86966-42D7-4338-A466-F7799D1462C2}" type="pres">
      <dgm:prSet presAssocID="{8C8C2EC8-BD02-4134-B8DC-E38E66A23AA2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97FBA-0B3B-467C-AF71-A0175A3F9870}" type="pres">
      <dgm:prSet presAssocID="{8C8C2EC8-BD02-4134-B8DC-E38E66A23AA2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8668D5-9A2A-482A-998B-F6E19FB6BF66}" type="pres">
      <dgm:prSet presAssocID="{5309839E-B8B6-4961-9A99-309FDAB1E4CE}" presName="sp" presStyleCnt="0"/>
      <dgm:spPr/>
    </dgm:pt>
    <dgm:pt modelId="{88BAB36C-68B6-46ED-99C2-CBBD8330D407}" type="pres">
      <dgm:prSet presAssocID="{703BFCEC-C2A2-45B4-AB35-C61289188D9B}" presName="composite" presStyleCnt="0"/>
      <dgm:spPr/>
    </dgm:pt>
    <dgm:pt modelId="{C0684075-F0DC-4F10-AB37-BB0F54203EEC}" type="pres">
      <dgm:prSet presAssocID="{703BFCEC-C2A2-45B4-AB35-C61289188D9B}" presName="parentText" presStyleLbl="alignNode1" presStyleIdx="2" presStyleCnt="8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C929D-3F4F-4B3B-B4FB-E61F2230390F}" type="pres">
      <dgm:prSet presAssocID="{703BFCEC-C2A2-45B4-AB35-C61289188D9B}" presName="descendantText" presStyleLbl="alignAcc1" presStyleIdx="2" presStyleCnt="8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9EBCA7-6F1A-488B-A3E6-F732EC9B382F}" type="pres">
      <dgm:prSet presAssocID="{54C02311-5C62-427A-BE34-CEFB6CC6E5F7}" presName="sp" presStyleCnt="0"/>
      <dgm:spPr/>
    </dgm:pt>
    <dgm:pt modelId="{491B3587-A1F2-4852-BE0F-57A6B7480531}" type="pres">
      <dgm:prSet presAssocID="{F8CB4823-B495-45BD-89E6-5D36BDE4719A}" presName="composite" presStyleCnt="0"/>
      <dgm:spPr/>
    </dgm:pt>
    <dgm:pt modelId="{75B30B22-7156-4194-8E11-E1FEE69A6C84}" type="pres">
      <dgm:prSet presAssocID="{F8CB4823-B495-45BD-89E6-5D36BDE4719A}" presName="parentText" presStyleLbl="alignNode1" presStyleIdx="3" presStyleCnt="8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1E72CF-929A-42C1-B556-9AA210241E72}" type="pres">
      <dgm:prSet presAssocID="{F8CB4823-B495-45BD-89E6-5D36BDE4719A}" presName="descendantText" presStyleLbl="alignAcc1" presStyleIdx="3" presStyleCnt="8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6BBCB-3618-46CF-AA1F-5BBC3F6E9A4E}" type="pres">
      <dgm:prSet presAssocID="{B9D1F9F4-1FD4-47BD-A5BB-D32FFF641D72}" presName="sp" presStyleCnt="0"/>
      <dgm:spPr/>
    </dgm:pt>
    <dgm:pt modelId="{5D95FB8A-199F-423A-A715-7D63C5C9E90D}" type="pres">
      <dgm:prSet presAssocID="{E55491FB-5324-4A45-B069-3B838E70DFFC}" presName="composite" presStyleCnt="0"/>
      <dgm:spPr/>
    </dgm:pt>
    <dgm:pt modelId="{C41ADC80-CBC4-46A7-96FB-AF653875D1ED}" type="pres">
      <dgm:prSet presAssocID="{E55491FB-5324-4A45-B069-3B838E70DFFC}" presName="parentText" presStyleLbl="alignNode1" presStyleIdx="4" presStyleCnt="8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142E7A-AAB1-4077-808F-73ABAEC6E4B7}" type="pres">
      <dgm:prSet presAssocID="{E55491FB-5324-4A45-B069-3B838E70DFFC}" presName="descendantText" presStyleLbl="alignAcc1" presStyleIdx="4" presStyleCnt="8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1BF57F-1974-4D39-9237-9C5A4220B152}" type="pres">
      <dgm:prSet presAssocID="{0944EFC7-B792-4DBE-9D0B-CB0A1F3A77E9}" presName="sp" presStyleCnt="0"/>
      <dgm:spPr/>
    </dgm:pt>
    <dgm:pt modelId="{2964124E-9F83-407C-A751-3A04CD4C8243}" type="pres">
      <dgm:prSet presAssocID="{A32436C2-BD30-4C0A-9E1B-CAE2CA658471}" presName="composite" presStyleCnt="0"/>
      <dgm:spPr/>
    </dgm:pt>
    <dgm:pt modelId="{77B33C30-7FEA-486F-A16A-50C3F203B8EB}" type="pres">
      <dgm:prSet presAssocID="{A32436C2-BD30-4C0A-9E1B-CAE2CA658471}" presName="parentText" presStyleLbl="alignNode1" presStyleIdx="5" presStyleCnt="8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77CDD-A47E-496C-85DB-0004A15488D9}" type="pres">
      <dgm:prSet presAssocID="{A32436C2-BD30-4C0A-9E1B-CAE2CA658471}" presName="descendantText" presStyleLbl="alignAcc1" presStyleIdx="5" presStyleCnt="8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A22884-85DE-4074-B734-3E6E37B43670}" type="pres">
      <dgm:prSet presAssocID="{40CA9F5A-497E-4725-96FD-7DA0DDAF46BB}" presName="sp" presStyleCnt="0"/>
      <dgm:spPr/>
    </dgm:pt>
    <dgm:pt modelId="{AD2CFF5F-1FAB-4570-9013-2E2C794AEF9E}" type="pres">
      <dgm:prSet presAssocID="{357B00EA-DCFE-410B-995E-C0E970009BAE}" presName="composite" presStyleCnt="0"/>
      <dgm:spPr/>
    </dgm:pt>
    <dgm:pt modelId="{690D45CA-163B-4129-9930-573E9E259F0B}" type="pres">
      <dgm:prSet presAssocID="{357B00EA-DCFE-410B-995E-C0E970009BAE}" presName="parentText" presStyleLbl="alignNode1" presStyleIdx="6" presStyleCnt="8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1E234F-296D-4428-AECB-E8FCB542478C}" type="pres">
      <dgm:prSet presAssocID="{357B00EA-DCFE-410B-995E-C0E970009BAE}" presName="descendantText" presStyleLbl="alignAcc1" presStyleIdx="6" presStyleCnt="8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05ED64-5AD3-4C5F-B666-5E8200267396}" type="pres">
      <dgm:prSet presAssocID="{8567982E-8648-4738-9A3E-3ABA81D1016E}" presName="sp" presStyleCnt="0"/>
      <dgm:spPr/>
    </dgm:pt>
    <dgm:pt modelId="{E2918FDA-E2EF-434A-9A23-C7EBF4AF68A3}" type="pres">
      <dgm:prSet presAssocID="{2225E29F-B388-489C-999D-A907CE2568C2}" presName="composite" presStyleCnt="0"/>
      <dgm:spPr/>
    </dgm:pt>
    <dgm:pt modelId="{AECA335A-46B0-4C2E-AE35-424718D4D027}" type="pres">
      <dgm:prSet presAssocID="{2225E29F-B388-489C-999D-A907CE2568C2}" presName="parentText" presStyleLbl="alignNode1" presStyleIdx="7" presStyleCnt="8" custLinFactNeighborY="-183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56987E-420B-4F84-8BE0-D561F3E3C378}" type="pres">
      <dgm:prSet presAssocID="{2225E29F-B388-489C-999D-A907CE2568C2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56BABF-D31C-6746-A1CD-CD70BF4A2B0A}" type="presOf" srcId="{A2D8AEA8-5D08-4478-A8F4-A7703C82F0FA}" destId="{721E234F-296D-4428-AECB-E8FCB542478C}" srcOrd="0" destOrd="0" presId="urn:microsoft.com/office/officeart/2005/8/layout/chevron2"/>
    <dgm:cxn modelId="{242A6B49-CFFE-4B86-8731-9D84AFB44509}" srcId="{A32436C2-BD30-4C0A-9E1B-CAE2CA658471}" destId="{E3376C24-9841-47F3-87DB-985DA46F75C4}" srcOrd="0" destOrd="0" parTransId="{D2A4F2BC-1352-4DBD-9F0B-5B3608E0F307}" sibTransId="{6DCC61B3-D819-4193-A08F-E5586363D9B6}"/>
    <dgm:cxn modelId="{5433F306-999C-4E45-B9BE-920B5DEC4E5F}" srcId="{B75FBC2B-BA6E-4472-84F7-5539A3B5DCB7}" destId="{357B00EA-DCFE-410B-995E-C0E970009BAE}" srcOrd="6" destOrd="0" parTransId="{CD3F2076-535A-4C20-B988-8996C086757B}" sibTransId="{8567982E-8648-4738-9A3E-3ABA81D1016E}"/>
    <dgm:cxn modelId="{3228DB87-444A-4614-9293-5DB6FB1852E4}" srcId="{88230420-270E-4E49-B49F-447C64B4FE91}" destId="{E401B452-D57E-443C-B9CB-BEE082A6D2C9}" srcOrd="1" destOrd="0" parTransId="{ABD8D4BD-C23D-4200-B9C3-AB3D1159F2C4}" sibTransId="{5681C34C-7557-4F1E-8265-7CCE11806CC1}"/>
    <dgm:cxn modelId="{5ED42851-689B-A144-94B2-112A4F22B1F1}" type="presOf" srcId="{F8CB4823-B495-45BD-89E6-5D36BDE4719A}" destId="{75B30B22-7156-4194-8E11-E1FEE69A6C84}" srcOrd="0" destOrd="0" presId="urn:microsoft.com/office/officeart/2005/8/layout/chevron2"/>
    <dgm:cxn modelId="{12C294FE-BC20-8E42-8CC6-9782C163ABA7}" type="presOf" srcId="{B8A028A4-B659-422A-881B-52812D9E228D}" destId="{1D56987E-420B-4F84-8BE0-D561F3E3C378}" srcOrd="0" destOrd="0" presId="urn:microsoft.com/office/officeart/2005/8/layout/chevron2"/>
    <dgm:cxn modelId="{A5D0F175-CD0C-4C10-B340-09FCAEBD2F55}" srcId="{B75FBC2B-BA6E-4472-84F7-5539A3B5DCB7}" destId="{8C8C2EC8-BD02-4134-B8DC-E38E66A23AA2}" srcOrd="1" destOrd="0" parTransId="{73BE9582-A5FF-4B4C-BBCC-739F8733993C}" sibTransId="{5309839E-B8B6-4961-9A99-309FDAB1E4CE}"/>
    <dgm:cxn modelId="{CFB3476C-041E-4F7A-919B-36D4735B1C2C}" srcId="{703BFCEC-C2A2-45B4-AB35-C61289188D9B}" destId="{C60768A5-1EE5-4834-AB5F-A0872E4A8311}" srcOrd="0" destOrd="0" parTransId="{1A4BA846-C9E6-4441-B924-FEF83175A5CB}" sibTransId="{376950BD-8DEB-44E5-AA9B-F9C58294F053}"/>
    <dgm:cxn modelId="{14B8226B-613B-4749-868F-AA79ABEAFB3F}" type="presOf" srcId="{2225E29F-B388-489C-999D-A907CE2568C2}" destId="{AECA335A-46B0-4C2E-AE35-424718D4D027}" srcOrd="0" destOrd="0" presId="urn:microsoft.com/office/officeart/2005/8/layout/chevron2"/>
    <dgm:cxn modelId="{96628356-17F0-4322-ACD8-6CFDB2508F61}" srcId="{703BFCEC-C2A2-45B4-AB35-C61289188D9B}" destId="{3B0C3983-3D86-4DBB-9F30-018B35E44A62}" srcOrd="1" destOrd="0" parTransId="{605CEBAD-2F24-4D0A-8B6F-4F468B67FF53}" sibTransId="{8DEC4B9B-9CF6-489F-A0D8-96AC7B60FE4A}"/>
    <dgm:cxn modelId="{C3D4F5BC-7D08-D448-B554-BA57DFA92E0C}" type="presOf" srcId="{357B00EA-DCFE-410B-995E-C0E970009BAE}" destId="{690D45CA-163B-4129-9930-573E9E259F0B}" srcOrd="0" destOrd="0" presId="urn:microsoft.com/office/officeart/2005/8/layout/chevron2"/>
    <dgm:cxn modelId="{02387DBA-D1D6-EF48-B5A8-E3EE644FD2DE}" type="presOf" srcId="{F240F8D5-F015-46AC-93F1-64A902677955}" destId="{5F142E7A-AAB1-4077-808F-73ABAEC6E4B7}" srcOrd="0" destOrd="0" presId="urn:microsoft.com/office/officeart/2005/8/layout/chevron2"/>
    <dgm:cxn modelId="{9C5DC766-908A-1B4C-B3E1-F97017363A61}" type="presOf" srcId="{A32436C2-BD30-4C0A-9E1B-CAE2CA658471}" destId="{77B33C30-7FEA-486F-A16A-50C3F203B8EB}" srcOrd="0" destOrd="0" presId="urn:microsoft.com/office/officeart/2005/8/layout/chevron2"/>
    <dgm:cxn modelId="{9624AB32-EBC9-F340-B767-5AF28FE83BEA}" type="presOf" srcId="{E3376C24-9841-47F3-87DB-985DA46F75C4}" destId="{DC577CDD-A47E-496C-85DB-0004A15488D9}" srcOrd="0" destOrd="0" presId="urn:microsoft.com/office/officeart/2005/8/layout/chevron2"/>
    <dgm:cxn modelId="{2A5EFD3E-AF36-49E6-A30F-72B3EF728D5D}" srcId="{B75FBC2B-BA6E-4472-84F7-5539A3B5DCB7}" destId="{E55491FB-5324-4A45-B069-3B838E70DFFC}" srcOrd="4" destOrd="0" parTransId="{65AD831E-2B46-4E50-A015-875C54DC4EA9}" sibTransId="{0944EFC7-B792-4DBE-9D0B-CB0A1F3A77E9}"/>
    <dgm:cxn modelId="{4EBA6EE5-801F-4A00-951D-A676770C8E87}" srcId="{B75FBC2B-BA6E-4472-84F7-5539A3B5DCB7}" destId="{88230420-270E-4E49-B49F-447C64B4FE91}" srcOrd="0" destOrd="0" parTransId="{85B16225-EEF8-424C-A531-03E7893A2597}" sibTransId="{45F13546-928E-433E-9F12-CC9F709E9612}"/>
    <dgm:cxn modelId="{E38C066D-D880-4C58-BDBA-2D2BDA664A52}" srcId="{B75FBC2B-BA6E-4472-84F7-5539A3B5DCB7}" destId="{2225E29F-B388-489C-999D-A907CE2568C2}" srcOrd="7" destOrd="0" parTransId="{FA8FB40B-B7AB-4259-8C53-2CDA8BE9AB0D}" sibTransId="{189147EA-8D84-4A33-8E36-EAF1D91BEA07}"/>
    <dgm:cxn modelId="{3F358E81-3F86-41D6-AEE5-7FCCDD0B27E3}" srcId="{357B00EA-DCFE-410B-995E-C0E970009BAE}" destId="{A2D8AEA8-5D08-4478-A8F4-A7703C82F0FA}" srcOrd="0" destOrd="0" parTransId="{E02E0476-5AFF-46B7-8780-171F376BF87B}" sibTransId="{EE6F6153-7852-43AD-8A57-45BAE63C79A3}"/>
    <dgm:cxn modelId="{D4FBE42E-0526-47EF-9C64-9CE4471592D9}" srcId="{8C8C2EC8-BD02-4134-B8DC-E38E66A23AA2}" destId="{F2591A62-0B85-4FC5-9449-DE3119CDCD72}" srcOrd="0" destOrd="0" parTransId="{FCC0E7C3-5B1F-40E1-A3ED-520D00C2A081}" sibTransId="{F416C147-273F-4529-9443-80D71800F888}"/>
    <dgm:cxn modelId="{C973445B-FE2A-364D-AA7B-1F0DE3912136}" type="presOf" srcId="{F2591A62-0B85-4FC5-9449-DE3119CDCD72}" destId="{9C197FBA-0B3B-467C-AF71-A0175A3F9870}" srcOrd="0" destOrd="0" presId="urn:microsoft.com/office/officeart/2005/8/layout/chevron2"/>
    <dgm:cxn modelId="{63F3230E-4B51-EE4F-AC0F-7CB6316F788B}" type="presOf" srcId="{88230420-270E-4E49-B49F-447C64B4FE91}" destId="{A954AC06-EFE8-4324-8A3A-B35BA950495B}" srcOrd="0" destOrd="0" presId="urn:microsoft.com/office/officeart/2005/8/layout/chevron2"/>
    <dgm:cxn modelId="{5D91B69E-DDC6-1B46-972F-AA5D902824FC}" type="presOf" srcId="{703BFCEC-C2A2-45B4-AB35-C61289188D9B}" destId="{C0684075-F0DC-4F10-AB37-BB0F54203EEC}" srcOrd="0" destOrd="0" presId="urn:microsoft.com/office/officeart/2005/8/layout/chevron2"/>
    <dgm:cxn modelId="{2A9B6A24-1C4D-954A-9BAC-135E5BA53E7E}" type="presOf" srcId="{1B43E894-5BA3-4BFE-A47E-220F99C1B4AC}" destId="{BC1E72CF-929A-42C1-B556-9AA210241E72}" srcOrd="0" destOrd="0" presId="urn:microsoft.com/office/officeart/2005/8/layout/chevron2"/>
    <dgm:cxn modelId="{7C9A01E1-2CF9-B74D-870F-C919BFEE0A8F}" type="presOf" srcId="{B75FBC2B-BA6E-4472-84F7-5539A3B5DCB7}" destId="{32A2F21A-0CDC-493A-A66D-6DD65DE2B969}" srcOrd="0" destOrd="0" presId="urn:microsoft.com/office/officeart/2005/8/layout/chevron2"/>
    <dgm:cxn modelId="{B5B03F55-0FFE-C94F-A966-40A401C02B4A}" type="presOf" srcId="{E55491FB-5324-4A45-B069-3B838E70DFFC}" destId="{C41ADC80-CBC4-46A7-96FB-AF653875D1ED}" srcOrd="0" destOrd="0" presId="urn:microsoft.com/office/officeart/2005/8/layout/chevron2"/>
    <dgm:cxn modelId="{68AB98F5-87E1-6D46-A3F8-CE5453EEDB06}" type="presOf" srcId="{E401B452-D57E-443C-B9CB-BEE082A6D2C9}" destId="{5AA82CD8-40BE-4643-AE22-A7BCFE75FDD1}" srcOrd="0" destOrd="1" presId="urn:microsoft.com/office/officeart/2005/8/layout/chevron2"/>
    <dgm:cxn modelId="{4263325E-1160-4309-A8F1-379165A95327}" srcId="{E55491FB-5324-4A45-B069-3B838E70DFFC}" destId="{F240F8D5-F015-46AC-93F1-64A902677955}" srcOrd="0" destOrd="0" parTransId="{6F59F5F0-D464-4786-A8D2-470697296740}" sibTransId="{4D874CBE-9A43-4BBF-9875-8319205CBD45}"/>
    <dgm:cxn modelId="{0C0F954A-2E8A-4EA7-95A5-E3BC529DFC63}" srcId="{88230420-270E-4E49-B49F-447C64B4FE91}" destId="{9F2190C4-87B3-40DE-82B7-9B4D4C2E92A7}" srcOrd="0" destOrd="0" parTransId="{478948CD-8E6C-4B27-8F80-12568A12CB51}" sibTransId="{647C8A29-2594-42A0-827B-E36CC597E0DD}"/>
    <dgm:cxn modelId="{D6A4058B-1306-4578-9055-B0802B8DC37F}" srcId="{B75FBC2B-BA6E-4472-84F7-5539A3B5DCB7}" destId="{703BFCEC-C2A2-45B4-AB35-C61289188D9B}" srcOrd="2" destOrd="0" parTransId="{C7B5D8E6-BA8B-4E75-BE75-475119232DE8}" sibTransId="{54C02311-5C62-427A-BE34-CEFB6CC6E5F7}"/>
    <dgm:cxn modelId="{47C4A49B-0191-8B48-A8E1-2E46BE5D3B44}" type="presOf" srcId="{C60768A5-1EE5-4834-AB5F-A0872E4A8311}" destId="{A84C929D-3F4F-4B3B-B4FB-E61F2230390F}" srcOrd="0" destOrd="0" presId="urn:microsoft.com/office/officeart/2005/8/layout/chevron2"/>
    <dgm:cxn modelId="{49427DBE-63A7-44F7-B0A4-B8F2BDC1CE70}" srcId="{B75FBC2B-BA6E-4472-84F7-5539A3B5DCB7}" destId="{A32436C2-BD30-4C0A-9E1B-CAE2CA658471}" srcOrd="5" destOrd="0" parTransId="{393F8C91-3A50-4FAF-BF11-DF3A2C6C0747}" sibTransId="{40CA9F5A-497E-4725-96FD-7DA0DDAF46BB}"/>
    <dgm:cxn modelId="{6D928EB8-3D31-40FE-AF75-432BD9CC3E73}" srcId="{2225E29F-B388-489C-999D-A907CE2568C2}" destId="{B8A028A4-B659-422A-881B-52812D9E228D}" srcOrd="0" destOrd="0" parTransId="{E16A3561-6269-4DB4-AD1B-0C9CF923C4D6}" sibTransId="{6ED2D655-730B-4940-9672-B35681D233C9}"/>
    <dgm:cxn modelId="{E67B3B92-B3AE-9F41-82CE-CD2F95450D13}" type="presOf" srcId="{8C8C2EC8-BD02-4134-B8DC-E38E66A23AA2}" destId="{C1F86966-42D7-4338-A466-F7799D1462C2}" srcOrd="0" destOrd="0" presId="urn:microsoft.com/office/officeart/2005/8/layout/chevron2"/>
    <dgm:cxn modelId="{7FCF1FBC-6E96-4741-8FCD-984CB37196F2}" srcId="{B75FBC2B-BA6E-4472-84F7-5539A3B5DCB7}" destId="{F8CB4823-B495-45BD-89E6-5D36BDE4719A}" srcOrd="3" destOrd="0" parTransId="{71E09B03-5C7B-4911-ACFD-35499722D83D}" sibTransId="{B9D1F9F4-1FD4-47BD-A5BB-D32FFF641D72}"/>
    <dgm:cxn modelId="{DA476413-20FF-824B-82B1-F27378A3D0B1}" type="presOf" srcId="{3B0C3983-3D86-4DBB-9F30-018B35E44A62}" destId="{A84C929D-3F4F-4B3B-B4FB-E61F2230390F}" srcOrd="0" destOrd="1" presId="urn:microsoft.com/office/officeart/2005/8/layout/chevron2"/>
    <dgm:cxn modelId="{34C5A202-9119-6243-94CC-114C3808E10C}" type="presOf" srcId="{9F2190C4-87B3-40DE-82B7-9B4D4C2E92A7}" destId="{5AA82CD8-40BE-4643-AE22-A7BCFE75FDD1}" srcOrd="0" destOrd="0" presId="urn:microsoft.com/office/officeart/2005/8/layout/chevron2"/>
    <dgm:cxn modelId="{30642F06-ACE1-443B-8891-FD396677F368}" srcId="{F8CB4823-B495-45BD-89E6-5D36BDE4719A}" destId="{1B43E894-5BA3-4BFE-A47E-220F99C1B4AC}" srcOrd="0" destOrd="0" parTransId="{2D91FB6B-30AD-420C-A253-0891E943DE74}" sibTransId="{622620CC-9D73-41C1-9938-7932236C5D78}"/>
    <dgm:cxn modelId="{CC572747-076B-E04C-89E4-523F7CF147C6}" type="presParOf" srcId="{32A2F21A-0CDC-493A-A66D-6DD65DE2B969}" destId="{9B9193EB-C8E5-4CB1-A5E9-DE215A741EE8}" srcOrd="0" destOrd="0" presId="urn:microsoft.com/office/officeart/2005/8/layout/chevron2"/>
    <dgm:cxn modelId="{19435D72-4C1A-5940-8106-8DAF6E7543F1}" type="presParOf" srcId="{9B9193EB-C8E5-4CB1-A5E9-DE215A741EE8}" destId="{A954AC06-EFE8-4324-8A3A-B35BA950495B}" srcOrd="0" destOrd="0" presId="urn:microsoft.com/office/officeart/2005/8/layout/chevron2"/>
    <dgm:cxn modelId="{BC21D061-F1AB-0A4A-871B-9C610AA925BC}" type="presParOf" srcId="{9B9193EB-C8E5-4CB1-A5E9-DE215A741EE8}" destId="{5AA82CD8-40BE-4643-AE22-A7BCFE75FDD1}" srcOrd="1" destOrd="0" presId="urn:microsoft.com/office/officeart/2005/8/layout/chevron2"/>
    <dgm:cxn modelId="{63CB9915-7582-EE49-92EF-44D0CFDD2D0F}" type="presParOf" srcId="{32A2F21A-0CDC-493A-A66D-6DD65DE2B969}" destId="{AE6DDD6A-686B-45CC-BADE-C9BA2A2E7AC7}" srcOrd="1" destOrd="0" presId="urn:microsoft.com/office/officeart/2005/8/layout/chevron2"/>
    <dgm:cxn modelId="{204E4B0D-CA93-9349-9B0F-FE53A6DAA74B}" type="presParOf" srcId="{32A2F21A-0CDC-493A-A66D-6DD65DE2B969}" destId="{88D5445F-8AAA-461B-9E98-60808ADDABC8}" srcOrd="2" destOrd="0" presId="urn:microsoft.com/office/officeart/2005/8/layout/chevron2"/>
    <dgm:cxn modelId="{2536B547-31A1-C349-81B2-D768A62F41EC}" type="presParOf" srcId="{88D5445F-8AAA-461B-9E98-60808ADDABC8}" destId="{C1F86966-42D7-4338-A466-F7799D1462C2}" srcOrd="0" destOrd="0" presId="urn:microsoft.com/office/officeart/2005/8/layout/chevron2"/>
    <dgm:cxn modelId="{9D79C16C-901B-5B47-BDDA-5649D3E992CE}" type="presParOf" srcId="{88D5445F-8AAA-461B-9E98-60808ADDABC8}" destId="{9C197FBA-0B3B-467C-AF71-A0175A3F9870}" srcOrd="1" destOrd="0" presId="urn:microsoft.com/office/officeart/2005/8/layout/chevron2"/>
    <dgm:cxn modelId="{2391A00F-2047-BF4D-B05A-E80070E8D878}" type="presParOf" srcId="{32A2F21A-0CDC-493A-A66D-6DD65DE2B969}" destId="{588668D5-9A2A-482A-998B-F6E19FB6BF66}" srcOrd="3" destOrd="0" presId="urn:microsoft.com/office/officeart/2005/8/layout/chevron2"/>
    <dgm:cxn modelId="{48B5AE72-9846-F94B-B82F-89AC5A82D067}" type="presParOf" srcId="{32A2F21A-0CDC-493A-A66D-6DD65DE2B969}" destId="{88BAB36C-68B6-46ED-99C2-CBBD8330D407}" srcOrd="4" destOrd="0" presId="urn:microsoft.com/office/officeart/2005/8/layout/chevron2"/>
    <dgm:cxn modelId="{CAB960CF-EAA9-4D42-9E9C-A307B65737B2}" type="presParOf" srcId="{88BAB36C-68B6-46ED-99C2-CBBD8330D407}" destId="{C0684075-F0DC-4F10-AB37-BB0F54203EEC}" srcOrd="0" destOrd="0" presId="urn:microsoft.com/office/officeart/2005/8/layout/chevron2"/>
    <dgm:cxn modelId="{694CF77C-FDDD-0B49-9319-10B1C176E038}" type="presParOf" srcId="{88BAB36C-68B6-46ED-99C2-CBBD8330D407}" destId="{A84C929D-3F4F-4B3B-B4FB-E61F2230390F}" srcOrd="1" destOrd="0" presId="urn:microsoft.com/office/officeart/2005/8/layout/chevron2"/>
    <dgm:cxn modelId="{C95FEFCE-B59B-F443-8F45-D607157987B0}" type="presParOf" srcId="{32A2F21A-0CDC-493A-A66D-6DD65DE2B969}" destId="{3C9EBCA7-6F1A-488B-A3E6-F732EC9B382F}" srcOrd="5" destOrd="0" presId="urn:microsoft.com/office/officeart/2005/8/layout/chevron2"/>
    <dgm:cxn modelId="{5DFB4324-D957-0E47-961D-7741CFAD6943}" type="presParOf" srcId="{32A2F21A-0CDC-493A-A66D-6DD65DE2B969}" destId="{491B3587-A1F2-4852-BE0F-57A6B7480531}" srcOrd="6" destOrd="0" presId="urn:microsoft.com/office/officeart/2005/8/layout/chevron2"/>
    <dgm:cxn modelId="{EC40ECEF-0454-9041-B694-7BAD23A75758}" type="presParOf" srcId="{491B3587-A1F2-4852-BE0F-57A6B7480531}" destId="{75B30B22-7156-4194-8E11-E1FEE69A6C84}" srcOrd="0" destOrd="0" presId="urn:microsoft.com/office/officeart/2005/8/layout/chevron2"/>
    <dgm:cxn modelId="{A2925665-2192-7B4E-A11C-2A2C54B1E8E1}" type="presParOf" srcId="{491B3587-A1F2-4852-BE0F-57A6B7480531}" destId="{BC1E72CF-929A-42C1-B556-9AA210241E72}" srcOrd="1" destOrd="0" presId="urn:microsoft.com/office/officeart/2005/8/layout/chevron2"/>
    <dgm:cxn modelId="{D99413F0-C9ED-8F42-9358-81BC3512FF44}" type="presParOf" srcId="{32A2F21A-0CDC-493A-A66D-6DD65DE2B969}" destId="{89E6BBCB-3618-46CF-AA1F-5BBC3F6E9A4E}" srcOrd="7" destOrd="0" presId="urn:microsoft.com/office/officeart/2005/8/layout/chevron2"/>
    <dgm:cxn modelId="{048653D2-DDEC-BD4B-ACFB-C78436872C51}" type="presParOf" srcId="{32A2F21A-0CDC-493A-A66D-6DD65DE2B969}" destId="{5D95FB8A-199F-423A-A715-7D63C5C9E90D}" srcOrd="8" destOrd="0" presId="urn:microsoft.com/office/officeart/2005/8/layout/chevron2"/>
    <dgm:cxn modelId="{486DE5DB-F34D-6542-94BA-D3063BC87AE2}" type="presParOf" srcId="{5D95FB8A-199F-423A-A715-7D63C5C9E90D}" destId="{C41ADC80-CBC4-46A7-96FB-AF653875D1ED}" srcOrd="0" destOrd="0" presId="urn:microsoft.com/office/officeart/2005/8/layout/chevron2"/>
    <dgm:cxn modelId="{78645F38-CBD6-8C4C-BEE7-F960B5107D96}" type="presParOf" srcId="{5D95FB8A-199F-423A-A715-7D63C5C9E90D}" destId="{5F142E7A-AAB1-4077-808F-73ABAEC6E4B7}" srcOrd="1" destOrd="0" presId="urn:microsoft.com/office/officeart/2005/8/layout/chevron2"/>
    <dgm:cxn modelId="{1D6532BE-C800-644F-BAD4-083EB6E4AF17}" type="presParOf" srcId="{32A2F21A-0CDC-493A-A66D-6DD65DE2B969}" destId="{831BF57F-1974-4D39-9237-9C5A4220B152}" srcOrd="9" destOrd="0" presId="urn:microsoft.com/office/officeart/2005/8/layout/chevron2"/>
    <dgm:cxn modelId="{8174DEC4-1450-6646-B5E9-14DA12846900}" type="presParOf" srcId="{32A2F21A-0CDC-493A-A66D-6DD65DE2B969}" destId="{2964124E-9F83-407C-A751-3A04CD4C8243}" srcOrd="10" destOrd="0" presId="urn:microsoft.com/office/officeart/2005/8/layout/chevron2"/>
    <dgm:cxn modelId="{22A19B83-AC98-0340-8D91-A68054ED93C0}" type="presParOf" srcId="{2964124E-9F83-407C-A751-3A04CD4C8243}" destId="{77B33C30-7FEA-486F-A16A-50C3F203B8EB}" srcOrd="0" destOrd="0" presId="urn:microsoft.com/office/officeart/2005/8/layout/chevron2"/>
    <dgm:cxn modelId="{5ED67326-3CFC-F542-B04F-AEC7CB196E5C}" type="presParOf" srcId="{2964124E-9F83-407C-A751-3A04CD4C8243}" destId="{DC577CDD-A47E-496C-85DB-0004A15488D9}" srcOrd="1" destOrd="0" presId="urn:microsoft.com/office/officeart/2005/8/layout/chevron2"/>
    <dgm:cxn modelId="{3B9A0279-56FC-674A-8A7C-01FD47E4CF3B}" type="presParOf" srcId="{32A2F21A-0CDC-493A-A66D-6DD65DE2B969}" destId="{5DA22884-85DE-4074-B734-3E6E37B43670}" srcOrd="11" destOrd="0" presId="urn:microsoft.com/office/officeart/2005/8/layout/chevron2"/>
    <dgm:cxn modelId="{E96F5BF5-AC87-4145-AE1A-534E2A7FE7DA}" type="presParOf" srcId="{32A2F21A-0CDC-493A-A66D-6DD65DE2B969}" destId="{AD2CFF5F-1FAB-4570-9013-2E2C794AEF9E}" srcOrd="12" destOrd="0" presId="urn:microsoft.com/office/officeart/2005/8/layout/chevron2"/>
    <dgm:cxn modelId="{045DFA6F-A4E3-1647-97DB-35B93A07B9B1}" type="presParOf" srcId="{AD2CFF5F-1FAB-4570-9013-2E2C794AEF9E}" destId="{690D45CA-163B-4129-9930-573E9E259F0B}" srcOrd="0" destOrd="0" presId="urn:microsoft.com/office/officeart/2005/8/layout/chevron2"/>
    <dgm:cxn modelId="{D9F1C3EC-6751-F941-9881-14E72CFDC92E}" type="presParOf" srcId="{AD2CFF5F-1FAB-4570-9013-2E2C794AEF9E}" destId="{721E234F-296D-4428-AECB-E8FCB542478C}" srcOrd="1" destOrd="0" presId="urn:microsoft.com/office/officeart/2005/8/layout/chevron2"/>
    <dgm:cxn modelId="{2C0DD917-E43F-374E-845B-AD38D462B970}" type="presParOf" srcId="{32A2F21A-0CDC-493A-A66D-6DD65DE2B969}" destId="{1C05ED64-5AD3-4C5F-B666-5E8200267396}" srcOrd="13" destOrd="0" presId="urn:microsoft.com/office/officeart/2005/8/layout/chevron2"/>
    <dgm:cxn modelId="{B59DF284-ED92-224F-990E-802645E63474}" type="presParOf" srcId="{32A2F21A-0CDC-493A-A66D-6DD65DE2B969}" destId="{E2918FDA-E2EF-434A-9A23-C7EBF4AF68A3}" srcOrd="14" destOrd="0" presId="urn:microsoft.com/office/officeart/2005/8/layout/chevron2"/>
    <dgm:cxn modelId="{012AC179-FAC8-114D-8B76-1E8FBD0B5ADF}" type="presParOf" srcId="{E2918FDA-E2EF-434A-9A23-C7EBF4AF68A3}" destId="{AECA335A-46B0-4C2E-AE35-424718D4D027}" srcOrd="0" destOrd="0" presId="urn:microsoft.com/office/officeart/2005/8/layout/chevron2"/>
    <dgm:cxn modelId="{4AC6D2B2-5951-B143-A2FF-057D122244CD}" type="presParOf" srcId="{E2918FDA-E2EF-434A-9A23-C7EBF4AF68A3}" destId="{1D56987E-420B-4F84-8BE0-D561F3E3C37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4AC06-EFE8-4324-8A3A-B35BA950495B}">
      <dsp:nvSpPr>
        <dsp:cNvPr id="0" name=""/>
        <dsp:cNvSpPr/>
      </dsp:nvSpPr>
      <dsp:spPr>
        <a:xfrm rot="5400000">
          <a:off x="-104939" y="111384"/>
          <a:ext cx="699599" cy="489719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  <a:latin typeface="Calibri"/>
              <a:ea typeface="+mn-ea"/>
              <a:cs typeface="+mn-cs"/>
            </a:rPr>
            <a:t>12 </a:t>
          </a:r>
          <a:r>
            <a:rPr lang="en-US" sz="1600" kern="1200" dirty="0" smtClean="0">
              <a:solidFill>
                <a:srgbClr val="000000"/>
              </a:solidFill>
              <a:latin typeface="Calibri"/>
              <a:ea typeface="+mn-ea"/>
              <a:cs typeface="+mn-cs"/>
            </a:rPr>
            <a:t>Sept</a:t>
          </a:r>
          <a:endParaRPr lang="en-US" sz="1600" kern="1200" dirty="0">
            <a:solidFill>
              <a:srgbClr val="000000"/>
            </a:solidFill>
            <a:latin typeface="Calibri"/>
            <a:ea typeface="+mn-ea"/>
            <a:cs typeface="+mn-cs"/>
          </a:endParaRPr>
        </a:p>
      </dsp:txBody>
      <dsp:txXfrm rot="-5400000">
        <a:off x="2" y="251304"/>
        <a:ext cx="489719" cy="209880"/>
      </dsp:txXfrm>
    </dsp:sp>
    <dsp:sp modelId="{5AA82CD8-40BE-4643-AE22-A7BCFE75FDD1}">
      <dsp:nvSpPr>
        <dsp:cNvPr id="0" name=""/>
        <dsp:cNvSpPr/>
      </dsp:nvSpPr>
      <dsp:spPr>
        <a:xfrm rot="5400000">
          <a:off x="2581048" y="-2099473"/>
          <a:ext cx="454978" cy="4653925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Website and invitation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Registration starts 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-5400000">
        <a:off x="481575" y="22210"/>
        <a:ext cx="4631715" cy="410558"/>
      </dsp:txXfrm>
    </dsp:sp>
    <dsp:sp modelId="{C1F86966-42D7-4338-A466-F7799D1462C2}">
      <dsp:nvSpPr>
        <dsp:cNvPr id="0" name=""/>
        <dsp:cNvSpPr/>
      </dsp:nvSpPr>
      <dsp:spPr>
        <a:xfrm rot="5400000">
          <a:off x="-104939" y="737425"/>
          <a:ext cx="699599" cy="489719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00"/>
              </a:solidFill>
              <a:latin typeface="Calibri"/>
              <a:ea typeface="+mn-ea"/>
              <a:cs typeface="+mn-cs"/>
            </a:rPr>
            <a:t>23 Sept</a:t>
          </a:r>
          <a:endParaRPr lang="en-US" sz="2000" kern="1200" dirty="0">
            <a:solidFill>
              <a:srgbClr val="000000"/>
            </a:solidFill>
            <a:latin typeface="Calibri"/>
            <a:ea typeface="+mn-ea"/>
            <a:cs typeface="+mn-cs"/>
          </a:endParaRPr>
        </a:p>
      </dsp:txBody>
      <dsp:txXfrm rot="-5400000">
        <a:off x="2" y="877345"/>
        <a:ext cx="489719" cy="209880"/>
      </dsp:txXfrm>
    </dsp:sp>
    <dsp:sp modelId="{9C197FBA-0B3B-467C-AF71-A0175A3F9870}">
      <dsp:nvSpPr>
        <dsp:cNvPr id="0" name=""/>
        <dsp:cNvSpPr/>
      </dsp:nvSpPr>
      <dsp:spPr>
        <a:xfrm rot="5400000">
          <a:off x="2589312" y="-1467106"/>
          <a:ext cx="454739" cy="4653925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eDM</a:t>
          </a: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 &amp; Community announcement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-5400000">
        <a:off x="489720" y="654685"/>
        <a:ext cx="4631726" cy="410341"/>
      </dsp:txXfrm>
    </dsp:sp>
    <dsp:sp modelId="{C0684075-F0DC-4F10-AB37-BB0F54203EEC}">
      <dsp:nvSpPr>
        <dsp:cNvPr id="0" name=""/>
        <dsp:cNvSpPr/>
      </dsp:nvSpPr>
      <dsp:spPr>
        <a:xfrm rot="5400000">
          <a:off x="-104939" y="1363467"/>
          <a:ext cx="699599" cy="489719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00"/>
              </a:solidFill>
              <a:latin typeface="Calibri"/>
              <a:ea typeface="+mn-ea"/>
              <a:cs typeface="+mn-cs"/>
            </a:rPr>
            <a:t>29 Sept</a:t>
          </a:r>
          <a:endParaRPr lang="en-US" sz="1800" kern="1200" dirty="0">
            <a:solidFill>
              <a:srgbClr val="000000"/>
            </a:solidFill>
            <a:latin typeface="Calibri"/>
            <a:ea typeface="+mn-ea"/>
            <a:cs typeface="+mn-cs"/>
          </a:endParaRPr>
        </a:p>
      </dsp:txBody>
      <dsp:txXfrm rot="-5400000">
        <a:off x="2" y="1503387"/>
        <a:ext cx="489719" cy="209880"/>
      </dsp:txXfrm>
    </dsp:sp>
    <dsp:sp modelId="{A84C929D-3F4F-4B3B-B4FB-E61F2230390F}">
      <dsp:nvSpPr>
        <dsp:cNvPr id="0" name=""/>
        <dsp:cNvSpPr/>
      </dsp:nvSpPr>
      <dsp:spPr>
        <a:xfrm rot="5400000">
          <a:off x="2589312" y="-841065"/>
          <a:ext cx="454739" cy="4653925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Launch of Big Apps Challenge 1.0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Press release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-5400000">
        <a:off x="489720" y="1280726"/>
        <a:ext cx="4631726" cy="410341"/>
      </dsp:txXfrm>
    </dsp:sp>
    <dsp:sp modelId="{75B30B22-7156-4194-8E11-E1FEE69A6C84}">
      <dsp:nvSpPr>
        <dsp:cNvPr id="0" name=""/>
        <dsp:cNvSpPr/>
      </dsp:nvSpPr>
      <dsp:spPr>
        <a:xfrm rot="5400000">
          <a:off x="-104939" y="1989508"/>
          <a:ext cx="699599" cy="489719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00"/>
              </a:solidFill>
              <a:latin typeface="Calibri"/>
              <a:ea typeface="+mn-ea"/>
              <a:cs typeface="+mn-cs"/>
            </a:rPr>
            <a:t>13-19 Oct</a:t>
          </a:r>
          <a:endParaRPr lang="en-US" sz="1600" kern="1200" dirty="0">
            <a:solidFill>
              <a:srgbClr val="000000"/>
            </a:solidFill>
            <a:latin typeface="Calibri"/>
            <a:ea typeface="+mn-ea"/>
            <a:cs typeface="+mn-cs"/>
          </a:endParaRPr>
        </a:p>
      </dsp:txBody>
      <dsp:txXfrm rot="-5400000">
        <a:off x="2" y="2129428"/>
        <a:ext cx="489719" cy="209880"/>
      </dsp:txXfrm>
    </dsp:sp>
    <dsp:sp modelId="{BC1E72CF-929A-42C1-B556-9AA210241E72}">
      <dsp:nvSpPr>
        <dsp:cNvPr id="0" name=""/>
        <dsp:cNvSpPr/>
      </dsp:nvSpPr>
      <dsp:spPr>
        <a:xfrm rot="5400000">
          <a:off x="2589312" y="-215023"/>
          <a:ext cx="454739" cy="4653925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Ideation workshop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-5400000">
        <a:off x="489720" y="1906768"/>
        <a:ext cx="4631726" cy="410341"/>
      </dsp:txXfrm>
    </dsp:sp>
    <dsp:sp modelId="{C41ADC80-CBC4-46A7-96FB-AF653875D1ED}">
      <dsp:nvSpPr>
        <dsp:cNvPr id="0" name=""/>
        <dsp:cNvSpPr/>
      </dsp:nvSpPr>
      <dsp:spPr>
        <a:xfrm rot="5400000">
          <a:off x="-104939" y="2615550"/>
          <a:ext cx="699599" cy="489719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000000"/>
              </a:solidFill>
              <a:latin typeface="Calibri"/>
              <a:ea typeface="+mn-ea"/>
              <a:cs typeface="+mn-cs"/>
            </a:rPr>
            <a:t>20 Oct – 20 Nov</a:t>
          </a:r>
          <a:endParaRPr lang="en-US" sz="1400" kern="1200" dirty="0">
            <a:solidFill>
              <a:srgbClr val="000000"/>
            </a:solidFill>
            <a:latin typeface="Calibri"/>
            <a:ea typeface="+mn-ea"/>
            <a:cs typeface="+mn-cs"/>
          </a:endParaRPr>
        </a:p>
      </dsp:txBody>
      <dsp:txXfrm rot="-5400000">
        <a:off x="2" y="2755470"/>
        <a:ext cx="489719" cy="209880"/>
      </dsp:txXfrm>
    </dsp:sp>
    <dsp:sp modelId="{5F142E7A-AAB1-4077-808F-73ABAEC6E4B7}">
      <dsp:nvSpPr>
        <dsp:cNvPr id="0" name=""/>
        <dsp:cNvSpPr/>
      </dsp:nvSpPr>
      <dsp:spPr>
        <a:xfrm rot="5400000">
          <a:off x="2589312" y="411017"/>
          <a:ext cx="454739" cy="4653925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Big Apps Development (4 weeks)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-5400000">
        <a:off x="489720" y="2532809"/>
        <a:ext cx="4631726" cy="410341"/>
      </dsp:txXfrm>
    </dsp:sp>
    <dsp:sp modelId="{77B33C30-7FEA-486F-A16A-50C3F203B8EB}">
      <dsp:nvSpPr>
        <dsp:cNvPr id="0" name=""/>
        <dsp:cNvSpPr/>
      </dsp:nvSpPr>
      <dsp:spPr>
        <a:xfrm rot="5400000">
          <a:off x="-104939" y="3241591"/>
          <a:ext cx="699599" cy="489719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00"/>
              </a:solidFill>
              <a:latin typeface="Calibri"/>
              <a:ea typeface="+mn-ea"/>
              <a:cs typeface="+mn-cs"/>
            </a:rPr>
            <a:t>20-21 Nov</a:t>
          </a:r>
          <a:endParaRPr lang="en-US" sz="1600" kern="1200" dirty="0">
            <a:solidFill>
              <a:srgbClr val="000000"/>
            </a:solidFill>
            <a:latin typeface="Calibri"/>
            <a:ea typeface="+mn-ea"/>
            <a:cs typeface="+mn-cs"/>
          </a:endParaRPr>
        </a:p>
      </dsp:txBody>
      <dsp:txXfrm rot="-5400000">
        <a:off x="2" y="3381511"/>
        <a:ext cx="489719" cy="209880"/>
      </dsp:txXfrm>
    </dsp:sp>
    <dsp:sp modelId="{DC577CDD-A47E-496C-85DB-0004A15488D9}">
      <dsp:nvSpPr>
        <dsp:cNvPr id="0" name=""/>
        <dsp:cNvSpPr/>
      </dsp:nvSpPr>
      <dsp:spPr>
        <a:xfrm rot="5400000">
          <a:off x="2589312" y="1037059"/>
          <a:ext cx="454739" cy="4653925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Submission of Big Apps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-5400000">
        <a:off x="489720" y="3158851"/>
        <a:ext cx="4631726" cy="410341"/>
      </dsp:txXfrm>
    </dsp:sp>
    <dsp:sp modelId="{690D45CA-163B-4129-9930-573E9E259F0B}">
      <dsp:nvSpPr>
        <dsp:cNvPr id="0" name=""/>
        <dsp:cNvSpPr/>
      </dsp:nvSpPr>
      <dsp:spPr>
        <a:xfrm rot="5400000">
          <a:off x="-104939" y="3867633"/>
          <a:ext cx="699599" cy="489719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00"/>
              </a:solidFill>
              <a:latin typeface="Calibri"/>
              <a:ea typeface="+mn-ea"/>
              <a:cs typeface="+mn-cs"/>
            </a:rPr>
            <a:t>27 Nov</a:t>
          </a:r>
          <a:endParaRPr lang="en-US" sz="1600" kern="1200" dirty="0">
            <a:solidFill>
              <a:srgbClr val="000000"/>
            </a:solidFill>
            <a:latin typeface="Calibri"/>
            <a:ea typeface="+mn-ea"/>
            <a:cs typeface="+mn-cs"/>
          </a:endParaRPr>
        </a:p>
      </dsp:txBody>
      <dsp:txXfrm rot="-5400000">
        <a:off x="2" y="4007553"/>
        <a:ext cx="489719" cy="209880"/>
      </dsp:txXfrm>
    </dsp:sp>
    <dsp:sp modelId="{721E234F-296D-4428-AECB-E8FCB542478C}">
      <dsp:nvSpPr>
        <dsp:cNvPr id="0" name=""/>
        <dsp:cNvSpPr/>
      </dsp:nvSpPr>
      <dsp:spPr>
        <a:xfrm rot="5400000">
          <a:off x="2589312" y="1663100"/>
          <a:ext cx="454739" cy="4653925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BAC Finals Judging Sessions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-5400000">
        <a:off x="489720" y="3784892"/>
        <a:ext cx="4631726" cy="410341"/>
      </dsp:txXfrm>
    </dsp:sp>
    <dsp:sp modelId="{AECA335A-46B0-4C2E-AE35-424718D4D027}">
      <dsp:nvSpPr>
        <dsp:cNvPr id="0" name=""/>
        <dsp:cNvSpPr/>
      </dsp:nvSpPr>
      <dsp:spPr>
        <a:xfrm rot="5400000">
          <a:off x="-104939" y="4480823"/>
          <a:ext cx="699599" cy="489719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Calibri"/>
              <a:ea typeface="+mn-ea"/>
              <a:cs typeface="+mn-cs"/>
            </a:rPr>
            <a:t>15 Dec</a:t>
          </a:r>
          <a:endParaRPr lang="en-US" sz="1600" kern="1200" dirty="0">
            <a:solidFill>
              <a:schemeClr val="tx1"/>
            </a:solidFill>
            <a:latin typeface="Calibri"/>
            <a:ea typeface="+mn-ea"/>
            <a:cs typeface="+mn-cs"/>
          </a:endParaRPr>
        </a:p>
      </dsp:txBody>
      <dsp:txXfrm rot="-5400000">
        <a:off x="2" y="4620743"/>
        <a:ext cx="489719" cy="209880"/>
      </dsp:txXfrm>
    </dsp:sp>
    <dsp:sp modelId="{1D56987E-420B-4F84-8BE0-D561F3E3C378}">
      <dsp:nvSpPr>
        <dsp:cNvPr id="0" name=""/>
        <dsp:cNvSpPr/>
      </dsp:nvSpPr>
      <dsp:spPr>
        <a:xfrm rot="5400000">
          <a:off x="2589312" y="2289142"/>
          <a:ext cx="454739" cy="4653925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Award </a:t>
          </a: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Event with BDA Conference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-5400000">
        <a:off x="489720" y="4410934"/>
        <a:ext cx="4631726" cy="410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7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797-1B1C-E841-8506-18667DF5BC3C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FCB8-1763-994C-ABCF-F89D632C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3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797-1B1C-E841-8506-18667DF5BC3C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FCB8-1763-994C-ABCF-F89D632C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7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84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84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797-1B1C-E841-8506-18667DF5BC3C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FCB8-1763-994C-ABCF-F89D632C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91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0961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8120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8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50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6907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0101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6981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9314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6889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7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257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797-1B1C-E841-8506-18667DF5BC3C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FCB8-1763-994C-ABCF-F89D632C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44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7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5640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292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0745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96840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91390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7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9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83697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80020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8153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66217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43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4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797-1B1C-E841-8506-18667DF5BC3C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FCB8-1763-994C-ABCF-F89D632C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994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6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69376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6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13963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29732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70959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33191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81471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5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8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36783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6918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49440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428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6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797-1B1C-E841-8506-18667DF5BC3C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FCB8-1763-994C-ABCF-F89D632C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737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68498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4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98505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4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0487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92739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36204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36912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35039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2258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65786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43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4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4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797-1B1C-E841-8506-18667DF5BC3C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FCB8-1763-994C-ABCF-F89D632C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713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63841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65447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81890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22295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88022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4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797-1B1C-E841-8506-18667DF5BC3C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FCB8-1763-994C-ABCF-F89D632C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5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797-1B1C-E841-8506-18667DF5BC3C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FCB8-1763-994C-ABCF-F89D632C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7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9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797-1B1C-E841-8506-18667DF5BC3C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FCB8-1763-994C-ABCF-F89D632C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2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797-1B1C-E841-8506-18667DF5BC3C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FCB8-1763-994C-ABCF-F89D632C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4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52797-1B1C-E841-8506-18667DF5BC3C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9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EFCB8-1763-994C-ABCF-F89D632C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7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9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057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8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8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8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887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7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187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1819874-0814-4266-9727-98278A22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19/05/15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4F766E6-F1EF-4235-8788-1CB2AB5204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537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46.xml"/><Relationship Id="rId2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7944" y="2460186"/>
            <a:ext cx="7430256" cy="885638"/>
          </a:xfrm>
          <a:prstGeom prst="rect">
            <a:avLst/>
          </a:prstGeom>
          <a:solidFill>
            <a:srgbClr val="DD0F2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 defTabSz="713232"/>
            <a:endParaRPr lang="en-US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Apps Challenge V2.0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3019" y="3842365"/>
            <a:ext cx="6570502" cy="1233365"/>
          </a:xfrm>
        </p:spPr>
        <p:txBody>
          <a:bodyPr/>
          <a:lstStyle/>
          <a:p>
            <a:r>
              <a:rPr lang="en-US" dirty="0" smtClean="0"/>
              <a:t>Framework and Scope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14" y="2460186"/>
            <a:ext cx="1741064" cy="885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 defTabSz="713232"/>
            <a:endParaRPr lang="en-US" sz="14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978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7149" y="141446"/>
            <a:ext cx="8848803" cy="888220"/>
            <a:chOff x="0" y="397951"/>
            <a:chExt cx="8458200" cy="888220"/>
          </a:xfrm>
        </p:grpSpPr>
        <p:sp>
          <p:nvSpPr>
            <p:cNvPr id="12" name="Rectangle 11"/>
            <p:cNvSpPr/>
            <p:nvPr/>
          </p:nvSpPr>
          <p:spPr>
            <a:xfrm>
              <a:off x="1027944" y="397951"/>
              <a:ext cx="7430256" cy="885638"/>
            </a:xfrm>
            <a:prstGeom prst="rect">
              <a:avLst/>
            </a:prstGeom>
            <a:solidFill>
              <a:srgbClr val="DD0F2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400533"/>
              <a:ext cx="1741064" cy="885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616" y="-15477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Big App Challenge V1.0 Judging Session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56" y="1325564"/>
            <a:ext cx="3969765" cy="25241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2" y="1325562"/>
            <a:ext cx="4216267" cy="25241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2" y="3990843"/>
            <a:ext cx="4216267" cy="25194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56" y="3990844"/>
            <a:ext cx="3969765" cy="251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88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54580"/>
            <a:ext cx="8987281" cy="888220"/>
            <a:chOff x="0" y="397951"/>
            <a:chExt cx="8458200" cy="888220"/>
          </a:xfrm>
        </p:grpSpPr>
        <p:sp>
          <p:nvSpPr>
            <p:cNvPr id="8" name="Rectangle 7"/>
            <p:cNvSpPr/>
            <p:nvPr/>
          </p:nvSpPr>
          <p:spPr>
            <a:xfrm>
              <a:off x="1027944" y="397951"/>
              <a:ext cx="7430256" cy="885638"/>
            </a:xfrm>
            <a:prstGeom prst="rect">
              <a:avLst/>
            </a:prstGeom>
            <a:solidFill>
              <a:srgbClr val="DD0F2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400533"/>
              <a:ext cx="1741064" cy="885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59796" y="-116886"/>
            <a:ext cx="8660207" cy="1058129"/>
          </a:xfrm>
        </p:spPr>
        <p:txBody>
          <a:bodyPr>
            <a:noAutofit/>
          </a:bodyPr>
          <a:lstStyle/>
          <a:p>
            <a:r>
              <a:rPr lang="en-US" sz="3200" dirty="0" smtClean="0"/>
              <a:t>BDA Conference and Award Ceremony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69279" y="1339484"/>
            <a:ext cx="48533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Event Summary</a:t>
            </a:r>
          </a:p>
          <a:p>
            <a:r>
              <a:rPr lang="en-US" dirty="0" smtClean="0"/>
              <a:t>Well attended by 150 </a:t>
            </a:r>
            <a:r>
              <a:rPr lang="en-US" dirty="0" err="1" smtClean="0"/>
              <a:t>pax</a:t>
            </a:r>
            <a:endParaRPr lang="en-US" dirty="0" smtClean="0"/>
          </a:p>
          <a:p>
            <a:r>
              <a:rPr lang="en-US" dirty="0" smtClean="0"/>
              <a:t>Date : 15</a:t>
            </a:r>
            <a:r>
              <a:rPr lang="en-US" baseline="30000" dirty="0" smtClean="0"/>
              <a:t>th</a:t>
            </a:r>
            <a:r>
              <a:rPr lang="en-US" dirty="0" smtClean="0"/>
              <a:t> Dec 2014</a:t>
            </a:r>
          </a:p>
          <a:p>
            <a:r>
              <a:rPr lang="en-US" dirty="0" smtClean="0"/>
              <a:t>Venue : Le </a:t>
            </a:r>
            <a:r>
              <a:rPr lang="en-US" dirty="0" err="1" smtClean="0"/>
              <a:t>Meridien</a:t>
            </a:r>
            <a:r>
              <a:rPr lang="en-US" dirty="0"/>
              <a:t> </a:t>
            </a:r>
            <a:r>
              <a:rPr lang="en-US" dirty="0" smtClean="0"/>
              <a:t>Hotel</a:t>
            </a:r>
          </a:p>
          <a:p>
            <a:r>
              <a:rPr lang="en-US" dirty="0" smtClean="0"/>
              <a:t>We had a exhibition area with 4 finalist and 3  winners showcasing their Big App solutions</a:t>
            </a:r>
          </a:p>
          <a:p>
            <a:r>
              <a:rPr lang="en-US" dirty="0" smtClean="0"/>
              <a:t>Overall satisfaction – 98% satisfied -&gt; very satisfied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229851"/>
              </p:ext>
            </p:extLst>
          </p:nvPr>
        </p:nvGraphicFramePr>
        <p:xfrm>
          <a:off x="5389899" y="1443465"/>
          <a:ext cx="3597382" cy="5342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3"/>
                <a:gridCol w="3091559"/>
              </a:tblGrid>
              <a:tr h="2446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Time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Agenda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</a:tr>
              <a:tr h="2446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8:30am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Registration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</a:tr>
              <a:tr h="3968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9:30am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Opening Remarks by Multimedia Development Coorporation (MDeC)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Dato’ Yasmin Mahmood, CEO, MDeC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</a:tr>
              <a:tr h="2845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9:40am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Prize Presentation to the Winners of National Big App Challenge 2014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</a:tr>
              <a:tr h="6578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10:00am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Open Data Business Models – “UK Experience”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Ms. Liz Carolan, International Development Manager,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Open Data Institute, United Kingdom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</a:tr>
              <a:tr h="2446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10:30am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Emcee will be inviting Dato’ Yasmin to a booth walkabouts at the exhibition area.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</a:tr>
              <a:tr h="2446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10:45am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Break and Networking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</a:tr>
              <a:tr h="6578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11:05am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How Big Data Plays a Part in TM Innovation Ecosystem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Mr. Giorgio Migliarina,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Chief Technology and Innovation Officer, Telekom Malaysia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</a:tr>
              <a:tr h="6578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11:35am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Open Data – Privacy Challenges and Trends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Dr. </a:t>
                      </a:r>
                      <a:r>
                        <a:rPr lang="en-US" sz="900" dirty="0" err="1">
                          <a:effectLst/>
                        </a:rPr>
                        <a:t>Dzaharudin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Mansor</a:t>
                      </a:r>
                      <a:r>
                        <a:rPr lang="en-US" sz="900" dirty="0">
                          <a:effectLst/>
                        </a:rPr>
                        <a:t>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National Technology Officer, Microsoft Malaysia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</a:tr>
              <a:tr h="8120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12:05noon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Knowledge is Power – The importance of big data integration and analytics in the Logical Data Warehouse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Mr. Szilard Barany, 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Principal Technology Consultant, Teradata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</a:tr>
              <a:tr h="2446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12:35pm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Lunch and Networking Session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22" marR="56622" marT="45298" marB="45298"/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6168268"/>
              </p:ext>
            </p:extLst>
          </p:nvPr>
        </p:nvGraphicFramePr>
        <p:xfrm>
          <a:off x="327073" y="3643532"/>
          <a:ext cx="3682220" cy="3024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157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6049" y="55605"/>
            <a:ext cx="8458200" cy="888220"/>
            <a:chOff x="0" y="397951"/>
            <a:chExt cx="8458200" cy="888220"/>
          </a:xfrm>
        </p:grpSpPr>
        <p:sp>
          <p:nvSpPr>
            <p:cNvPr id="8" name="Rectangle 7"/>
            <p:cNvSpPr/>
            <p:nvPr/>
          </p:nvSpPr>
          <p:spPr>
            <a:xfrm>
              <a:off x="1027944" y="397951"/>
              <a:ext cx="7430256" cy="885638"/>
            </a:xfrm>
            <a:prstGeom prst="rect">
              <a:avLst/>
            </a:prstGeom>
            <a:solidFill>
              <a:srgbClr val="DD0F2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400533"/>
              <a:ext cx="1741064" cy="885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-25822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Stats BDA Conference and Award Ceremonies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479" y="1051903"/>
            <a:ext cx="478389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General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79% evaluations gathered – 119 forms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60% Small to Mid size (&lt;500) companies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28% are decision makers 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6% are data scientist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Content prepared are relevant to the audiences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128362"/>
              </p:ext>
            </p:extLst>
          </p:nvPr>
        </p:nvGraphicFramePr>
        <p:xfrm>
          <a:off x="73857" y="897158"/>
          <a:ext cx="4515730" cy="2816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8303062"/>
              </p:ext>
            </p:extLst>
          </p:nvPr>
        </p:nvGraphicFramePr>
        <p:xfrm>
          <a:off x="253219" y="3840480"/>
          <a:ext cx="4331971" cy="301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835565"/>
              </p:ext>
            </p:extLst>
          </p:nvPr>
        </p:nvGraphicFramePr>
        <p:xfrm>
          <a:off x="4652889" y="4009296"/>
          <a:ext cx="4283614" cy="3045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20951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" y="254580"/>
            <a:ext cx="8987281" cy="888220"/>
            <a:chOff x="0" y="397951"/>
            <a:chExt cx="8458200" cy="888220"/>
          </a:xfrm>
        </p:grpSpPr>
        <p:sp>
          <p:nvSpPr>
            <p:cNvPr id="5" name="Rectangle 4"/>
            <p:cNvSpPr/>
            <p:nvPr/>
          </p:nvSpPr>
          <p:spPr>
            <a:xfrm>
              <a:off x="1027944" y="397951"/>
              <a:ext cx="7430256" cy="885638"/>
            </a:xfrm>
            <a:prstGeom prst="rect">
              <a:avLst/>
            </a:prstGeom>
            <a:solidFill>
              <a:srgbClr val="DD0F2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400533"/>
              <a:ext cx="1741064" cy="885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" name="Title 3"/>
          <p:cNvSpPr txBox="1">
            <a:spLocks/>
          </p:cNvSpPr>
          <p:nvPr/>
        </p:nvSpPr>
        <p:spPr>
          <a:xfrm>
            <a:off x="1849971" y="124885"/>
            <a:ext cx="8660207" cy="10581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BDA Conference and Award Ceremony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12" y="3842376"/>
            <a:ext cx="3688846" cy="23454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12" y="1358848"/>
            <a:ext cx="3688846" cy="23424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676" y="1358848"/>
            <a:ext cx="3749317" cy="23424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676" y="3842377"/>
            <a:ext cx="3749317" cy="234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69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8650" y="2574773"/>
            <a:ext cx="7886700" cy="885638"/>
          </a:xfrm>
          <a:prstGeom prst="rect">
            <a:avLst/>
          </a:prstGeom>
          <a:solidFill>
            <a:srgbClr val="DD0F2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 defTabSz="713232"/>
            <a:endParaRPr lang="en-US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50949"/>
            <a:ext cx="7886700" cy="1325563"/>
          </a:xfrm>
        </p:spPr>
        <p:txBody>
          <a:bodyPr/>
          <a:lstStyle/>
          <a:p>
            <a:r>
              <a:rPr lang="en-US" dirty="0" smtClean="0"/>
              <a:t>So, What’s next for BAC V2.0?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11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97951"/>
            <a:ext cx="8458200" cy="888220"/>
            <a:chOff x="0" y="397951"/>
            <a:chExt cx="8458200" cy="888220"/>
          </a:xfrm>
        </p:grpSpPr>
        <p:sp>
          <p:nvSpPr>
            <p:cNvPr id="5" name="Rectangle 4"/>
            <p:cNvSpPr/>
            <p:nvPr/>
          </p:nvSpPr>
          <p:spPr>
            <a:xfrm>
              <a:off x="1027944" y="397951"/>
              <a:ext cx="7430256" cy="885638"/>
            </a:xfrm>
            <a:prstGeom prst="rect">
              <a:avLst/>
            </a:prstGeom>
            <a:solidFill>
              <a:srgbClr val="DD0F2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400533"/>
              <a:ext cx="1741064" cy="885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313" y="93115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BAC V2.0 Expectations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917" y="1603910"/>
            <a:ext cx="8281018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Larger scale compare to BAC V1.0</a:t>
            </a:r>
          </a:p>
          <a:p>
            <a:r>
              <a:rPr lang="en-US" sz="3200" dirty="0" smtClean="0"/>
              <a:t>Regional participations – ASEAN</a:t>
            </a:r>
          </a:p>
          <a:p>
            <a:r>
              <a:rPr lang="en-US" sz="3200" dirty="0" smtClean="0"/>
              <a:t>High impact end product for use cases and continuity – BDA MSC Startup </a:t>
            </a:r>
            <a:r>
              <a:rPr lang="en-US" sz="3200" dirty="0" err="1" smtClean="0"/>
              <a:t>Programme</a:t>
            </a:r>
            <a:endParaRPr lang="en-US" sz="3200" dirty="0" smtClean="0"/>
          </a:p>
          <a:p>
            <a:r>
              <a:rPr lang="en-US" sz="3200" dirty="0" smtClean="0"/>
              <a:t>Data-driven product/solution from open datasets– </a:t>
            </a:r>
            <a:r>
              <a:rPr lang="en-US" sz="3200" dirty="0" err="1" smtClean="0"/>
              <a:t>Data.gov.my</a:t>
            </a:r>
            <a:r>
              <a:rPr lang="en-US" sz="3200" dirty="0" smtClean="0"/>
              <a:t>, </a:t>
            </a:r>
            <a:r>
              <a:rPr lang="en-US" sz="3200" dirty="0" err="1" smtClean="0"/>
              <a:t>Cyberview</a:t>
            </a:r>
            <a:r>
              <a:rPr lang="en-US" sz="3200" dirty="0" smtClean="0"/>
              <a:t>, </a:t>
            </a:r>
            <a:r>
              <a:rPr lang="en-US" sz="3200" dirty="0" err="1" smtClean="0"/>
              <a:t>Telcos</a:t>
            </a:r>
            <a:endParaRPr lang="en-US" sz="3200" dirty="0" smtClean="0"/>
          </a:p>
          <a:p>
            <a:r>
              <a:rPr lang="en-US" sz="3200" dirty="0" smtClean="0"/>
              <a:t>Higher product/solution submissions compare to BAC V1.0</a:t>
            </a:r>
          </a:p>
          <a:p>
            <a:r>
              <a:rPr lang="en-US" sz="3200" dirty="0" smtClean="0"/>
              <a:t>Press mentions – local and regional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6032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081" y="1583757"/>
            <a:ext cx="7886700" cy="4745155"/>
          </a:xfrm>
        </p:spPr>
        <p:txBody>
          <a:bodyPr/>
          <a:lstStyle/>
          <a:p>
            <a:r>
              <a:rPr lang="en-US" dirty="0" smtClean="0"/>
              <a:t>Ideation class brought valuable impact to the participants, however need respectable mentors from industry- well known developers, hackers, programmers and BDA experts</a:t>
            </a:r>
          </a:p>
          <a:p>
            <a:r>
              <a:rPr lang="en-US" dirty="0" smtClean="0"/>
              <a:t>Ample and sufficient time for participant’s development and showcase (demo)</a:t>
            </a:r>
          </a:p>
          <a:p>
            <a:r>
              <a:rPr lang="en-US" dirty="0" smtClean="0"/>
              <a:t>Track, monitor, reminder and guidance during participant’s development phase</a:t>
            </a:r>
          </a:p>
          <a:p>
            <a:r>
              <a:rPr lang="en-US" dirty="0" smtClean="0"/>
              <a:t>Logistic: </a:t>
            </a:r>
            <a:r>
              <a:rPr lang="en-US" dirty="0" err="1" smtClean="0"/>
              <a:t>Wi-fi</a:t>
            </a:r>
            <a:r>
              <a:rPr lang="en-US" dirty="0" smtClean="0"/>
              <a:t> connection, proper booth showcase?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397951"/>
            <a:ext cx="8458200" cy="888220"/>
            <a:chOff x="0" y="397951"/>
            <a:chExt cx="8458200" cy="888220"/>
          </a:xfrm>
        </p:grpSpPr>
        <p:sp>
          <p:nvSpPr>
            <p:cNvPr id="5" name="Rectangle 4"/>
            <p:cNvSpPr/>
            <p:nvPr/>
          </p:nvSpPr>
          <p:spPr>
            <a:xfrm>
              <a:off x="1027944" y="397951"/>
              <a:ext cx="7430256" cy="885638"/>
            </a:xfrm>
            <a:prstGeom prst="rect">
              <a:avLst/>
            </a:prstGeom>
            <a:solidFill>
              <a:srgbClr val="DD0F2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400533"/>
              <a:ext cx="1741064" cy="885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20313" y="93115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Lesson Learned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9872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97951"/>
            <a:ext cx="8458200" cy="888220"/>
            <a:chOff x="0" y="397951"/>
            <a:chExt cx="8458200" cy="888220"/>
          </a:xfrm>
        </p:grpSpPr>
        <p:sp>
          <p:nvSpPr>
            <p:cNvPr id="5" name="Rectangle 4"/>
            <p:cNvSpPr/>
            <p:nvPr/>
          </p:nvSpPr>
          <p:spPr>
            <a:xfrm>
              <a:off x="1027944" y="397951"/>
              <a:ext cx="7430256" cy="885638"/>
            </a:xfrm>
            <a:prstGeom prst="rect">
              <a:avLst/>
            </a:prstGeom>
            <a:solidFill>
              <a:srgbClr val="DD0F2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400533"/>
              <a:ext cx="1741064" cy="885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20313" y="93115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BAC V2.0 Framework</a:t>
            </a:r>
            <a:endParaRPr lang="en-US" sz="3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0081" y="1583757"/>
            <a:ext cx="7886700" cy="4745155"/>
          </a:xfrm>
        </p:spPr>
        <p:txBody>
          <a:bodyPr/>
          <a:lstStyle/>
          <a:p>
            <a:r>
              <a:rPr lang="en-US" dirty="0" smtClean="0"/>
              <a:t>4 main categories – Smart city, Transportation, Retails &amp; Telecommunication – development will be using potential datasets from </a:t>
            </a:r>
            <a:r>
              <a:rPr lang="en-US" dirty="0" err="1" smtClean="0"/>
              <a:t>Cyberview</a:t>
            </a:r>
            <a:r>
              <a:rPr lang="en-US" dirty="0" smtClean="0"/>
              <a:t>, SPAD, </a:t>
            </a:r>
            <a:r>
              <a:rPr lang="en-US" dirty="0" err="1" smtClean="0"/>
              <a:t>Prasarana</a:t>
            </a:r>
            <a:r>
              <a:rPr lang="en-US" dirty="0" smtClean="0"/>
              <a:t>, </a:t>
            </a:r>
            <a:r>
              <a:rPr lang="en-US" dirty="0" err="1" smtClean="0"/>
              <a:t>Fusionex</a:t>
            </a:r>
            <a:r>
              <a:rPr lang="en-US" dirty="0" smtClean="0"/>
              <a:t> &amp; </a:t>
            </a:r>
            <a:r>
              <a:rPr lang="en-US" dirty="0" err="1" smtClean="0"/>
              <a:t>Telcos</a:t>
            </a:r>
            <a:r>
              <a:rPr lang="en-US" dirty="0" smtClean="0"/>
              <a:t> (</a:t>
            </a:r>
            <a:r>
              <a:rPr lang="en-US" dirty="0" err="1" smtClean="0"/>
              <a:t>Digi</a:t>
            </a:r>
            <a:r>
              <a:rPr lang="en-US" dirty="0" smtClean="0"/>
              <a:t>, </a:t>
            </a:r>
            <a:r>
              <a:rPr lang="en-US" dirty="0" err="1" smtClean="0"/>
              <a:t>Celcom</a:t>
            </a:r>
            <a:r>
              <a:rPr lang="en-US" dirty="0" smtClean="0"/>
              <a:t>, Maxis)</a:t>
            </a:r>
          </a:p>
          <a:p>
            <a:r>
              <a:rPr lang="en-US" dirty="0" smtClean="0"/>
              <a:t>These 4 categories can be top up with public datasets from </a:t>
            </a:r>
            <a:r>
              <a:rPr lang="en-US" dirty="0" err="1" smtClean="0"/>
              <a:t>data.gov.my</a:t>
            </a:r>
            <a:endParaRPr lang="en-US" dirty="0" smtClean="0"/>
          </a:p>
          <a:p>
            <a:r>
              <a:rPr lang="en-US" dirty="0" smtClean="0"/>
              <a:t>Structure and framework of the event (concept, logistic, duration etc.) propose by event partner (your side)</a:t>
            </a:r>
          </a:p>
          <a:p>
            <a:r>
              <a:rPr lang="en-US" dirty="0" smtClean="0"/>
              <a:t>Encourage sponsorship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1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97951"/>
            <a:ext cx="8458200" cy="888220"/>
            <a:chOff x="0" y="397951"/>
            <a:chExt cx="8458200" cy="888220"/>
          </a:xfrm>
        </p:grpSpPr>
        <p:sp>
          <p:nvSpPr>
            <p:cNvPr id="5" name="Rectangle 4"/>
            <p:cNvSpPr/>
            <p:nvPr/>
          </p:nvSpPr>
          <p:spPr>
            <a:xfrm>
              <a:off x="1027944" y="397951"/>
              <a:ext cx="7430256" cy="885638"/>
            </a:xfrm>
            <a:prstGeom prst="rect">
              <a:avLst/>
            </a:prstGeom>
            <a:solidFill>
              <a:srgbClr val="DD0F2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400533"/>
              <a:ext cx="1741064" cy="885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8461" y="274682"/>
            <a:ext cx="8229600" cy="101149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Big Apps Challenge Objectives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39924"/>
            <a:ext cx="8229600" cy="5546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fontAlgn="ctr">
              <a:buNone/>
              <a:defRPr/>
            </a:pPr>
            <a:endParaRPr lang="en-US" sz="28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Drive </a:t>
            </a:r>
            <a:r>
              <a:rPr lang="en-US" sz="2400" dirty="0"/>
              <a:t>big data adoption by harnessing the power of big data analytics to solve Malaysia’s challenges</a:t>
            </a:r>
            <a:endParaRPr lang="en-MY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/>
              <a:t>Ignite the interest of developers, local companies and startups in BDA thus developing more local uses cases </a:t>
            </a:r>
            <a:endParaRPr lang="en-MY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/>
              <a:t>Provide a platform to increase awareness to the concepts of BDA through ideation workshops and </a:t>
            </a:r>
            <a:r>
              <a:rPr lang="en-US" sz="2400" dirty="0" smtClean="0"/>
              <a:t>mentoring</a:t>
            </a:r>
            <a:endParaRPr lang="en-MY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/>
              <a:t>Build the local BDA industry by providing the jumpstart to the local software economy in </a:t>
            </a:r>
            <a:r>
              <a:rPr lang="en-US" sz="2400" dirty="0" smtClean="0"/>
              <a:t>BDA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Quick wins in developing local talents in BDA and Data Driven Analytics solutions</a:t>
            </a:r>
            <a:endParaRPr lang="en-MY" sz="2400" dirty="0"/>
          </a:p>
          <a:p>
            <a:pPr marL="586350" indent="-514350" fontAlgn="ctr">
              <a:buAutoNum type="arabicParenR"/>
              <a:defRPr/>
            </a:pPr>
            <a:endParaRPr lang="en-MY" sz="2800" dirty="0" smtClean="0"/>
          </a:p>
          <a:p>
            <a:pPr marL="72000" algn="ctr" fontAlgn="ctr">
              <a:defRPr/>
            </a:pP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169595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97951"/>
            <a:ext cx="8458200" cy="888220"/>
            <a:chOff x="0" y="397951"/>
            <a:chExt cx="8458200" cy="888220"/>
          </a:xfrm>
        </p:grpSpPr>
        <p:sp>
          <p:nvSpPr>
            <p:cNvPr id="4" name="Rectangle 3"/>
            <p:cNvSpPr/>
            <p:nvPr/>
          </p:nvSpPr>
          <p:spPr>
            <a:xfrm>
              <a:off x="1027944" y="397951"/>
              <a:ext cx="7430256" cy="885638"/>
            </a:xfrm>
            <a:prstGeom prst="rect">
              <a:avLst/>
            </a:prstGeom>
            <a:solidFill>
              <a:srgbClr val="DD0F2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400533"/>
              <a:ext cx="1741064" cy="885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82"/>
            <a:ext cx="8229600" cy="1011491"/>
          </a:xfrm>
        </p:spPr>
        <p:txBody>
          <a:bodyPr/>
          <a:lstStyle/>
          <a:p>
            <a:r>
              <a:rPr lang="en-US" dirty="0" smtClean="0"/>
              <a:t>BAC V1.0 Process Flow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01562867"/>
              </p:ext>
            </p:extLst>
          </p:nvPr>
        </p:nvGraphicFramePr>
        <p:xfrm>
          <a:off x="1891365" y="1417646"/>
          <a:ext cx="5143645" cy="509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80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397951"/>
            <a:ext cx="8458200" cy="888220"/>
            <a:chOff x="0" y="397951"/>
            <a:chExt cx="8458200" cy="888220"/>
          </a:xfrm>
        </p:grpSpPr>
        <p:sp>
          <p:nvSpPr>
            <p:cNvPr id="17" name="Rectangle 16"/>
            <p:cNvSpPr/>
            <p:nvPr/>
          </p:nvSpPr>
          <p:spPr>
            <a:xfrm>
              <a:off x="1027944" y="397951"/>
              <a:ext cx="7430256" cy="885638"/>
            </a:xfrm>
            <a:prstGeom prst="rect">
              <a:avLst/>
            </a:prstGeom>
            <a:solidFill>
              <a:srgbClr val="DD0F2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400533"/>
              <a:ext cx="1741064" cy="885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7669"/>
            <a:ext cx="7886700" cy="987157"/>
          </a:xfrm>
        </p:spPr>
        <p:txBody>
          <a:bodyPr/>
          <a:lstStyle/>
          <a:p>
            <a:pPr algn="ctr"/>
            <a:r>
              <a:rPr lang="en-US" dirty="0" smtClean="0"/>
              <a:t>BAC V1.0 Achievement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498838"/>
              </p:ext>
            </p:extLst>
          </p:nvPr>
        </p:nvGraphicFramePr>
        <p:xfrm>
          <a:off x="1334203" y="1861234"/>
          <a:ext cx="616443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4976"/>
                <a:gridCol w="1684022"/>
                <a:gridCol w="153543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Goal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</a:t>
                      </a:r>
                      <a:endParaRPr lang="en-US" dirty="0"/>
                    </a:p>
                  </a:txBody>
                  <a:tcPr marL="68580" marR="68580"/>
                </a:tc>
              </a:tr>
              <a:tr h="575916">
                <a:tc>
                  <a:txBody>
                    <a:bodyPr/>
                    <a:lstStyle/>
                    <a:p>
                      <a:r>
                        <a:rPr lang="en-US" dirty="0" smtClean="0"/>
                        <a:t>Registration</a:t>
                      </a:r>
                    </a:p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Submission</a:t>
                      </a:r>
                    </a:p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Finalist</a:t>
                      </a:r>
                    </a:p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Media</a:t>
                      </a:r>
                    </a:p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+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Finale</a:t>
                      </a:r>
                    </a:p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976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397951"/>
            <a:ext cx="8458200" cy="888220"/>
            <a:chOff x="0" y="397951"/>
            <a:chExt cx="8458200" cy="888220"/>
          </a:xfrm>
        </p:grpSpPr>
        <p:sp>
          <p:nvSpPr>
            <p:cNvPr id="15" name="Rectangle 14"/>
            <p:cNvSpPr/>
            <p:nvPr/>
          </p:nvSpPr>
          <p:spPr>
            <a:xfrm>
              <a:off x="1027944" y="397951"/>
              <a:ext cx="7430256" cy="885638"/>
            </a:xfrm>
            <a:prstGeom prst="rect">
              <a:avLst/>
            </a:prstGeom>
            <a:solidFill>
              <a:srgbClr val="DD0F2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400533"/>
              <a:ext cx="1741064" cy="885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13938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BAC V1.0 Participants Analytics</a:t>
            </a:r>
            <a:endParaRPr lang="en-US" sz="36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3881759"/>
              </p:ext>
            </p:extLst>
          </p:nvPr>
        </p:nvGraphicFramePr>
        <p:xfrm>
          <a:off x="628674" y="3519488"/>
          <a:ext cx="33146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9257480"/>
              </p:ext>
            </p:extLst>
          </p:nvPr>
        </p:nvGraphicFramePr>
        <p:xfrm>
          <a:off x="4929101" y="3519488"/>
          <a:ext cx="3279421" cy="2867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8650" y="1425398"/>
            <a:ext cx="77780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/>
              </a:rPr>
              <a:t>Summary</a:t>
            </a:r>
          </a:p>
          <a:p>
            <a:pPr marL="342900" indent="-342900" defTabSz="914400">
              <a:buFontTx/>
              <a:buAutoNum type="arabicParenR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 Big App Challenge had a very good response from teams as well as companies with registration totaling 225</a:t>
            </a:r>
          </a:p>
          <a:p>
            <a:pPr marL="342900" indent="-342900" defTabSz="914400">
              <a:buFontTx/>
              <a:buAutoNum type="arabicParenR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 challenge encouraged a lot of people to form teams (68% of registrations)</a:t>
            </a:r>
          </a:p>
          <a:p>
            <a:pPr marL="342900" indent="-342900" defTabSz="914400">
              <a:buFontTx/>
              <a:buAutoNum type="arabicParenR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Response from the email blast and press coverage helped drive the attendance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9296" y="4731360"/>
            <a:ext cx="714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  <a:latin typeface="Calibri"/>
              </a:rPr>
              <a:t>Press Release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48330" y="4236750"/>
            <a:ext cx="1" cy="101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65939" y="3928934"/>
            <a:ext cx="156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  <a:latin typeface="Calibri"/>
              </a:rPr>
              <a:t>Email to MSC Companies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212248" y="5254627"/>
            <a:ext cx="67613" cy="21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49727" y="5254581"/>
            <a:ext cx="0" cy="30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79870" y="5563720"/>
            <a:ext cx="1846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  <a:latin typeface="Calibri"/>
              </a:rPr>
              <a:t>Eventbrite – ideation 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71253" y="4532396"/>
            <a:ext cx="0" cy="60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48327" y="4224666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  <a:latin typeface="Calibri"/>
              </a:rPr>
              <a:t>Eventbrite – ideation 2</a:t>
            </a:r>
          </a:p>
        </p:txBody>
      </p:sp>
    </p:spTree>
    <p:extLst>
      <p:ext uri="{BB962C8B-B14F-4D97-AF65-F5344CB8AC3E}">
        <p14:creationId xmlns:p14="http://schemas.microsoft.com/office/powerpoint/2010/main" val="10578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0725" y="160531"/>
            <a:ext cx="8458200" cy="888220"/>
            <a:chOff x="0" y="397951"/>
            <a:chExt cx="8458200" cy="888220"/>
          </a:xfrm>
        </p:grpSpPr>
        <p:sp>
          <p:nvSpPr>
            <p:cNvPr id="8" name="Rectangle 7"/>
            <p:cNvSpPr/>
            <p:nvPr/>
          </p:nvSpPr>
          <p:spPr>
            <a:xfrm>
              <a:off x="1027944" y="397951"/>
              <a:ext cx="7430256" cy="885638"/>
            </a:xfrm>
            <a:prstGeom prst="rect">
              <a:avLst/>
            </a:prstGeom>
            <a:solidFill>
              <a:srgbClr val="DD0F2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400533"/>
              <a:ext cx="1741064" cy="885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9588"/>
            <a:ext cx="7886700" cy="111514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Ideation Workshop BAC V1.0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69" y="4355469"/>
            <a:ext cx="3856121" cy="2285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Event information</a:t>
            </a:r>
          </a:p>
          <a:p>
            <a:pPr marL="0" indent="0">
              <a:buNone/>
            </a:pPr>
            <a:r>
              <a:rPr lang="en-US" sz="2000" dirty="0" smtClean="0"/>
              <a:t>Ideation workshop (1) </a:t>
            </a:r>
          </a:p>
          <a:p>
            <a:pPr marL="0" indent="0">
              <a:buNone/>
            </a:pPr>
            <a:r>
              <a:rPr lang="en-US" sz="2000" dirty="0" smtClean="0"/>
              <a:t>Venue : TM Convention Centre </a:t>
            </a:r>
          </a:p>
          <a:p>
            <a:pPr marL="0" indent="0">
              <a:buNone/>
            </a:pPr>
            <a:r>
              <a:rPr lang="en-US" sz="2000" dirty="0" smtClean="0"/>
              <a:t>Date : 13-15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Oct 2014</a:t>
            </a:r>
          </a:p>
          <a:p>
            <a:pPr marL="0" indent="0">
              <a:buNone/>
            </a:pPr>
            <a:r>
              <a:rPr lang="en-US" sz="2000" dirty="0" smtClean="0"/>
              <a:t>Attendance : 30 </a:t>
            </a:r>
            <a:r>
              <a:rPr lang="en-US" sz="2000" dirty="0" err="1" smtClean="0"/>
              <a:t>pax</a:t>
            </a:r>
            <a:r>
              <a:rPr lang="en-US" sz="2000" dirty="0" smtClean="0"/>
              <a:t> (45 registration)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8650" y="1204731"/>
            <a:ext cx="82446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/>
              </a:rPr>
              <a:t>Summary</a:t>
            </a:r>
          </a:p>
          <a:p>
            <a:pPr defTabSz="914400"/>
            <a:r>
              <a:rPr lang="en-US" sz="1600" dirty="0">
                <a:solidFill>
                  <a:prstClr val="black"/>
                </a:solidFill>
                <a:latin typeface="Calibri"/>
              </a:rPr>
              <a:t>The ideation workshop is planned to help teams and companies prepare for the big app challenge. We had a great turnout (94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pax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 that’s beyond our target of 70. The attendees were very interactive. Presenters from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Tentspark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, IBM and Teradata. Venue was conducive and the only major drawback on the internet bandwidth.</a:t>
            </a:r>
          </a:p>
          <a:p>
            <a:pPr defTabSz="914400"/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defTabSz="914400"/>
            <a:r>
              <a:rPr lang="en-US" sz="1600" dirty="0">
                <a:solidFill>
                  <a:prstClr val="black"/>
                </a:solidFill>
                <a:latin typeface="Calibri"/>
              </a:rPr>
              <a:t>The ideation workshops objectives :</a:t>
            </a:r>
          </a:p>
          <a:p>
            <a:pPr marL="514350" indent="-514350" defTabSz="914400">
              <a:buFontTx/>
              <a:buAutoNum type="arabicParenR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Provide basic knowledge on Big Data Analytics and the platforms that teams can develop on</a:t>
            </a:r>
          </a:p>
          <a:p>
            <a:pPr marL="514350" indent="-514350" defTabSz="914400">
              <a:buFontTx/>
              <a:buAutoNum type="arabicParenR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Provide a forum for discussion and sharing of ideas</a:t>
            </a:r>
          </a:p>
          <a:p>
            <a:pPr marL="514350" indent="-514350" defTabSz="914400">
              <a:buFontTx/>
              <a:buAutoNum type="arabicParenR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Foster a community of like minded people</a:t>
            </a:r>
          </a:p>
          <a:p>
            <a:pPr defTabSz="9144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30697" y="4714238"/>
            <a:ext cx="3856121" cy="1780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Ideation Workshop (2)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Venue : Exabytes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Date : 18-19</a:t>
            </a:r>
            <a:r>
              <a:rPr lang="en-US" sz="2000" baseline="30000" dirty="0" smtClean="0">
                <a:solidFill>
                  <a:prstClr val="black"/>
                </a:solidFill>
                <a:latin typeface="Calibri"/>
              </a:rPr>
              <a:t>th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Oct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Attendance : 64 </a:t>
            </a:r>
            <a:r>
              <a:rPr lang="en-US" sz="2000" dirty="0" err="1" smtClean="0">
                <a:solidFill>
                  <a:prstClr val="black"/>
                </a:solidFill>
                <a:latin typeface="Calibri"/>
              </a:rPr>
              <a:t>pax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(96 registration)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472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8458200" cy="888220"/>
            <a:chOff x="0" y="397951"/>
            <a:chExt cx="8458200" cy="888220"/>
          </a:xfrm>
        </p:grpSpPr>
        <p:sp>
          <p:nvSpPr>
            <p:cNvPr id="9" name="Rectangle 8"/>
            <p:cNvSpPr/>
            <p:nvPr/>
          </p:nvSpPr>
          <p:spPr>
            <a:xfrm>
              <a:off x="1027944" y="397951"/>
              <a:ext cx="7430256" cy="885638"/>
            </a:xfrm>
            <a:prstGeom prst="rect">
              <a:avLst/>
            </a:prstGeom>
            <a:solidFill>
              <a:srgbClr val="DD0F2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400533"/>
              <a:ext cx="1741064" cy="885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67415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     BAC V1.0 Development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944653"/>
              </p:ext>
            </p:extLst>
          </p:nvPr>
        </p:nvGraphicFramePr>
        <p:xfrm>
          <a:off x="156255" y="992527"/>
          <a:ext cx="512003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77"/>
                <a:gridCol w="604728"/>
                <a:gridCol w="2343296"/>
                <a:gridCol w="468869"/>
                <a:gridCol w="517709"/>
                <a:gridCol w="595855"/>
              </a:tblGrid>
              <a:tr h="7460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Issue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Qty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Open %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Click thru %</a:t>
                      </a:r>
                      <a:endParaRPr lang="en-US" sz="1600" dirty="0"/>
                    </a:p>
                  </a:txBody>
                  <a:tcPr marL="68580" marR="68580"/>
                </a:tc>
              </a:tr>
              <a:tr h="52502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</a:t>
                      </a:r>
                      <a:r>
                        <a:rPr lang="en-US" sz="1600" baseline="0" dirty="0" smtClean="0"/>
                        <a:t> Oct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Update</a:t>
                      </a:r>
                      <a:r>
                        <a:rPr lang="en-US" sz="1600" baseline="0" dirty="0" smtClean="0"/>
                        <a:t> on dataset &amp; judging criteria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226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54.9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13.8</a:t>
                      </a:r>
                      <a:endParaRPr lang="en-US" sz="1600" dirty="0"/>
                    </a:p>
                  </a:txBody>
                  <a:tcPr marL="68580" marR="68580"/>
                </a:tc>
              </a:tr>
              <a:tr h="52502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 Nov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Update tech resources &amp; submission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225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55.4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3.1</a:t>
                      </a:r>
                      <a:endParaRPr lang="en-US" sz="1600" dirty="0"/>
                    </a:p>
                  </a:txBody>
                  <a:tcPr marL="68580" marR="68580"/>
                </a:tc>
              </a:tr>
              <a:tr h="52502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 Nov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Final</a:t>
                      </a:r>
                      <a:r>
                        <a:rPr lang="en-US" sz="1600" baseline="0" dirty="0" smtClean="0"/>
                        <a:t> Reminder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225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54.9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3.6</a:t>
                      </a:r>
                      <a:endParaRPr lang="en-US" sz="16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77556" y="885640"/>
            <a:ext cx="35698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alibri"/>
              </a:rPr>
              <a:t>Summary :</a:t>
            </a:r>
          </a:p>
          <a:p>
            <a:pPr marL="342900" indent="-342900" defTabSz="914400">
              <a:buFontTx/>
              <a:buAutoNum type="arabicParenR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BAC emails during development was well received : </a:t>
            </a:r>
          </a:p>
          <a:p>
            <a:pPr marL="285750" indent="-285750" defTabSz="914400">
              <a:buFontTx/>
              <a:buChar char="-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Open rate above 54% vs 12%</a:t>
            </a:r>
          </a:p>
          <a:p>
            <a:pPr marL="285750" indent="-285750" defTabSz="914400">
              <a:buFontTx/>
              <a:buChar char="-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Click thru 3.1-13.8% vs 2%</a:t>
            </a:r>
          </a:p>
          <a:p>
            <a:pPr defTabSz="914400"/>
            <a:r>
              <a:rPr lang="en-US" dirty="0">
                <a:solidFill>
                  <a:prstClr val="black"/>
                </a:solidFill>
                <a:latin typeface="Calibri"/>
              </a:rPr>
              <a:t>2) Content : useful information and reminder</a:t>
            </a:r>
          </a:p>
          <a:p>
            <a:pPr defTabSz="914400"/>
            <a:r>
              <a:rPr lang="en-US" dirty="0">
                <a:solidFill>
                  <a:prstClr val="black"/>
                </a:solidFill>
                <a:latin typeface="Calibri"/>
              </a:rPr>
              <a:t>3) Same format and simple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097" y="3694592"/>
            <a:ext cx="3644254" cy="4802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17" y="3694592"/>
            <a:ext cx="3621769" cy="461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57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7149" y="141446"/>
            <a:ext cx="8848803" cy="888220"/>
            <a:chOff x="0" y="397951"/>
            <a:chExt cx="8458200" cy="888220"/>
          </a:xfrm>
        </p:grpSpPr>
        <p:sp>
          <p:nvSpPr>
            <p:cNvPr id="6" name="Rectangle 5"/>
            <p:cNvSpPr/>
            <p:nvPr/>
          </p:nvSpPr>
          <p:spPr>
            <a:xfrm>
              <a:off x="1027944" y="397951"/>
              <a:ext cx="7430256" cy="885638"/>
            </a:xfrm>
            <a:prstGeom prst="rect">
              <a:avLst/>
            </a:prstGeom>
            <a:solidFill>
              <a:srgbClr val="DD0F2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400533"/>
              <a:ext cx="1741064" cy="885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214" y="6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Big App Challenge V1.0 Judging Session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405" y="1211422"/>
            <a:ext cx="4897192" cy="5376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/>
              <a:t>Objective</a:t>
            </a:r>
          </a:p>
          <a:p>
            <a:pPr marL="0" indent="0">
              <a:buNone/>
            </a:pPr>
            <a:r>
              <a:rPr lang="en-US" sz="1400" dirty="0" smtClean="0"/>
              <a:t>The committee handpicked top 10 to present and showcase their development in front of 6 judges which are from public, private and Big Data Community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Summary</a:t>
            </a:r>
            <a:endParaRPr lang="en-US" sz="1400" b="1" dirty="0"/>
          </a:p>
          <a:p>
            <a:pPr marL="0" indent="0">
              <a:buNone/>
            </a:pPr>
            <a:r>
              <a:rPr lang="en-US" sz="1200" dirty="0"/>
              <a:t>1) In general, the finals was done well. Venue was good.</a:t>
            </a:r>
          </a:p>
          <a:p>
            <a:pPr marL="0" indent="0">
              <a:buNone/>
            </a:pPr>
            <a:r>
              <a:rPr lang="en-US" sz="1200" dirty="0"/>
              <a:t>2) The judges were objective and judged well</a:t>
            </a:r>
          </a:p>
          <a:p>
            <a:pPr marL="0" indent="0">
              <a:buNone/>
            </a:pPr>
            <a:r>
              <a:rPr lang="en-US" sz="1200" dirty="0"/>
              <a:t>3) Managing timing of teams at times was difficult but managed well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Winners :</a:t>
            </a:r>
          </a:p>
          <a:p>
            <a:pPr marL="514350" indent="-514350">
              <a:buAutoNum type="arabicParenR"/>
            </a:pPr>
            <a:r>
              <a:rPr lang="en-US" sz="1200" dirty="0" smtClean="0"/>
              <a:t>MMU – Teradata Team</a:t>
            </a:r>
          </a:p>
          <a:p>
            <a:pPr marL="514350" indent="-514350">
              <a:buAutoNum type="arabicParenR"/>
            </a:pPr>
            <a:r>
              <a:rPr lang="en-US" sz="1200" dirty="0" smtClean="0"/>
              <a:t>APU Team</a:t>
            </a:r>
          </a:p>
          <a:p>
            <a:pPr marL="514350" indent="-514350">
              <a:buAutoNum type="arabicParenR"/>
            </a:pPr>
            <a:r>
              <a:rPr lang="en-US" sz="1200" dirty="0" err="1" smtClean="0"/>
              <a:t>PetaInsights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Judges : 6 persons from government agencies and industry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Learnings :</a:t>
            </a:r>
          </a:p>
          <a:p>
            <a:pPr marL="0" indent="0">
              <a:buNone/>
            </a:pPr>
            <a:r>
              <a:rPr lang="en-US" sz="1200" dirty="0" smtClean="0"/>
              <a:t>1) Many teams didn’t have time to demo their solution. Besides giving them a guideline, we could arrange for the teams for in-person briefing.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493715"/>
              </p:ext>
            </p:extLst>
          </p:nvPr>
        </p:nvGraphicFramePr>
        <p:xfrm>
          <a:off x="5486401" y="1295245"/>
          <a:ext cx="3419552" cy="5126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9211"/>
                <a:gridCol w="2490341"/>
              </a:tblGrid>
              <a:tr h="1712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 dirty="0">
                          <a:effectLst/>
                        </a:rPr>
                        <a:t>Time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305" marR="3730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>
                          <a:effectLst/>
                        </a:rPr>
                        <a:t>Agenda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305" marR="37305" marT="0" marB="0" anchor="b"/>
                </a:tc>
              </a:tr>
              <a:tr h="2299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>
                          <a:effectLst/>
                        </a:rPr>
                        <a:t>8.30 AM - 9.15 AM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305" marR="373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>
                          <a:effectLst/>
                        </a:rPr>
                        <a:t>Breakfast and Pre-judging briefing.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305" marR="37305" marT="0" marB="0" anchor="ctr"/>
                </a:tc>
              </a:tr>
              <a:tr h="3539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>
                          <a:effectLst/>
                        </a:rPr>
                        <a:t>9.15 AM - 9.30 AM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305" marR="373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 dirty="0">
                          <a:effectLst/>
                        </a:rPr>
                        <a:t>Opening Remarks by Ir. Dr. Karl Ng 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 dirty="0">
                          <a:effectLst/>
                        </a:rPr>
                        <a:t>Director, Innovation Capital, MDeC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305" marR="37305" marT="0" marB="0" anchor="ctr"/>
                </a:tc>
              </a:tr>
              <a:tr h="18212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 dirty="0">
                          <a:effectLst/>
                        </a:rPr>
                        <a:t>9.30 AM – 11.00 AM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305" marR="373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 dirty="0">
                          <a:effectLst/>
                        </a:rPr>
                        <a:t>Presentation by first 5 companies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 dirty="0">
                          <a:effectLst/>
                        </a:rPr>
                        <a:t>Order of Presentation:</a:t>
                      </a:r>
                      <a:endParaRPr lang="en-US" sz="8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ms-MY" sz="900" dirty="0">
                          <a:effectLst/>
                        </a:rPr>
                        <a:t>Kok Boon (Outbreak Analytics)</a:t>
                      </a:r>
                      <a:endParaRPr lang="en-US" sz="8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ms-MY" sz="900" dirty="0">
                          <a:effectLst/>
                        </a:rPr>
                        <a:t>Goh Qing Yi, Craig Morrison (Denggue Index Web)</a:t>
                      </a:r>
                      <a:endParaRPr lang="en-US" sz="8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ms-MY" sz="900" dirty="0">
                          <a:effectLst/>
                        </a:rPr>
                        <a:t>Right Link Solution (Big App Demo on mobile and web)</a:t>
                      </a:r>
                      <a:endParaRPr lang="en-US" sz="8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ms-MY" sz="900" dirty="0">
                          <a:effectLst/>
                        </a:rPr>
                        <a:t>Wendy Tan Wei Syn (Dengue Analytics)</a:t>
                      </a:r>
                      <a:endParaRPr lang="en-US" sz="8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ms-MY" sz="900" dirty="0">
                          <a:effectLst/>
                        </a:rPr>
                        <a:t>Chong Li Ken (Consolidated Information System For Case of Dengue)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</a:txBody>
                  <a:tcPr marL="37305" marR="37305" marT="0" marB="0" anchor="b"/>
                </a:tc>
              </a:tr>
              <a:tr h="1712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>
                          <a:effectLst/>
                        </a:rPr>
                        <a:t>11.00 AM – 11.15 AM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305" marR="373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>
                          <a:effectLst/>
                        </a:rPr>
                        <a:t>Break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305" marR="37305" marT="0" marB="0" anchor="b"/>
                </a:tc>
              </a:tr>
              <a:tr h="16557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 dirty="0">
                          <a:effectLst/>
                        </a:rPr>
                        <a:t>11.15 AM – 1.00 PM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305" marR="373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 dirty="0">
                          <a:effectLst/>
                        </a:rPr>
                        <a:t>Presentation by second 5 companies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 dirty="0">
                          <a:effectLst/>
                        </a:rPr>
                        <a:t>Order of Presentation:</a:t>
                      </a:r>
                      <a:endParaRPr lang="en-US" sz="8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ms-MY" sz="900" dirty="0">
                          <a:effectLst/>
                        </a:rPr>
                        <a:t>Hema Latha Krishna Nair, Ian Coushanga (DAM-IT apps)</a:t>
                      </a:r>
                      <a:endParaRPr lang="en-US" sz="8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ms-MY" sz="900" dirty="0">
                          <a:effectLst/>
                        </a:rPr>
                        <a:t>Foong Chee Mun (Dengue iPortal)</a:t>
                      </a:r>
                      <a:endParaRPr lang="en-US" sz="8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ms-MY" sz="900" dirty="0">
                          <a:effectLst/>
                        </a:rPr>
                        <a:t>Muhamad Abdul Hay bin Sulaiman (Dengue Early Warning System)</a:t>
                      </a:r>
                      <a:endParaRPr lang="en-US" sz="8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ms-MY" sz="900" dirty="0">
                          <a:effectLst/>
                        </a:rPr>
                        <a:t>Tan Kean Seng (PetaInsights)</a:t>
                      </a:r>
                      <a:endParaRPr lang="en-US" sz="8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ms-MY" sz="900" dirty="0">
                          <a:effectLst/>
                        </a:rPr>
                        <a:t>HeiTech E*Business Solution Sdn Bhd (Big App Challenge 1.0)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305" marR="37305" marT="0" marB="0" anchor="b"/>
                </a:tc>
              </a:tr>
              <a:tr h="1712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>
                          <a:effectLst/>
                        </a:rPr>
                        <a:t>1.00 PM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305" marR="373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>
                          <a:effectLst/>
                        </a:rPr>
                        <a:t>Networking Lunch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305" marR="37305" marT="0" marB="0" anchor="ctr"/>
                </a:tc>
              </a:tr>
              <a:tr h="1712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>
                          <a:effectLst/>
                        </a:rPr>
                        <a:t>2.00 PM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305" marR="3730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s-MY" sz="900" dirty="0">
                          <a:effectLst/>
                        </a:rPr>
                        <a:t>Judging Result Announcement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305" marR="3730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39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97951"/>
            <a:ext cx="8458200" cy="888220"/>
            <a:chOff x="0" y="397951"/>
            <a:chExt cx="8458200" cy="888220"/>
          </a:xfrm>
        </p:grpSpPr>
        <p:sp>
          <p:nvSpPr>
            <p:cNvPr id="5" name="Rectangle 4"/>
            <p:cNvSpPr/>
            <p:nvPr/>
          </p:nvSpPr>
          <p:spPr>
            <a:xfrm>
              <a:off x="1027944" y="397951"/>
              <a:ext cx="7430256" cy="885638"/>
            </a:xfrm>
            <a:prstGeom prst="rect">
              <a:avLst/>
            </a:prstGeom>
            <a:solidFill>
              <a:srgbClr val="DD0F2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400533"/>
              <a:ext cx="1741064" cy="885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71323" tIns="35662" rIns="71323" bIns="35662" rtlCol="0" anchor="ctr"/>
            <a:lstStyle/>
            <a:p>
              <a:pPr algn="ctr" defTabSz="713232"/>
              <a:endParaRPr lang="en-US" sz="14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798" y="1558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BAC V1.0 Judging Criteria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59" y="1653521"/>
            <a:ext cx="7886700" cy="4351338"/>
          </a:xfrm>
        </p:spPr>
        <p:txBody>
          <a:bodyPr/>
          <a:lstStyle/>
          <a:p>
            <a:r>
              <a:rPr lang="en-US" dirty="0" smtClean="0"/>
              <a:t>Dataset</a:t>
            </a:r>
            <a:r>
              <a:rPr lang="en-US" dirty="0"/>
              <a:t> (10%)</a:t>
            </a:r>
            <a:endParaRPr lang="en-US" dirty="0" smtClean="0"/>
          </a:p>
          <a:p>
            <a:r>
              <a:rPr lang="en-US" dirty="0" smtClean="0"/>
              <a:t>Originality</a:t>
            </a:r>
            <a:r>
              <a:rPr lang="en-US" dirty="0"/>
              <a:t> (10%)</a:t>
            </a:r>
            <a:endParaRPr lang="en-US" dirty="0" smtClean="0"/>
          </a:p>
          <a:p>
            <a:r>
              <a:rPr lang="en-US" dirty="0" smtClean="0"/>
              <a:t>Functionality (10%)</a:t>
            </a:r>
          </a:p>
          <a:p>
            <a:r>
              <a:rPr lang="en-US" dirty="0" smtClean="0"/>
              <a:t>Benefit (20%)</a:t>
            </a:r>
          </a:p>
          <a:p>
            <a:r>
              <a:rPr lang="en-US" dirty="0" smtClean="0"/>
              <a:t>Stability</a:t>
            </a:r>
            <a:r>
              <a:rPr lang="en-US" dirty="0"/>
              <a:t> (20%)</a:t>
            </a:r>
            <a:endParaRPr lang="en-US" dirty="0" smtClean="0"/>
          </a:p>
          <a:p>
            <a:r>
              <a:rPr lang="en-US" dirty="0" smtClean="0"/>
              <a:t>Visualization (30%)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1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1183</Words>
  <Application>Microsoft Macintosh PowerPoint</Application>
  <PresentationFormat>On-screen Show (4:3)</PresentationFormat>
  <Paragraphs>240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Office Theme</vt:lpstr>
      <vt:lpstr>1_Office Theme</vt:lpstr>
      <vt:lpstr>2_Office Theme</vt:lpstr>
      <vt:lpstr>3_Office Theme</vt:lpstr>
      <vt:lpstr>4_Office Theme</vt:lpstr>
      <vt:lpstr>Big Apps Challenge V2.0</vt:lpstr>
      <vt:lpstr>Big Apps Challenge Objectives</vt:lpstr>
      <vt:lpstr>BAC V1.0 Process Flow</vt:lpstr>
      <vt:lpstr>BAC V1.0 Achievement</vt:lpstr>
      <vt:lpstr>BAC V1.0 Participants Analytics</vt:lpstr>
      <vt:lpstr>Ideation Workshop BAC V1.0</vt:lpstr>
      <vt:lpstr>     BAC V1.0 Development</vt:lpstr>
      <vt:lpstr>Big App Challenge V1.0 Judging Session</vt:lpstr>
      <vt:lpstr>BAC V1.0 Judging Criteria</vt:lpstr>
      <vt:lpstr>Big App Challenge V1.0 Judging Session</vt:lpstr>
      <vt:lpstr>BDA Conference and Award Ceremony</vt:lpstr>
      <vt:lpstr>Stats BDA Conference and Award Ceremonies</vt:lpstr>
      <vt:lpstr>PowerPoint Presentation</vt:lpstr>
      <vt:lpstr>So, What’s next for BAC V2.0?</vt:lpstr>
      <vt:lpstr>BAC V2.0 Expectations</vt:lpstr>
      <vt:lpstr>Lesson Learned</vt:lpstr>
      <vt:lpstr>BAC V2.0 Framework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Apps Challenge V2.0</dc:title>
  <dc:creator>MOHD HAFEEZ</dc:creator>
  <cp:lastModifiedBy>MOHD HAFEEZ</cp:lastModifiedBy>
  <cp:revision>17</cp:revision>
  <dcterms:created xsi:type="dcterms:W3CDTF">2015-05-19T03:28:11Z</dcterms:created>
  <dcterms:modified xsi:type="dcterms:W3CDTF">2015-05-19T05:47:24Z</dcterms:modified>
</cp:coreProperties>
</file>