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handoutMasterIdLst>
    <p:handoutMasterId r:id="rId38"/>
  </p:handoutMasterIdLst>
  <p:sldIdLst>
    <p:sldId id="256" r:id="rId2"/>
    <p:sldId id="257" r:id="rId3"/>
    <p:sldId id="258" r:id="rId4"/>
    <p:sldId id="259" r:id="rId5"/>
    <p:sldId id="274" r:id="rId6"/>
    <p:sldId id="275" r:id="rId7"/>
    <p:sldId id="283" r:id="rId8"/>
    <p:sldId id="284" r:id="rId9"/>
    <p:sldId id="285" r:id="rId10"/>
    <p:sldId id="286" r:id="rId11"/>
    <p:sldId id="287" r:id="rId12"/>
    <p:sldId id="276" r:id="rId13"/>
    <p:sldId id="260" r:id="rId14"/>
    <p:sldId id="277" r:id="rId15"/>
    <p:sldId id="279" r:id="rId16"/>
    <p:sldId id="278" r:id="rId17"/>
    <p:sldId id="282" r:id="rId18"/>
    <p:sldId id="280" r:id="rId19"/>
    <p:sldId id="293" r:id="rId20"/>
    <p:sldId id="261" r:id="rId21"/>
    <p:sldId id="281" r:id="rId22"/>
    <p:sldId id="263" r:id="rId23"/>
    <p:sldId id="264" r:id="rId24"/>
    <p:sldId id="266" r:id="rId25"/>
    <p:sldId id="265" r:id="rId26"/>
    <p:sldId id="268" r:id="rId27"/>
    <p:sldId id="267" r:id="rId28"/>
    <p:sldId id="269" r:id="rId29"/>
    <p:sldId id="271" r:id="rId30"/>
    <p:sldId id="272" r:id="rId31"/>
    <p:sldId id="288" r:id="rId32"/>
    <p:sldId id="273" r:id="rId33"/>
    <p:sldId id="289" r:id="rId34"/>
    <p:sldId id="290" r:id="rId35"/>
    <p:sldId id="292"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notesViewPr>
    <p:cSldViewPr snapToGrid="0">
      <p:cViewPr varScale="1">
        <p:scale>
          <a:sx n="58" d="100"/>
          <a:sy n="58" d="100"/>
        </p:scale>
        <p:origin x="2808"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5170DF-1EDE-4666-B418-49E83E4A52BD}" type="datetimeFigureOut">
              <a:rPr lang="en-US" smtClean="0"/>
              <a:t>16-Feb-19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A64914-B9C4-40FC-B3E0-DCD39F7BE156}" type="slidenum">
              <a:rPr lang="en-US" smtClean="0"/>
              <a:t>‹#›</a:t>
            </a:fld>
            <a:endParaRPr lang="en-US"/>
          </a:p>
        </p:txBody>
      </p:sp>
    </p:spTree>
    <p:extLst>
      <p:ext uri="{BB962C8B-B14F-4D97-AF65-F5344CB8AC3E}">
        <p14:creationId xmlns:p14="http://schemas.microsoft.com/office/powerpoint/2010/main" val="308367418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6F89D-1E28-4601-9EC9-45E75CBECD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8DA756-C689-482C-ACD1-9903C8A14A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74372F-9559-4FD4-B4BA-799B72B2BA06}"/>
              </a:ext>
            </a:extLst>
          </p:cNvPr>
          <p:cNvSpPr>
            <a:spLocks noGrp="1"/>
          </p:cNvSpPr>
          <p:nvPr>
            <p:ph type="dt" sz="half" idx="10"/>
          </p:nvPr>
        </p:nvSpPr>
        <p:spPr/>
        <p:txBody>
          <a:bodyPr/>
          <a:lstStyle/>
          <a:p>
            <a:fld id="{1AEAB2BE-F979-4604-AFA0-DD299B14B93C}" type="datetimeFigureOut">
              <a:rPr lang="en-US" smtClean="0"/>
              <a:t>16-Feb-19</a:t>
            </a:fld>
            <a:endParaRPr lang="en-US"/>
          </a:p>
        </p:txBody>
      </p:sp>
      <p:sp>
        <p:nvSpPr>
          <p:cNvPr id="5" name="Footer Placeholder 4">
            <a:extLst>
              <a:ext uri="{FF2B5EF4-FFF2-40B4-BE49-F238E27FC236}">
                <a16:creationId xmlns:a16="http://schemas.microsoft.com/office/drawing/2014/main" id="{97251330-F48E-40EA-9E2C-276B115EAA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5AF554-3A69-4C6F-AC91-7C228AE50183}"/>
              </a:ext>
            </a:extLst>
          </p:cNvPr>
          <p:cNvSpPr>
            <a:spLocks noGrp="1"/>
          </p:cNvSpPr>
          <p:nvPr>
            <p:ph type="sldNum" sz="quarter" idx="12"/>
          </p:nvPr>
        </p:nvSpPr>
        <p:spPr/>
        <p:txBody>
          <a:bodyPr/>
          <a:lstStyle/>
          <a:p>
            <a:fld id="{F1222E77-B5CE-42EC-A79C-6A365CF98BC2}" type="slidenum">
              <a:rPr lang="en-US" smtClean="0"/>
              <a:t>‹#›</a:t>
            </a:fld>
            <a:endParaRPr lang="en-US"/>
          </a:p>
        </p:txBody>
      </p:sp>
      <p:sp>
        <p:nvSpPr>
          <p:cNvPr id="7" name="Footer Placeholder 4"/>
          <p:cNvSpPr txBox="1">
            <a:spLocks/>
          </p:cNvSpPr>
          <p:nvPr userDrawn="1"/>
        </p:nvSpPr>
        <p:spPr>
          <a:xfrm>
            <a:off x="3581400" y="6311900"/>
            <a:ext cx="4876800" cy="381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050" b="1" dirty="0"/>
              <a:t>Copyright©DataSoft Systems Bangladesh Limited. All Rights Reserved</a:t>
            </a:r>
          </a:p>
        </p:txBody>
      </p:sp>
      <p:sp>
        <p:nvSpPr>
          <p:cNvPr id="8" name="TextBox 7"/>
          <p:cNvSpPr txBox="1"/>
          <p:nvPr userDrawn="1"/>
        </p:nvSpPr>
        <p:spPr>
          <a:xfrm>
            <a:off x="440871" y="6375400"/>
            <a:ext cx="1612900" cy="254000"/>
          </a:xfrm>
          <a:prstGeom prst="rect">
            <a:avLst/>
          </a:prstGeom>
          <a:noFill/>
        </p:spPr>
        <p:txBody>
          <a:bodyPr wrap="none">
            <a:spAutoFit/>
          </a:bodyPr>
          <a:lstStyle>
            <a:defPPr>
              <a:defRPr lang="en-US"/>
            </a:defPPr>
            <a:lvl1pPr eaLnBrk="1" hangingPunct="1">
              <a:defRPr sz="1050" b="1">
                <a:latin typeface="+mj-lt"/>
                <a:cs typeface="+mn-cs"/>
              </a:defRPr>
            </a:lvl1pPr>
          </a:lstStyle>
          <a:p>
            <a:pPr>
              <a:defRPr/>
            </a:pPr>
            <a:r>
              <a:rPr lang="en-US" dirty="0"/>
              <a:t>A CMMI Level 5 Company</a:t>
            </a:r>
          </a:p>
        </p:txBody>
      </p:sp>
      <p:pic>
        <p:nvPicPr>
          <p:cNvPr id="9" name="Picture 2" descr="Image result for datasof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31690" y="6129440"/>
            <a:ext cx="918482" cy="563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178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E3370-F29B-449A-94EA-7698850988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8FD95E-52F9-4B6A-A9F1-A10EE168FB9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BD6CD6-B9D8-4C76-AC4E-3A31905B3D56}"/>
              </a:ext>
            </a:extLst>
          </p:cNvPr>
          <p:cNvSpPr>
            <a:spLocks noGrp="1"/>
          </p:cNvSpPr>
          <p:nvPr>
            <p:ph type="dt" sz="half" idx="10"/>
          </p:nvPr>
        </p:nvSpPr>
        <p:spPr/>
        <p:txBody>
          <a:bodyPr/>
          <a:lstStyle/>
          <a:p>
            <a:fld id="{1AEAB2BE-F979-4604-AFA0-DD299B14B93C}" type="datetimeFigureOut">
              <a:rPr lang="en-US" smtClean="0"/>
              <a:t>16-Feb-19</a:t>
            </a:fld>
            <a:endParaRPr lang="en-US"/>
          </a:p>
        </p:txBody>
      </p:sp>
      <p:sp>
        <p:nvSpPr>
          <p:cNvPr id="5" name="Footer Placeholder 4">
            <a:extLst>
              <a:ext uri="{FF2B5EF4-FFF2-40B4-BE49-F238E27FC236}">
                <a16:creationId xmlns:a16="http://schemas.microsoft.com/office/drawing/2014/main" id="{87775A2C-A7B8-4213-8D02-6DF91EE660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003575-AB95-4651-82EA-EA2AB2729473}"/>
              </a:ext>
            </a:extLst>
          </p:cNvPr>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2885075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9C5E53-303E-41B0-9EB8-4DC174FE23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894DFC-4DF2-4D02-8849-B5E760EC2FB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FD006E-A339-4037-A7B3-EFA1EE64C16A}"/>
              </a:ext>
            </a:extLst>
          </p:cNvPr>
          <p:cNvSpPr>
            <a:spLocks noGrp="1"/>
          </p:cNvSpPr>
          <p:nvPr>
            <p:ph type="dt" sz="half" idx="10"/>
          </p:nvPr>
        </p:nvSpPr>
        <p:spPr/>
        <p:txBody>
          <a:bodyPr/>
          <a:lstStyle/>
          <a:p>
            <a:fld id="{1AEAB2BE-F979-4604-AFA0-DD299B14B93C}" type="datetimeFigureOut">
              <a:rPr lang="en-US" smtClean="0"/>
              <a:t>16-Feb-19</a:t>
            </a:fld>
            <a:endParaRPr lang="en-US"/>
          </a:p>
        </p:txBody>
      </p:sp>
      <p:sp>
        <p:nvSpPr>
          <p:cNvPr id="5" name="Footer Placeholder 4">
            <a:extLst>
              <a:ext uri="{FF2B5EF4-FFF2-40B4-BE49-F238E27FC236}">
                <a16:creationId xmlns:a16="http://schemas.microsoft.com/office/drawing/2014/main" id="{3D2D56F1-4E68-4F9B-A320-8EEC2D9997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04D2B0-9342-46D9-A97C-CC8D8C5275D4}"/>
              </a:ext>
            </a:extLst>
          </p:cNvPr>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444961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D3F63-3BE8-4148-BB71-35665CFDBA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0EB08B-0AA0-404F-9D2E-591194B5AA3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873A89-8508-4D55-80CB-D5AB89351DBB}"/>
              </a:ext>
            </a:extLst>
          </p:cNvPr>
          <p:cNvSpPr>
            <a:spLocks noGrp="1"/>
          </p:cNvSpPr>
          <p:nvPr>
            <p:ph type="dt" sz="half" idx="10"/>
          </p:nvPr>
        </p:nvSpPr>
        <p:spPr/>
        <p:txBody>
          <a:bodyPr/>
          <a:lstStyle/>
          <a:p>
            <a:fld id="{1AEAB2BE-F979-4604-AFA0-DD299B14B93C}" type="datetimeFigureOut">
              <a:rPr lang="en-US" smtClean="0"/>
              <a:t>16-Feb-19</a:t>
            </a:fld>
            <a:endParaRPr lang="en-US"/>
          </a:p>
        </p:txBody>
      </p:sp>
      <p:sp>
        <p:nvSpPr>
          <p:cNvPr id="5" name="Footer Placeholder 4">
            <a:extLst>
              <a:ext uri="{FF2B5EF4-FFF2-40B4-BE49-F238E27FC236}">
                <a16:creationId xmlns:a16="http://schemas.microsoft.com/office/drawing/2014/main" id="{856196FA-5FE0-4B37-BE9B-43F91ECABF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BFB368-A82A-4A1E-A1A5-50DB404E09C6}"/>
              </a:ext>
            </a:extLst>
          </p:cNvPr>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4196251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9EF86-2C9F-48CA-897D-DB3D412678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733A9C-BD73-49E0-B43B-32FBD4010F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DA39017-B127-4E13-82B3-5750C8DFBCB6}"/>
              </a:ext>
            </a:extLst>
          </p:cNvPr>
          <p:cNvSpPr>
            <a:spLocks noGrp="1"/>
          </p:cNvSpPr>
          <p:nvPr>
            <p:ph type="dt" sz="half" idx="10"/>
          </p:nvPr>
        </p:nvSpPr>
        <p:spPr/>
        <p:txBody>
          <a:bodyPr/>
          <a:lstStyle/>
          <a:p>
            <a:fld id="{1AEAB2BE-F979-4604-AFA0-DD299B14B93C}" type="datetimeFigureOut">
              <a:rPr lang="en-US" smtClean="0"/>
              <a:t>16-Feb-19</a:t>
            </a:fld>
            <a:endParaRPr lang="en-US"/>
          </a:p>
        </p:txBody>
      </p:sp>
      <p:sp>
        <p:nvSpPr>
          <p:cNvPr id="5" name="Footer Placeholder 4">
            <a:extLst>
              <a:ext uri="{FF2B5EF4-FFF2-40B4-BE49-F238E27FC236}">
                <a16:creationId xmlns:a16="http://schemas.microsoft.com/office/drawing/2014/main" id="{ECA19BE2-2978-47B3-95AB-DD9BF09152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D60AAC-D11F-43D4-99E6-B4BA19A8495D}"/>
              </a:ext>
            </a:extLst>
          </p:cNvPr>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453710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5E9D7-9EE0-46DE-AB89-AAA04F6F70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38B7C9-DCBD-4A51-899E-1E525E7789F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565A1E-2BC9-43F1-848D-B9FAF01D0CB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29E48A-F37C-4F26-BA4D-D70D21A1C524}"/>
              </a:ext>
            </a:extLst>
          </p:cNvPr>
          <p:cNvSpPr>
            <a:spLocks noGrp="1"/>
          </p:cNvSpPr>
          <p:nvPr>
            <p:ph type="dt" sz="half" idx="10"/>
          </p:nvPr>
        </p:nvSpPr>
        <p:spPr/>
        <p:txBody>
          <a:bodyPr/>
          <a:lstStyle/>
          <a:p>
            <a:fld id="{1AEAB2BE-F979-4604-AFA0-DD299B14B93C}" type="datetimeFigureOut">
              <a:rPr lang="en-US" smtClean="0"/>
              <a:t>16-Feb-19</a:t>
            </a:fld>
            <a:endParaRPr lang="en-US"/>
          </a:p>
        </p:txBody>
      </p:sp>
      <p:sp>
        <p:nvSpPr>
          <p:cNvPr id="6" name="Footer Placeholder 5">
            <a:extLst>
              <a:ext uri="{FF2B5EF4-FFF2-40B4-BE49-F238E27FC236}">
                <a16:creationId xmlns:a16="http://schemas.microsoft.com/office/drawing/2014/main" id="{6E83E4A8-7D8E-487C-9807-D154FBCF21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09A314-73FA-4BD9-83BA-0DB32824278F}"/>
              </a:ext>
            </a:extLst>
          </p:cNvPr>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160952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0D193-7E37-4364-9859-8226E79CC3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4724E8-1002-4ABD-A288-1E8CE3E21D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1E5BD52-7678-422D-939B-B1BBE8BFFA7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D8BBD6-C92C-413C-91E9-C40F855BEA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F365A5C-95CC-46F8-A204-3A96F2C9871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44AA24-D425-4356-B0CF-4F8CED87C5FC}"/>
              </a:ext>
            </a:extLst>
          </p:cNvPr>
          <p:cNvSpPr>
            <a:spLocks noGrp="1"/>
          </p:cNvSpPr>
          <p:nvPr>
            <p:ph type="dt" sz="half" idx="10"/>
          </p:nvPr>
        </p:nvSpPr>
        <p:spPr/>
        <p:txBody>
          <a:bodyPr/>
          <a:lstStyle/>
          <a:p>
            <a:fld id="{1AEAB2BE-F979-4604-AFA0-DD299B14B93C}" type="datetimeFigureOut">
              <a:rPr lang="en-US" smtClean="0"/>
              <a:t>16-Feb-19</a:t>
            </a:fld>
            <a:endParaRPr lang="en-US"/>
          </a:p>
        </p:txBody>
      </p:sp>
      <p:sp>
        <p:nvSpPr>
          <p:cNvPr id="8" name="Footer Placeholder 7">
            <a:extLst>
              <a:ext uri="{FF2B5EF4-FFF2-40B4-BE49-F238E27FC236}">
                <a16:creationId xmlns:a16="http://schemas.microsoft.com/office/drawing/2014/main" id="{02354A2B-C076-439E-BAFB-CEEBD2539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6910EE-B13A-4541-835B-0FAC8EF8B326}"/>
              </a:ext>
            </a:extLst>
          </p:cNvPr>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3521963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4A271-52DF-4F92-B231-5C732E1BD6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338696-AA47-44D5-82C7-1FA5978AADB5}"/>
              </a:ext>
            </a:extLst>
          </p:cNvPr>
          <p:cNvSpPr>
            <a:spLocks noGrp="1"/>
          </p:cNvSpPr>
          <p:nvPr>
            <p:ph type="dt" sz="half" idx="10"/>
          </p:nvPr>
        </p:nvSpPr>
        <p:spPr/>
        <p:txBody>
          <a:bodyPr/>
          <a:lstStyle/>
          <a:p>
            <a:fld id="{1AEAB2BE-F979-4604-AFA0-DD299B14B93C}" type="datetimeFigureOut">
              <a:rPr lang="en-US" smtClean="0"/>
              <a:t>16-Feb-19</a:t>
            </a:fld>
            <a:endParaRPr lang="en-US"/>
          </a:p>
        </p:txBody>
      </p:sp>
      <p:sp>
        <p:nvSpPr>
          <p:cNvPr id="4" name="Footer Placeholder 3">
            <a:extLst>
              <a:ext uri="{FF2B5EF4-FFF2-40B4-BE49-F238E27FC236}">
                <a16:creationId xmlns:a16="http://schemas.microsoft.com/office/drawing/2014/main" id="{24AA7459-EED4-495D-AD55-3D379F26D7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5669A2-DD20-4A29-9BAC-D2A5221B44A8}"/>
              </a:ext>
            </a:extLst>
          </p:cNvPr>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3221113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4C92CE-D185-4C7C-9E6D-0BBB6DA16DE6}"/>
              </a:ext>
            </a:extLst>
          </p:cNvPr>
          <p:cNvSpPr>
            <a:spLocks noGrp="1"/>
          </p:cNvSpPr>
          <p:nvPr>
            <p:ph type="dt" sz="half" idx="10"/>
          </p:nvPr>
        </p:nvSpPr>
        <p:spPr/>
        <p:txBody>
          <a:bodyPr/>
          <a:lstStyle/>
          <a:p>
            <a:fld id="{1AEAB2BE-F979-4604-AFA0-DD299B14B93C}" type="datetimeFigureOut">
              <a:rPr lang="en-US" smtClean="0"/>
              <a:t>16-Feb-19</a:t>
            </a:fld>
            <a:endParaRPr lang="en-US"/>
          </a:p>
        </p:txBody>
      </p:sp>
      <p:sp>
        <p:nvSpPr>
          <p:cNvPr id="3" name="Footer Placeholder 2">
            <a:extLst>
              <a:ext uri="{FF2B5EF4-FFF2-40B4-BE49-F238E27FC236}">
                <a16:creationId xmlns:a16="http://schemas.microsoft.com/office/drawing/2014/main" id="{DCE540AE-D99A-4A82-8D38-06BE436551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1E0D28-B4E4-40D7-9CAD-9A373EE2BC28}"/>
              </a:ext>
            </a:extLst>
          </p:cNvPr>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874048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CE0EE-4318-4075-9B6C-85A2DC27E1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8E30E7-0FC8-4C12-B88A-E0ADB0F500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DE3D7F-5B83-48EE-990C-1F86A6B1E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D69DD67-3912-410E-89D9-3A390BCA9C41}"/>
              </a:ext>
            </a:extLst>
          </p:cNvPr>
          <p:cNvSpPr>
            <a:spLocks noGrp="1"/>
          </p:cNvSpPr>
          <p:nvPr>
            <p:ph type="dt" sz="half" idx="10"/>
          </p:nvPr>
        </p:nvSpPr>
        <p:spPr/>
        <p:txBody>
          <a:bodyPr/>
          <a:lstStyle/>
          <a:p>
            <a:fld id="{1AEAB2BE-F979-4604-AFA0-DD299B14B93C}" type="datetimeFigureOut">
              <a:rPr lang="en-US" smtClean="0"/>
              <a:t>16-Feb-19</a:t>
            </a:fld>
            <a:endParaRPr lang="en-US"/>
          </a:p>
        </p:txBody>
      </p:sp>
      <p:sp>
        <p:nvSpPr>
          <p:cNvPr id="6" name="Footer Placeholder 5">
            <a:extLst>
              <a:ext uri="{FF2B5EF4-FFF2-40B4-BE49-F238E27FC236}">
                <a16:creationId xmlns:a16="http://schemas.microsoft.com/office/drawing/2014/main" id="{CC51A257-42E8-4D59-AF8D-2348EC5D0D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20F7B7-4ADC-419E-89C0-9E90CDDFC5FF}"/>
              </a:ext>
            </a:extLst>
          </p:cNvPr>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1209101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5B578-BB50-4830-9DE7-5886D3C593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7C70FE-05D0-4D98-9AA3-828E063318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F74DA5-031F-425E-A743-8BBE567E99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06E257-3017-4226-A3C6-EE03668F0C47}"/>
              </a:ext>
            </a:extLst>
          </p:cNvPr>
          <p:cNvSpPr>
            <a:spLocks noGrp="1"/>
          </p:cNvSpPr>
          <p:nvPr>
            <p:ph type="dt" sz="half" idx="10"/>
          </p:nvPr>
        </p:nvSpPr>
        <p:spPr/>
        <p:txBody>
          <a:bodyPr/>
          <a:lstStyle/>
          <a:p>
            <a:fld id="{1AEAB2BE-F979-4604-AFA0-DD299B14B93C}" type="datetimeFigureOut">
              <a:rPr lang="en-US" smtClean="0"/>
              <a:t>16-Feb-19</a:t>
            </a:fld>
            <a:endParaRPr lang="en-US"/>
          </a:p>
        </p:txBody>
      </p:sp>
      <p:sp>
        <p:nvSpPr>
          <p:cNvPr id="6" name="Footer Placeholder 5">
            <a:extLst>
              <a:ext uri="{FF2B5EF4-FFF2-40B4-BE49-F238E27FC236}">
                <a16:creationId xmlns:a16="http://schemas.microsoft.com/office/drawing/2014/main" id="{DB91FD88-538A-4A5A-8ADC-A7E666057D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FDD5F7-035F-42A6-BE6F-67904CD80EBB}"/>
              </a:ext>
            </a:extLst>
          </p:cNvPr>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143477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39DD36-293C-455C-98F4-DFF499C6F8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73A32C-53DF-4DEA-8A6F-9A1F1C8C37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5F075E-49A2-475F-82F8-BBDD3F99F9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EAB2BE-F979-4604-AFA0-DD299B14B93C}" type="datetimeFigureOut">
              <a:rPr lang="en-US" smtClean="0"/>
              <a:t>16-Feb-19</a:t>
            </a:fld>
            <a:endParaRPr lang="en-US"/>
          </a:p>
        </p:txBody>
      </p:sp>
      <p:sp>
        <p:nvSpPr>
          <p:cNvPr id="5" name="Footer Placeholder 4">
            <a:extLst>
              <a:ext uri="{FF2B5EF4-FFF2-40B4-BE49-F238E27FC236}">
                <a16:creationId xmlns:a16="http://schemas.microsoft.com/office/drawing/2014/main" id="{562BB9DE-AB06-4E7F-9697-E4B5F7F759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2E4C22-03CA-46E3-9B25-BCD11936A4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222E77-B5CE-42EC-A79C-6A365CF98BC2}" type="slidenum">
              <a:rPr lang="en-US" smtClean="0"/>
              <a:t>‹#›</a:t>
            </a:fld>
            <a:endParaRPr lang="en-US"/>
          </a:p>
        </p:txBody>
      </p:sp>
    </p:spTree>
    <p:extLst>
      <p:ext uri="{BB962C8B-B14F-4D97-AF65-F5344CB8AC3E}">
        <p14:creationId xmlns:p14="http://schemas.microsoft.com/office/powerpoint/2010/main" val="48040504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docs.microsoft.com/en-us/sql/sql-server/editions-and-components-of-sql-server-2017?view=sql-server-2017#RDBMSSP" TargetMode="External"/><Relationship Id="rId13" Type="http://schemas.openxmlformats.org/officeDocument/2006/relationships/hyperlink" Target="https://docs.microsoft.com/en-us/sql/sql-server/editions-and-components-of-sql-server-2017?view=sql-server-2017#DevTools" TargetMode="External"/><Relationship Id="rId18" Type="http://schemas.openxmlformats.org/officeDocument/2006/relationships/hyperlink" Target="https://docs.microsoft.com/en-us/sql/sql-server/editions-and-components-of-sql-server-2017?view=sql-server-2017#SSAS" TargetMode="External"/><Relationship Id="rId26" Type="http://schemas.openxmlformats.org/officeDocument/2006/relationships/hyperlink" Target="https://docs.microsoft.com/en-us/sql/sql-server/editions-and-components-of-sql-server-2017?view=sql-server-2017#ADS" TargetMode="External"/><Relationship Id="rId3" Type="http://schemas.openxmlformats.org/officeDocument/2006/relationships/hyperlink" Target="https://docs.microsoft.com/en-us/sql/sql-server/editions-and-components-of-sql-server-2017?view=sql-server-2017#using-includessnoversionincludesssnoversion-mdmd-with-an-internet-server" TargetMode="External"/><Relationship Id="rId21" Type="http://schemas.openxmlformats.org/officeDocument/2006/relationships/hyperlink" Target="https://docs.microsoft.com/en-us/sql/sql-server/editions-and-components-of-sql-server-2017?view=sql-server-2017#PPSP" TargetMode="External"/><Relationship Id="rId7" Type="http://schemas.openxmlformats.org/officeDocument/2006/relationships/hyperlink" Target="https://docs.microsoft.com/en-us/sql/sql-server/editions-and-components-of-sql-server-2017?view=sql-server-2017#RDBMSHA" TargetMode="External"/><Relationship Id="rId12" Type="http://schemas.openxmlformats.org/officeDocument/2006/relationships/hyperlink" Target="https://docs.microsoft.com/en-us/sql/sql-server/editions-and-components-of-sql-server-2017?view=sql-server-2017#RDBMSM" TargetMode="External"/><Relationship Id="rId17" Type="http://schemas.openxmlformats.org/officeDocument/2006/relationships/hyperlink" Target="https://docs.microsoft.com/en-us/sql/sql-server/editions-and-components-of-sql-server-2017?view=sql-server-2017#DW" TargetMode="External"/><Relationship Id="rId25" Type="http://schemas.openxmlformats.org/officeDocument/2006/relationships/hyperlink" Target="https://docs.microsoft.com/en-us/sql/sql-server/editions-and-components-of-sql-server-2017?view=sql-server-2017#SLS" TargetMode="External"/><Relationship Id="rId2" Type="http://schemas.openxmlformats.org/officeDocument/2006/relationships/hyperlink" Target="https://docs.microsoft.com/en-us/sql/sql-server/editions-and-components-of-sql-server-2017?view=sql-server-2017#includessnoversionincludesssnoversion-mdmd-editions" TargetMode="External"/><Relationship Id="rId16" Type="http://schemas.openxmlformats.org/officeDocument/2006/relationships/hyperlink" Target="https://docs.microsoft.com/en-us/sql/sql-server/editions-and-components-of-sql-server-2017?view=sql-server-2017#MDS" TargetMode="External"/><Relationship Id="rId20" Type="http://schemas.openxmlformats.org/officeDocument/2006/relationships/hyperlink" Target="https://docs.microsoft.com/en-us/sql/sql-server/editions-and-components-of-sql-server-2017?view=sql-server-2017#BIT" TargetMode="External"/><Relationship Id="rId1" Type="http://schemas.openxmlformats.org/officeDocument/2006/relationships/slideLayout" Target="../slideLayouts/slideLayout2.xml"/><Relationship Id="rId6" Type="http://schemas.openxmlformats.org/officeDocument/2006/relationships/hyperlink" Target="https://docs.microsoft.com/en-us/sql/sql-server/editions-and-components-of-sql-server-2017?view=sql-server-2017#Cross-BoxScaleLimits" TargetMode="External"/><Relationship Id="rId11" Type="http://schemas.openxmlformats.org/officeDocument/2006/relationships/hyperlink" Target="https://docs.microsoft.com/en-us/sql/sql-server/editions-and-components-of-sql-server-2017?view=sql-server-2017#SSMS" TargetMode="External"/><Relationship Id="rId24" Type="http://schemas.openxmlformats.org/officeDocument/2006/relationships/hyperlink" Target="https://docs.microsoft.com/en-us/sql/sql-server/editions-and-components-of-sql-server-2017?view=sql-server-2017#BIC" TargetMode="External"/><Relationship Id="rId5" Type="http://schemas.openxmlformats.org/officeDocument/2006/relationships/hyperlink" Target="https://docs.microsoft.com/en-us/sql/sql-server/editions-and-components-of-sql-server-2017?view=sql-server-2017#deciding-among-includessnoversionincludesssnoversion-mdmd-components" TargetMode="External"/><Relationship Id="rId15" Type="http://schemas.openxmlformats.org/officeDocument/2006/relationships/hyperlink" Target="https://docs.microsoft.com/en-us/sql/sql-server/editions-and-components-of-sql-server-2017?view=sql-server-2017#IS" TargetMode="External"/><Relationship Id="rId23" Type="http://schemas.openxmlformats.org/officeDocument/2006/relationships/hyperlink" Target="https://docs.microsoft.com/en-us/sql/sql-server/editions-and-components-of-sql-server-2017?view=sql-server-2017#SSRS" TargetMode="External"/><Relationship Id="rId10" Type="http://schemas.openxmlformats.org/officeDocument/2006/relationships/hyperlink" Target="https://docs.microsoft.com/en-us/sql/sql-server/editions-and-components-of-sql-server-2017?view=sql-server-2017#Replication" TargetMode="External"/><Relationship Id="rId19" Type="http://schemas.openxmlformats.org/officeDocument/2006/relationships/hyperlink" Target="https://docs.microsoft.com/en-us/sql/sql-server/editions-and-components-of-sql-server-2017?view=sql-server-2017#BIMD" TargetMode="External"/><Relationship Id="rId4" Type="http://schemas.openxmlformats.org/officeDocument/2006/relationships/hyperlink" Target="https://docs.microsoft.com/en-us/sql/sql-server/editions-and-components-of-sql-server-2017?view=sql-server-2017#using-includessnoversionincludesssnoversion-mdmd-with-clientserver-applications" TargetMode="External"/><Relationship Id="rId9" Type="http://schemas.openxmlformats.org/officeDocument/2006/relationships/hyperlink" Target="https://docs.microsoft.com/en-us/sql/sql-server/editions-and-components-of-sql-server-2017?view=sql-server-2017#RDBMSS" TargetMode="External"/><Relationship Id="rId14" Type="http://schemas.openxmlformats.org/officeDocument/2006/relationships/hyperlink" Target="https://docs.microsoft.com/en-us/sql/sql-server/editions-and-components-of-sql-server-2017?view=sql-server-2017#Programmability" TargetMode="External"/><Relationship Id="rId22" Type="http://schemas.openxmlformats.org/officeDocument/2006/relationships/hyperlink" Target="https://docs.microsoft.com/en-us/sql/sql-server/editions-and-components-of-sql-server-2017?view=sql-server-2017#DM" TargetMode="External"/><Relationship Id="rId27" Type="http://schemas.openxmlformats.org/officeDocument/2006/relationships/hyperlink" Target="https://docs.microsoft.com/en-us/sql/sql-server/editions-and-components-of-sql-server-2017?view=sql-server-2017#Oth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developer.rackspace.com/blog/new-sql-server-2017-features/#smart-differential-backup" TargetMode="External"/><Relationship Id="rId13" Type="http://schemas.openxmlformats.org/officeDocument/2006/relationships/hyperlink" Target="https://developer.rackspace.com/blog/new-sql-server-2017-features/#new-dynamic-management-views" TargetMode="External"/><Relationship Id="rId3" Type="http://schemas.openxmlformats.org/officeDocument/2006/relationships/hyperlink" Target="https://developer.rackspace.com/blog/new-sql-server-2017-features/#resumable-online-index-rebuild" TargetMode="External"/><Relationship Id="rId7" Type="http://schemas.openxmlformats.org/officeDocument/2006/relationships/hyperlink" Target="https://developer.rackspace.com/blog/new-sql-server-2017-features/#tempdb-file-size-improvements" TargetMode="External"/><Relationship Id="rId12" Type="http://schemas.openxmlformats.org/officeDocument/2006/relationships/hyperlink" Target="https://developer.rackspace.com/blog/new-sql-server-2017-features/#new-availability-groups-functionality" TargetMode="External"/><Relationship Id="rId17" Type="http://schemas.openxmlformats.org/officeDocument/2006/relationships/hyperlink" Target="https://developer.rackspace.com/blog/new-sql-server-2017-features/#performance-improvements" TargetMode="External"/><Relationship Id="rId2" Type="http://schemas.openxmlformats.org/officeDocument/2006/relationships/hyperlink" Target="https://developer.rackspace.com/blog/new-sql-server-2017-features/#sql-server-on-linux" TargetMode="External"/><Relationship Id="rId16" Type="http://schemas.openxmlformats.org/officeDocument/2006/relationships/hyperlink" Target="https://developer.rackspace.com/blog/new-sql-server-2017-features/#high-availability-and-disaster-recovery" TargetMode="External"/><Relationship Id="rId1" Type="http://schemas.openxmlformats.org/officeDocument/2006/relationships/slideLayout" Target="../slideLayouts/slideLayout2.xml"/><Relationship Id="rId6" Type="http://schemas.openxmlformats.org/officeDocument/2006/relationships/hyperlink" Target="https://developer.rackspace.com/blog/new-sql-server-2017-features/#automatic-database-tuning" TargetMode="External"/><Relationship Id="rId11" Type="http://schemas.openxmlformats.org/officeDocument/2006/relationships/hyperlink" Target="https://developer.rackspace.com/blog/new-sql-server-2017-features/#distributed-transaction-support" TargetMode="External"/><Relationship Id="rId5" Type="http://schemas.openxmlformats.org/officeDocument/2006/relationships/hyperlink" Target="https://developer.rackspace.com/blog/new-sql-server-2017-features/#query-processing-improvements" TargetMode="External"/><Relationship Id="rId15" Type="http://schemas.openxmlformats.org/officeDocument/2006/relationships/hyperlink" Target="https://developer.rackspace.com/blog/new-sql-server-2017-features/#security-enhancement" TargetMode="External"/><Relationship Id="rId10" Type="http://schemas.openxmlformats.org/officeDocument/2006/relationships/hyperlink" Target="https://developer.rackspace.com/blog/new-sql-server-2017-features/#improved-select-into-statement" TargetMode="External"/><Relationship Id="rId4" Type="http://schemas.openxmlformats.org/officeDocument/2006/relationships/hyperlink" Target="https://developer.rackspace.com/blog/new-sql-server-2017-features/#sql-server-machine-learning-services" TargetMode="External"/><Relationship Id="rId9" Type="http://schemas.openxmlformats.org/officeDocument/2006/relationships/hyperlink" Target="https://developer.rackspace.com/blog/new-sql-server-2017-features/#smart-transaction-log-backup" TargetMode="External"/><Relationship Id="rId14" Type="http://schemas.openxmlformats.org/officeDocument/2006/relationships/hyperlink" Target="https://developer.rackspace.com/blog/new-sql-server-2017-features/#in-memory-enhancements"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s://docs.microsoft.com/en-us/sql/ssms/tutorials/ssms-tricks?view=sql-server-2017"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en.wikipedia.org/wiki/ANSI"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en.wikipedia.org/wiki/Fourth_normal_for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en.wikipedia.org/wiki/Data_mode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en.wikipedia.org/wiki/Database_mode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file:///C:\Users\Domain\Desktop\2019-01-06\Database_Normalization.xlsx" TargetMode="Externa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7A58-9BC3-4FDD-9D2B-BD141D5F9B6E}"/>
              </a:ext>
            </a:extLst>
          </p:cNvPr>
          <p:cNvSpPr>
            <a:spLocks noGrp="1"/>
          </p:cNvSpPr>
          <p:nvPr>
            <p:ph type="ctrTitle"/>
          </p:nvPr>
        </p:nvSpPr>
        <p:spPr/>
        <p:txBody>
          <a:bodyPr/>
          <a:lstStyle/>
          <a:p>
            <a:r>
              <a:rPr lang="en-US" dirty="0"/>
              <a:t>Basic Database concepts with SQL Server</a:t>
            </a:r>
          </a:p>
        </p:txBody>
      </p:sp>
      <p:sp>
        <p:nvSpPr>
          <p:cNvPr id="3" name="Subtitle 2">
            <a:extLst>
              <a:ext uri="{FF2B5EF4-FFF2-40B4-BE49-F238E27FC236}">
                <a16:creationId xmlns:a16="http://schemas.microsoft.com/office/drawing/2014/main" id="{72DA85E6-4F76-4AFA-99D4-3424578F62B5}"/>
              </a:ext>
            </a:extLst>
          </p:cNvPr>
          <p:cNvSpPr>
            <a:spLocks noGrp="1"/>
          </p:cNvSpPr>
          <p:nvPr>
            <p:ph type="subTitle" idx="1"/>
          </p:nvPr>
        </p:nvSpPr>
        <p:spPr/>
        <p:txBody>
          <a:bodyPr>
            <a:normAutofit/>
          </a:bodyPr>
          <a:lstStyle/>
          <a:p>
            <a:r>
              <a:rPr lang="en-US" dirty="0"/>
              <a:t>Md. Khairul </a:t>
            </a:r>
            <a:r>
              <a:rPr lang="en-US" dirty="0" smtClean="0"/>
              <a:t>Alam </a:t>
            </a:r>
            <a:r>
              <a:rPr lang="en-US" sz="1000" dirty="0" smtClean="0"/>
              <a:t>MCTS</a:t>
            </a:r>
            <a:r>
              <a:rPr lang="en-US" sz="1000" dirty="0"/>
              <a:t>, MCPD</a:t>
            </a:r>
            <a:r>
              <a:rPr lang="en-US" sz="1000"/>
              <a:t>, </a:t>
            </a:r>
            <a:r>
              <a:rPr lang="en-US" sz="1000" smtClean="0"/>
              <a:t>CSM</a:t>
            </a:r>
            <a:endParaRPr lang="en-US" dirty="0"/>
          </a:p>
          <a:p>
            <a:r>
              <a:rPr lang="en-US" dirty="0"/>
              <a:t>Software Engineer</a:t>
            </a:r>
          </a:p>
          <a:p>
            <a:r>
              <a:rPr lang="en-US" dirty="0"/>
              <a:t>DataSoft Systems Bangladesh Limited</a:t>
            </a:r>
          </a:p>
        </p:txBody>
      </p:sp>
    </p:spTree>
    <p:extLst>
      <p:ext uri="{BB962C8B-B14F-4D97-AF65-F5344CB8AC3E}">
        <p14:creationId xmlns:p14="http://schemas.microsoft.com/office/powerpoint/2010/main" val="3708255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B2832-3FB2-4D17-AF66-E18137101F53}"/>
              </a:ext>
            </a:extLst>
          </p:cNvPr>
          <p:cNvSpPr>
            <a:spLocks noGrp="1"/>
          </p:cNvSpPr>
          <p:nvPr>
            <p:ph type="title"/>
          </p:nvPr>
        </p:nvSpPr>
        <p:spPr/>
        <p:txBody>
          <a:bodyPr/>
          <a:lstStyle/>
          <a:p>
            <a:r>
              <a:rPr lang="en-US" b="1" dirty="0"/>
              <a:t>Introduction to Database Technology and DBMS</a:t>
            </a:r>
            <a:endParaRPr lang="en-US" dirty="0"/>
          </a:p>
        </p:txBody>
      </p:sp>
      <p:graphicFrame>
        <p:nvGraphicFramePr>
          <p:cNvPr id="4" name="Content Placeholder 3">
            <a:extLst>
              <a:ext uri="{FF2B5EF4-FFF2-40B4-BE49-F238E27FC236}">
                <a16:creationId xmlns:a16="http://schemas.microsoft.com/office/drawing/2014/main" id="{3FD896B8-9E10-42EB-B9E1-6A02844016E3}"/>
              </a:ext>
            </a:extLst>
          </p:cNvPr>
          <p:cNvGraphicFramePr>
            <a:graphicFrameLocks noGrp="1"/>
          </p:cNvGraphicFramePr>
          <p:nvPr>
            <p:ph idx="1"/>
            <p:extLst>
              <p:ext uri="{D42A27DB-BD31-4B8C-83A1-F6EECF244321}">
                <p14:modId xmlns:p14="http://schemas.microsoft.com/office/powerpoint/2010/main" val="3380407755"/>
              </p:ext>
            </p:extLst>
          </p:nvPr>
        </p:nvGraphicFramePr>
        <p:xfrm>
          <a:off x="838200" y="1825624"/>
          <a:ext cx="10515600" cy="4459633"/>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225980677"/>
                    </a:ext>
                  </a:extLst>
                </a:gridCol>
                <a:gridCol w="5257800">
                  <a:extLst>
                    <a:ext uri="{9D8B030D-6E8A-4147-A177-3AD203B41FA5}">
                      <a16:colId xmlns:a16="http://schemas.microsoft.com/office/drawing/2014/main" val="2985851284"/>
                    </a:ext>
                  </a:extLst>
                </a:gridCol>
              </a:tblGrid>
              <a:tr h="4459633">
                <a:tc>
                  <a:txBody>
                    <a:bodyPr/>
                    <a:lstStyle/>
                    <a:p>
                      <a:r>
                        <a:rPr lang="en-US" sz="1800" b="1" i="0" kern="1200" dirty="0">
                          <a:solidFill>
                            <a:schemeClr val="lt1"/>
                          </a:solidFill>
                          <a:effectLst/>
                          <a:latin typeface="+mn-lt"/>
                          <a:ea typeface="+mn-ea"/>
                          <a:cs typeface="+mn-cs"/>
                        </a:rPr>
                        <a:t>What is Database?</a:t>
                      </a:r>
                    </a:p>
                    <a:p>
                      <a:r>
                        <a:rPr lang="en-US" sz="1800" b="0" i="0" kern="1200" dirty="0">
                          <a:solidFill>
                            <a:schemeClr val="lt1"/>
                          </a:solidFill>
                          <a:effectLst/>
                          <a:latin typeface="+mn-lt"/>
                          <a:ea typeface="+mn-ea"/>
                          <a:cs typeface="+mn-cs"/>
                        </a:rPr>
                        <a:t>Database is a computer based record keeping system which is used to record ,maintain and retrieve data. It is an organized collection of interrelated (persistent) data.</a:t>
                      </a:r>
                    </a:p>
                    <a:p>
                      <a:r>
                        <a:rPr lang="en-US" sz="1800" b="1" i="0" kern="1200" dirty="0">
                          <a:solidFill>
                            <a:schemeClr val="lt1"/>
                          </a:solidFill>
                          <a:effectLst/>
                          <a:latin typeface="+mn-lt"/>
                          <a:ea typeface="+mn-ea"/>
                          <a:cs typeface="+mn-cs"/>
                        </a:rPr>
                        <a:t>What is Database Management System (DBMS)?</a:t>
                      </a:r>
                    </a:p>
                    <a:p>
                      <a:r>
                        <a:rPr lang="en-US" sz="1800" b="0" i="0" kern="1200" dirty="0">
                          <a:solidFill>
                            <a:schemeClr val="lt1"/>
                          </a:solidFill>
                          <a:effectLst/>
                          <a:latin typeface="+mn-lt"/>
                          <a:ea typeface="+mn-ea"/>
                          <a:cs typeface="+mn-cs"/>
                        </a:rPr>
                        <a:t>A Database Management System (DBMS) is a collection of interrelated files and set of programs which allows users to access and modify files. It provides a convenient and efficient way to store, retrieve and modify information. Application programs request DBMS to retrieve, modify/insert/delete data for them and thus it acts as a layer of abstraction between the application programs and the file system.</a:t>
                      </a:r>
                    </a:p>
                    <a:p>
                      <a:endParaRPr lang="en-US" dirty="0"/>
                    </a:p>
                  </a:txBody>
                  <a:tcPr/>
                </a:tc>
                <a:tc>
                  <a:txBody>
                    <a:bodyPr/>
                    <a:lstStyle/>
                    <a:p>
                      <a:endParaRPr lang="en-US" dirty="0"/>
                    </a:p>
                  </a:txBody>
                  <a:tcPr/>
                </a:tc>
                <a:extLst>
                  <a:ext uri="{0D108BD9-81ED-4DB2-BD59-A6C34878D82A}">
                    <a16:rowId xmlns:a16="http://schemas.microsoft.com/office/drawing/2014/main" val="656523699"/>
                  </a:ext>
                </a:extLst>
              </a:tr>
            </a:tbl>
          </a:graphicData>
        </a:graphic>
      </p:graphicFrame>
      <p:pic>
        <p:nvPicPr>
          <p:cNvPr id="5" name="Picture 4">
            <a:extLst>
              <a:ext uri="{FF2B5EF4-FFF2-40B4-BE49-F238E27FC236}">
                <a16:creationId xmlns:a16="http://schemas.microsoft.com/office/drawing/2014/main" id="{42DD7335-8AE0-4008-B903-DEE669AEA2D0}"/>
              </a:ext>
            </a:extLst>
          </p:cNvPr>
          <p:cNvPicPr>
            <a:picLocks noChangeAspect="1"/>
          </p:cNvPicPr>
          <p:nvPr/>
        </p:nvPicPr>
        <p:blipFill>
          <a:blip r:embed="rId2"/>
          <a:stretch>
            <a:fillRect/>
          </a:stretch>
        </p:blipFill>
        <p:spPr>
          <a:xfrm>
            <a:off x="6241774" y="1996135"/>
            <a:ext cx="4903305" cy="4118610"/>
          </a:xfrm>
          <a:prstGeom prst="rect">
            <a:avLst/>
          </a:prstGeom>
        </p:spPr>
      </p:pic>
    </p:spTree>
    <p:extLst>
      <p:ext uri="{BB962C8B-B14F-4D97-AF65-F5344CB8AC3E}">
        <p14:creationId xmlns:p14="http://schemas.microsoft.com/office/powerpoint/2010/main" val="76181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B1776-DCB8-4988-A699-19A9910A7081}"/>
              </a:ext>
            </a:extLst>
          </p:cNvPr>
          <p:cNvSpPr>
            <a:spLocks noGrp="1"/>
          </p:cNvSpPr>
          <p:nvPr>
            <p:ph type="title"/>
          </p:nvPr>
        </p:nvSpPr>
        <p:spPr/>
        <p:txBody>
          <a:bodyPr/>
          <a:lstStyle/>
          <a:p>
            <a:r>
              <a:rPr lang="en-US" b="1" dirty="0"/>
              <a:t>Difference Between File based Data Storage System and DBMS</a:t>
            </a:r>
            <a:endParaRPr lang="en-US" dirty="0"/>
          </a:p>
        </p:txBody>
      </p:sp>
      <p:pic>
        <p:nvPicPr>
          <p:cNvPr id="4098" name="Picture 2" descr="Difference Between File based Data Storage System and DBMS">
            <a:extLst>
              <a:ext uri="{FF2B5EF4-FFF2-40B4-BE49-F238E27FC236}">
                <a16:creationId xmlns:a16="http://schemas.microsoft.com/office/drawing/2014/main" id="{51E85620-ACA7-4F90-84C8-2222392C8D1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10515600" cy="4840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576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3FDD0-8AE6-4E15-82FB-CF07E5D8E1C0}"/>
              </a:ext>
            </a:extLst>
          </p:cNvPr>
          <p:cNvSpPr>
            <a:spLocks noGrp="1"/>
          </p:cNvSpPr>
          <p:nvPr>
            <p:ph type="title"/>
          </p:nvPr>
        </p:nvSpPr>
        <p:spPr>
          <a:xfrm>
            <a:off x="241300" y="-292101"/>
            <a:ext cx="10515600" cy="1325563"/>
          </a:xfrm>
        </p:spPr>
        <p:txBody>
          <a:bodyPr/>
          <a:lstStyle/>
          <a:p>
            <a:r>
              <a:rPr lang="en-US" dirty="0"/>
              <a:t>RDBMS vs NoSQL vs Hadoop</a:t>
            </a:r>
          </a:p>
        </p:txBody>
      </p:sp>
      <p:graphicFrame>
        <p:nvGraphicFramePr>
          <p:cNvPr id="4" name="Content Placeholder 3">
            <a:extLst>
              <a:ext uri="{FF2B5EF4-FFF2-40B4-BE49-F238E27FC236}">
                <a16:creationId xmlns:a16="http://schemas.microsoft.com/office/drawing/2014/main" id="{FC06387C-82D6-46B1-A59E-E9DEA85557CE}"/>
              </a:ext>
            </a:extLst>
          </p:cNvPr>
          <p:cNvGraphicFramePr>
            <a:graphicFrameLocks noGrp="1"/>
          </p:cNvGraphicFramePr>
          <p:nvPr>
            <p:ph idx="1"/>
            <p:extLst>
              <p:ext uri="{D42A27DB-BD31-4B8C-83A1-F6EECF244321}">
                <p14:modId xmlns:p14="http://schemas.microsoft.com/office/powerpoint/2010/main" val="2176818286"/>
              </p:ext>
            </p:extLst>
          </p:nvPr>
        </p:nvGraphicFramePr>
        <p:xfrm>
          <a:off x="571501" y="622299"/>
          <a:ext cx="11290299" cy="6126480"/>
        </p:xfrm>
        <a:graphic>
          <a:graphicData uri="http://schemas.openxmlformats.org/drawingml/2006/table">
            <a:tbl>
              <a:tblPr firstRow="1" bandRow="1">
                <a:tableStyleId>{5C22544A-7EE6-4342-B048-85BDC9FD1C3A}</a:tableStyleId>
              </a:tblPr>
              <a:tblGrid>
                <a:gridCol w="3763433">
                  <a:extLst>
                    <a:ext uri="{9D8B030D-6E8A-4147-A177-3AD203B41FA5}">
                      <a16:colId xmlns:a16="http://schemas.microsoft.com/office/drawing/2014/main" val="3807235372"/>
                    </a:ext>
                  </a:extLst>
                </a:gridCol>
                <a:gridCol w="4741641">
                  <a:extLst>
                    <a:ext uri="{9D8B030D-6E8A-4147-A177-3AD203B41FA5}">
                      <a16:colId xmlns:a16="http://schemas.microsoft.com/office/drawing/2014/main" val="1095175078"/>
                    </a:ext>
                  </a:extLst>
                </a:gridCol>
                <a:gridCol w="2785225">
                  <a:extLst>
                    <a:ext uri="{9D8B030D-6E8A-4147-A177-3AD203B41FA5}">
                      <a16:colId xmlns:a16="http://schemas.microsoft.com/office/drawing/2014/main" val="3277170831"/>
                    </a:ext>
                  </a:extLst>
                </a:gridCol>
              </a:tblGrid>
              <a:tr h="310742">
                <a:tc>
                  <a:txBody>
                    <a:bodyPr/>
                    <a:lstStyle/>
                    <a:p>
                      <a:r>
                        <a:rPr lang="en-US" dirty="0"/>
                        <a:t>RDBMS</a:t>
                      </a:r>
                    </a:p>
                  </a:txBody>
                  <a:tcPr/>
                </a:tc>
                <a:tc>
                  <a:txBody>
                    <a:bodyPr/>
                    <a:lstStyle/>
                    <a:p>
                      <a:r>
                        <a:rPr lang="en-US" dirty="0"/>
                        <a:t>NoSQL</a:t>
                      </a:r>
                    </a:p>
                  </a:txBody>
                  <a:tcPr/>
                </a:tc>
                <a:tc>
                  <a:txBody>
                    <a:bodyPr/>
                    <a:lstStyle/>
                    <a:p>
                      <a:r>
                        <a:rPr lang="en-US" dirty="0"/>
                        <a:t>Hadoop</a:t>
                      </a:r>
                    </a:p>
                  </a:txBody>
                  <a:tcPr/>
                </a:tc>
                <a:extLst>
                  <a:ext uri="{0D108BD9-81ED-4DB2-BD59-A6C34878D82A}">
                    <a16:rowId xmlns:a16="http://schemas.microsoft.com/office/drawing/2014/main" val="982625015"/>
                  </a:ext>
                </a:extLst>
              </a:tr>
              <a:tr h="1476023">
                <a:tc>
                  <a:txBody>
                    <a:bodyPr/>
                    <a:lstStyle/>
                    <a:p>
                      <a:r>
                        <a:rPr lang="en-US" u="sng" dirty="0"/>
                        <a:t>Schema based.</a:t>
                      </a:r>
                    </a:p>
                    <a:p>
                      <a:r>
                        <a:rPr lang="en-US" sz="1800" b="0" i="0" kern="1200" dirty="0">
                          <a:solidFill>
                            <a:schemeClr val="dk1"/>
                          </a:solidFill>
                          <a:effectLst/>
                          <a:latin typeface="+mn-lt"/>
                          <a:ea typeface="+mn-ea"/>
                          <a:cs typeface="+mn-cs"/>
                        </a:rPr>
                        <a:t>Data integrity is due to its adherence to </a:t>
                      </a:r>
                      <a:r>
                        <a:rPr lang="en-US" sz="1800" b="1" i="0" kern="1200" dirty="0">
                          <a:solidFill>
                            <a:schemeClr val="dk1"/>
                          </a:solidFill>
                          <a:effectLst/>
                          <a:latin typeface="+mn-lt"/>
                          <a:ea typeface="+mn-ea"/>
                          <a:cs typeface="+mn-cs"/>
                        </a:rPr>
                        <a:t>ACID</a:t>
                      </a:r>
                      <a:r>
                        <a:rPr lang="en-US" sz="1800" b="0" i="0" kern="1200" dirty="0">
                          <a:solidFill>
                            <a:schemeClr val="dk1"/>
                          </a:solidFill>
                          <a:effectLst/>
                          <a:latin typeface="+mn-lt"/>
                          <a:ea typeface="+mn-ea"/>
                          <a:cs typeface="+mn-cs"/>
                        </a:rPr>
                        <a:t> (atomicity, consistency, isolation, and durability) principles.</a:t>
                      </a:r>
                    </a:p>
                    <a:p>
                      <a:endParaRPr lang="en-US" dirty="0"/>
                    </a:p>
                  </a:txBody>
                  <a:tcPr/>
                </a:tc>
                <a:tc>
                  <a:txBody>
                    <a:bodyPr/>
                    <a:lstStyle/>
                    <a:p>
                      <a:r>
                        <a:rPr lang="en-US" sz="1800" b="0" i="0" kern="1200" dirty="0">
                          <a:solidFill>
                            <a:schemeClr val="dk1"/>
                          </a:solidFill>
                          <a:effectLst/>
                          <a:latin typeface="+mn-lt"/>
                          <a:ea typeface="+mn-ea"/>
                          <a:cs typeface="+mn-cs"/>
                        </a:rPr>
                        <a:t>NoSQL Databases offered an alternative by eliminating schemas at the expense of relaxing ACID principles.</a:t>
                      </a:r>
                    </a:p>
                    <a:p>
                      <a:r>
                        <a:rPr lang="en-US" sz="1800" b="0" i="0" kern="1200" dirty="0">
                          <a:solidFill>
                            <a:schemeClr val="dk1"/>
                          </a:solidFill>
                          <a:effectLst/>
                          <a:latin typeface="+mn-lt"/>
                          <a:ea typeface="+mn-ea"/>
                          <a:cs typeface="+mn-cs"/>
                        </a:rPr>
                        <a:t>NoSQL databases are either document-based, key-value pairs, graph databases or wide-column stores</a:t>
                      </a:r>
                      <a:endParaRPr lang="en-US" dirty="0"/>
                    </a:p>
                  </a:txBody>
                  <a:tcPr/>
                </a:tc>
                <a:tc>
                  <a:txBody>
                    <a:bodyPr/>
                    <a:lstStyle/>
                    <a:p>
                      <a:r>
                        <a:rPr lang="en-US" sz="1800" b="0" i="0" kern="1200" dirty="0">
                          <a:solidFill>
                            <a:schemeClr val="dk1"/>
                          </a:solidFill>
                          <a:effectLst/>
                          <a:latin typeface="+mn-lt"/>
                          <a:ea typeface="+mn-ea"/>
                          <a:cs typeface="+mn-cs"/>
                        </a:rPr>
                        <a:t>It’s a </a:t>
                      </a:r>
                      <a:r>
                        <a:rPr lang="en-US" sz="1800" b="1" i="0" kern="1200" dirty="0">
                          <a:solidFill>
                            <a:schemeClr val="dk1"/>
                          </a:solidFill>
                          <a:effectLst/>
                          <a:latin typeface="+mn-lt"/>
                          <a:ea typeface="+mn-ea"/>
                          <a:cs typeface="+mn-cs"/>
                        </a:rPr>
                        <a:t>file system </a:t>
                      </a:r>
                      <a:r>
                        <a:rPr lang="en-US" sz="1800" b="0" i="0" kern="1200" dirty="0">
                          <a:solidFill>
                            <a:schemeClr val="dk1"/>
                          </a:solidFill>
                          <a:effectLst/>
                          <a:latin typeface="+mn-lt"/>
                          <a:ea typeface="+mn-ea"/>
                          <a:cs typeface="+mn-cs"/>
                        </a:rPr>
                        <a:t>and </a:t>
                      </a:r>
                    </a:p>
                    <a:p>
                      <a:r>
                        <a:rPr lang="en-US" sz="1800" b="0" i="0" u="sng" kern="1200" dirty="0">
                          <a:solidFill>
                            <a:schemeClr val="dk1"/>
                          </a:solidFill>
                          <a:effectLst/>
                          <a:latin typeface="+mn-lt"/>
                          <a:ea typeface="+mn-ea"/>
                          <a:cs typeface="+mn-cs"/>
                        </a:rPr>
                        <a:t>not a database. </a:t>
                      </a:r>
                      <a:endParaRPr lang="en-US" u="sng" dirty="0"/>
                    </a:p>
                  </a:txBody>
                  <a:tcPr/>
                </a:tc>
                <a:extLst>
                  <a:ext uri="{0D108BD9-81ED-4DB2-BD59-A6C34878D82A}">
                    <a16:rowId xmlns:a16="http://schemas.microsoft.com/office/drawing/2014/main" val="2192449448"/>
                  </a:ext>
                </a:extLst>
              </a:tr>
              <a:tr h="24082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Uses structured query language (SQL) for defining and manipulating data.</a:t>
                      </a:r>
                      <a:endParaRPr lang="en-US" dirty="0"/>
                    </a:p>
                  </a:txBody>
                  <a:tcPr/>
                </a:tc>
                <a:tc>
                  <a:txBody>
                    <a:bodyPr/>
                    <a:lstStyle/>
                    <a:p>
                      <a:r>
                        <a:rPr lang="en-US" sz="1800" b="0" i="0" kern="1200" dirty="0">
                          <a:solidFill>
                            <a:schemeClr val="dk1"/>
                          </a:solidFill>
                          <a:effectLst/>
                          <a:latin typeface="+mn-lt"/>
                          <a:ea typeface="+mn-ea"/>
                          <a:cs typeface="+mn-cs"/>
                        </a:rPr>
                        <a:t>Now that many NoSQL databases achieve their (com)promises, many, if not most, are going </a:t>
                      </a:r>
                      <a:r>
                        <a:rPr lang="en-US" sz="1800" b="0" i="1" kern="1200" dirty="0">
                          <a:solidFill>
                            <a:schemeClr val="dk1"/>
                          </a:solidFill>
                          <a:effectLst/>
                          <a:latin typeface="+mn-lt"/>
                          <a:ea typeface="+mn-ea"/>
                          <a:cs typeface="+mn-cs"/>
                        </a:rPr>
                        <a:t>back </a:t>
                      </a:r>
                      <a:r>
                        <a:rPr lang="en-US" sz="1800" b="0" i="0" kern="1200" dirty="0">
                          <a:solidFill>
                            <a:schemeClr val="dk1"/>
                          </a:solidFill>
                          <a:effectLst/>
                          <a:latin typeface="+mn-lt"/>
                          <a:ea typeface="+mn-ea"/>
                          <a:cs typeface="+mn-cs"/>
                        </a:rPr>
                        <a:t>to an SQL-like dialect, to grow their user base with users already familiar with SQL. </a:t>
                      </a:r>
                      <a:r>
                        <a:rPr lang="en-US" sz="1800" b="0" i="0" u="sng" kern="1200" dirty="0">
                          <a:solidFill>
                            <a:schemeClr val="dk1"/>
                          </a:solidFill>
                          <a:effectLst/>
                          <a:latin typeface="+mn-lt"/>
                          <a:ea typeface="+mn-ea"/>
                          <a:cs typeface="+mn-cs"/>
                        </a:rPr>
                        <a:t>CQL (Cassandra Query Language), Spark, Hive, or Presto are all notable examples</a:t>
                      </a:r>
                      <a:r>
                        <a:rPr lang="en-US" sz="1800" b="0" i="0" kern="1200" dirty="0">
                          <a:solidFill>
                            <a:schemeClr val="dk1"/>
                          </a:solidFill>
                          <a:effectLst/>
                          <a:latin typeface="+mn-lt"/>
                          <a:ea typeface="+mn-ea"/>
                          <a:cs typeface="+mn-cs"/>
                        </a:rPr>
                        <a:t>. Elasticsearch has its own SQL variant. So does MongoDB. Even streaming platforms like Kafka are getting in on the SQL act!</a:t>
                      </a:r>
                      <a:endParaRPr lang="en-US" dirty="0"/>
                    </a:p>
                  </a:txBody>
                  <a:tcPr/>
                </a:tc>
                <a:tc>
                  <a:txBody>
                    <a:bodyPr/>
                    <a:lstStyle/>
                    <a:p>
                      <a:pPr marL="0" algn="l" defTabSz="914400" rtl="0" eaLnBrk="1" latinLnBrk="0" hangingPunct="1"/>
                      <a:r>
                        <a:rPr lang="en-US" sz="1800" b="1" i="0" kern="1200" dirty="0">
                          <a:solidFill>
                            <a:schemeClr val="dk1"/>
                          </a:solidFill>
                          <a:effectLst/>
                          <a:latin typeface="+mn-lt"/>
                          <a:ea typeface="+mn-ea"/>
                          <a:cs typeface="+mn-cs"/>
                        </a:rPr>
                        <a:t>MapReduce</a:t>
                      </a:r>
                      <a:r>
                        <a:rPr lang="en-US" sz="1800" b="0" i="0" kern="1200" dirty="0">
                          <a:solidFill>
                            <a:schemeClr val="dk1"/>
                          </a:solidFill>
                          <a:effectLst/>
                          <a:latin typeface="+mn-lt"/>
                          <a:ea typeface="+mn-ea"/>
                          <a:cs typeface="+mn-cs"/>
                        </a:rPr>
                        <a:t> (</a:t>
                      </a:r>
                      <a:r>
                        <a:rPr lang="en-US" sz="1800" b="1" i="0" kern="1200" dirty="0">
                          <a:solidFill>
                            <a:schemeClr val="dk1"/>
                          </a:solidFill>
                          <a:effectLst/>
                          <a:latin typeface="+mn-lt"/>
                          <a:ea typeface="+mn-ea"/>
                          <a:cs typeface="+mn-cs"/>
                        </a:rPr>
                        <a:t>Hadoop Map/Reduce</a:t>
                      </a:r>
                      <a:r>
                        <a:rPr lang="en-US" sz="1800" b="0" i="0" kern="1200" dirty="0">
                          <a:solidFill>
                            <a:schemeClr val="dk1"/>
                          </a:solidFill>
                          <a:effectLst/>
                          <a:latin typeface="+mn-lt"/>
                          <a:ea typeface="+mn-ea"/>
                          <a:cs typeface="+mn-cs"/>
                        </a:rPr>
                        <a:t>) is a software framework for distributed processing of large data sets on compute clusters of commodity hardware</a:t>
                      </a:r>
                    </a:p>
                  </a:txBody>
                  <a:tcPr/>
                </a:tc>
                <a:extLst>
                  <a:ext uri="{0D108BD9-81ED-4DB2-BD59-A6C34878D82A}">
                    <a16:rowId xmlns:a16="http://schemas.microsoft.com/office/drawing/2014/main" val="3355722231"/>
                  </a:ext>
                </a:extLst>
              </a:tr>
              <a:tr h="12429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SQL Server, Oracle, MySQL, PostgreSQL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MongoDB, CouchDB, Cassandra etc.</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Hadoop and associates (HBase, MapReduce, Hive, Pig, Zookeeper)</a:t>
                      </a:r>
                    </a:p>
                    <a:p>
                      <a:pPr marL="0" algn="l" defTabSz="914400" rtl="0" eaLnBrk="1" latinLnBrk="0" hangingPunct="1"/>
                      <a:endParaRPr lang="en-US"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880181219"/>
                  </a:ext>
                </a:extLst>
              </a:tr>
            </a:tbl>
          </a:graphicData>
        </a:graphic>
      </p:graphicFrame>
      <p:graphicFrame>
        <p:nvGraphicFramePr>
          <p:cNvPr id="6" name="Object 5">
            <a:extLst>
              <a:ext uri="{FF2B5EF4-FFF2-40B4-BE49-F238E27FC236}">
                <a16:creationId xmlns:a16="http://schemas.microsoft.com/office/drawing/2014/main" id="{D42BB010-7E1D-4645-897D-21BE09C79611}"/>
              </a:ext>
            </a:extLst>
          </p:cNvPr>
          <p:cNvGraphicFramePr>
            <a:graphicFrameLocks noChangeAspect="1"/>
          </p:cNvGraphicFramePr>
          <p:nvPr>
            <p:extLst>
              <p:ext uri="{D42A27DB-BD31-4B8C-83A1-F6EECF244321}">
                <p14:modId xmlns:p14="http://schemas.microsoft.com/office/powerpoint/2010/main" val="3781181861"/>
              </p:ext>
            </p:extLst>
          </p:nvPr>
        </p:nvGraphicFramePr>
        <p:xfrm>
          <a:off x="4313583" y="5849938"/>
          <a:ext cx="914400" cy="771525"/>
        </p:xfrm>
        <a:graphic>
          <a:graphicData uri="http://schemas.openxmlformats.org/presentationml/2006/ole">
            <mc:AlternateContent xmlns:mc="http://schemas.openxmlformats.org/markup-compatibility/2006">
              <mc:Choice xmlns:v="urn:schemas-microsoft-com:vml" Requires="v">
                <p:oleObj spid="_x0000_s6169" name="Bitmap Image" showAsIcon="1" r:id="rId3" imgW="914400" imgH="771480" progId="Paint.Picture">
                  <p:embed/>
                </p:oleObj>
              </mc:Choice>
              <mc:Fallback>
                <p:oleObj name="Bitmap Image" showAsIcon="1" r:id="rId3" imgW="914400" imgH="771480" progId="Paint.Picture">
                  <p:embed/>
                  <p:pic>
                    <p:nvPicPr>
                      <p:cNvPr id="0" name=""/>
                      <p:cNvPicPr/>
                      <p:nvPr/>
                    </p:nvPicPr>
                    <p:blipFill>
                      <a:blip r:embed="rId4"/>
                      <a:stretch>
                        <a:fillRect/>
                      </a:stretch>
                    </p:blipFill>
                    <p:spPr>
                      <a:xfrm>
                        <a:off x="4313583" y="5849938"/>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046995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D398D-CF51-4C03-A7FF-6A05CB883750}"/>
              </a:ext>
            </a:extLst>
          </p:cNvPr>
          <p:cNvSpPr>
            <a:spLocks noGrp="1"/>
          </p:cNvSpPr>
          <p:nvPr>
            <p:ph type="title"/>
          </p:nvPr>
        </p:nvSpPr>
        <p:spPr/>
        <p:txBody>
          <a:bodyPr>
            <a:normAutofit/>
          </a:bodyPr>
          <a:lstStyle/>
          <a:p>
            <a:r>
              <a:rPr lang="en-US" sz="4800" dirty="0"/>
              <a:t>RDBMS</a:t>
            </a:r>
          </a:p>
        </p:txBody>
      </p:sp>
      <p:sp>
        <p:nvSpPr>
          <p:cNvPr id="3" name="Content Placeholder 2">
            <a:extLst>
              <a:ext uri="{FF2B5EF4-FFF2-40B4-BE49-F238E27FC236}">
                <a16:creationId xmlns:a16="http://schemas.microsoft.com/office/drawing/2014/main" id="{4E3EFBCF-7899-4C12-AA26-8F003BC7AD25}"/>
              </a:ext>
            </a:extLst>
          </p:cNvPr>
          <p:cNvSpPr>
            <a:spLocks noGrp="1"/>
          </p:cNvSpPr>
          <p:nvPr>
            <p:ph idx="1"/>
          </p:nvPr>
        </p:nvSpPr>
        <p:spPr>
          <a:xfrm>
            <a:off x="241300" y="1584325"/>
            <a:ext cx="11950700" cy="4351338"/>
          </a:xfrm>
        </p:spPr>
        <p:txBody>
          <a:bodyPr>
            <a:normAutofit fontScale="92500" lnSpcReduction="10000"/>
          </a:bodyPr>
          <a:lstStyle/>
          <a:p>
            <a:pPr marL="0" indent="0">
              <a:buNone/>
            </a:pPr>
            <a:r>
              <a:rPr lang="en-US" b="1" u="sng" dirty="0"/>
              <a:t>Oracle:</a:t>
            </a:r>
          </a:p>
          <a:p>
            <a:pPr marL="0" indent="0">
              <a:buNone/>
            </a:pPr>
            <a:r>
              <a:rPr lang="en-US" dirty="0"/>
              <a:t>-Closed-source; free version </a:t>
            </a:r>
            <a:r>
              <a:rPr lang="en-US" u="sng" dirty="0"/>
              <a:t>has very limited feature set</a:t>
            </a:r>
            <a:r>
              <a:rPr lang="en-US" dirty="0"/>
              <a:t> .</a:t>
            </a:r>
          </a:p>
          <a:p>
            <a:pPr marL="0" indent="0">
              <a:buNone/>
            </a:pPr>
            <a:r>
              <a:rPr lang="en-US" dirty="0"/>
              <a:t>-Temporary tables persist across sessions, and must be removed by the user.</a:t>
            </a:r>
          </a:p>
          <a:p>
            <a:pPr marL="0" indent="0">
              <a:buNone/>
            </a:pPr>
            <a:r>
              <a:rPr lang="en-US" dirty="0"/>
              <a:t>-Support for four different character/string types: CHAR, VARCHAR2,NCHAR,       </a:t>
            </a:r>
            <a:r>
              <a:rPr lang="en-US" dirty="0">
                <a:solidFill>
                  <a:schemeClr val="bg1"/>
                </a:solidFill>
              </a:rPr>
              <a:t>cd</a:t>
            </a:r>
            <a:r>
              <a:rPr lang="en-US" dirty="0"/>
              <a:t>NVARCHAR2</a:t>
            </a:r>
          </a:p>
          <a:p>
            <a:pPr marL="0" indent="0">
              <a:buNone/>
            </a:pPr>
            <a:r>
              <a:rPr lang="en-US" dirty="0"/>
              <a:t>-Offers both table and row locking</a:t>
            </a:r>
          </a:p>
          <a:p>
            <a:pPr marL="0" indent="0">
              <a:buNone/>
            </a:pPr>
            <a:r>
              <a:rPr lang="en-US" dirty="0"/>
              <a:t>-Extensive and flexible storage customization with commands like tablespace, synonym, </a:t>
            </a:r>
            <a:r>
              <a:rPr lang="en-US" dirty="0" err="1">
                <a:solidFill>
                  <a:schemeClr val="bg1"/>
                </a:solidFill>
              </a:rPr>
              <a:t>cd</a:t>
            </a:r>
            <a:r>
              <a:rPr lang="en-US" dirty="0" err="1"/>
              <a:t>and</a:t>
            </a:r>
            <a:r>
              <a:rPr lang="en-US" dirty="0"/>
              <a:t> packages</a:t>
            </a:r>
          </a:p>
          <a:p>
            <a:pPr marL="0" indent="0">
              <a:buNone/>
            </a:pPr>
            <a:r>
              <a:rPr lang="en-US" dirty="0"/>
              <a:t>-Extensive backup mechanisms</a:t>
            </a:r>
          </a:p>
          <a:p>
            <a:pPr marL="0" indent="0">
              <a:buNone/>
            </a:pPr>
            <a:r>
              <a:rPr lang="en-US" dirty="0"/>
              <a:t>-Designed to manage tables and databases on a large-scale basis</a:t>
            </a:r>
          </a:p>
        </p:txBody>
      </p:sp>
    </p:spTree>
    <p:extLst>
      <p:ext uri="{BB962C8B-B14F-4D97-AF65-F5344CB8AC3E}">
        <p14:creationId xmlns:p14="http://schemas.microsoft.com/office/powerpoint/2010/main" val="3867573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DBA61-6B7E-4350-B76C-EFBB0FE56BC1}"/>
              </a:ext>
            </a:extLst>
          </p:cNvPr>
          <p:cNvSpPr>
            <a:spLocks noGrp="1"/>
          </p:cNvSpPr>
          <p:nvPr>
            <p:ph type="title"/>
          </p:nvPr>
        </p:nvSpPr>
        <p:spPr/>
        <p:txBody>
          <a:bodyPr/>
          <a:lstStyle/>
          <a:p>
            <a:r>
              <a:rPr lang="en-US" dirty="0"/>
              <a:t>RDBMS</a:t>
            </a:r>
          </a:p>
        </p:txBody>
      </p:sp>
      <p:sp>
        <p:nvSpPr>
          <p:cNvPr id="3" name="Content Placeholder 2">
            <a:extLst>
              <a:ext uri="{FF2B5EF4-FFF2-40B4-BE49-F238E27FC236}">
                <a16:creationId xmlns:a16="http://schemas.microsoft.com/office/drawing/2014/main" id="{73443F4B-3FE5-4A55-A54A-F604E4DC6151}"/>
              </a:ext>
            </a:extLst>
          </p:cNvPr>
          <p:cNvSpPr>
            <a:spLocks noGrp="1"/>
          </p:cNvSpPr>
          <p:nvPr>
            <p:ph idx="1"/>
          </p:nvPr>
        </p:nvSpPr>
        <p:spPr>
          <a:xfrm>
            <a:off x="736600" y="1435100"/>
            <a:ext cx="10617200" cy="4741863"/>
          </a:xfrm>
        </p:spPr>
        <p:txBody>
          <a:bodyPr>
            <a:normAutofit fontScale="62500" lnSpcReduction="20000"/>
          </a:bodyPr>
          <a:lstStyle/>
          <a:p>
            <a:pPr marL="0" indent="0">
              <a:buNone/>
            </a:pPr>
            <a:r>
              <a:rPr lang="en-US" b="1" dirty="0"/>
              <a:t>MySQL</a:t>
            </a:r>
          </a:p>
          <a:p>
            <a:pPr marL="0" indent="0">
              <a:buNone/>
            </a:pPr>
            <a:r>
              <a:rPr lang="en-US" dirty="0"/>
              <a:t>-Open-source, Compatible with a wide range of engines and interfaces; </a:t>
            </a:r>
          </a:p>
          <a:p>
            <a:pPr marL="0" indent="0">
              <a:buNone/>
            </a:pPr>
            <a:r>
              <a:rPr lang="en-US" dirty="0"/>
              <a:t>-One of the most mature databases on the market ;Lightweight</a:t>
            </a:r>
          </a:p>
          <a:p>
            <a:pPr marL="0" indent="0">
              <a:buNone/>
            </a:pPr>
            <a:r>
              <a:rPr lang="en-US" dirty="0"/>
              <a:t>-One of the most popular database tools; easy to find support online.</a:t>
            </a:r>
          </a:p>
          <a:p>
            <a:pPr marL="0" indent="0">
              <a:buNone/>
            </a:pPr>
            <a:r>
              <a:rPr lang="en-US" dirty="0"/>
              <a:t>-Temporary tables are only visible within the current active session, and are removed automatically afterwards. </a:t>
            </a:r>
          </a:p>
          <a:p>
            <a:pPr marL="0" indent="0">
              <a:buNone/>
            </a:pPr>
            <a:r>
              <a:rPr lang="en-US" dirty="0"/>
              <a:t>-Lacks ACID compliance, Can partition tables via LIST, HASH, RANGE, and SET Support for two different character/string types: CHAR and VARCHAR.</a:t>
            </a:r>
          </a:p>
          <a:p>
            <a:pPr marL="0" indent="0">
              <a:buNone/>
            </a:pPr>
            <a:r>
              <a:rPr lang="en-US" dirty="0"/>
              <a:t>-Offers only table locking, Lacks options for table views , Limited storage customization.</a:t>
            </a:r>
          </a:p>
          <a:p>
            <a:pPr marL="0" indent="0">
              <a:buNone/>
            </a:pPr>
            <a:r>
              <a:rPr lang="en-US" dirty="0"/>
              <a:t>-Admin tools are incredibly powerful.</a:t>
            </a:r>
          </a:p>
          <a:p>
            <a:pPr marL="0" indent="0">
              <a:buNone/>
            </a:pPr>
            <a:r>
              <a:rPr lang="en-US" dirty="0"/>
              <a:t>-Backup mechanisms: mysqlhotcopy and mysqldump</a:t>
            </a:r>
          </a:p>
          <a:p>
            <a:pPr marL="0" indent="0">
              <a:buNone/>
            </a:pPr>
            <a:r>
              <a:rPr lang="en-US" dirty="0"/>
              <a:t>-Experiences significant performance degradation at high scale.</a:t>
            </a:r>
          </a:p>
          <a:p>
            <a:pPr marL="0" indent="0">
              <a:buNone/>
            </a:pPr>
            <a:r>
              <a:rPr lang="en-US" dirty="0"/>
              <a:t>-Provides little in the way of performance optimization Issues with reliability.</a:t>
            </a:r>
          </a:p>
          <a:p>
            <a:pPr marL="0" indent="0">
              <a:buNone/>
            </a:pPr>
            <a:r>
              <a:rPr lang="en-US" dirty="0"/>
              <a:t>-Limited security compared to some other database systems.</a:t>
            </a:r>
          </a:p>
          <a:p>
            <a:pPr marL="0" indent="0">
              <a:buNone/>
            </a:pPr>
            <a:r>
              <a:rPr lang="en-US" dirty="0"/>
              <a:t>-Designed for transactional workloads, and as such is ill-suited for analytical workloads</a:t>
            </a:r>
          </a:p>
        </p:txBody>
      </p:sp>
    </p:spTree>
    <p:extLst>
      <p:ext uri="{BB962C8B-B14F-4D97-AF65-F5344CB8AC3E}">
        <p14:creationId xmlns:p14="http://schemas.microsoft.com/office/powerpoint/2010/main" val="4166717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F0129-F003-439C-9E0D-187AEB63FF1F}"/>
              </a:ext>
            </a:extLst>
          </p:cNvPr>
          <p:cNvSpPr>
            <a:spLocks noGrp="1"/>
          </p:cNvSpPr>
          <p:nvPr>
            <p:ph type="title"/>
          </p:nvPr>
        </p:nvSpPr>
        <p:spPr>
          <a:xfrm>
            <a:off x="736600" y="111125"/>
            <a:ext cx="10515600" cy="1325563"/>
          </a:xfrm>
        </p:spPr>
        <p:txBody>
          <a:bodyPr/>
          <a:lstStyle/>
          <a:p>
            <a:r>
              <a:rPr lang="en-US" dirty="0"/>
              <a:t>RDMBS</a:t>
            </a:r>
          </a:p>
        </p:txBody>
      </p:sp>
      <p:sp>
        <p:nvSpPr>
          <p:cNvPr id="3" name="Content Placeholder 2">
            <a:extLst>
              <a:ext uri="{FF2B5EF4-FFF2-40B4-BE49-F238E27FC236}">
                <a16:creationId xmlns:a16="http://schemas.microsoft.com/office/drawing/2014/main" id="{78E47D91-E52E-4F31-8256-A1C794A46BE9}"/>
              </a:ext>
            </a:extLst>
          </p:cNvPr>
          <p:cNvSpPr>
            <a:spLocks noGrp="1"/>
          </p:cNvSpPr>
          <p:nvPr>
            <p:ph idx="1"/>
          </p:nvPr>
        </p:nvSpPr>
        <p:spPr>
          <a:xfrm>
            <a:off x="736600" y="1533525"/>
            <a:ext cx="10515600" cy="4351338"/>
          </a:xfrm>
        </p:spPr>
        <p:txBody>
          <a:bodyPr>
            <a:normAutofit fontScale="62500" lnSpcReduction="20000"/>
          </a:bodyPr>
          <a:lstStyle/>
          <a:p>
            <a:pPr marL="0" indent="0">
              <a:buNone/>
            </a:pPr>
            <a:r>
              <a:rPr lang="en-US" b="1" dirty="0"/>
              <a:t>PostgreSQL:</a:t>
            </a:r>
          </a:p>
          <a:p>
            <a:r>
              <a:rPr lang="en-US" dirty="0"/>
              <a:t>Open-source</a:t>
            </a:r>
          </a:p>
          <a:p>
            <a:r>
              <a:rPr lang="en-US" dirty="0"/>
              <a:t>Adheres well to current SQL standards, and easier to learn as a result</a:t>
            </a:r>
          </a:p>
          <a:p>
            <a:r>
              <a:rPr lang="en-US" dirty="0"/>
              <a:t>Large footprint makes it ill-suited for read-heavy operations</a:t>
            </a:r>
          </a:p>
          <a:p>
            <a:r>
              <a:rPr lang="en-US" dirty="0"/>
              <a:t>Advanced business/location analytics features</a:t>
            </a:r>
          </a:p>
          <a:p>
            <a:r>
              <a:rPr lang="en-US" dirty="0"/>
              <a:t>Rich variety of data and character types</a:t>
            </a:r>
          </a:p>
          <a:p>
            <a:r>
              <a:rPr lang="en-US" dirty="0"/>
              <a:t>Fully ACID-compliant.</a:t>
            </a:r>
          </a:p>
          <a:p>
            <a:r>
              <a:rPr lang="en-US" dirty="0"/>
              <a:t>Designed for reliability and data-integrity; developer-focused</a:t>
            </a:r>
          </a:p>
          <a:p>
            <a:r>
              <a:rPr lang="en-US" dirty="0"/>
              <a:t>Full-text search, support for powerful server-side procedural languages</a:t>
            </a:r>
          </a:p>
          <a:p>
            <a:r>
              <a:rPr lang="en-US" dirty="0"/>
              <a:t>Full support for advanced SQL features such as table expressions and window functions</a:t>
            </a:r>
          </a:p>
          <a:p>
            <a:r>
              <a:rPr lang="en-US" dirty="0"/>
              <a:t>Can efficiently join large numbers of tables</a:t>
            </a:r>
          </a:p>
          <a:p>
            <a:r>
              <a:rPr lang="en-US" dirty="0"/>
              <a:t>Replication is poorly-implemented</a:t>
            </a:r>
          </a:p>
          <a:p>
            <a:r>
              <a:rPr lang="en-US" dirty="0"/>
              <a:t>Not well-suited for low-concurrency projects</a:t>
            </a:r>
          </a:p>
        </p:txBody>
      </p:sp>
    </p:spTree>
    <p:extLst>
      <p:ext uri="{BB962C8B-B14F-4D97-AF65-F5344CB8AC3E}">
        <p14:creationId xmlns:p14="http://schemas.microsoft.com/office/powerpoint/2010/main" val="47425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CC3D0-2F6E-45F1-A732-1F74C50CB761}"/>
              </a:ext>
            </a:extLst>
          </p:cNvPr>
          <p:cNvSpPr>
            <a:spLocks noGrp="1"/>
          </p:cNvSpPr>
          <p:nvPr>
            <p:ph type="title"/>
          </p:nvPr>
        </p:nvSpPr>
        <p:spPr/>
        <p:txBody>
          <a:bodyPr/>
          <a:lstStyle/>
          <a:p>
            <a:r>
              <a:rPr lang="en-US" dirty="0"/>
              <a:t>RDMBS</a:t>
            </a:r>
          </a:p>
        </p:txBody>
      </p:sp>
      <p:sp>
        <p:nvSpPr>
          <p:cNvPr id="3" name="Content Placeholder 2">
            <a:extLst>
              <a:ext uri="{FF2B5EF4-FFF2-40B4-BE49-F238E27FC236}">
                <a16:creationId xmlns:a16="http://schemas.microsoft.com/office/drawing/2014/main" id="{5CE364CD-8EA5-48D6-8FBF-AA40AFD17F87}"/>
              </a:ext>
            </a:extLst>
          </p:cNvPr>
          <p:cNvSpPr>
            <a:spLocks noGrp="1"/>
          </p:cNvSpPr>
          <p:nvPr>
            <p:ph idx="1"/>
          </p:nvPr>
        </p:nvSpPr>
        <p:spPr/>
        <p:txBody>
          <a:bodyPr>
            <a:normAutofit fontScale="77500" lnSpcReduction="20000"/>
          </a:bodyPr>
          <a:lstStyle/>
          <a:p>
            <a:pPr marL="0" indent="0">
              <a:buNone/>
            </a:pPr>
            <a:r>
              <a:rPr lang="en-US" b="1" dirty="0"/>
              <a:t>MS SQL Server</a:t>
            </a:r>
          </a:p>
          <a:p>
            <a:r>
              <a:rPr lang="en-US" dirty="0"/>
              <a:t>Closed-source, aimed at corporate/enterprise environments.</a:t>
            </a:r>
          </a:p>
          <a:p>
            <a:r>
              <a:rPr lang="en-US" dirty="0"/>
              <a:t>Offers full support for common table expressions</a:t>
            </a:r>
          </a:p>
          <a:p>
            <a:r>
              <a:rPr lang="en-US" dirty="0"/>
              <a:t>Requires a deeper understanding of databases/database configuration than other tools</a:t>
            </a:r>
          </a:p>
          <a:p>
            <a:r>
              <a:rPr lang="en-US" dirty="0"/>
              <a:t>Can fine-tune security features, such as who can run each stored procedure, who can access data, etc.</a:t>
            </a:r>
          </a:p>
          <a:p>
            <a:r>
              <a:rPr lang="en-US" dirty="0"/>
              <a:t>Utilizes an engine that’s slightly slower and resource-heavy, but fully ACID compliant.</a:t>
            </a:r>
          </a:p>
          <a:p>
            <a:r>
              <a:rPr lang="en-US" dirty="0"/>
              <a:t>Extremely comprehensive reporting system/storage customization</a:t>
            </a:r>
          </a:p>
          <a:p>
            <a:r>
              <a:rPr lang="en-US" dirty="0"/>
              <a:t>High degree of control over transactions and procedures</a:t>
            </a:r>
          </a:p>
          <a:p>
            <a:r>
              <a:rPr lang="en-US" dirty="0"/>
              <a:t>Offers more than simple database functionality through a suite of tools: an ETL tool </a:t>
            </a:r>
            <a:r>
              <a:rPr lang="en-US" b="1" dirty="0"/>
              <a:t>SSIS</a:t>
            </a:r>
            <a:r>
              <a:rPr lang="en-US" dirty="0"/>
              <a:t>, analytical tool </a:t>
            </a:r>
            <a:r>
              <a:rPr lang="en-US" b="1" dirty="0"/>
              <a:t>SSAS</a:t>
            </a:r>
            <a:r>
              <a:rPr lang="en-US" dirty="0"/>
              <a:t>, Reporting tool </a:t>
            </a:r>
            <a:r>
              <a:rPr lang="en-US" b="1" dirty="0"/>
              <a:t>SSRS</a:t>
            </a:r>
            <a:r>
              <a:rPr lang="en-US" dirty="0"/>
              <a:t> and management tool </a:t>
            </a:r>
            <a:r>
              <a:rPr lang="en-US" b="1" dirty="0"/>
              <a:t>SSMS</a:t>
            </a:r>
            <a:r>
              <a:rPr lang="en-US" dirty="0"/>
              <a:t>.</a:t>
            </a:r>
          </a:p>
          <a:p>
            <a:r>
              <a:rPr lang="en-US" dirty="0"/>
              <a:t>Schema changes do not lock tables.</a:t>
            </a:r>
          </a:p>
        </p:txBody>
      </p:sp>
    </p:spTree>
    <p:extLst>
      <p:ext uri="{BB962C8B-B14F-4D97-AF65-F5344CB8AC3E}">
        <p14:creationId xmlns:p14="http://schemas.microsoft.com/office/powerpoint/2010/main" val="3291997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BB9C9-0208-46FA-A2AC-8DCB89C48BF9}"/>
              </a:ext>
            </a:extLst>
          </p:cNvPr>
          <p:cNvSpPr>
            <a:spLocks noGrp="1"/>
          </p:cNvSpPr>
          <p:nvPr>
            <p:ph type="title"/>
          </p:nvPr>
        </p:nvSpPr>
        <p:spPr/>
        <p:txBody>
          <a:bodyPr/>
          <a:lstStyle/>
          <a:p>
            <a:r>
              <a:rPr lang="en-US" dirty="0"/>
              <a:t>SQL Server Versions</a:t>
            </a:r>
          </a:p>
        </p:txBody>
      </p:sp>
      <p:sp>
        <p:nvSpPr>
          <p:cNvPr id="3" name="Content Placeholder 2">
            <a:extLst>
              <a:ext uri="{FF2B5EF4-FFF2-40B4-BE49-F238E27FC236}">
                <a16:creationId xmlns:a16="http://schemas.microsoft.com/office/drawing/2014/main" id="{ED39B226-C32D-467D-84F5-C0A05D6EA790}"/>
              </a:ext>
            </a:extLst>
          </p:cNvPr>
          <p:cNvSpPr>
            <a:spLocks noGrp="1"/>
          </p:cNvSpPr>
          <p:nvPr>
            <p:ph idx="1"/>
          </p:nvPr>
        </p:nvSpPr>
        <p:spPr/>
        <p:txBody>
          <a:bodyPr>
            <a:normAutofit lnSpcReduction="10000"/>
          </a:bodyPr>
          <a:lstStyle/>
          <a:p>
            <a:r>
              <a:rPr lang="en-US" dirty="0"/>
              <a:t>2000</a:t>
            </a:r>
          </a:p>
          <a:p>
            <a:r>
              <a:rPr lang="en-US" dirty="0"/>
              <a:t>2005</a:t>
            </a:r>
          </a:p>
          <a:p>
            <a:r>
              <a:rPr lang="en-US" dirty="0"/>
              <a:t>2008</a:t>
            </a:r>
          </a:p>
          <a:p>
            <a:r>
              <a:rPr lang="en-US" dirty="0"/>
              <a:t>2008 R2</a:t>
            </a:r>
          </a:p>
          <a:p>
            <a:r>
              <a:rPr lang="en-US" dirty="0"/>
              <a:t>2012</a:t>
            </a:r>
          </a:p>
          <a:p>
            <a:r>
              <a:rPr lang="en-US" dirty="0"/>
              <a:t>2014</a:t>
            </a:r>
          </a:p>
          <a:p>
            <a:r>
              <a:rPr lang="en-US" dirty="0"/>
              <a:t>2016</a:t>
            </a:r>
          </a:p>
          <a:p>
            <a:r>
              <a:rPr lang="en-US" dirty="0"/>
              <a:t>2017</a:t>
            </a:r>
          </a:p>
          <a:p>
            <a:r>
              <a:rPr lang="en-US" dirty="0"/>
              <a:t>2019 (CTP)</a:t>
            </a:r>
          </a:p>
        </p:txBody>
      </p:sp>
    </p:spTree>
    <p:extLst>
      <p:ext uri="{BB962C8B-B14F-4D97-AF65-F5344CB8AC3E}">
        <p14:creationId xmlns:p14="http://schemas.microsoft.com/office/powerpoint/2010/main" val="3086100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60428-67B6-49C3-97A6-00886DC1788E}"/>
              </a:ext>
            </a:extLst>
          </p:cNvPr>
          <p:cNvSpPr>
            <a:spLocks noGrp="1"/>
          </p:cNvSpPr>
          <p:nvPr>
            <p:ph type="title"/>
          </p:nvPr>
        </p:nvSpPr>
        <p:spPr/>
        <p:txBody>
          <a:bodyPr/>
          <a:lstStyle/>
          <a:p>
            <a:r>
              <a:rPr lang="en-US" b="1" dirty="0"/>
              <a:t>SQL Server Editions</a:t>
            </a:r>
            <a:r>
              <a:rPr lang="en-US" dirty="0"/>
              <a:t> </a:t>
            </a:r>
          </a:p>
        </p:txBody>
      </p:sp>
      <p:sp>
        <p:nvSpPr>
          <p:cNvPr id="3" name="Content Placeholder 2">
            <a:extLst>
              <a:ext uri="{FF2B5EF4-FFF2-40B4-BE49-F238E27FC236}">
                <a16:creationId xmlns:a16="http://schemas.microsoft.com/office/drawing/2014/main" id="{260A7A17-A6EF-4D7D-BC0B-A5C3A55DB901}"/>
              </a:ext>
            </a:extLst>
          </p:cNvPr>
          <p:cNvSpPr>
            <a:spLocks noGrp="1"/>
          </p:cNvSpPr>
          <p:nvPr>
            <p:ph idx="1"/>
          </p:nvPr>
        </p:nvSpPr>
        <p:spPr/>
        <p:txBody>
          <a:bodyPr/>
          <a:lstStyle/>
          <a:p>
            <a:r>
              <a:rPr lang="en-US" dirty="0"/>
              <a:t>Enterprise</a:t>
            </a:r>
          </a:p>
          <a:p>
            <a:r>
              <a:rPr lang="en-US" dirty="0"/>
              <a:t>Standard</a:t>
            </a:r>
          </a:p>
          <a:p>
            <a:r>
              <a:rPr lang="en-US" dirty="0"/>
              <a:t>Web</a:t>
            </a:r>
          </a:p>
          <a:p>
            <a:r>
              <a:rPr lang="en-US" dirty="0"/>
              <a:t>Developer</a:t>
            </a:r>
          </a:p>
          <a:p>
            <a:r>
              <a:rPr lang="en-US" dirty="0"/>
              <a:t>Express editions</a:t>
            </a:r>
          </a:p>
        </p:txBody>
      </p:sp>
    </p:spTree>
    <p:extLst>
      <p:ext uri="{BB962C8B-B14F-4D97-AF65-F5344CB8AC3E}">
        <p14:creationId xmlns:p14="http://schemas.microsoft.com/office/powerpoint/2010/main" val="1057446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D46D7-DC50-4FE1-8240-8A7ECF9EDE13}"/>
              </a:ext>
            </a:extLst>
          </p:cNvPr>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en-US" b="1" dirty="0"/>
              <a:t>Features Supported by SQL Server</a:t>
            </a:r>
            <a:br>
              <a:rPr lang="en-US" b="1" dirty="0"/>
            </a:br>
            <a:endParaRPr lang="en-US" dirty="0"/>
          </a:p>
        </p:txBody>
      </p:sp>
      <p:graphicFrame>
        <p:nvGraphicFramePr>
          <p:cNvPr id="4" name="Content Placeholder 3">
            <a:extLst>
              <a:ext uri="{FF2B5EF4-FFF2-40B4-BE49-F238E27FC236}">
                <a16:creationId xmlns:a16="http://schemas.microsoft.com/office/drawing/2014/main" id="{F6450856-E6B7-4947-9677-98C00B90AC98}"/>
              </a:ext>
            </a:extLst>
          </p:cNvPr>
          <p:cNvGraphicFramePr>
            <a:graphicFrameLocks noGrp="1"/>
          </p:cNvGraphicFramePr>
          <p:nvPr>
            <p:ph idx="1"/>
            <p:extLst>
              <p:ext uri="{D42A27DB-BD31-4B8C-83A1-F6EECF244321}">
                <p14:modId xmlns:p14="http://schemas.microsoft.com/office/powerpoint/2010/main" val="3685472162"/>
              </p:ext>
            </p:extLst>
          </p:nvPr>
        </p:nvGraphicFramePr>
        <p:xfrm>
          <a:off x="838200" y="1166813"/>
          <a:ext cx="10515600" cy="54864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202655918"/>
                    </a:ext>
                  </a:extLst>
                </a:gridCol>
                <a:gridCol w="5257800">
                  <a:extLst>
                    <a:ext uri="{9D8B030D-6E8A-4147-A177-3AD203B41FA5}">
                      <a16:colId xmlns:a16="http://schemas.microsoft.com/office/drawing/2014/main" val="2672890501"/>
                    </a:ext>
                  </a:extLst>
                </a:gridCol>
              </a:tblGrid>
              <a:tr h="5326062">
                <a:tc>
                  <a:txBody>
                    <a:bodyPr/>
                    <a:lstStyle/>
                    <a:p>
                      <a:r>
                        <a:rPr lang="en-US" sz="2400" b="0" i="0" u="none" strike="noStrike" kern="1200" dirty="0">
                          <a:solidFill>
                            <a:schemeClr val="bg1"/>
                          </a:solidFill>
                          <a:effectLst/>
                          <a:latin typeface="+mn-lt"/>
                          <a:ea typeface="+mn-ea"/>
                          <a:cs typeface="+mn-cs"/>
                          <a:hlinkClick r:id="rId2">
                            <a:extLst>
                              <a:ext uri="{A12FA001-AC4F-418D-AE19-62706E023703}">
                                <ahyp:hlinkClr xmlns="" xmlns:ahyp="http://schemas.microsoft.com/office/drawing/2018/hyperlinkcolor" val="tx"/>
                              </a:ext>
                            </a:extLst>
                          </a:hlinkClick>
                        </a:rPr>
                        <a:t>SQL Server editions</a:t>
                      </a:r>
                      <a:endParaRPr lang="en-US" sz="2400" b="0" i="0" kern="1200" dirty="0">
                        <a:solidFill>
                          <a:schemeClr val="bg1"/>
                        </a:solidFill>
                        <a:effectLst/>
                        <a:latin typeface="+mn-lt"/>
                        <a:ea typeface="+mn-ea"/>
                        <a:cs typeface="+mn-cs"/>
                      </a:endParaRPr>
                    </a:p>
                    <a:p>
                      <a:r>
                        <a:rPr lang="en-US" sz="2400" b="0" i="0" u="none" strike="noStrike" kern="1200" dirty="0">
                          <a:solidFill>
                            <a:schemeClr val="bg1"/>
                          </a:solidFill>
                          <a:effectLst/>
                          <a:latin typeface="+mn-lt"/>
                          <a:ea typeface="+mn-ea"/>
                          <a:cs typeface="+mn-cs"/>
                          <a:hlinkClick r:id="rId3">
                            <a:extLst>
                              <a:ext uri="{A12FA001-AC4F-418D-AE19-62706E023703}">
                                <ahyp:hlinkClr xmlns="" xmlns:ahyp="http://schemas.microsoft.com/office/drawing/2018/hyperlinkcolor" val="tx"/>
                              </a:ext>
                            </a:extLst>
                          </a:hlinkClick>
                        </a:rPr>
                        <a:t>Using SQL Server with an Internet Server</a:t>
                      </a:r>
                      <a:endParaRPr lang="en-US" sz="2400" b="0" i="0" kern="1200" dirty="0">
                        <a:solidFill>
                          <a:schemeClr val="bg1"/>
                        </a:solidFill>
                        <a:effectLst/>
                        <a:latin typeface="+mn-lt"/>
                        <a:ea typeface="+mn-ea"/>
                        <a:cs typeface="+mn-cs"/>
                      </a:endParaRPr>
                    </a:p>
                    <a:p>
                      <a:r>
                        <a:rPr lang="en-US" sz="2400" b="0" i="0" u="none" strike="noStrike" kern="1200" dirty="0">
                          <a:solidFill>
                            <a:schemeClr val="bg1"/>
                          </a:solidFill>
                          <a:effectLst/>
                          <a:latin typeface="+mn-lt"/>
                          <a:ea typeface="+mn-ea"/>
                          <a:cs typeface="+mn-cs"/>
                          <a:hlinkClick r:id="rId4">
                            <a:extLst>
                              <a:ext uri="{A12FA001-AC4F-418D-AE19-62706E023703}">
                                <ahyp:hlinkClr xmlns="" xmlns:ahyp="http://schemas.microsoft.com/office/drawing/2018/hyperlinkcolor" val="tx"/>
                              </a:ext>
                            </a:extLst>
                          </a:hlinkClick>
                        </a:rPr>
                        <a:t>Using SQL Server with client/server applications</a:t>
                      </a:r>
                      <a:endParaRPr lang="en-US" sz="2400" b="0" i="0" kern="1200" dirty="0">
                        <a:solidFill>
                          <a:schemeClr val="bg1"/>
                        </a:solidFill>
                        <a:effectLst/>
                        <a:latin typeface="+mn-lt"/>
                        <a:ea typeface="+mn-ea"/>
                        <a:cs typeface="+mn-cs"/>
                      </a:endParaRPr>
                    </a:p>
                    <a:p>
                      <a:r>
                        <a:rPr lang="en-US" sz="2400" b="0" i="0" u="none" strike="noStrike" kern="1200" dirty="0">
                          <a:solidFill>
                            <a:schemeClr val="bg1"/>
                          </a:solidFill>
                          <a:effectLst/>
                          <a:latin typeface="+mn-lt"/>
                          <a:ea typeface="+mn-ea"/>
                          <a:cs typeface="+mn-cs"/>
                          <a:hlinkClick r:id="rId5">
                            <a:extLst>
                              <a:ext uri="{A12FA001-AC4F-418D-AE19-62706E023703}">
                                <ahyp:hlinkClr xmlns="" xmlns:ahyp="http://schemas.microsoft.com/office/drawing/2018/hyperlinkcolor" val="tx"/>
                              </a:ext>
                            </a:extLst>
                          </a:hlinkClick>
                        </a:rPr>
                        <a:t>Deciding among SQL Server components</a:t>
                      </a:r>
                      <a:endParaRPr lang="en-US" sz="2400" b="0" i="0" kern="1200" dirty="0">
                        <a:solidFill>
                          <a:schemeClr val="bg1"/>
                        </a:solidFill>
                        <a:effectLst/>
                        <a:latin typeface="+mn-lt"/>
                        <a:ea typeface="+mn-ea"/>
                        <a:cs typeface="+mn-cs"/>
                      </a:endParaRPr>
                    </a:p>
                    <a:p>
                      <a:r>
                        <a:rPr lang="en-US" sz="2400" b="0" i="0" u="none" strike="noStrike" kern="1200" dirty="0">
                          <a:solidFill>
                            <a:schemeClr val="bg1"/>
                          </a:solidFill>
                          <a:effectLst/>
                          <a:latin typeface="+mn-lt"/>
                          <a:ea typeface="+mn-ea"/>
                          <a:cs typeface="+mn-cs"/>
                          <a:hlinkClick r:id="rId6">
                            <a:extLst>
                              <a:ext uri="{A12FA001-AC4F-418D-AE19-62706E023703}">
                                <ahyp:hlinkClr xmlns="" xmlns:ahyp="http://schemas.microsoft.com/office/drawing/2018/hyperlinkcolor" val="tx"/>
                              </a:ext>
                            </a:extLst>
                          </a:hlinkClick>
                        </a:rPr>
                        <a:t>Scale limits</a:t>
                      </a:r>
                      <a:endParaRPr lang="en-US" sz="2400" b="0" i="0" kern="1200" dirty="0">
                        <a:solidFill>
                          <a:schemeClr val="bg1"/>
                        </a:solidFill>
                        <a:effectLst/>
                        <a:latin typeface="+mn-lt"/>
                        <a:ea typeface="+mn-ea"/>
                        <a:cs typeface="+mn-cs"/>
                      </a:endParaRPr>
                    </a:p>
                    <a:p>
                      <a:r>
                        <a:rPr lang="en-US" sz="2400" b="0" i="0" u="none" strike="noStrike" kern="1200" dirty="0">
                          <a:solidFill>
                            <a:schemeClr val="bg1"/>
                          </a:solidFill>
                          <a:effectLst/>
                          <a:latin typeface="+mn-lt"/>
                          <a:ea typeface="+mn-ea"/>
                          <a:cs typeface="+mn-cs"/>
                          <a:hlinkClick r:id="rId7">
                            <a:extLst>
                              <a:ext uri="{A12FA001-AC4F-418D-AE19-62706E023703}">
                                <ahyp:hlinkClr xmlns="" xmlns:ahyp="http://schemas.microsoft.com/office/drawing/2018/hyperlinkcolor" val="tx"/>
                              </a:ext>
                            </a:extLst>
                          </a:hlinkClick>
                        </a:rPr>
                        <a:t>RDBMS high availability</a:t>
                      </a:r>
                      <a:endParaRPr lang="en-US" sz="2400" b="0" i="0" kern="1200" dirty="0">
                        <a:solidFill>
                          <a:schemeClr val="bg1"/>
                        </a:solidFill>
                        <a:effectLst/>
                        <a:latin typeface="+mn-lt"/>
                        <a:ea typeface="+mn-ea"/>
                        <a:cs typeface="+mn-cs"/>
                      </a:endParaRPr>
                    </a:p>
                    <a:p>
                      <a:r>
                        <a:rPr lang="en-US" sz="2400" b="0" i="0" u="none" strike="noStrike" kern="1200" dirty="0">
                          <a:solidFill>
                            <a:schemeClr val="bg1"/>
                          </a:solidFill>
                          <a:effectLst/>
                          <a:latin typeface="+mn-lt"/>
                          <a:ea typeface="+mn-ea"/>
                          <a:cs typeface="+mn-cs"/>
                          <a:hlinkClick r:id="rId8">
                            <a:extLst>
                              <a:ext uri="{A12FA001-AC4F-418D-AE19-62706E023703}">
                                <ahyp:hlinkClr xmlns="" xmlns:ahyp="http://schemas.microsoft.com/office/drawing/2018/hyperlinkcolor" val="tx"/>
                              </a:ext>
                            </a:extLst>
                          </a:hlinkClick>
                        </a:rPr>
                        <a:t>RDBMS scalability and performance</a:t>
                      </a:r>
                      <a:endParaRPr lang="en-US" sz="2400" b="0" i="0" kern="1200" dirty="0">
                        <a:solidFill>
                          <a:schemeClr val="bg1"/>
                        </a:solidFill>
                        <a:effectLst/>
                        <a:latin typeface="+mn-lt"/>
                        <a:ea typeface="+mn-ea"/>
                        <a:cs typeface="+mn-cs"/>
                      </a:endParaRPr>
                    </a:p>
                    <a:p>
                      <a:r>
                        <a:rPr lang="en-US" sz="2400" b="1" i="0" u="none" strike="noStrike" kern="1200" dirty="0">
                          <a:solidFill>
                            <a:schemeClr val="bg1"/>
                          </a:solidFill>
                          <a:effectLst/>
                          <a:latin typeface="+mn-lt"/>
                          <a:ea typeface="+mn-ea"/>
                          <a:cs typeface="+mn-cs"/>
                          <a:hlinkClick r:id="rId9">
                            <a:extLst>
                              <a:ext uri="{A12FA001-AC4F-418D-AE19-62706E023703}">
                                <ahyp:hlinkClr xmlns="" xmlns:ahyp="http://schemas.microsoft.com/office/drawing/2018/hyperlinkcolor" val="tx"/>
                              </a:ext>
                            </a:extLst>
                          </a:hlinkClick>
                        </a:rPr>
                        <a:t>RDBMS security</a:t>
                      </a:r>
                      <a:endParaRPr lang="en-US" sz="2400" b="1" i="0" kern="1200" dirty="0">
                        <a:solidFill>
                          <a:schemeClr val="bg1"/>
                        </a:solidFill>
                        <a:effectLst/>
                        <a:latin typeface="+mn-lt"/>
                        <a:ea typeface="+mn-ea"/>
                        <a:cs typeface="+mn-cs"/>
                      </a:endParaRPr>
                    </a:p>
                    <a:p>
                      <a:r>
                        <a:rPr lang="en-US" sz="2400" b="0" i="0" u="none" strike="noStrike" kern="1200" dirty="0">
                          <a:solidFill>
                            <a:schemeClr val="bg1"/>
                          </a:solidFill>
                          <a:effectLst/>
                          <a:latin typeface="+mn-lt"/>
                          <a:ea typeface="+mn-ea"/>
                          <a:cs typeface="+mn-cs"/>
                          <a:hlinkClick r:id="rId10">
                            <a:extLst>
                              <a:ext uri="{A12FA001-AC4F-418D-AE19-62706E023703}">
                                <ahyp:hlinkClr xmlns="" xmlns:ahyp="http://schemas.microsoft.com/office/drawing/2018/hyperlinkcolor" val="tx"/>
                              </a:ext>
                            </a:extLst>
                          </a:hlinkClick>
                        </a:rPr>
                        <a:t>Replication</a:t>
                      </a:r>
                      <a:endParaRPr lang="en-US" sz="2400" b="0" i="0" kern="1200" dirty="0">
                        <a:solidFill>
                          <a:schemeClr val="bg1"/>
                        </a:solidFill>
                        <a:effectLst/>
                        <a:latin typeface="+mn-lt"/>
                        <a:ea typeface="+mn-ea"/>
                        <a:cs typeface="+mn-cs"/>
                      </a:endParaRPr>
                    </a:p>
                    <a:p>
                      <a:r>
                        <a:rPr lang="en-US" sz="2400" b="0" i="0" u="none" strike="noStrike" kern="1200" dirty="0">
                          <a:solidFill>
                            <a:schemeClr val="bg1"/>
                          </a:solidFill>
                          <a:effectLst/>
                          <a:latin typeface="+mn-lt"/>
                          <a:ea typeface="+mn-ea"/>
                          <a:cs typeface="+mn-cs"/>
                          <a:hlinkClick r:id="rId11">
                            <a:extLst>
                              <a:ext uri="{A12FA001-AC4F-418D-AE19-62706E023703}">
                                <ahyp:hlinkClr xmlns="" xmlns:ahyp="http://schemas.microsoft.com/office/drawing/2018/hyperlinkcolor" val="tx"/>
                              </a:ext>
                            </a:extLst>
                          </a:hlinkClick>
                        </a:rPr>
                        <a:t>Management tools</a:t>
                      </a:r>
                      <a:endParaRPr lang="en-US" sz="2400" b="0" i="0" kern="1200" dirty="0">
                        <a:solidFill>
                          <a:schemeClr val="bg1"/>
                        </a:solidFill>
                        <a:effectLst/>
                        <a:latin typeface="+mn-lt"/>
                        <a:ea typeface="+mn-ea"/>
                        <a:cs typeface="+mn-cs"/>
                      </a:endParaRPr>
                    </a:p>
                    <a:p>
                      <a:r>
                        <a:rPr lang="en-US" sz="2400" b="0" i="0" u="none" strike="noStrike" kern="1200" dirty="0">
                          <a:solidFill>
                            <a:schemeClr val="bg1"/>
                          </a:solidFill>
                          <a:effectLst/>
                          <a:latin typeface="+mn-lt"/>
                          <a:ea typeface="+mn-ea"/>
                          <a:cs typeface="+mn-cs"/>
                          <a:hlinkClick r:id="rId12">
                            <a:extLst>
                              <a:ext uri="{A12FA001-AC4F-418D-AE19-62706E023703}">
                                <ahyp:hlinkClr xmlns="" xmlns:ahyp="http://schemas.microsoft.com/office/drawing/2018/hyperlinkcolor" val="tx"/>
                              </a:ext>
                            </a:extLst>
                          </a:hlinkClick>
                        </a:rPr>
                        <a:t>RDBMS manageability</a:t>
                      </a:r>
                      <a:endParaRPr lang="en-US" sz="2400" b="0" i="0" kern="1200" dirty="0">
                        <a:solidFill>
                          <a:schemeClr val="bg1"/>
                        </a:solidFill>
                        <a:effectLst/>
                        <a:latin typeface="+mn-lt"/>
                        <a:ea typeface="+mn-ea"/>
                        <a:cs typeface="+mn-cs"/>
                      </a:endParaRPr>
                    </a:p>
                    <a:p>
                      <a:r>
                        <a:rPr lang="en-US" sz="2400" b="0" i="0" u="none" strike="noStrike" kern="1200" dirty="0">
                          <a:solidFill>
                            <a:schemeClr val="bg1"/>
                          </a:solidFill>
                          <a:effectLst/>
                          <a:latin typeface="+mn-lt"/>
                          <a:ea typeface="+mn-ea"/>
                          <a:cs typeface="+mn-cs"/>
                          <a:hlinkClick r:id="rId13">
                            <a:extLst>
                              <a:ext uri="{A12FA001-AC4F-418D-AE19-62706E023703}">
                                <ahyp:hlinkClr xmlns="" xmlns:ahyp="http://schemas.microsoft.com/office/drawing/2018/hyperlinkcolor" val="tx"/>
                              </a:ext>
                            </a:extLst>
                          </a:hlinkClick>
                        </a:rPr>
                        <a:t>Development tools</a:t>
                      </a:r>
                      <a:endParaRPr lang="en-US" sz="2400" b="0" i="0" kern="1200" dirty="0">
                        <a:solidFill>
                          <a:schemeClr val="bg1"/>
                        </a:solidFill>
                        <a:effectLst/>
                        <a:latin typeface="+mn-lt"/>
                        <a:ea typeface="+mn-ea"/>
                        <a:cs typeface="+mn-cs"/>
                      </a:endParaRPr>
                    </a:p>
                    <a:p>
                      <a:r>
                        <a:rPr lang="en-US" sz="2400" b="0" i="0" u="none" strike="noStrike" kern="1200" dirty="0">
                          <a:solidFill>
                            <a:schemeClr val="bg1"/>
                          </a:solidFill>
                          <a:effectLst/>
                          <a:latin typeface="+mn-lt"/>
                          <a:ea typeface="+mn-ea"/>
                          <a:cs typeface="+mn-cs"/>
                          <a:hlinkClick r:id="rId14">
                            <a:extLst>
                              <a:ext uri="{A12FA001-AC4F-418D-AE19-62706E023703}">
                                <ahyp:hlinkClr xmlns="" xmlns:ahyp="http://schemas.microsoft.com/office/drawing/2018/hyperlinkcolor" val="tx"/>
                              </a:ext>
                            </a:extLst>
                          </a:hlinkClick>
                        </a:rPr>
                        <a:t>Programmability</a:t>
                      </a:r>
                      <a:endParaRPr lang="en-US" sz="2400" b="0" i="0" kern="1200" dirty="0">
                        <a:solidFill>
                          <a:schemeClr val="bg1"/>
                        </a:solidFill>
                        <a:effectLst/>
                        <a:latin typeface="+mn-lt"/>
                        <a:ea typeface="+mn-ea"/>
                        <a:cs typeface="+mn-cs"/>
                      </a:endParaRPr>
                    </a:p>
                    <a:p>
                      <a:endParaRPr lang="en-US" dirty="0">
                        <a:solidFill>
                          <a:schemeClr val="bg1"/>
                        </a:solidFill>
                      </a:endParaRPr>
                    </a:p>
                  </a:txBody>
                  <a:tcPr>
                    <a:solidFill>
                      <a:schemeClr val="bg1"/>
                    </a:solidFill>
                  </a:tcPr>
                </a:tc>
                <a:tc>
                  <a:txBody>
                    <a:bodyPr/>
                    <a:lstStyle/>
                    <a:p>
                      <a:r>
                        <a:rPr lang="en-US" sz="2400" b="0" i="0" u="none" strike="noStrike" kern="1200" dirty="0">
                          <a:solidFill>
                            <a:schemeClr val="bg1"/>
                          </a:solidFill>
                          <a:effectLst/>
                          <a:latin typeface="+mn-lt"/>
                          <a:ea typeface="+mn-ea"/>
                          <a:cs typeface="+mn-cs"/>
                          <a:hlinkClick r:id="rId15">
                            <a:extLst>
                              <a:ext uri="{A12FA001-AC4F-418D-AE19-62706E023703}">
                                <ahyp:hlinkClr xmlns="" xmlns:ahyp="http://schemas.microsoft.com/office/drawing/2018/hyperlinkcolor" val="tx"/>
                              </a:ext>
                            </a:extLst>
                          </a:hlinkClick>
                        </a:rPr>
                        <a:t>Integration Services</a:t>
                      </a:r>
                      <a:endParaRPr lang="en-US" sz="2400" b="0" i="0" kern="1200" dirty="0">
                        <a:solidFill>
                          <a:schemeClr val="bg1"/>
                        </a:solidFill>
                        <a:effectLst/>
                        <a:latin typeface="+mn-lt"/>
                        <a:ea typeface="+mn-ea"/>
                        <a:cs typeface="+mn-cs"/>
                      </a:endParaRPr>
                    </a:p>
                    <a:p>
                      <a:r>
                        <a:rPr lang="en-US" sz="2400" b="0" i="0" u="none" strike="noStrike" kern="1200" dirty="0">
                          <a:solidFill>
                            <a:schemeClr val="bg1"/>
                          </a:solidFill>
                          <a:effectLst/>
                          <a:latin typeface="+mn-lt"/>
                          <a:ea typeface="+mn-ea"/>
                          <a:cs typeface="+mn-cs"/>
                          <a:hlinkClick r:id="rId16">
                            <a:extLst>
                              <a:ext uri="{A12FA001-AC4F-418D-AE19-62706E023703}">
                                <ahyp:hlinkClr xmlns="" xmlns:ahyp="http://schemas.microsoft.com/office/drawing/2018/hyperlinkcolor" val="tx"/>
                              </a:ext>
                            </a:extLst>
                          </a:hlinkClick>
                        </a:rPr>
                        <a:t>Master Data Services</a:t>
                      </a:r>
                      <a:endParaRPr lang="en-US" sz="2400" b="0" i="0" u="none" strike="noStrike" kern="1200" dirty="0">
                        <a:solidFill>
                          <a:schemeClr val="bg1"/>
                        </a:solidFill>
                        <a:effectLst/>
                        <a:latin typeface="+mn-lt"/>
                        <a:ea typeface="+mn-ea"/>
                        <a:cs typeface="+mn-cs"/>
                        <a:hlinkClick r:id="rId17">
                          <a:extLst>
                            <a:ext uri="{A12FA001-AC4F-418D-AE19-62706E023703}">
                              <ahyp:hlinkClr xmlns="" xmlns:ahyp="http://schemas.microsoft.com/office/drawing/2018/hyperlinkcolor" val="tx"/>
                            </a:ext>
                          </a:extLst>
                        </a:hlinkClick>
                      </a:endParaRPr>
                    </a:p>
                    <a:p>
                      <a:r>
                        <a:rPr lang="en-US" sz="2400" b="0" i="0" u="none" strike="noStrike" kern="1200" dirty="0">
                          <a:solidFill>
                            <a:schemeClr val="bg1"/>
                          </a:solidFill>
                          <a:effectLst/>
                          <a:latin typeface="+mn-lt"/>
                          <a:ea typeface="+mn-ea"/>
                          <a:cs typeface="+mn-cs"/>
                          <a:hlinkClick r:id="rId17">
                            <a:extLst>
                              <a:ext uri="{A12FA001-AC4F-418D-AE19-62706E023703}">
                                <ahyp:hlinkClr xmlns="" xmlns:ahyp="http://schemas.microsoft.com/office/drawing/2018/hyperlinkcolor" val="tx"/>
                              </a:ext>
                            </a:extLst>
                          </a:hlinkClick>
                        </a:rPr>
                        <a:t>Data warehouse</a:t>
                      </a:r>
                      <a:endParaRPr lang="en-US" sz="2400" b="0" i="0" kern="1200" dirty="0">
                        <a:solidFill>
                          <a:schemeClr val="bg1"/>
                        </a:solidFill>
                        <a:effectLst/>
                        <a:latin typeface="+mn-lt"/>
                        <a:ea typeface="+mn-ea"/>
                        <a:cs typeface="+mn-cs"/>
                      </a:endParaRPr>
                    </a:p>
                    <a:p>
                      <a:r>
                        <a:rPr lang="en-US" sz="2400" b="0" i="0" u="none" strike="noStrike" kern="1200" dirty="0">
                          <a:solidFill>
                            <a:schemeClr val="bg1"/>
                          </a:solidFill>
                          <a:effectLst/>
                          <a:latin typeface="+mn-lt"/>
                          <a:ea typeface="+mn-ea"/>
                          <a:cs typeface="+mn-cs"/>
                          <a:hlinkClick r:id="rId18">
                            <a:extLst>
                              <a:ext uri="{A12FA001-AC4F-418D-AE19-62706E023703}">
                                <ahyp:hlinkClr xmlns="" xmlns:ahyp="http://schemas.microsoft.com/office/drawing/2018/hyperlinkcolor" val="tx"/>
                              </a:ext>
                            </a:extLst>
                          </a:hlinkClick>
                        </a:rPr>
                        <a:t>Analysis Services</a:t>
                      </a:r>
                      <a:endParaRPr lang="en-US" sz="2400" b="0" i="0" kern="1200" dirty="0">
                        <a:solidFill>
                          <a:schemeClr val="bg1"/>
                        </a:solidFill>
                        <a:effectLst/>
                        <a:latin typeface="+mn-lt"/>
                        <a:ea typeface="+mn-ea"/>
                        <a:cs typeface="+mn-cs"/>
                      </a:endParaRPr>
                    </a:p>
                    <a:p>
                      <a:r>
                        <a:rPr lang="en-US" sz="2400" b="0" i="0" u="none" strike="noStrike" kern="1200" dirty="0">
                          <a:solidFill>
                            <a:schemeClr val="bg1"/>
                          </a:solidFill>
                          <a:effectLst/>
                          <a:latin typeface="+mn-lt"/>
                          <a:ea typeface="+mn-ea"/>
                          <a:cs typeface="+mn-cs"/>
                          <a:hlinkClick r:id="rId19">
                            <a:extLst>
                              <a:ext uri="{A12FA001-AC4F-418D-AE19-62706E023703}">
                                <ahyp:hlinkClr xmlns="" xmlns:ahyp="http://schemas.microsoft.com/office/drawing/2018/hyperlinkcolor" val="tx"/>
                              </a:ext>
                            </a:extLst>
                          </a:hlinkClick>
                        </a:rPr>
                        <a:t>BI semantic model (Multi Dimensional)</a:t>
                      </a:r>
                      <a:endParaRPr lang="en-US" sz="2400" b="0" i="0" kern="1200" dirty="0">
                        <a:solidFill>
                          <a:schemeClr val="bg1"/>
                        </a:solidFill>
                        <a:effectLst/>
                        <a:latin typeface="+mn-lt"/>
                        <a:ea typeface="+mn-ea"/>
                        <a:cs typeface="+mn-cs"/>
                      </a:endParaRPr>
                    </a:p>
                    <a:p>
                      <a:r>
                        <a:rPr lang="en-US" sz="2400" b="0" i="0" u="none" strike="noStrike" kern="1200" dirty="0">
                          <a:solidFill>
                            <a:schemeClr val="bg1"/>
                          </a:solidFill>
                          <a:effectLst/>
                          <a:latin typeface="+mn-lt"/>
                          <a:ea typeface="+mn-ea"/>
                          <a:cs typeface="+mn-cs"/>
                          <a:hlinkClick r:id="rId20">
                            <a:extLst>
                              <a:ext uri="{A12FA001-AC4F-418D-AE19-62706E023703}">
                                <ahyp:hlinkClr xmlns="" xmlns:ahyp="http://schemas.microsoft.com/office/drawing/2018/hyperlinkcolor" val="tx"/>
                              </a:ext>
                            </a:extLst>
                          </a:hlinkClick>
                        </a:rPr>
                        <a:t>BI semantic model (Tabular)</a:t>
                      </a:r>
                      <a:endParaRPr lang="en-US" sz="2400" b="0" i="0" kern="1200" dirty="0">
                        <a:solidFill>
                          <a:schemeClr val="bg1"/>
                        </a:solidFill>
                        <a:effectLst/>
                        <a:latin typeface="+mn-lt"/>
                        <a:ea typeface="+mn-ea"/>
                        <a:cs typeface="+mn-cs"/>
                      </a:endParaRPr>
                    </a:p>
                    <a:p>
                      <a:r>
                        <a:rPr lang="en-US" sz="2400" b="0" i="0" u="none" strike="noStrike" kern="1200" dirty="0">
                          <a:solidFill>
                            <a:schemeClr val="bg1"/>
                          </a:solidFill>
                          <a:effectLst/>
                          <a:latin typeface="+mn-lt"/>
                          <a:ea typeface="+mn-ea"/>
                          <a:cs typeface="+mn-cs"/>
                          <a:hlinkClick r:id="rId21">
                            <a:extLst>
                              <a:ext uri="{A12FA001-AC4F-418D-AE19-62706E023703}">
                                <ahyp:hlinkClr xmlns="" xmlns:ahyp="http://schemas.microsoft.com/office/drawing/2018/hyperlinkcolor" val="tx"/>
                              </a:ext>
                            </a:extLst>
                          </a:hlinkClick>
                        </a:rPr>
                        <a:t>Power Pivot for SharePoint</a:t>
                      </a:r>
                      <a:endParaRPr lang="en-US" sz="2400" b="0" i="0" kern="1200" dirty="0">
                        <a:solidFill>
                          <a:schemeClr val="bg1"/>
                        </a:solidFill>
                        <a:effectLst/>
                        <a:latin typeface="+mn-lt"/>
                        <a:ea typeface="+mn-ea"/>
                        <a:cs typeface="+mn-cs"/>
                      </a:endParaRPr>
                    </a:p>
                    <a:p>
                      <a:r>
                        <a:rPr lang="en-US" sz="2400" b="0" i="0" u="none" strike="noStrike" kern="1200" dirty="0">
                          <a:solidFill>
                            <a:schemeClr val="bg1"/>
                          </a:solidFill>
                          <a:effectLst/>
                          <a:latin typeface="+mn-lt"/>
                          <a:ea typeface="+mn-ea"/>
                          <a:cs typeface="+mn-cs"/>
                          <a:hlinkClick r:id="rId22">
                            <a:extLst>
                              <a:ext uri="{A12FA001-AC4F-418D-AE19-62706E023703}">
                                <ahyp:hlinkClr xmlns="" xmlns:ahyp="http://schemas.microsoft.com/office/drawing/2018/hyperlinkcolor" val="tx"/>
                              </a:ext>
                            </a:extLst>
                          </a:hlinkClick>
                        </a:rPr>
                        <a:t>Data mining</a:t>
                      </a:r>
                      <a:endParaRPr lang="en-US" sz="2400" b="0" i="0" kern="1200" dirty="0">
                        <a:solidFill>
                          <a:schemeClr val="bg1"/>
                        </a:solidFill>
                        <a:effectLst/>
                        <a:latin typeface="+mn-lt"/>
                        <a:ea typeface="+mn-ea"/>
                        <a:cs typeface="+mn-cs"/>
                      </a:endParaRPr>
                    </a:p>
                    <a:p>
                      <a:r>
                        <a:rPr lang="en-US" sz="2400" b="0" i="0" u="none" strike="noStrike" kern="1200" dirty="0">
                          <a:solidFill>
                            <a:schemeClr val="bg1"/>
                          </a:solidFill>
                          <a:effectLst/>
                          <a:latin typeface="+mn-lt"/>
                          <a:ea typeface="+mn-ea"/>
                          <a:cs typeface="+mn-cs"/>
                          <a:hlinkClick r:id="rId23">
                            <a:extLst>
                              <a:ext uri="{A12FA001-AC4F-418D-AE19-62706E023703}">
                                <ahyp:hlinkClr xmlns="" xmlns:ahyp="http://schemas.microsoft.com/office/drawing/2018/hyperlinkcolor" val="tx"/>
                              </a:ext>
                            </a:extLst>
                          </a:hlinkClick>
                        </a:rPr>
                        <a:t>Reporting Services</a:t>
                      </a:r>
                      <a:endParaRPr lang="en-US" sz="2400" b="0" i="0" kern="1200" dirty="0">
                        <a:solidFill>
                          <a:schemeClr val="bg1"/>
                        </a:solidFill>
                        <a:effectLst/>
                        <a:latin typeface="+mn-lt"/>
                        <a:ea typeface="+mn-ea"/>
                        <a:cs typeface="+mn-cs"/>
                      </a:endParaRPr>
                    </a:p>
                    <a:p>
                      <a:r>
                        <a:rPr lang="en-US" sz="2400" b="0" i="0" u="none" strike="noStrike" kern="1200" dirty="0">
                          <a:solidFill>
                            <a:schemeClr val="bg1"/>
                          </a:solidFill>
                          <a:effectLst/>
                          <a:latin typeface="+mn-lt"/>
                          <a:ea typeface="+mn-ea"/>
                          <a:cs typeface="+mn-cs"/>
                          <a:hlinkClick r:id="rId24">
                            <a:extLst>
                              <a:ext uri="{A12FA001-AC4F-418D-AE19-62706E023703}">
                                <ahyp:hlinkClr xmlns="" xmlns:ahyp="http://schemas.microsoft.com/office/drawing/2018/hyperlinkcolor" val="tx"/>
                              </a:ext>
                            </a:extLst>
                          </a:hlinkClick>
                        </a:rPr>
                        <a:t>Business intelligence clients</a:t>
                      </a:r>
                      <a:endParaRPr lang="en-US" sz="2400" b="0" i="0" kern="1200" dirty="0">
                        <a:solidFill>
                          <a:schemeClr val="bg1"/>
                        </a:solidFill>
                        <a:effectLst/>
                        <a:latin typeface="+mn-lt"/>
                        <a:ea typeface="+mn-ea"/>
                        <a:cs typeface="+mn-cs"/>
                      </a:endParaRPr>
                    </a:p>
                    <a:p>
                      <a:r>
                        <a:rPr lang="en-US" sz="2400" b="0" i="0" u="none" strike="noStrike" kern="1200" dirty="0">
                          <a:solidFill>
                            <a:schemeClr val="bg1"/>
                          </a:solidFill>
                          <a:effectLst/>
                          <a:latin typeface="+mn-lt"/>
                          <a:ea typeface="+mn-ea"/>
                          <a:cs typeface="+mn-cs"/>
                          <a:hlinkClick r:id="rId25">
                            <a:extLst>
                              <a:ext uri="{A12FA001-AC4F-418D-AE19-62706E023703}">
                                <ahyp:hlinkClr xmlns="" xmlns:ahyp="http://schemas.microsoft.com/office/drawing/2018/hyperlinkcolor" val="tx"/>
                              </a:ext>
                            </a:extLst>
                          </a:hlinkClick>
                        </a:rPr>
                        <a:t>Spatial and location services</a:t>
                      </a:r>
                      <a:endParaRPr lang="en-US" sz="2400" b="0" i="0" kern="1200" dirty="0">
                        <a:solidFill>
                          <a:schemeClr val="bg1"/>
                        </a:solidFill>
                        <a:effectLst/>
                        <a:latin typeface="+mn-lt"/>
                        <a:ea typeface="+mn-ea"/>
                        <a:cs typeface="+mn-cs"/>
                      </a:endParaRPr>
                    </a:p>
                    <a:p>
                      <a:r>
                        <a:rPr lang="en-US" sz="2400" b="0" i="0" u="none" strike="noStrike" kern="1200" dirty="0">
                          <a:solidFill>
                            <a:schemeClr val="bg1"/>
                          </a:solidFill>
                          <a:effectLst/>
                          <a:latin typeface="+mn-lt"/>
                          <a:ea typeface="+mn-ea"/>
                          <a:cs typeface="+mn-cs"/>
                          <a:hlinkClick r:id="rId26">
                            <a:extLst>
                              <a:ext uri="{A12FA001-AC4F-418D-AE19-62706E023703}">
                                <ahyp:hlinkClr xmlns="" xmlns:ahyp="http://schemas.microsoft.com/office/drawing/2018/hyperlinkcolor" val="tx"/>
                              </a:ext>
                            </a:extLst>
                          </a:hlinkClick>
                        </a:rPr>
                        <a:t>Additional database services</a:t>
                      </a:r>
                      <a:endParaRPr lang="en-US" sz="2400" b="0" i="0" kern="1200" dirty="0">
                        <a:solidFill>
                          <a:schemeClr val="bg1"/>
                        </a:solidFill>
                        <a:effectLst/>
                        <a:latin typeface="+mn-lt"/>
                        <a:ea typeface="+mn-ea"/>
                        <a:cs typeface="+mn-cs"/>
                      </a:endParaRPr>
                    </a:p>
                    <a:p>
                      <a:r>
                        <a:rPr lang="en-US" sz="2400" b="0" i="0" u="sng" strike="noStrike" kern="1200" dirty="0">
                          <a:solidFill>
                            <a:schemeClr val="bg1"/>
                          </a:solidFill>
                          <a:effectLst/>
                          <a:latin typeface="+mn-lt"/>
                          <a:ea typeface="+mn-ea"/>
                          <a:cs typeface="+mn-cs"/>
                          <a:hlinkClick r:id="rId27">
                            <a:extLst>
                              <a:ext uri="{A12FA001-AC4F-418D-AE19-62706E023703}">
                                <ahyp:hlinkClr xmlns="" xmlns:ahyp="http://schemas.microsoft.com/office/drawing/2018/hyperlinkcolor" val="tx"/>
                              </a:ext>
                            </a:extLst>
                          </a:hlinkClick>
                        </a:rPr>
                        <a:t>Other compo</a:t>
                      </a:r>
                      <a:r>
                        <a:rPr lang="en-US" sz="2400" b="0" i="0" u="sng" strike="noStrike" kern="1200" dirty="0">
                          <a:solidFill>
                            <a:schemeClr val="bg1"/>
                          </a:solidFill>
                          <a:effectLst/>
                          <a:latin typeface="+mn-lt"/>
                          <a:ea typeface="+mn-ea"/>
                          <a:cs typeface="+mn-cs"/>
                        </a:rPr>
                        <a:t>nent</a:t>
                      </a:r>
                      <a:endParaRPr lang="en-US" sz="2400" b="0" i="0" u="sng" kern="1200" dirty="0">
                        <a:solidFill>
                          <a:schemeClr val="bg1"/>
                        </a:solidFill>
                        <a:effectLst/>
                        <a:latin typeface="+mn-lt"/>
                        <a:ea typeface="+mn-ea"/>
                        <a:cs typeface="+mn-cs"/>
                      </a:endParaRPr>
                    </a:p>
                    <a:p>
                      <a:endParaRPr lang="en-US" dirty="0">
                        <a:solidFill>
                          <a:schemeClr val="bg1"/>
                        </a:solidFill>
                      </a:endParaRPr>
                    </a:p>
                  </a:txBody>
                  <a:tcPr>
                    <a:solidFill>
                      <a:schemeClr val="bg1"/>
                    </a:solidFill>
                  </a:tcPr>
                </a:tc>
                <a:extLst>
                  <a:ext uri="{0D108BD9-81ED-4DB2-BD59-A6C34878D82A}">
                    <a16:rowId xmlns:a16="http://schemas.microsoft.com/office/drawing/2014/main" val="2068358537"/>
                  </a:ext>
                </a:extLst>
              </a:tr>
            </a:tbl>
          </a:graphicData>
        </a:graphic>
      </p:graphicFrame>
    </p:spTree>
    <p:extLst>
      <p:ext uri="{BB962C8B-B14F-4D97-AF65-F5344CB8AC3E}">
        <p14:creationId xmlns:p14="http://schemas.microsoft.com/office/powerpoint/2010/main" val="3071054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A8EF3-07DD-41F1-94A0-A7D1DDB27718}"/>
              </a:ext>
            </a:extLst>
          </p:cNvPr>
          <p:cNvSpPr>
            <a:spLocks noGrp="1"/>
          </p:cNvSpPr>
          <p:nvPr>
            <p:ph type="title"/>
          </p:nvPr>
        </p:nvSpPr>
        <p:spPr/>
        <p:txBody>
          <a:bodyPr/>
          <a:lstStyle/>
          <a:p>
            <a:r>
              <a:rPr lang="en-US" dirty="0"/>
              <a:t>What is Data ?</a:t>
            </a:r>
          </a:p>
        </p:txBody>
      </p:sp>
      <p:sp>
        <p:nvSpPr>
          <p:cNvPr id="3" name="Content Placeholder 2">
            <a:extLst>
              <a:ext uri="{FF2B5EF4-FFF2-40B4-BE49-F238E27FC236}">
                <a16:creationId xmlns:a16="http://schemas.microsoft.com/office/drawing/2014/main" id="{F0B13992-691B-477F-B357-38819E350A40}"/>
              </a:ext>
            </a:extLst>
          </p:cNvPr>
          <p:cNvSpPr>
            <a:spLocks noGrp="1"/>
          </p:cNvSpPr>
          <p:nvPr>
            <p:ph idx="1"/>
          </p:nvPr>
        </p:nvSpPr>
        <p:spPr/>
        <p:txBody>
          <a:bodyPr/>
          <a:lstStyle/>
          <a:p>
            <a:pPr marL="0" indent="0">
              <a:buNone/>
            </a:pPr>
            <a:r>
              <a:rPr lang="en-US" b="1" dirty="0"/>
              <a:t>Data</a:t>
            </a:r>
            <a:r>
              <a:rPr lang="en-US" dirty="0"/>
              <a:t> are the facts or details from which </a:t>
            </a:r>
            <a:r>
              <a:rPr lang="en-US" b="1" dirty="0"/>
              <a:t>information</a:t>
            </a:r>
            <a:r>
              <a:rPr lang="en-US" dirty="0"/>
              <a:t> is derived. </a:t>
            </a:r>
          </a:p>
          <a:p>
            <a:pPr marL="0" indent="0">
              <a:buNone/>
            </a:pPr>
            <a:r>
              <a:rPr lang="en-US" dirty="0"/>
              <a:t>Individual pieces of data are rarely useful alone. </a:t>
            </a:r>
          </a:p>
          <a:p>
            <a:pPr marL="0" indent="0">
              <a:buNone/>
            </a:pPr>
            <a:r>
              <a:rPr lang="en-US" dirty="0"/>
              <a:t>For data to become information, data needs to be put into context.</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22317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6BD45-EC73-47BA-8C5A-5B81D7940366}"/>
              </a:ext>
            </a:extLst>
          </p:cNvPr>
          <p:cNvSpPr>
            <a:spLocks noGrp="1"/>
          </p:cNvSpPr>
          <p:nvPr>
            <p:ph type="title"/>
          </p:nvPr>
        </p:nvSpPr>
        <p:spPr/>
        <p:txBody>
          <a:bodyPr/>
          <a:lstStyle/>
          <a:p>
            <a:r>
              <a:rPr lang="en-US" dirty="0"/>
              <a:t>What’s new in Microsoft SQL Server 2017</a:t>
            </a:r>
          </a:p>
        </p:txBody>
      </p:sp>
      <p:graphicFrame>
        <p:nvGraphicFramePr>
          <p:cNvPr id="4" name="Content Placeholder 3">
            <a:extLst>
              <a:ext uri="{FF2B5EF4-FFF2-40B4-BE49-F238E27FC236}">
                <a16:creationId xmlns:a16="http://schemas.microsoft.com/office/drawing/2014/main" id="{AC2DEB20-F5FB-465B-9063-8D91DD026E33}"/>
              </a:ext>
            </a:extLst>
          </p:cNvPr>
          <p:cNvGraphicFramePr>
            <a:graphicFrameLocks noGrp="1"/>
          </p:cNvGraphicFramePr>
          <p:nvPr>
            <p:ph idx="1"/>
            <p:extLst>
              <p:ext uri="{D42A27DB-BD31-4B8C-83A1-F6EECF244321}">
                <p14:modId xmlns:p14="http://schemas.microsoft.com/office/powerpoint/2010/main" val="3825835040"/>
              </p:ext>
            </p:extLst>
          </p:nvPr>
        </p:nvGraphicFramePr>
        <p:xfrm>
          <a:off x="838200" y="1690688"/>
          <a:ext cx="10515600" cy="5059680"/>
        </p:xfrm>
        <a:graphic>
          <a:graphicData uri="http://schemas.openxmlformats.org/drawingml/2006/table">
            <a:tbl>
              <a:tblPr firstRow="1" bandRow="1">
                <a:tableStyleId>{00A15C55-8517-42AA-B614-E9B94910E393}</a:tableStyleId>
              </a:tblPr>
              <a:tblGrid>
                <a:gridCol w="5257800">
                  <a:extLst>
                    <a:ext uri="{9D8B030D-6E8A-4147-A177-3AD203B41FA5}">
                      <a16:colId xmlns:a16="http://schemas.microsoft.com/office/drawing/2014/main" val="3886543475"/>
                    </a:ext>
                  </a:extLst>
                </a:gridCol>
                <a:gridCol w="5257800">
                  <a:extLst>
                    <a:ext uri="{9D8B030D-6E8A-4147-A177-3AD203B41FA5}">
                      <a16:colId xmlns:a16="http://schemas.microsoft.com/office/drawing/2014/main" val="2699342148"/>
                    </a:ext>
                  </a:extLst>
                </a:gridCol>
              </a:tblGrid>
              <a:tr h="5032375">
                <a:tc>
                  <a:txBody>
                    <a:bodyPr/>
                    <a:lstStyle/>
                    <a:p>
                      <a:pPr fontAlgn="base"/>
                      <a:r>
                        <a:rPr lang="en-US" sz="2800" dirty="0">
                          <a:hlinkClick r:id="rId2">
                            <a:extLst>
                              <a:ext uri="{A12FA001-AC4F-418D-AE19-62706E023703}">
                                <ahyp:hlinkClr xmlns="" xmlns:ahyp="http://schemas.microsoft.com/office/drawing/2018/hyperlinkcolor" val="tx"/>
                              </a:ext>
                            </a:extLst>
                          </a:hlinkClick>
                        </a:rPr>
                        <a:t>SQL Server on Linux</a:t>
                      </a:r>
                      <a:endParaRPr lang="en-US" sz="2800" dirty="0"/>
                    </a:p>
                    <a:p>
                      <a:pPr fontAlgn="base"/>
                      <a:r>
                        <a:rPr lang="en-US" sz="2800" dirty="0">
                          <a:hlinkClick r:id="rId3">
                            <a:extLst>
                              <a:ext uri="{A12FA001-AC4F-418D-AE19-62706E023703}">
                                <ahyp:hlinkClr xmlns="" xmlns:ahyp="http://schemas.microsoft.com/office/drawing/2018/hyperlinkcolor" val="tx"/>
                              </a:ext>
                            </a:extLst>
                          </a:hlinkClick>
                        </a:rPr>
                        <a:t>Resumable online index rebuild</a:t>
                      </a:r>
                      <a:endParaRPr lang="en-US" sz="2800" dirty="0"/>
                    </a:p>
                    <a:p>
                      <a:pPr fontAlgn="base"/>
                      <a:r>
                        <a:rPr lang="en-US" sz="2800" dirty="0">
                          <a:hlinkClick r:id="rId4">
                            <a:extLst>
                              <a:ext uri="{A12FA001-AC4F-418D-AE19-62706E023703}">
                                <ahyp:hlinkClr xmlns="" xmlns:ahyp="http://schemas.microsoft.com/office/drawing/2018/hyperlinkcolor" val="tx"/>
                              </a:ext>
                            </a:extLst>
                          </a:hlinkClick>
                        </a:rPr>
                        <a:t>SQL Server machine learning services</a:t>
                      </a:r>
                      <a:endParaRPr lang="en-US" sz="2800" dirty="0"/>
                    </a:p>
                    <a:p>
                      <a:pPr fontAlgn="base"/>
                      <a:r>
                        <a:rPr lang="en-US" sz="2800" dirty="0">
                          <a:hlinkClick r:id="rId5">
                            <a:extLst>
                              <a:ext uri="{A12FA001-AC4F-418D-AE19-62706E023703}">
                                <ahyp:hlinkClr xmlns="" xmlns:ahyp="http://schemas.microsoft.com/office/drawing/2018/hyperlinkcolor" val="tx"/>
                              </a:ext>
                            </a:extLst>
                          </a:hlinkClick>
                        </a:rPr>
                        <a:t>Query processing improvements</a:t>
                      </a:r>
                      <a:endParaRPr lang="en-US" sz="2800" dirty="0"/>
                    </a:p>
                    <a:p>
                      <a:pPr fontAlgn="base"/>
                      <a:r>
                        <a:rPr lang="en-US" sz="2800" dirty="0">
                          <a:hlinkClick r:id="rId6">
                            <a:extLst>
                              <a:ext uri="{A12FA001-AC4F-418D-AE19-62706E023703}">
                                <ahyp:hlinkClr xmlns="" xmlns:ahyp="http://schemas.microsoft.com/office/drawing/2018/hyperlinkcolor" val="tx"/>
                              </a:ext>
                            </a:extLst>
                          </a:hlinkClick>
                        </a:rPr>
                        <a:t>Automatic database tuning</a:t>
                      </a:r>
                      <a:endParaRPr lang="en-US" sz="2800" dirty="0"/>
                    </a:p>
                    <a:p>
                      <a:pPr fontAlgn="base"/>
                      <a:r>
                        <a:rPr lang="en-US" sz="2800" dirty="0">
                          <a:hlinkClick r:id="rId7">
                            <a:extLst>
                              <a:ext uri="{A12FA001-AC4F-418D-AE19-62706E023703}">
                                <ahyp:hlinkClr xmlns="" xmlns:ahyp="http://schemas.microsoft.com/office/drawing/2018/hyperlinkcolor" val="tx"/>
                              </a:ext>
                            </a:extLst>
                          </a:hlinkClick>
                        </a:rPr>
                        <a:t>TempDB file size improvements</a:t>
                      </a:r>
                      <a:endParaRPr lang="en-US" sz="2800" dirty="0"/>
                    </a:p>
                    <a:p>
                      <a:pPr fontAlgn="base"/>
                      <a:r>
                        <a:rPr lang="en-US" sz="2800" dirty="0">
                          <a:hlinkClick r:id="rId8">
                            <a:extLst>
                              <a:ext uri="{A12FA001-AC4F-418D-AE19-62706E023703}">
                                <ahyp:hlinkClr xmlns="" xmlns:ahyp="http://schemas.microsoft.com/office/drawing/2018/hyperlinkcolor" val="tx"/>
                              </a:ext>
                            </a:extLst>
                          </a:hlinkClick>
                        </a:rPr>
                        <a:t>Smart differential backup</a:t>
                      </a:r>
                      <a:endParaRPr lang="en-US" sz="2800" dirty="0"/>
                    </a:p>
                    <a:p>
                      <a:endParaRPr lang="en-US" dirty="0">
                        <a:solidFill>
                          <a:schemeClr val="tx1"/>
                        </a:solidFill>
                      </a:endParaRPr>
                    </a:p>
                  </a:txBody>
                  <a:tcPr>
                    <a:solidFill>
                      <a:schemeClr val="bg1"/>
                    </a:solidFill>
                  </a:tcPr>
                </a:tc>
                <a:tc>
                  <a:txBody>
                    <a:bodyPr/>
                    <a:lstStyle/>
                    <a:p>
                      <a:pPr fontAlgn="base"/>
                      <a:r>
                        <a:rPr lang="en-US" sz="2800" dirty="0">
                          <a:hlinkClick r:id="rId9">
                            <a:extLst>
                              <a:ext uri="{A12FA001-AC4F-418D-AE19-62706E023703}">
                                <ahyp:hlinkClr xmlns="" xmlns:ahyp="http://schemas.microsoft.com/office/drawing/2018/hyperlinkcolor" val="tx"/>
                              </a:ext>
                            </a:extLst>
                          </a:hlinkClick>
                        </a:rPr>
                        <a:t>Smart transaction log backup</a:t>
                      </a:r>
                      <a:endParaRPr lang="en-US" sz="2800" dirty="0"/>
                    </a:p>
                    <a:p>
                      <a:pPr fontAlgn="base"/>
                      <a:r>
                        <a:rPr lang="en-US" sz="2800" dirty="0">
                          <a:hlinkClick r:id="rId10">
                            <a:extLst>
                              <a:ext uri="{A12FA001-AC4F-418D-AE19-62706E023703}">
                                <ahyp:hlinkClr xmlns="" xmlns:ahyp="http://schemas.microsoft.com/office/drawing/2018/hyperlinkcolor" val="tx"/>
                              </a:ext>
                            </a:extLst>
                          </a:hlinkClick>
                        </a:rPr>
                        <a:t>Improved SELECT INTO statement</a:t>
                      </a:r>
                      <a:endParaRPr lang="en-US" sz="2800" dirty="0"/>
                    </a:p>
                    <a:p>
                      <a:pPr fontAlgn="base"/>
                      <a:r>
                        <a:rPr lang="en-US" sz="2800" dirty="0">
                          <a:hlinkClick r:id="rId11">
                            <a:extLst>
                              <a:ext uri="{A12FA001-AC4F-418D-AE19-62706E023703}">
                                <ahyp:hlinkClr xmlns="" xmlns:ahyp="http://schemas.microsoft.com/office/drawing/2018/hyperlinkcolor" val="tx"/>
                              </a:ext>
                            </a:extLst>
                          </a:hlinkClick>
                        </a:rPr>
                        <a:t>Distributed transaction support</a:t>
                      </a:r>
                      <a:endParaRPr lang="en-US" sz="2800" dirty="0"/>
                    </a:p>
                    <a:p>
                      <a:pPr fontAlgn="base"/>
                      <a:r>
                        <a:rPr lang="en-US" sz="2800" dirty="0">
                          <a:hlinkClick r:id="rId12">
                            <a:extLst>
                              <a:ext uri="{A12FA001-AC4F-418D-AE19-62706E023703}">
                                <ahyp:hlinkClr xmlns="" xmlns:ahyp="http://schemas.microsoft.com/office/drawing/2018/hyperlinkcolor" val="tx"/>
                              </a:ext>
                            </a:extLst>
                          </a:hlinkClick>
                        </a:rPr>
                        <a:t>New availability groups functionality</a:t>
                      </a:r>
                      <a:endParaRPr lang="en-US" sz="2800" dirty="0"/>
                    </a:p>
                    <a:p>
                      <a:pPr fontAlgn="base"/>
                      <a:r>
                        <a:rPr lang="en-US" sz="2800" dirty="0">
                          <a:hlinkClick r:id="rId13">
                            <a:extLst>
                              <a:ext uri="{A12FA001-AC4F-418D-AE19-62706E023703}">
                                <ahyp:hlinkClr xmlns="" xmlns:ahyp="http://schemas.microsoft.com/office/drawing/2018/hyperlinkcolor" val="tx"/>
                              </a:ext>
                            </a:extLst>
                          </a:hlinkClick>
                        </a:rPr>
                        <a:t>New dynamic management views</a:t>
                      </a:r>
                      <a:endParaRPr lang="en-US" sz="2800" dirty="0"/>
                    </a:p>
                    <a:p>
                      <a:pPr fontAlgn="base"/>
                      <a:r>
                        <a:rPr lang="en-US" sz="2800" dirty="0">
                          <a:hlinkClick r:id="rId14">
                            <a:extLst>
                              <a:ext uri="{A12FA001-AC4F-418D-AE19-62706E023703}">
                                <ahyp:hlinkClr xmlns="" xmlns:ahyp="http://schemas.microsoft.com/office/drawing/2018/hyperlinkcolor" val="tx"/>
                              </a:ext>
                            </a:extLst>
                          </a:hlinkClick>
                        </a:rPr>
                        <a:t>In-memory enhancements</a:t>
                      </a:r>
                      <a:endParaRPr lang="en-US" sz="2800" dirty="0"/>
                    </a:p>
                    <a:p>
                      <a:pPr fontAlgn="base"/>
                      <a:r>
                        <a:rPr lang="en-US" sz="2800" dirty="0">
                          <a:hlinkClick r:id="rId15">
                            <a:extLst>
                              <a:ext uri="{A12FA001-AC4F-418D-AE19-62706E023703}">
                                <ahyp:hlinkClr xmlns="" xmlns:ahyp="http://schemas.microsoft.com/office/drawing/2018/hyperlinkcolor" val="tx"/>
                              </a:ext>
                            </a:extLst>
                          </a:hlinkClick>
                        </a:rPr>
                        <a:t>Security enhancement</a:t>
                      </a:r>
                      <a:endParaRPr lang="en-US" sz="2800" dirty="0"/>
                    </a:p>
                    <a:p>
                      <a:pPr fontAlgn="base"/>
                      <a:r>
                        <a:rPr lang="en-US" sz="2800" dirty="0">
                          <a:hlinkClick r:id="rId16">
                            <a:extLst>
                              <a:ext uri="{A12FA001-AC4F-418D-AE19-62706E023703}">
                                <ahyp:hlinkClr xmlns="" xmlns:ahyp="http://schemas.microsoft.com/office/drawing/2018/hyperlinkcolor" val="tx"/>
                              </a:ext>
                            </a:extLst>
                          </a:hlinkClick>
                        </a:rPr>
                        <a:t>High availability and disaster recovery</a:t>
                      </a:r>
                      <a:endParaRPr lang="en-US" sz="2800" dirty="0"/>
                    </a:p>
                    <a:p>
                      <a:pPr fontAlgn="base"/>
                      <a:r>
                        <a:rPr lang="en-US" sz="2800" dirty="0">
                          <a:hlinkClick r:id="rId17">
                            <a:extLst>
                              <a:ext uri="{A12FA001-AC4F-418D-AE19-62706E023703}">
                                <ahyp:hlinkClr xmlns="" xmlns:ahyp="http://schemas.microsoft.com/office/drawing/2018/hyperlinkcolor" val="tx"/>
                              </a:ext>
                            </a:extLst>
                          </a:hlinkClick>
                        </a:rPr>
                        <a:t>Performance improvements</a:t>
                      </a:r>
                      <a:endParaRPr lang="en-US" sz="2800" dirty="0"/>
                    </a:p>
                    <a:p>
                      <a:endParaRPr lang="en-US" dirty="0">
                        <a:solidFill>
                          <a:schemeClr val="tx1"/>
                        </a:solidFill>
                      </a:endParaRPr>
                    </a:p>
                  </a:txBody>
                  <a:tcPr>
                    <a:solidFill>
                      <a:schemeClr val="bg1"/>
                    </a:solidFill>
                  </a:tcPr>
                </a:tc>
                <a:extLst>
                  <a:ext uri="{0D108BD9-81ED-4DB2-BD59-A6C34878D82A}">
                    <a16:rowId xmlns:a16="http://schemas.microsoft.com/office/drawing/2014/main" val="3339098859"/>
                  </a:ext>
                </a:extLst>
              </a:tr>
            </a:tbl>
          </a:graphicData>
        </a:graphic>
      </p:graphicFrame>
    </p:spTree>
    <p:extLst>
      <p:ext uri="{BB962C8B-B14F-4D97-AF65-F5344CB8AC3E}">
        <p14:creationId xmlns:p14="http://schemas.microsoft.com/office/powerpoint/2010/main" val="1819298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9F68-A0BE-4DFB-9B02-08A5D7FE4FAB}"/>
              </a:ext>
            </a:extLst>
          </p:cNvPr>
          <p:cNvSpPr>
            <a:spLocks noGrp="1"/>
          </p:cNvSpPr>
          <p:nvPr>
            <p:ph type="title"/>
          </p:nvPr>
        </p:nvSpPr>
        <p:spPr/>
        <p:txBody>
          <a:bodyPr>
            <a:normAutofit fontScale="90000"/>
          </a:bodyPr>
          <a:lstStyle/>
          <a:p>
            <a:r>
              <a:rPr lang="en-US" b="1" dirty="0"/>
              <a:t>SQL Server Management Studio components and configuration</a:t>
            </a:r>
            <a:br>
              <a:rPr lang="en-US" b="1" dirty="0"/>
            </a:br>
            <a:endParaRPr lang="en-US" dirty="0"/>
          </a:p>
        </p:txBody>
      </p:sp>
      <p:sp>
        <p:nvSpPr>
          <p:cNvPr id="3" name="Content Placeholder 2">
            <a:extLst>
              <a:ext uri="{FF2B5EF4-FFF2-40B4-BE49-F238E27FC236}">
                <a16:creationId xmlns:a16="http://schemas.microsoft.com/office/drawing/2014/main" id="{3AF41D55-E06A-4C25-A086-E1044CEB8184}"/>
              </a:ext>
            </a:extLst>
          </p:cNvPr>
          <p:cNvSpPr>
            <a:spLocks noGrp="1"/>
          </p:cNvSpPr>
          <p:nvPr>
            <p:ph idx="1"/>
          </p:nvPr>
        </p:nvSpPr>
        <p:spPr/>
        <p:txBody>
          <a:bodyPr vert="horz" lIns="91440" tIns="45720" rIns="91440" bIns="45720" rtlCol="0">
            <a:normAutofit fontScale="77500" lnSpcReduction="20000"/>
          </a:bodyPr>
          <a:lstStyle/>
          <a:p>
            <a:r>
              <a:rPr lang="en-US" dirty="0"/>
              <a:t>Object Explorer (F8)</a:t>
            </a:r>
          </a:p>
          <a:p>
            <a:r>
              <a:rPr lang="en-US" dirty="0"/>
              <a:t>Object Explorer Details (F7)</a:t>
            </a:r>
          </a:p>
          <a:p>
            <a:r>
              <a:rPr lang="en-US" dirty="0"/>
              <a:t>Query Window (</a:t>
            </a:r>
            <a:r>
              <a:rPr lang="en-US" dirty="0" err="1"/>
              <a:t>Ctrl+N</a:t>
            </a:r>
            <a:r>
              <a:rPr lang="en-US" dirty="0"/>
              <a:t>)</a:t>
            </a:r>
          </a:p>
          <a:p>
            <a:r>
              <a:rPr lang="en-US" dirty="0"/>
              <a:t>Properties (F4)</a:t>
            </a:r>
          </a:p>
          <a:p>
            <a:r>
              <a:rPr lang="en-US" dirty="0"/>
              <a:t>Template Browser (</a:t>
            </a:r>
            <a:r>
              <a:rPr lang="en-US" dirty="0" err="1"/>
              <a:t>Ctrl+Alt+T</a:t>
            </a:r>
            <a:r>
              <a:rPr lang="en-US" dirty="0"/>
              <a:t>)</a:t>
            </a:r>
          </a:p>
          <a:p>
            <a:r>
              <a:rPr lang="en-US" dirty="0"/>
              <a:t>SQL Server Agent</a:t>
            </a:r>
          </a:p>
          <a:p>
            <a:r>
              <a:rPr lang="en-US" dirty="0"/>
              <a:t>SQL Server Profiler</a:t>
            </a:r>
          </a:p>
          <a:p>
            <a:r>
              <a:rPr lang="en-US" dirty="0"/>
              <a:t>Security </a:t>
            </a:r>
          </a:p>
          <a:p>
            <a:r>
              <a:rPr lang="en-US" dirty="0"/>
              <a:t>Execution Plan</a:t>
            </a:r>
          </a:p>
          <a:p>
            <a:r>
              <a:rPr lang="en-US" dirty="0"/>
              <a:t>SQL Server Configuration Manager</a:t>
            </a:r>
          </a:p>
          <a:p>
            <a:r>
              <a:rPr lang="en-US" dirty="0">
                <a:hlinkClick r:id="rId2"/>
              </a:rPr>
              <a:t>Tips and Tricks for using SSMS</a:t>
            </a:r>
            <a:endParaRPr lang="en-US" dirty="0"/>
          </a:p>
          <a:p>
            <a:r>
              <a:rPr lang="en-US" dirty="0"/>
              <a:t>Others</a:t>
            </a:r>
          </a:p>
          <a:p>
            <a:endParaRPr lang="en-US" dirty="0"/>
          </a:p>
          <a:p>
            <a:endParaRPr lang="en-US" dirty="0"/>
          </a:p>
          <a:p>
            <a:endParaRPr lang="en-US" dirty="0"/>
          </a:p>
        </p:txBody>
      </p:sp>
    </p:spTree>
    <p:extLst>
      <p:ext uri="{BB962C8B-B14F-4D97-AF65-F5344CB8AC3E}">
        <p14:creationId xmlns:p14="http://schemas.microsoft.com/office/powerpoint/2010/main" val="952755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8D21D-6E2E-41AF-8951-0429FAD96C59}"/>
              </a:ext>
            </a:extLst>
          </p:cNvPr>
          <p:cNvSpPr>
            <a:spLocks noGrp="1"/>
          </p:cNvSpPr>
          <p:nvPr>
            <p:ph type="title"/>
          </p:nvPr>
        </p:nvSpPr>
        <p:spPr>
          <a:xfrm>
            <a:off x="558800" y="98425"/>
            <a:ext cx="10515600" cy="1325563"/>
          </a:xfrm>
        </p:spPr>
        <p:txBody>
          <a:bodyPr/>
          <a:lstStyle/>
          <a:p>
            <a:r>
              <a:rPr lang="en-US" dirty="0"/>
              <a:t>Data model</a:t>
            </a:r>
          </a:p>
        </p:txBody>
      </p:sp>
      <p:sp>
        <p:nvSpPr>
          <p:cNvPr id="3" name="Content Placeholder 2">
            <a:extLst>
              <a:ext uri="{FF2B5EF4-FFF2-40B4-BE49-F238E27FC236}">
                <a16:creationId xmlns:a16="http://schemas.microsoft.com/office/drawing/2014/main" id="{194AFA7A-F6F7-46C2-A10D-889D66333617}"/>
              </a:ext>
            </a:extLst>
          </p:cNvPr>
          <p:cNvSpPr>
            <a:spLocks noGrp="1"/>
          </p:cNvSpPr>
          <p:nvPr>
            <p:ph idx="1"/>
          </p:nvPr>
        </p:nvSpPr>
        <p:spPr>
          <a:xfrm>
            <a:off x="838200" y="1193800"/>
            <a:ext cx="10515600" cy="4983163"/>
          </a:xfrm>
        </p:spPr>
        <p:txBody>
          <a:bodyPr>
            <a:normAutofit fontScale="92500" lnSpcReduction="10000"/>
          </a:bodyPr>
          <a:lstStyle/>
          <a:p>
            <a:pPr marL="0" indent="0" algn="just">
              <a:lnSpc>
                <a:spcPct val="160000"/>
              </a:lnSpc>
              <a:buNone/>
            </a:pPr>
            <a:r>
              <a:rPr lang="en-US" dirty="0"/>
              <a:t>--Managing large quantities of structured and unstructured data is a primary function of information systems. </a:t>
            </a:r>
          </a:p>
          <a:p>
            <a:pPr marL="0" indent="0" algn="just">
              <a:lnSpc>
                <a:spcPct val="160000"/>
              </a:lnSpc>
              <a:buNone/>
            </a:pPr>
            <a:r>
              <a:rPr lang="en-US" dirty="0"/>
              <a:t>--Describe the structure, manipulation and integrity aspects of the data stored in data management systems such as relational databases.</a:t>
            </a:r>
          </a:p>
          <a:p>
            <a:pPr marL="0" indent="0">
              <a:buNone/>
            </a:pPr>
            <a:endParaRPr lang="en-US" dirty="0"/>
          </a:p>
          <a:p>
            <a:pPr marL="0" indent="0">
              <a:buNone/>
            </a:pPr>
            <a:r>
              <a:rPr lang="en-US" dirty="0"/>
              <a:t>A data model </a:t>
            </a:r>
            <a:r>
              <a:rPr lang="en-US" i="1" dirty="0"/>
              <a:t>instance</a:t>
            </a:r>
            <a:r>
              <a:rPr lang="en-US" dirty="0"/>
              <a:t> may be one of three kinds according to </a:t>
            </a:r>
            <a:r>
              <a:rPr lang="en-US" dirty="0">
                <a:hlinkClick r:id="rId2" tooltip="ANSI"/>
              </a:rPr>
              <a:t>ANSI</a:t>
            </a:r>
            <a:r>
              <a:rPr lang="en-US" dirty="0"/>
              <a:t> in 1975.</a:t>
            </a:r>
          </a:p>
          <a:p>
            <a:pPr marL="514350" indent="-514350">
              <a:buFont typeface="+mj-lt"/>
              <a:buAutoNum type="arabicPeriod"/>
            </a:pPr>
            <a:r>
              <a:rPr lang="en-US" b="1" dirty="0"/>
              <a:t>Conceptual Data Model (CDM)</a:t>
            </a:r>
          </a:p>
          <a:p>
            <a:pPr marL="514350" indent="-514350">
              <a:buFont typeface="+mj-lt"/>
              <a:buAutoNum type="arabicPeriod"/>
            </a:pPr>
            <a:r>
              <a:rPr lang="en-US" b="1" dirty="0"/>
              <a:t>Logical Data Model (LDM)</a:t>
            </a:r>
          </a:p>
          <a:p>
            <a:pPr marL="514350" indent="-514350">
              <a:buFont typeface="+mj-lt"/>
              <a:buAutoNum type="arabicPeriod"/>
            </a:pPr>
            <a:r>
              <a:rPr lang="en-US" b="1" dirty="0"/>
              <a:t>Physical Data Model (PDM)</a:t>
            </a:r>
            <a:endParaRPr lang="en-US" dirty="0"/>
          </a:p>
        </p:txBody>
      </p:sp>
    </p:spTree>
    <p:extLst>
      <p:ext uri="{BB962C8B-B14F-4D97-AF65-F5344CB8AC3E}">
        <p14:creationId xmlns:p14="http://schemas.microsoft.com/office/powerpoint/2010/main" val="4080819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0AF40-18D0-48E7-877F-7F1AD69AFBB1}"/>
              </a:ext>
            </a:extLst>
          </p:cNvPr>
          <p:cNvSpPr>
            <a:spLocks noGrp="1"/>
          </p:cNvSpPr>
          <p:nvPr>
            <p:ph type="title"/>
          </p:nvPr>
        </p:nvSpPr>
        <p:spPr>
          <a:xfrm>
            <a:off x="342900" y="-346075"/>
            <a:ext cx="10515600" cy="1325563"/>
          </a:xfrm>
        </p:spPr>
        <p:txBody>
          <a:bodyPr/>
          <a:lstStyle/>
          <a:p>
            <a:r>
              <a:rPr lang="en-US" dirty="0"/>
              <a:t>Data Model</a:t>
            </a:r>
          </a:p>
        </p:txBody>
      </p:sp>
      <p:graphicFrame>
        <p:nvGraphicFramePr>
          <p:cNvPr id="7" name="Content Placeholder 6">
            <a:extLst>
              <a:ext uri="{FF2B5EF4-FFF2-40B4-BE49-F238E27FC236}">
                <a16:creationId xmlns:a16="http://schemas.microsoft.com/office/drawing/2014/main" id="{408213D3-2293-40BE-9EAD-4B971A38A8DE}"/>
              </a:ext>
            </a:extLst>
          </p:cNvPr>
          <p:cNvGraphicFramePr>
            <a:graphicFrameLocks noGrp="1"/>
          </p:cNvGraphicFramePr>
          <p:nvPr>
            <p:ph idx="1"/>
            <p:extLst>
              <p:ext uri="{D42A27DB-BD31-4B8C-83A1-F6EECF244321}">
                <p14:modId xmlns:p14="http://schemas.microsoft.com/office/powerpoint/2010/main" val="748305462"/>
              </p:ext>
            </p:extLst>
          </p:nvPr>
        </p:nvGraphicFramePr>
        <p:xfrm>
          <a:off x="342900" y="520699"/>
          <a:ext cx="11379201" cy="5371686"/>
        </p:xfrm>
        <a:graphic>
          <a:graphicData uri="http://schemas.openxmlformats.org/drawingml/2006/table">
            <a:tbl>
              <a:tblPr firstRow="1" bandRow="1">
                <a:tableStyleId>{5C22544A-7EE6-4342-B048-85BDC9FD1C3A}</a:tableStyleId>
              </a:tblPr>
              <a:tblGrid>
                <a:gridCol w="3793067">
                  <a:extLst>
                    <a:ext uri="{9D8B030D-6E8A-4147-A177-3AD203B41FA5}">
                      <a16:colId xmlns:a16="http://schemas.microsoft.com/office/drawing/2014/main" val="4139039058"/>
                    </a:ext>
                  </a:extLst>
                </a:gridCol>
                <a:gridCol w="2760133">
                  <a:extLst>
                    <a:ext uri="{9D8B030D-6E8A-4147-A177-3AD203B41FA5}">
                      <a16:colId xmlns:a16="http://schemas.microsoft.com/office/drawing/2014/main" val="3317282523"/>
                    </a:ext>
                  </a:extLst>
                </a:gridCol>
                <a:gridCol w="4826001">
                  <a:extLst>
                    <a:ext uri="{9D8B030D-6E8A-4147-A177-3AD203B41FA5}">
                      <a16:colId xmlns:a16="http://schemas.microsoft.com/office/drawing/2014/main" val="2564785251"/>
                    </a:ext>
                  </a:extLst>
                </a:gridCol>
              </a:tblGrid>
              <a:tr h="318046">
                <a:tc>
                  <a:txBody>
                    <a:bodyPr/>
                    <a:lstStyle/>
                    <a:p>
                      <a:pPr algn="ctr"/>
                      <a:r>
                        <a:rPr lang="en-US" dirty="0"/>
                        <a:t>CDM</a:t>
                      </a:r>
                    </a:p>
                  </a:txBody>
                  <a:tcPr/>
                </a:tc>
                <a:tc>
                  <a:txBody>
                    <a:bodyPr/>
                    <a:lstStyle/>
                    <a:p>
                      <a:pPr algn="ctr"/>
                      <a:r>
                        <a:rPr lang="en-US" dirty="0"/>
                        <a:t>LDM</a:t>
                      </a:r>
                    </a:p>
                  </a:txBody>
                  <a:tcPr/>
                </a:tc>
                <a:tc>
                  <a:txBody>
                    <a:bodyPr/>
                    <a:lstStyle/>
                    <a:p>
                      <a:pPr algn="ctr"/>
                      <a:r>
                        <a:rPr lang="en-US" dirty="0"/>
                        <a:t>PDM</a:t>
                      </a:r>
                    </a:p>
                  </a:txBody>
                  <a:tcPr/>
                </a:tc>
                <a:extLst>
                  <a:ext uri="{0D108BD9-81ED-4DB2-BD59-A6C34878D82A}">
                    <a16:rowId xmlns:a16="http://schemas.microsoft.com/office/drawing/2014/main" val="2797719249"/>
                  </a:ext>
                </a:extLst>
              </a:tr>
              <a:tr h="1033649">
                <a:tc>
                  <a:txBody>
                    <a:bodyPr/>
                    <a:lstStyle/>
                    <a:p>
                      <a:r>
                        <a:rPr lang="en-US" sz="1800" b="0" i="0" kern="1200" dirty="0">
                          <a:solidFill>
                            <a:schemeClr val="dk1"/>
                          </a:solidFill>
                          <a:effectLst/>
                          <a:latin typeface="+mn-lt"/>
                          <a:ea typeface="+mn-ea"/>
                          <a:cs typeface="+mn-cs"/>
                        </a:rPr>
                        <a:t>Includes high-level data constructs</a:t>
                      </a:r>
                      <a:endParaRPr lang="en-US" dirty="0"/>
                    </a:p>
                  </a:txBody>
                  <a:tcPr/>
                </a:tc>
                <a:tc>
                  <a:txBody>
                    <a:bodyPr/>
                    <a:lstStyle/>
                    <a:p>
                      <a:r>
                        <a:rPr lang="en-US" sz="1800" b="0" i="0" kern="1200" dirty="0">
                          <a:solidFill>
                            <a:schemeClr val="dk1"/>
                          </a:solidFill>
                          <a:effectLst/>
                          <a:latin typeface="+mn-lt"/>
                          <a:ea typeface="+mn-ea"/>
                          <a:cs typeface="+mn-cs"/>
                        </a:rPr>
                        <a:t>Includes entities (tables), attributes (columns/fields) and relationships (keys)</a:t>
                      </a:r>
                      <a:endParaRPr lang="en-US" dirty="0"/>
                    </a:p>
                  </a:txBody>
                  <a:tcPr/>
                </a:tc>
                <a:tc>
                  <a:txBody>
                    <a:bodyPr/>
                    <a:lstStyle/>
                    <a:p>
                      <a:r>
                        <a:rPr lang="en-US" sz="1800" b="0" i="0" kern="1200" dirty="0">
                          <a:solidFill>
                            <a:schemeClr val="dk1"/>
                          </a:solidFill>
                          <a:effectLst/>
                          <a:latin typeface="+mn-lt"/>
                          <a:ea typeface="+mn-ea"/>
                          <a:cs typeface="+mn-cs"/>
                        </a:rPr>
                        <a:t>Includes tables, columns, keys, data types, validation rules, database triggers, stored procedures, domains, and access constraints</a:t>
                      </a:r>
                      <a:endParaRPr lang="en-US" dirty="0"/>
                    </a:p>
                  </a:txBody>
                  <a:tcPr/>
                </a:tc>
                <a:extLst>
                  <a:ext uri="{0D108BD9-81ED-4DB2-BD59-A6C34878D82A}">
                    <a16:rowId xmlns:a16="http://schemas.microsoft.com/office/drawing/2014/main" val="2179981480"/>
                  </a:ext>
                </a:extLst>
              </a:tr>
              <a:tr h="1511373">
                <a:tc>
                  <a:txBody>
                    <a:bodyPr/>
                    <a:lstStyle/>
                    <a:p>
                      <a:r>
                        <a:rPr lang="en-US" sz="1800" b="0" i="0" kern="1200" dirty="0">
                          <a:solidFill>
                            <a:schemeClr val="dk1"/>
                          </a:solidFill>
                          <a:effectLst/>
                          <a:latin typeface="+mn-lt"/>
                          <a:ea typeface="+mn-ea"/>
                          <a:cs typeface="+mn-cs"/>
                        </a:rPr>
                        <a:t>Non-technical names, so that executives and managers at all levels can understand the data basis of Architectural Description</a:t>
                      </a:r>
                      <a:endParaRPr lang="en-US" dirty="0"/>
                    </a:p>
                  </a:txBody>
                  <a:tcPr/>
                </a:tc>
                <a:tc>
                  <a:txBody>
                    <a:bodyPr/>
                    <a:lstStyle/>
                    <a:p>
                      <a:r>
                        <a:rPr lang="en-US" sz="1800" b="0" i="0" kern="1200" dirty="0">
                          <a:solidFill>
                            <a:schemeClr val="dk1"/>
                          </a:solidFill>
                          <a:effectLst/>
                          <a:latin typeface="+mn-lt"/>
                          <a:ea typeface="+mn-ea"/>
                          <a:cs typeface="+mn-cs"/>
                        </a:rPr>
                        <a:t>Uses business names for entities &amp; attributes</a:t>
                      </a:r>
                      <a:endParaRPr lang="en-US" dirty="0"/>
                    </a:p>
                  </a:txBody>
                  <a:tcPr/>
                </a:tc>
                <a:tc>
                  <a:txBody>
                    <a:bodyPr/>
                    <a:lstStyle/>
                    <a:p>
                      <a:r>
                        <a:rPr lang="en-US" sz="1800" b="0" i="0" kern="1200" dirty="0">
                          <a:solidFill>
                            <a:schemeClr val="dk1"/>
                          </a:solidFill>
                          <a:effectLst/>
                          <a:latin typeface="+mn-lt"/>
                          <a:ea typeface="+mn-ea"/>
                          <a:cs typeface="+mn-cs"/>
                        </a:rPr>
                        <a:t>Uses more defined and less generic specific names for tables and columns, such as abbreviated column names, limited by the database management system (DBMS) and any company defined standards</a:t>
                      </a:r>
                      <a:endParaRPr lang="en-US" dirty="0"/>
                    </a:p>
                  </a:txBody>
                  <a:tcPr/>
                </a:tc>
                <a:extLst>
                  <a:ext uri="{0D108BD9-81ED-4DB2-BD59-A6C34878D82A}">
                    <a16:rowId xmlns:a16="http://schemas.microsoft.com/office/drawing/2014/main" val="1248652173"/>
                  </a:ext>
                </a:extLst>
              </a:tr>
              <a:tr h="1033649">
                <a:tc>
                  <a:txBody>
                    <a:bodyPr/>
                    <a:lstStyle/>
                    <a:p>
                      <a:r>
                        <a:rPr lang="en-US" sz="1800" b="0" i="0" kern="1200" dirty="0">
                          <a:solidFill>
                            <a:schemeClr val="dk1"/>
                          </a:solidFill>
                          <a:effectLst/>
                          <a:latin typeface="+mn-lt"/>
                          <a:ea typeface="+mn-ea"/>
                          <a:cs typeface="+mn-cs"/>
                        </a:rPr>
                        <a:t>Uses general high-level data constructs from which Architectural Descriptions are created in non-technical terms</a:t>
                      </a:r>
                      <a:endParaRPr lang="en-US" dirty="0"/>
                    </a:p>
                  </a:txBody>
                  <a:tcPr/>
                </a:tc>
                <a:tc>
                  <a:txBody>
                    <a:bodyPr/>
                    <a:lstStyle/>
                    <a:p>
                      <a:r>
                        <a:rPr lang="en-US" sz="1800" b="0" i="0" kern="1200" dirty="0">
                          <a:solidFill>
                            <a:schemeClr val="dk1"/>
                          </a:solidFill>
                          <a:effectLst/>
                          <a:latin typeface="+mn-lt"/>
                          <a:ea typeface="+mn-ea"/>
                          <a:cs typeface="+mn-cs"/>
                        </a:rPr>
                        <a:t>Independent of technology (platform, DBMS)</a:t>
                      </a:r>
                      <a:endParaRPr lang="en-US" dirty="0"/>
                    </a:p>
                  </a:txBody>
                  <a:tcPr/>
                </a:tc>
                <a:tc>
                  <a:txBody>
                    <a:bodyPr/>
                    <a:lstStyle/>
                    <a:p>
                      <a:r>
                        <a:rPr lang="en-US" sz="1800" b="0" i="0" kern="1200" dirty="0">
                          <a:solidFill>
                            <a:schemeClr val="dk1"/>
                          </a:solidFill>
                          <a:effectLst/>
                          <a:latin typeface="+mn-lt"/>
                          <a:ea typeface="+mn-ea"/>
                          <a:cs typeface="+mn-cs"/>
                        </a:rPr>
                        <a:t>Includes primary keys and indices for fast data access.</a:t>
                      </a:r>
                      <a:endParaRPr lang="en-US" dirty="0"/>
                    </a:p>
                  </a:txBody>
                  <a:tcPr/>
                </a:tc>
                <a:extLst>
                  <a:ext uri="{0D108BD9-81ED-4DB2-BD59-A6C34878D82A}">
                    <a16:rowId xmlns:a16="http://schemas.microsoft.com/office/drawing/2014/main" val="2600375600"/>
                  </a:ext>
                </a:extLst>
              </a:tr>
              <a:tr h="1272184">
                <a:tc>
                  <a:txBody>
                    <a:bodyPr/>
                    <a:lstStyle/>
                    <a:p>
                      <a:r>
                        <a:rPr lang="en-US" sz="1800" b="0" i="0" kern="1200" dirty="0">
                          <a:solidFill>
                            <a:schemeClr val="dk1"/>
                          </a:solidFill>
                          <a:effectLst/>
                          <a:latin typeface="+mn-lt"/>
                          <a:ea typeface="+mn-ea"/>
                          <a:cs typeface="+mn-cs"/>
                        </a:rPr>
                        <a:t>May not be normalized</a:t>
                      </a:r>
                      <a:endParaRPr lang="en-US" dirty="0"/>
                    </a:p>
                  </a:txBody>
                  <a:tcPr/>
                </a:tc>
                <a:tc>
                  <a:txBody>
                    <a:bodyPr/>
                    <a:lstStyle/>
                    <a:p>
                      <a:r>
                        <a:rPr lang="en-US" sz="1800" b="0" i="0" kern="1200" dirty="0">
                          <a:solidFill>
                            <a:schemeClr val="dk1"/>
                          </a:solidFill>
                          <a:effectLst/>
                          <a:latin typeface="+mn-lt"/>
                          <a:ea typeface="+mn-ea"/>
                          <a:cs typeface="+mn-cs"/>
                        </a:rPr>
                        <a:t>Normalized to </a:t>
                      </a:r>
                      <a:r>
                        <a:rPr lang="en-US" sz="1800" b="0" i="0" u="none" strike="noStrike" kern="1200" dirty="0">
                          <a:solidFill>
                            <a:schemeClr val="dk1"/>
                          </a:solidFill>
                          <a:effectLst/>
                          <a:latin typeface="+mn-lt"/>
                          <a:ea typeface="+mn-ea"/>
                          <a:cs typeface="+mn-cs"/>
                          <a:hlinkClick r:id="rId2" tooltip="Fourth normal form"/>
                        </a:rPr>
                        <a:t>fourth normal form</a:t>
                      </a:r>
                      <a:r>
                        <a:rPr lang="en-US" sz="1800" b="0" i="0" kern="1200" dirty="0">
                          <a:solidFill>
                            <a:schemeClr val="dk1"/>
                          </a:solidFill>
                          <a:effectLst/>
                          <a:latin typeface="+mn-lt"/>
                          <a:ea typeface="+mn-ea"/>
                          <a:cs typeface="+mn-cs"/>
                        </a:rPr>
                        <a:t> (4NF)</a:t>
                      </a:r>
                      <a:endParaRPr lang="en-US" dirty="0"/>
                    </a:p>
                  </a:txBody>
                  <a:tcPr/>
                </a:tc>
                <a:tc>
                  <a:txBody>
                    <a:bodyPr/>
                    <a:lstStyle/>
                    <a:p>
                      <a:r>
                        <a:rPr lang="en-US" sz="1800" b="0" i="0" kern="1200" dirty="0">
                          <a:solidFill>
                            <a:schemeClr val="dk1"/>
                          </a:solidFill>
                          <a:effectLst/>
                          <a:latin typeface="+mn-lt"/>
                          <a:ea typeface="+mn-ea"/>
                          <a:cs typeface="+mn-cs"/>
                        </a:rPr>
                        <a:t>May be de-normalized .</a:t>
                      </a:r>
                    </a:p>
                    <a:p>
                      <a:r>
                        <a:rPr lang="en-US" sz="1800" b="0" i="0" kern="1200" dirty="0">
                          <a:solidFill>
                            <a:schemeClr val="dk1"/>
                          </a:solidFill>
                          <a:effectLst/>
                          <a:latin typeface="+mn-lt"/>
                          <a:ea typeface="+mn-ea"/>
                          <a:cs typeface="+mn-cs"/>
                        </a:rPr>
                        <a:t>If the nature of the database is Online Transaction Processing (OLTP) or Operational Data Store (ODS) it is usually not de-normalized.</a:t>
                      </a:r>
                      <a:endParaRPr lang="en-US" dirty="0"/>
                    </a:p>
                  </a:txBody>
                  <a:tcPr/>
                </a:tc>
                <a:extLst>
                  <a:ext uri="{0D108BD9-81ED-4DB2-BD59-A6C34878D82A}">
                    <a16:rowId xmlns:a16="http://schemas.microsoft.com/office/drawing/2014/main" val="2296960144"/>
                  </a:ext>
                </a:extLst>
              </a:tr>
            </a:tbl>
          </a:graphicData>
        </a:graphic>
      </p:graphicFrame>
    </p:spTree>
    <p:extLst>
      <p:ext uri="{BB962C8B-B14F-4D97-AF65-F5344CB8AC3E}">
        <p14:creationId xmlns:p14="http://schemas.microsoft.com/office/powerpoint/2010/main" val="2519278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14942-1E8D-4174-95E1-A9040EC70501}"/>
              </a:ext>
            </a:extLst>
          </p:cNvPr>
          <p:cNvSpPr>
            <a:spLocks noGrp="1"/>
          </p:cNvSpPr>
          <p:nvPr>
            <p:ph type="title"/>
          </p:nvPr>
        </p:nvSpPr>
        <p:spPr/>
        <p:txBody>
          <a:bodyPr/>
          <a:lstStyle/>
          <a:p>
            <a:r>
              <a:rPr lang="en-US" dirty="0"/>
              <a:t>Database model</a:t>
            </a:r>
          </a:p>
        </p:txBody>
      </p:sp>
      <p:sp>
        <p:nvSpPr>
          <p:cNvPr id="3" name="Content Placeholder 2">
            <a:extLst>
              <a:ext uri="{FF2B5EF4-FFF2-40B4-BE49-F238E27FC236}">
                <a16:creationId xmlns:a16="http://schemas.microsoft.com/office/drawing/2014/main" id="{45A0F981-64E9-404B-8D22-D2548DE9137C}"/>
              </a:ext>
            </a:extLst>
          </p:cNvPr>
          <p:cNvSpPr>
            <a:spLocks noGrp="1"/>
          </p:cNvSpPr>
          <p:nvPr>
            <p:ph idx="1"/>
          </p:nvPr>
        </p:nvSpPr>
        <p:spPr>
          <a:xfrm>
            <a:off x="838200" y="1825624"/>
            <a:ext cx="10515600" cy="3432176"/>
          </a:xfrm>
        </p:spPr>
        <p:txBody>
          <a:bodyPr>
            <a:normAutofit fontScale="77500" lnSpcReduction="20000"/>
          </a:bodyPr>
          <a:lstStyle/>
          <a:p>
            <a:pPr marL="0" indent="0">
              <a:lnSpc>
                <a:spcPct val="150000"/>
              </a:lnSpc>
              <a:buNone/>
            </a:pPr>
            <a:r>
              <a:rPr lang="en-US" u="sng" dirty="0"/>
              <a:t>A database model is a type of data model that determines:</a:t>
            </a:r>
          </a:p>
          <a:p>
            <a:pPr marL="0" indent="0">
              <a:lnSpc>
                <a:spcPct val="150000"/>
              </a:lnSpc>
              <a:buNone/>
            </a:pPr>
            <a:r>
              <a:rPr lang="en-US" dirty="0"/>
              <a:t>--The logical structure of a database </a:t>
            </a:r>
          </a:p>
          <a:p>
            <a:pPr marL="0" indent="0">
              <a:lnSpc>
                <a:spcPct val="150000"/>
              </a:lnSpc>
              <a:buNone/>
            </a:pPr>
            <a:r>
              <a:rPr lang="en-US" dirty="0"/>
              <a:t>--Fundamentally determines in which manner data can be stored, organized and manipulated. </a:t>
            </a:r>
          </a:p>
          <a:p>
            <a:pPr marL="0" indent="0">
              <a:lnSpc>
                <a:spcPct val="150000"/>
              </a:lnSpc>
              <a:buNone/>
            </a:pPr>
            <a:r>
              <a:rPr lang="en-US" u="sng" dirty="0"/>
              <a:t>The most popular example of a database model is:</a:t>
            </a:r>
          </a:p>
          <a:p>
            <a:pPr marL="0" indent="0">
              <a:lnSpc>
                <a:spcPct val="150000"/>
              </a:lnSpc>
              <a:buNone/>
            </a:pPr>
            <a:r>
              <a:rPr lang="en-US" dirty="0"/>
              <a:t>--The relational model, which uses a table-based format.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34706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17EF-DA04-474F-A891-C54D167A67F2}"/>
              </a:ext>
            </a:extLst>
          </p:cNvPr>
          <p:cNvSpPr>
            <a:spLocks noGrp="1"/>
          </p:cNvSpPr>
          <p:nvPr>
            <p:ph type="title"/>
          </p:nvPr>
        </p:nvSpPr>
        <p:spPr/>
        <p:txBody>
          <a:bodyPr/>
          <a:lstStyle/>
          <a:p>
            <a:r>
              <a:rPr lang="en-US" dirty="0"/>
              <a:t>Data model</a:t>
            </a:r>
            <a:br>
              <a:rPr lang="en-US" dirty="0"/>
            </a:br>
            <a:endParaRPr lang="en-US" dirty="0"/>
          </a:p>
        </p:txBody>
      </p:sp>
      <p:sp>
        <p:nvSpPr>
          <p:cNvPr id="3" name="Content Placeholder 2">
            <a:extLst>
              <a:ext uri="{FF2B5EF4-FFF2-40B4-BE49-F238E27FC236}">
                <a16:creationId xmlns:a16="http://schemas.microsoft.com/office/drawing/2014/main" id="{5D66C8C8-098A-42B0-A50C-90582709E2DA}"/>
              </a:ext>
            </a:extLst>
          </p:cNvPr>
          <p:cNvSpPr>
            <a:spLocks noGrp="1"/>
          </p:cNvSpPr>
          <p:nvPr>
            <p:ph idx="1"/>
          </p:nvPr>
        </p:nvSpPr>
        <p:spPr>
          <a:xfrm>
            <a:off x="749300" y="1304925"/>
            <a:ext cx="10515600" cy="4351338"/>
          </a:xfrm>
        </p:spPr>
        <p:txBody>
          <a:bodyPr>
            <a:normAutofit lnSpcReduction="10000"/>
          </a:bodyPr>
          <a:lstStyle/>
          <a:p>
            <a:pPr marL="0" indent="0">
              <a:lnSpc>
                <a:spcPct val="150000"/>
              </a:lnSpc>
              <a:buNone/>
            </a:pPr>
            <a:r>
              <a:rPr lang="en-US" u="sng" dirty="0">
                <a:hlinkClick r:id="rId2"/>
              </a:rPr>
              <a:t>Types of data models</a:t>
            </a:r>
            <a:endParaRPr lang="en-US" u="sng" dirty="0"/>
          </a:p>
          <a:p>
            <a:pPr marL="971550" lvl="1" indent="-514350">
              <a:lnSpc>
                <a:spcPct val="150000"/>
              </a:lnSpc>
              <a:buFont typeface="+mj-lt"/>
              <a:buAutoNum type="arabicPeriod"/>
            </a:pPr>
            <a:r>
              <a:rPr lang="en-US" dirty="0"/>
              <a:t>Database model</a:t>
            </a:r>
          </a:p>
          <a:p>
            <a:pPr marL="971550" lvl="1" indent="-514350">
              <a:lnSpc>
                <a:spcPct val="150000"/>
              </a:lnSpc>
              <a:buFont typeface="+mj-lt"/>
              <a:buAutoNum type="arabicPeriod"/>
            </a:pPr>
            <a:r>
              <a:rPr lang="en-US" dirty="0"/>
              <a:t>Data structure diagram</a:t>
            </a:r>
          </a:p>
          <a:p>
            <a:pPr marL="971550" lvl="1" indent="-514350">
              <a:lnSpc>
                <a:spcPct val="150000"/>
              </a:lnSpc>
              <a:buFont typeface="+mj-lt"/>
              <a:buAutoNum type="arabicPeriod"/>
            </a:pPr>
            <a:r>
              <a:rPr lang="en-US" dirty="0"/>
              <a:t>Entity-relationship model</a:t>
            </a:r>
          </a:p>
          <a:p>
            <a:pPr marL="971550" lvl="1" indent="-514350">
              <a:lnSpc>
                <a:spcPct val="150000"/>
              </a:lnSpc>
              <a:buFont typeface="+mj-lt"/>
              <a:buAutoNum type="arabicPeriod"/>
            </a:pPr>
            <a:r>
              <a:rPr lang="en-US" dirty="0"/>
              <a:t>Geographic data model</a:t>
            </a:r>
          </a:p>
          <a:p>
            <a:pPr marL="971550" lvl="1" indent="-514350">
              <a:lnSpc>
                <a:spcPct val="150000"/>
              </a:lnSpc>
              <a:buFont typeface="+mj-lt"/>
              <a:buAutoNum type="arabicPeriod"/>
            </a:pPr>
            <a:r>
              <a:rPr lang="en-US" dirty="0"/>
              <a:t>Generic data model</a:t>
            </a:r>
          </a:p>
          <a:p>
            <a:pPr marL="971550" lvl="1" indent="-514350">
              <a:lnSpc>
                <a:spcPct val="150000"/>
              </a:lnSpc>
              <a:buFont typeface="+mj-lt"/>
              <a:buAutoNum type="arabicPeriod"/>
            </a:pPr>
            <a:r>
              <a:rPr lang="en-US" dirty="0"/>
              <a:t>Semantic data model</a:t>
            </a:r>
          </a:p>
        </p:txBody>
      </p:sp>
    </p:spTree>
    <p:extLst>
      <p:ext uri="{BB962C8B-B14F-4D97-AF65-F5344CB8AC3E}">
        <p14:creationId xmlns:p14="http://schemas.microsoft.com/office/powerpoint/2010/main" val="4141188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B1B2-65A7-4AF1-91B5-ED5ECEBEF6EE}"/>
              </a:ext>
            </a:extLst>
          </p:cNvPr>
          <p:cNvSpPr>
            <a:spLocks noGrp="1"/>
          </p:cNvSpPr>
          <p:nvPr>
            <p:ph type="title"/>
          </p:nvPr>
        </p:nvSpPr>
        <p:spPr/>
        <p:txBody>
          <a:bodyPr/>
          <a:lstStyle/>
          <a:p>
            <a:r>
              <a:rPr lang="en-US" dirty="0"/>
              <a:t>Database Model</a:t>
            </a:r>
          </a:p>
        </p:txBody>
      </p:sp>
      <p:sp>
        <p:nvSpPr>
          <p:cNvPr id="3" name="Content Placeholder 2">
            <a:extLst>
              <a:ext uri="{FF2B5EF4-FFF2-40B4-BE49-F238E27FC236}">
                <a16:creationId xmlns:a16="http://schemas.microsoft.com/office/drawing/2014/main" id="{205D7592-5A75-42AE-B25B-665C92849CC1}"/>
              </a:ext>
            </a:extLst>
          </p:cNvPr>
          <p:cNvSpPr>
            <a:spLocks noGrp="1"/>
          </p:cNvSpPr>
          <p:nvPr>
            <p:ph idx="1"/>
          </p:nvPr>
        </p:nvSpPr>
        <p:spPr>
          <a:xfrm>
            <a:off x="749300" y="1511300"/>
            <a:ext cx="10604500" cy="4665663"/>
          </a:xfrm>
        </p:spPr>
        <p:txBody>
          <a:bodyPr>
            <a:normAutofit fontScale="92500" lnSpcReduction="20000"/>
          </a:bodyPr>
          <a:lstStyle/>
          <a:p>
            <a:pPr marL="0" indent="0">
              <a:buNone/>
            </a:pPr>
            <a:r>
              <a:rPr lang="en-US" dirty="0">
                <a:hlinkClick r:id="rId2"/>
              </a:rPr>
              <a:t>Types</a:t>
            </a:r>
            <a:r>
              <a:rPr lang="en-US" dirty="0"/>
              <a:t>:</a:t>
            </a:r>
          </a:p>
          <a:p>
            <a:pPr marL="457200" lvl="1" indent="0">
              <a:buNone/>
            </a:pPr>
            <a:r>
              <a:rPr lang="en-US" dirty="0"/>
              <a:t>1	Flat model</a:t>
            </a:r>
          </a:p>
          <a:p>
            <a:pPr marL="457200" lvl="1" indent="0">
              <a:buNone/>
            </a:pPr>
            <a:r>
              <a:rPr lang="en-US" dirty="0"/>
              <a:t>2	Early data models</a:t>
            </a:r>
          </a:p>
          <a:p>
            <a:pPr marL="457200" lvl="1" indent="0">
              <a:buNone/>
            </a:pPr>
            <a:r>
              <a:rPr lang="en-US" dirty="0"/>
              <a:t>	2.1	Hierarchical model</a:t>
            </a:r>
          </a:p>
          <a:p>
            <a:pPr marL="457200" lvl="1" indent="0">
              <a:buNone/>
            </a:pPr>
            <a:r>
              <a:rPr lang="en-US" dirty="0"/>
              <a:t>	2.2	Network model</a:t>
            </a:r>
          </a:p>
          <a:p>
            <a:pPr marL="457200" lvl="1" indent="0">
              <a:buNone/>
            </a:pPr>
            <a:r>
              <a:rPr lang="en-US" dirty="0"/>
              <a:t>	2.3	Inverted file model</a:t>
            </a:r>
          </a:p>
          <a:p>
            <a:pPr marL="457200" lvl="1" indent="0">
              <a:buNone/>
            </a:pPr>
            <a:r>
              <a:rPr lang="en-US" dirty="0"/>
              <a:t>3	Relational model</a:t>
            </a:r>
          </a:p>
          <a:p>
            <a:pPr marL="457200" lvl="1" indent="0">
              <a:buNone/>
            </a:pPr>
            <a:r>
              <a:rPr lang="en-US" dirty="0"/>
              <a:t>	3.1	Dimensional model</a:t>
            </a:r>
          </a:p>
          <a:p>
            <a:pPr marL="457200" lvl="1" indent="0">
              <a:buNone/>
            </a:pPr>
            <a:r>
              <a:rPr lang="en-US" dirty="0"/>
              <a:t>		3.1.1 Star Schema</a:t>
            </a:r>
          </a:p>
          <a:p>
            <a:pPr marL="457200" lvl="1" indent="0">
              <a:buNone/>
            </a:pPr>
            <a:r>
              <a:rPr lang="en-US" dirty="0"/>
              <a:t>		3.1.2 Snowflake Schema</a:t>
            </a:r>
          </a:p>
          <a:p>
            <a:pPr marL="457200" lvl="1" indent="0">
              <a:buNone/>
            </a:pPr>
            <a:r>
              <a:rPr lang="en-US" dirty="0"/>
              <a:t>4	Post-relational database models</a:t>
            </a:r>
          </a:p>
          <a:p>
            <a:pPr marL="457200" lvl="1" indent="0">
              <a:buNone/>
            </a:pPr>
            <a:r>
              <a:rPr lang="en-US" dirty="0"/>
              <a:t>	4.1	Graph model</a:t>
            </a:r>
          </a:p>
          <a:p>
            <a:pPr marL="457200" lvl="1" indent="0">
              <a:buNone/>
            </a:pPr>
            <a:r>
              <a:rPr lang="en-US" dirty="0"/>
              <a:t>	4.2	Multivalued model</a:t>
            </a:r>
          </a:p>
          <a:p>
            <a:pPr marL="457200" lvl="1" indent="0">
              <a:buNone/>
            </a:pPr>
            <a:r>
              <a:rPr lang="en-US" dirty="0"/>
              <a:t>	4.3	Object-oriented database models</a:t>
            </a:r>
          </a:p>
          <a:p>
            <a:pPr marL="457200" lvl="1" indent="0">
              <a:buNone/>
            </a:pPr>
            <a:endParaRPr lang="en-US" dirty="0"/>
          </a:p>
        </p:txBody>
      </p:sp>
    </p:spTree>
    <p:extLst>
      <p:ext uri="{BB962C8B-B14F-4D97-AF65-F5344CB8AC3E}">
        <p14:creationId xmlns:p14="http://schemas.microsoft.com/office/powerpoint/2010/main" val="91575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BA409-F6FF-48E8-B6D7-DD704BB41A67}"/>
              </a:ext>
            </a:extLst>
          </p:cNvPr>
          <p:cNvSpPr>
            <a:spLocks noGrp="1"/>
          </p:cNvSpPr>
          <p:nvPr>
            <p:ph type="title"/>
          </p:nvPr>
        </p:nvSpPr>
        <p:spPr>
          <a:xfrm>
            <a:off x="368300" y="0"/>
            <a:ext cx="10515600" cy="1325563"/>
          </a:xfrm>
        </p:spPr>
        <p:txBody>
          <a:bodyPr/>
          <a:lstStyle/>
          <a:p>
            <a:r>
              <a:rPr lang="en-US" dirty="0"/>
              <a:t>Database Model</a:t>
            </a:r>
          </a:p>
        </p:txBody>
      </p:sp>
      <p:pic>
        <p:nvPicPr>
          <p:cNvPr id="4098" name="Picture 2" descr="https://upload.wikimedia.org/wikipedia/commons/thumb/3/3b/Database_models.jpg/800px-Database_models.jpg">
            <a:extLst>
              <a:ext uri="{FF2B5EF4-FFF2-40B4-BE49-F238E27FC236}">
                <a16:creationId xmlns:a16="http://schemas.microsoft.com/office/drawing/2014/main" id="{0814F95B-A553-420E-BFEA-4D30D692580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4200" y="1279524"/>
            <a:ext cx="11074400" cy="5299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581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3141E-96FC-4156-AD2C-59CB6C25EF3C}"/>
              </a:ext>
            </a:extLst>
          </p:cNvPr>
          <p:cNvSpPr>
            <a:spLocks noGrp="1"/>
          </p:cNvSpPr>
          <p:nvPr>
            <p:ph type="title"/>
          </p:nvPr>
        </p:nvSpPr>
        <p:spPr/>
        <p:txBody>
          <a:bodyPr/>
          <a:lstStyle/>
          <a:p>
            <a:r>
              <a:rPr lang="en-US" dirty="0"/>
              <a:t>Relational Model</a:t>
            </a:r>
          </a:p>
        </p:txBody>
      </p:sp>
      <p:sp>
        <p:nvSpPr>
          <p:cNvPr id="3" name="Content Placeholder 2">
            <a:extLst>
              <a:ext uri="{FF2B5EF4-FFF2-40B4-BE49-F238E27FC236}">
                <a16:creationId xmlns:a16="http://schemas.microsoft.com/office/drawing/2014/main" id="{DCC05175-B535-4926-A57E-87DD21E0002B}"/>
              </a:ext>
            </a:extLst>
          </p:cNvPr>
          <p:cNvSpPr>
            <a:spLocks noGrp="1"/>
          </p:cNvSpPr>
          <p:nvPr>
            <p:ph idx="1"/>
          </p:nvPr>
        </p:nvSpPr>
        <p:spPr/>
        <p:txBody>
          <a:bodyPr/>
          <a:lstStyle/>
          <a:p>
            <a:pPr marL="0" indent="0">
              <a:buNone/>
            </a:pPr>
            <a:endParaRPr lang="en-US" dirty="0"/>
          </a:p>
          <a:p>
            <a:pPr marL="457200" lvl="1" indent="0">
              <a:buNone/>
            </a:pPr>
            <a:endParaRPr lang="en-US" dirty="0"/>
          </a:p>
        </p:txBody>
      </p:sp>
      <p:graphicFrame>
        <p:nvGraphicFramePr>
          <p:cNvPr id="4" name="Table 3">
            <a:extLst>
              <a:ext uri="{FF2B5EF4-FFF2-40B4-BE49-F238E27FC236}">
                <a16:creationId xmlns:a16="http://schemas.microsoft.com/office/drawing/2014/main" id="{9C63F415-9DDF-4110-9348-66D131D8A188}"/>
              </a:ext>
            </a:extLst>
          </p:cNvPr>
          <p:cNvGraphicFramePr>
            <a:graphicFrameLocks noGrp="1"/>
          </p:cNvGraphicFramePr>
          <p:nvPr>
            <p:extLst>
              <p:ext uri="{D42A27DB-BD31-4B8C-83A1-F6EECF244321}">
                <p14:modId xmlns:p14="http://schemas.microsoft.com/office/powerpoint/2010/main" val="1290669007"/>
              </p:ext>
            </p:extLst>
          </p:nvPr>
        </p:nvGraphicFramePr>
        <p:xfrm>
          <a:off x="838200" y="1537252"/>
          <a:ext cx="11221278" cy="5181600"/>
        </p:xfrm>
        <a:graphic>
          <a:graphicData uri="http://schemas.openxmlformats.org/drawingml/2006/table">
            <a:tbl>
              <a:tblPr firstRow="1" bandRow="1">
                <a:tableStyleId>{5C22544A-7EE6-4342-B048-85BDC9FD1C3A}</a:tableStyleId>
              </a:tblPr>
              <a:tblGrid>
                <a:gridCol w="4091609">
                  <a:extLst>
                    <a:ext uri="{9D8B030D-6E8A-4147-A177-3AD203B41FA5}">
                      <a16:colId xmlns:a16="http://schemas.microsoft.com/office/drawing/2014/main" val="889186122"/>
                    </a:ext>
                  </a:extLst>
                </a:gridCol>
                <a:gridCol w="7129669">
                  <a:extLst>
                    <a:ext uri="{9D8B030D-6E8A-4147-A177-3AD203B41FA5}">
                      <a16:colId xmlns:a16="http://schemas.microsoft.com/office/drawing/2014/main" val="472305594"/>
                    </a:ext>
                  </a:extLst>
                </a:gridCol>
              </a:tblGrid>
              <a:tr h="2741561">
                <a:tc>
                  <a:txBody>
                    <a:bodyPr/>
                    <a:lstStyle/>
                    <a:p>
                      <a:r>
                        <a:rPr lang="en-US" dirty="0"/>
                        <a:t>Star Schema</a:t>
                      </a:r>
                    </a:p>
                  </a:txBody>
                  <a:tcPr/>
                </a:tc>
                <a:tc>
                  <a:txBody>
                    <a:bodyPr/>
                    <a:lstStyle/>
                    <a:p>
                      <a:endParaRPr lang="en-US" dirty="0"/>
                    </a:p>
                  </a:txBody>
                  <a:tcPr/>
                </a:tc>
                <a:extLst>
                  <a:ext uri="{0D108BD9-81ED-4DB2-BD59-A6C34878D82A}">
                    <a16:rowId xmlns:a16="http://schemas.microsoft.com/office/drawing/2014/main" val="4104034081"/>
                  </a:ext>
                </a:extLst>
              </a:tr>
              <a:tr h="2440039">
                <a:tc>
                  <a:txBody>
                    <a:bodyPr/>
                    <a:lstStyle/>
                    <a:p>
                      <a:r>
                        <a:rPr lang="en-US" dirty="0"/>
                        <a:t>Snowflake Schema</a:t>
                      </a:r>
                    </a:p>
                  </a:txBody>
                  <a:tcPr/>
                </a:tc>
                <a:tc>
                  <a:txBody>
                    <a:bodyPr/>
                    <a:lstStyle/>
                    <a:p>
                      <a:endParaRPr lang="en-US" dirty="0"/>
                    </a:p>
                  </a:txBody>
                  <a:tcPr/>
                </a:tc>
                <a:extLst>
                  <a:ext uri="{0D108BD9-81ED-4DB2-BD59-A6C34878D82A}">
                    <a16:rowId xmlns:a16="http://schemas.microsoft.com/office/drawing/2014/main" val="1602316682"/>
                  </a:ext>
                </a:extLst>
              </a:tr>
            </a:tbl>
          </a:graphicData>
        </a:graphic>
      </p:graphicFrame>
      <p:pic>
        <p:nvPicPr>
          <p:cNvPr id="6" name="Picture 5">
            <a:extLst>
              <a:ext uri="{FF2B5EF4-FFF2-40B4-BE49-F238E27FC236}">
                <a16:creationId xmlns:a16="http://schemas.microsoft.com/office/drawing/2014/main" id="{35929E8C-9C39-4FAB-BD75-19563D2DD9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24938" y="1647446"/>
            <a:ext cx="4916557" cy="2430738"/>
          </a:xfrm>
          <a:prstGeom prst="rect">
            <a:avLst/>
          </a:prstGeom>
        </p:spPr>
      </p:pic>
      <p:pic>
        <p:nvPicPr>
          <p:cNvPr id="8" name="Picture 7">
            <a:extLst>
              <a:ext uri="{FF2B5EF4-FFF2-40B4-BE49-F238E27FC236}">
                <a16:creationId xmlns:a16="http://schemas.microsoft.com/office/drawing/2014/main" id="{1C383521-C3A5-409A-93E4-60AC214B2E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4937" y="4213121"/>
            <a:ext cx="6109253" cy="2430738"/>
          </a:xfrm>
          <a:prstGeom prst="rect">
            <a:avLst/>
          </a:prstGeom>
        </p:spPr>
      </p:pic>
    </p:spTree>
    <p:extLst>
      <p:ext uri="{BB962C8B-B14F-4D97-AF65-F5344CB8AC3E}">
        <p14:creationId xmlns:p14="http://schemas.microsoft.com/office/powerpoint/2010/main" val="40188396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791E0-6CE0-43E6-972B-FB9976CD7E66}"/>
              </a:ext>
            </a:extLst>
          </p:cNvPr>
          <p:cNvSpPr>
            <a:spLocks noGrp="1"/>
          </p:cNvSpPr>
          <p:nvPr>
            <p:ph type="title"/>
          </p:nvPr>
        </p:nvSpPr>
        <p:spPr/>
        <p:txBody>
          <a:bodyPr/>
          <a:lstStyle/>
          <a:p>
            <a:r>
              <a:rPr lang="en-US" dirty="0"/>
              <a:t>Object-oriented database models</a:t>
            </a:r>
          </a:p>
        </p:txBody>
      </p:sp>
      <p:pic>
        <p:nvPicPr>
          <p:cNvPr id="5" name="Content Placeholder 4">
            <a:extLst>
              <a:ext uri="{FF2B5EF4-FFF2-40B4-BE49-F238E27FC236}">
                <a16:creationId xmlns:a16="http://schemas.microsoft.com/office/drawing/2014/main" id="{E649DD8E-70EF-4BE0-B6C2-90459E2351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825625"/>
            <a:ext cx="10515599" cy="4351338"/>
          </a:xfrm>
        </p:spPr>
      </p:pic>
    </p:spTree>
    <p:extLst>
      <p:ext uri="{BB962C8B-B14F-4D97-AF65-F5344CB8AC3E}">
        <p14:creationId xmlns:p14="http://schemas.microsoft.com/office/powerpoint/2010/main" val="3698382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B92F4-1D7E-47F8-95E7-4F2990A70953}"/>
              </a:ext>
            </a:extLst>
          </p:cNvPr>
          <p:cNvSpPr>
            <a:spLocks noGrp="1"/>
          </p:cNvSpPr>
          <p:nvPr>
            <p:ph type="title"/>
          </p:nvPr>
        </p:nvSpPr>
        <p:spPr/>
        <p:txBody>
          <a:bodyPr/>
          <a:lstStyle/>
          <a:p>
            <a:r>
              <a:rPr lang="en-US" dirty="0"/>
              <a:t>Data vs Information</a:t>
            </a:r>
          </a:p>
        </p:txBody>
      </p:sp>
      <p:graphicFrame>
        <p:nvGraphicFramePr>
          <p:cNvPr id="5" name="Content Placeholder 4">
            <a:extLst>
              <a:ext uri="{FF2B5EF4-FFF2-40B4-BE49-F238E27FC236}">
                <a16:creationId xmlns:a16="http://schemas.microsoft.com/office/drawing/2014/main" id="{5295CD6A-463E-4D17-9365-BA0B2FAD0414}"/>
              </a:ext>
            </a:extLst>
          </p:cNvPr>
          <p:cNvGraphicFramePr>
            <a:graphicFrameLocks noGrp="1"/>
          </p:cNvGraphicFramePr>
          <p:nvPr>
            <p:ph idx="1"/>
            <p:extLst>
              <p:ext uri="{D42A27DB-BD31-4B8C-83A1-F6EECF244321}">
                <p14:modId xmlns:p14="http://schemas.microsoft.com/office/powerpoint/2010/main" val="1227804221"/>
              </p:ext>
            </p:extLst>
          </p:nvPr>
        </p:nvGraphicFramePr>
        <p:xfrm>
          <a:off x="838200" y="1825625"/>
          <a:ext cx="10515600" cy="36626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508900282"/>
                    </a:ext>
                  </a:extLst>
                </a:gridCol>
                <a:gridCol w="5257800">
                  <a:extLst>
                    <a:ext uri="{9D8B030D-6E8A-4147-A177-3AD203B41FA5}">
                      <a16:colId xmlns:a16="http://schemas.microsoft.com/office/drawing/2014/main" val="407755307"/>
                    </a:ext>
                  </a:extLst>
                </a:gridCol>
              </a:tblGrid>
              <a:tr h="370840">
                <a:tc>
                  <a:txBody>
                    <a:bodyPr/>
                    <a:lstStyle/>
                    <a:p>
                      <a:pPr algn="ctr"/>
                      <a:r>
                        <a:rPr lang="en-US" dirty="0"/>
                        <a:t>Data</a:t>
                      </a:r>
                    </a:p>
                  </a:txBody>
                  <a:tcPr/>
                </a:tc>
                <a:tc>
                  <a:txBody>
                    <a:bodyPr/>
                    <a:lstStyle/>
                    <a:p>
                      <a:pPr algn="ctr"/>
                      <a:r>
                        <a:rPr lang="en-US" dirty="0"/>
                        <a:t>Information</a:t>
                      </a:r>
                    </a:p>
                  </a:txBody>
                  <a:tcPr/>
                </a:tc>
                <a:extLst>
                  <a:ext uri="{0D108BD9-81ED-4DB2-BD59-A6C34878D82A}">
                    <a16:rowId xmlns:a16="http://schemas.microsoft.com/office/drawing/2014/main" val="2263018321"/>
                  </a:ext>
                </a:extLst>
              </a:tr>
              <a:tr h="370840">
                <a:tc>
                  <a:txBody>
                    <a:bodyPr/>
                    <a:lstStyle/>
                    <a:p>
                      <a:r>
                        <a:rPr lang="en-US" sz="1800" b="0" i="0" kern="1200" dirty="0">
                          <a:solidFill>
                            <a:schemeClr val="dk1"/>
                          </a:solidFill>
                          <a:effectLst/>
                          <a:latin typeface="+mn-lt"/>
                          <a:ea typeface="+mn-ea"/>
                          <a:cs typeface="+mn-cs"/>
                        </a:rPr>
                        <a:t>Data is raw, unorganized facts that need to be processed. </a:t>
                      </a:r>
                    </a:p>
                    <a:p>
                      <a:r>
                        <a:rPr lang="en-US" sz="1800" b="0" i="0" kern="1200" dirty="0">
                          <a:solidFill>
                            <a:schemeClr val="dk1"/>
                          </a:solidFill>
                          <a:effectLst/>
                          <a:latin typeface="+mn-lt"/>
                          <a:ea typeface="+mn-ea"/>
                          <a:cs typeface="+mn-cs"/>
                        </a:rPr>
                        <a:t>Data can be something simple and seemingly random and useless until it is organized.</a:t>
                      </a:r>
                      <a:endParaRPr lang="en-US" dirty="0"/>
                    </a:p>
                  </a:txBody>
                  <a:tcPr/>
                </a:tc>
                <a:tc>
                  <a:txBody>
                    <a:bodyPr/>
                    <a:lstStyle/>
                    <a:p>
                      <a:r>
                        <a:rPr lang="en-US" sz="1800" b="0" i="0" kern="1200" dirty="0">
                          <a:solidFill>
                            <a:schemeClr val="dk1"/>
                          </a:solidFill>
                          <a:effectLst/>
                          <a:latin typeface="+mn-lt"/>
                          <a:ea typeface="+mn-ea"/>
                          <a:cs typeface="+mn-cs"/>
                        </a:rPr>
                        <a:t>When data is processed, organized, structured or presented in a given context so as to make it useful, it is called information.</a:t>
                      </a:r>
                      <a:endParaRPr lang="en-US" dirty="0"/>
                    </a:p>
                  </a:txBody>
                  <a:tcPr/>
                </a:tc>
                <a:extLst>
                  <a:ext uri="{0D108BD9-81ED-4DB2-BD59-A6C34878D82A}">
                    <a16:rowId xmlns:a16="http://schemas.microsoft.com/office/drawing/2014/main" val="2336193704"/>
                  </a:ext>
                </a:extLst>
              </a:tr>
              <a:tr h="370840">
                <a:tc>
                  <a:txBody>
                    <a:bodyPr/>
                    <a:lstStyle/>
                    <a:p>
                      <a:r>
                        <a:rPr lang="en-US" sz="1800" b="0" i="0" kern="1200" dirty="0">
                          <a:solidFill>
                            <a:schemeClr val="dk1"/>
                          </a:solidFill>
                          <a:effectLst/>
                          <a:latin typeface="+mn-lt"/>
                          <a:ea typeface="+mn-ea"/>
                          <a:cs typeface="+mn-cs"/>
                        </a:rPr>
                        <a:t>Each student's test score is one piece of data.</a:t>
                      </a:r>
                      <a:endParaRPr lang="en-US" dirty="0"/>
                    </a:p>
                  </a:txBody>
                  <a:tcPr/>
                </a:tc>
                <a:tc>
                  <a:txBody>
                    <a:bodyPr/>
                    <a:lstStyle/>
                    <a:p>
                      <a:r>
                        <a:rPr lang="en-US" sz="1800" b="0" i="0" kern="1200" dirty="0">
                          <a:solidFill>
                            <a:schemeClr val="dk1"/>
                          </a:solidFill>
                          <a:effectLst/>
                          <a:latin typeface="+mn-lt"/>
                          <a:ea typeface="+mn-ea"/>
                          <a:cs typeface="+mn-cs"/>
                        </a:rPr>
                        <a:t>The average score of a class or of the entire school is information that can be derived from the given data.</a:t>
                      </a:r>
                      <a:endParaRPr lang="en-US" dirty="0"/>
                    </a:p>
                  </a:txBody>
                  <a:tcPr/>
                </a:tc>
                <a:extLst>
                  <a:ext uri="{0D108BD9-81ED-4DB2-BD59-A6C34878D82A}">
                    <a16:rowId xmlns:a16="http://schemas.microsoft.com/office/drawing/2014/main" val="2027543907"/>
                  </a:ext>
                </a:extLst>
              </a:tr>
              <a:tr h="370840">
                <a:tc>
                  <a:txBody>
                    <a:bodyPr/>
                    <a:lstStyle/>
                    <a:p>
                      <a:r>
                        <a:rPr lang="en-US" sz="1800" b="0" i="0" kern="1200" dirty="0">
                          <a:solidFill>
                            <a:schemeClr val="dk1"/>
                          </a:solidFill>
                          <a:effectLst/>
                          <a:latin typeface="+mn-lt"/>
                          <a:ea typeface="+mn-ea"/>
                          <a:cs typeface="+mn-cs"/>
                        </a:rPr>
                        <a:t>"Data" comes from a singular Latin word, datum, which originally meant "something given." Its early usage dates back to the 1600s. Over time "data" has become the plural of datum.</a:t>
                      </a:r>
                      <a:endParaRPr lang="en-US" dirty="0"/>
                    </a:p>
                  </a:txBody>
                  <a:tcPr/>
                </a:tc>
                <a:tc>
                  <a:txBody>
                    <a:bodyPr/>
                    <a:lstStyle/>
                    <a:p>
                      <a:r>
                        <a:rPr lang="en-US" sz="1800" b="0" i="0" kern="1200" dirty="0">
                          <a:solidFill>
                            <a:schemeClr val="dk1"/>
                          </a:solidFill>
                          <a:effectLst/>
                          <a:latin typeface="+mn-lt"/>
                          <a:ea typeface="+mn-ea"/>
                          <a:cs typeface="+mn-cs"/>
                        </a:rPr>
                        <a:t>"Information" is an older word that dates back to the 1300s and has Old French and Middle English origins. It has always referred to "the act of informing, " usually in regard to education, instruction, or other knowledge communication.</a:t>
                      </a:r>
                      <a:endParaRPr lang="en-US" dirty="0"/>
                    </a:p>
                  </a:txBody>
                  <a:tcPr/>
                </a:tc>
                <a:extLst>
                  <a:ext uri="{0D108BD9-81ED-4DB2-BD59-A6C34878D82A}">
                    <a16:rowId xmlns:a16="http://schemas.microsoft.com/office/drawing/2014/main" val="3280318115"/>
                  </a:ext>
                </a:extLst>
              </a:tr>
            </a:tbl>
          </a:graphicData>
        </a:graphic>
      </p:graphicFrame>
    </p:spTree>
    <p:extLst>
      <p:ext uri="{BB962C8B-B14F-4D97-AF65-F5344CB8AC3E}">
        <p14:creationId xmlns:p14="http://schemas.microsoft.com/office/powerpoint/2010/main" val="38529864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A9C4B-DD4A-46B0-8993-149575CD0B56}"/>
              </a:ext>
            </a:extLst>
          </p:cNvPr>
          <p:cNvSpPr>
            <a:spLocks noGrp="1"/>
          </p:cNvSpPr>
          <p:nvPr>
            <p:ph type="title"/>
          </p:nvPr>
        </p:nvSpPr>
        <p:spPr/>
        <p:txBody>
          <a:bodyPr/>
          <a:lstStyle/>
          <a:p>
            <a:r>
              <a:rPr lang="en-US" b="1" dirty="0"/>
              <a:t>Database Design Techniques</a:t>
            </a:r>
            <a:endParaRPr lang="en-US" dirty="0"/>
          </a:p>
        </p:txBody>
      </p:sp>
      <p:sp>
        <p:nvSpPr>
          <p:cNvPr id="3" name="Content Placeholder 2">
            <a:extLst>
              <a:ext uri="{FF2B5EF4-FFF2-40B4-BE49-F238E27FC236}">
                <a16:creationId xmlns:a16="http://schemas.microsoft.com/office/drawing/2014/main" id="{6516A8C5-AC6A-4864-8327-A94661DD3A3C}"/>
              </a:ext>
            </a:extLst>
          </p:cNvPr>
          <p:cNvSpPr>
            <a:spLocks noGrp="1"/>
          </p:cNvSpPr>
          <p:nvPr>
            <p:ph idx="1"/>
          </p:nvPr>
        </p:nvSpPr>
        <p:spPr/>
        <p:txBody>
          <a:bodyPr>
            <a:normAutofit lnSpcReduction="10000"/>
          </a:bodyPr>
          <a:lstStyle/>
          <a:p>
            <a:r>
              <a:rPr lang="en-US" dirty="0"/>
              <a:t>1. ER Modeling (Top down Approach)</a:t>
            </a:r>
          </a:p>
          <a:p>
            <a:pPr lvl="1"/>
            <a:r>
              <a:rPr lang="en-US" dirty="0"/>
              <a:t>Entity Relationship Diagram, also known as ERD, ER Diagram or ER model, is a type of structural diagram for use in database design. An ERD contains different symbols and connectors that visualize two important information: The major entities within the system scope, and the inter-relationships among these entities.</a:t>
            </a:r>
          </a:p>
          <a:p>
            <a:r>
              <a:rPr lang="en-US" dirty="0"/>
              <a:t>2. Normalization (Bottom Up approach)</a:t>
            </a:r>
          </a:p>
          <a:p>
            <a:pPr lvl="1"/>
            <a:r>
              <a:rPr lang="en-US" dirty="0"/>
              <a:t>Database Normalization is a technique of organizing the data in the database. Normalization is a systematic approach of decomposing tables to eliminate data redundancy(repetition) and undesirable characteristics like Insertion, Update and Deletion Anomalies. It is a multi-step process that puts data into tabular form, removing duplicated data from the relation tables</a:t>
            </a:r>
          </a:p>
          <a:p>
            <a:pPr marL="0" indent="0">
              <a:buNone/>
            </a:pPr>
            <a:endParaRPr lang="en-US" dirty="0"/>
          </a:p>
        </p:txBody>
      </p:sp>
    </p:spTree>
    <p:extLst>
      <p:ext uri="{BB962C8B-B14F-4D97-AF65-F5344CB8AC3E}">
        <p14:creationId xmlns:p14="http://schemas.microsoft.com/office/powerpoint/2010/main" val="496820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0E06F-E6BD-4B06-971B-CDF5A9AD89A4}"/>
              </a:ext>
            </a:extLst>
          </p:cNvPr>
          <p:cNvSpPr>
            <a:spLocks noGrp="1"/>
          </p:cNvSpPr>
          <p:nvPr>
            <p:ph type="title"/>
          </p:nvPr>
        </p:nvSpPr>
        <p:spPr/>
        <p:txBody>
          <a:bodyPr/>
          <a:lstStyle/>
          <a:p>
            <a:r>
              <a:rPr lang="en-US" b="1" dirty="0"/>
              <a:t>Normalization Rule</a:t>
            </a:r>
          </a:p>
        </p:txBody>
      </p:sp>
      <p:sp>
        <p:nvSpPr>
          <p:cNvPr id="3" name="Content Placeholder 2">
            <a:extLst>
              <a:ext uri="{FF2B5EF4-FFF2-40B4-BE49-F238E27FC236}">
                <a16:creationId xmlns:a16="http://schemas.microsoft.com/office/drawing/2014/main" id="{F16CC878-6DD0-4DCD-B028-6EF73961C4FC}"/>
              </a:ext>
            </a:extLst>
          </p:cNvPr>
          <p:cNvSpPr>
            <a:spLocks noGrp="1"/>
          </p:cNvSpPr>
          <p:nvPr>
            <p:ph idx="1"/>
          </p:nvPr>
        </p:nvSpPr>
        <p:spPr/>
        <p:txBody>
          <a:bodyPr/>
          <a:lstStyle/>
          <a:p>
            <a:pPr marL="0" indent="0">
              <a:buNone/>
            </a:pPr>
            <a:r>
              <a:rPr lang="en-US" dirty="0"/>
              <a:t>Normalization rules are divided into the following normal forms:</a:t>
            </a:r>
          </a:p>
          <a:p>
            <a:pPr lvl="1"/>
            <a:r>
              <a:rPr lang="en-US" dirty="0"/>
              <a:t>First Normal Form</a:t>
            </a:r>
          </a:p>
          <a:p>
            <a:pPr lvl="1"/>
            <a:r>
              <a:rPr lang="en-US" dirty="0"/>
              <a:t>Second Normal Form</a:t>
            </a:r>
          </a:p>
          <a:p>
            <a:pPr lvl="1"/>
            <a:r>
              <a:rPr lang="en-US" dirty="0"/>
              <a:t>Third Normal Form</a:t>
            </a:r>
          </a:p>
          <a:p>
            <a:pPr lvl="1"/>
            <a:r>
              <a:rPr lang="en-US" dirty="0"/>
              <a:t>BCNF</a:t>
            </a:r>
          </a:p>
          <a:p>
            <a:pPr lvl="1"/>
            <a:r>
              <a:rPr lang="en-US" dirty="0"/>
              <a:t>Fourth Normal Form</a:t>
            </a:r>
          </a:p>
          <a:p>
            <a:pPr marL="0" indent="0">
              <a:buNone/>
            </a:pPr>
            <a:endParaRPr lang="en-US" dirty="0"/>
          </a:p>
        </p:txBody>
      </p:sp>
      <p:graphicFrame>
        <p:nvGraphicFramePr>
          <p:cNvPr id="5" name="Object 4">
            <a:extLst>
              <a:ext uri="{FF2B5EF4-FFF2-40B4-BE49-F238E27FC236}">
                <a16:creationId xmlns:a16="http://schemas.microsoft.com/office/drawing/2014/main" id="{8F9E9396-FE65-4245-8364-A0610FBC9740}"/>
              </a:ext>
            </a:extLst>
          </p:cNvPr>
          <p:cNvGraphicFramePr>
            <a:graphicFrameLocks noChangeAspect="1"/>
          </p:cNvGraphicFramePr>
          <p:nvPr>
            <p:extLst>
              <p:ext uri="{D42A27DB-BD31-4B8C-83A1-F6EECF244321}">
                <p14:modId xmlns:p14="http://schemas.microsoft.com/office/powerpoint/2010/main" val="4239519402"/>
              </p:ext>
            </p:extLst>
          </p:nvPr>
        </p:nvGraphicFramePr>
        <p:xfrm>
          <a:off x="2011363" y="4375150"/>
          <a:ext cx="9070975" cy="2006600"/>
        </p:xfrm>
        <a:graphic>
          <a:graphicData uri="http://schemas.openxmlformats.org/presentationml/2006/ole">
            <mc:AlternateContent xmlns:mc="http://schemas.openxmlformats.org/markup-compatibility/2006">
              <mc:Choice xmlns:v="urn:schemas-microsoft-com:vml" Requires="v">
                <p:oleObj spid="_x0000_s5244" name="Worksheet" r:id="rId3" imgW="11991837" imgH="11896742" progId="Excel.Sheet.12">
                  <p:link updateAutomatic="1"/>
                </p:oleObj>
              </mc:Choice>
              <mc:Fallback>
                <p:oleObj name="Worksheet" r:id="rId3" imgW="11991837" imgH="11896742" progId="Excel.Sheet.12">
                  <p:link updateAutomatic="1"/>
                  <p:pic>
                    <p:nvPicPr>
                      <p:cNvPr id="0" name=""/>
                      <p:cNvPicPr/>
                      <p:nvPr/>
                    </p:nvPicPr>
                    <p:blipFill>
                      <a:blip r:embed="rId4"/>
                      <a:stretch>
                        <a:fillRect/>
                      </a:stretch>
                    </p:blipFill>
                    <p:spPr>
                      <a:xfrm>
                        <a:off x="2011363" y="4375150"/>
                        <a:ext cx="9070975" cy="2006600"/>
                      </a:xfrm>
                      <a:prstGeom prst="rect">
                        <a:avLst/>
                      </a:prstGeom>
                    </p:spPr>
                  </p:pic>
                </p:oleObj>
              </mc:Fallback>
            </mc:AlternateContent>
          </a:graphicData>
        </a:graphic>
      </p:graphicFrame>
    </p:spTree>
    <p:extLst>
      <p:ext uri="{BB962C8B-B14F-4D97-AF65-F5344CB8AC3E}">
        <p14:creationId xmlns:p14="http://schemas.microsoft.com/office/powerpoint/2010/main" val="2396814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BD771-A526-4B7B-825D-880D1191C710}"/>
              </a:ext>
            </a:extLst>
          </p:cNvPr>
          <p:cNvSpPr>
            <a:spLocks noGrp="1"/>
          </p:cNvSpPr>
          <p:nvPr>
            <p:ph type="title"/>
          </p:nvPr>
        </p:nvSpPr>
        <p:spPr/>
        <p:txBody>
          <a:bodyPr/>
          <a:lstStyle/>
          <a:p>
            <a:r>
              <a:rPr lang="en-US" dirty="0"/>
              <a:t>ERD notations</a:t>
            </a:r>
          </a:p>
        </p:txBody>
      </p:sp>
      <p:sp>
        <p:nvSpPr>
          <p:cNvPr id="3" name="Content Placeholder 2">
            <a:extLst>
              <a:ext uri="{FF2B5EF4-FFF2-40B4-BE49-F238E27FC236}">
                <a16:creationId xmlns:a16="http://schemas.microsoft.com/office/drawing/2014/main" id="{A7A8AC7A-3800-4467-A652-FA255CAB70FE}"/>
              </a:ext>
            </a:extLst>
          </p:cNvPr>
          <p:cNvSpPr>
            <a:spLocks noGrp="1"/>
          </p:cNvSpPr>
          <p:nvPr>
            <p:ph idx="1"/>
          </p:nvPr>
        </p:nvSpPr>
        <p:spPr>
          <a:xfrm>
            <a:off x="586408" y="1481068"/>
            <a:ext cx="10515600" cy="4351338"/>
          </a:xfrm>
        </p:spPr>
        <p:txBody>
          <a:bodyPr/>
          <a:lstStyle/>
          <a:p>
            <a:r>
              <a:rPr lang="en-US" dirty="0"/>
              <a:t>Entity</a:t>
            </a:r>
          </a:p>
          <a:p>
            <a:pPr lvl="1"/>
            <a:r>
              <a:rPr lang="en-US" dirty="0"/>
              <a:t>An ERD entity is a definable thing or concept within a system, such as a person/role (e.g. Student), object (e.g. Invoice), concept (e.g. Profile) or event (e.g. Transaction) (note: In ERD, the term "entity" is often used instead of "table", but they are the same)</a:t>
            </a:r>
          </a:p>
          <a:p>
            <a:r>
              <a:rPr lang="en-US" dirty="0"/>
              <a:t>Entity Attributes</a:t>
            </a:r>
          </a:p>
          <a:p>
            <a:pPr lvl="1"/>
            <a:r>
              <a:rPr lang="en-US" dirty="0"/>
              <a:t>Also known as column, an attribute is a property or characteristic of the entity that holds it.</a:t>
            </a:r>
          </a:p>
          <a:p>
            <a:pPr marL="457200" lvl="1" indent="0">
              <a:buNone/>
            </a:pPr>
            <a:endParaRPr lang="en-US" dirty="0"/>
          </a:p>
          <a:p>
            <a:pPr marL="457200" lvl="1" indent="0">
              <a:buNone/>
            </a:pPr>
            <a:endParaRPr lang="en-US" dirty="0"/>
          </a:p>
          <a:p>
            <a:endParaRPr lang="en-US" dirty="0"/>
          </a:p>
        </p:txBody>
      </p:sp>
      <p:pic>
        <p:nvPicPr>
          <p:cNvPr id="6146" name="Picture 2" descr="Entity Attributes">
            <a:extLst>
              <a:ext uri="{FF2B5EF4-FFF2-40B4-BE49-F238E27FC236}">
                <a16:creationId xmlns:a16="http://schemas.microsoft.com/office/drawing/2014/main" id="{DE03373D-21C6-400B-BDFB-70AD160660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541" y="4549774"/>
            <a:ext cx="3447016" cy="230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6867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B2381-56AF-414A-94C2-B0485C5997E1}"/>
              </a:ext>
            </a:extLst>
          </p:cNvPr>
          <p:cNvSpPr>
            <a:spLocks noGrp="1"/>
          </p:cNvSpPr>
          <p:nvPr>
            <p:ph type="title"/>
          </p:nvPr>
        </p:nvSpPr>
        <p:spPr/>
        <p:txBody>
          <a:bodyPr/>
          <a:lstStyle/>
          <a:p>
            <a:r>
              <a:rPr lang="en-US" dirty="0"/>
              <a:t>ERD notations</a:t>
            </a:r>
          </a:p>
        </p:txBody>
      </p:sp>
      <p:sp>
        <p:nvSpPr>
          <p:cNvPr id="3" name="Content Placeholder 2">
            <a:extLst>
              <a:ext uri="{FF2B5EF4-FFF2-40B4-BE49-F238E27FC236}">
                <a16:creationId xmlns:a16="http://schemas.microsoft.com/office/drawing/2014/main" id="{22AE0033-FCDA-4C7E-A7FD-CDC28026F0B2}"/>
              </a:ext>
            </a:extLst>
          </p:cNvPr>
          <p:cNvSpPr>
            <a:spLocks noGrp="1"/>
          </p:cNvSpPr>
          <p:nvPr>
            <p:ph idx="1"/>
          </p:nvPr>
        </p:nvSpPr>
        <p:spPr/>
        <p:txBody>
          <a:bodyPr/>
          <a:lstStyle/>
          <a:p>
            <a:r>
              <a:rPr lang="en-US" dirty="0"/>
              <a:t>Relationship</a:t>
            </a:r>
          </a:p>
          <a:p>
            <a:pPr lvl="1"/>
            <a:r>
              <a:rPr lang="en-US" dirty="0"/>
              <a:t>A relationship between two entities signifies that the two entities are associated with each other somehow. For example, student might enroll into a course. The entity Student is therefore related with Course, and the relationships is presented as a connector connecting between them.</a:t>
            </a:r>
          </a:p>
          <a:p>
            <a:pPr marL="0" indent="0">
              <a:buNone/>
            </a:pPr>
            <a:endParaRPr lang="en-US" dirty="0"/>
          </a:p>
        </p:txBody>
      </p:sp>
    </p:spTree>
    <p:extLst>
      <p:ext uri="{BB962C8B-B14F-4D97-AF65-F5344CB8AC3E}">
        <p14:creationId xmlns:p14="http://schemas.microsoft.com/office/powerpoint/2010/main" val="9275980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DAAA9-992C-45C8-AB07-B749F8DF7DBE}"/>
              </a:ext>
            </a:extLst>
          </p:cNvPr>
          <p:cNvSpPr>
            <a:spLocks noGrp="1"/>
          </p:cNvSpPr>
          <p:nvPr>
            <p:ph type="title"/>
          </p:nvPr>
        </p:nvSpPr>
        <p:spPr>
          <a:xfrm>
            <a:off x="838200" y="365126"/>
            <a:ext cx="10515600" cy="1009962"/>
          </a:xfrm>
        </p:spPr>
        <p:txBody>
          <a:bodyPr/>
          <a:lstStyle/>
          <a:p>
            <a:r>
              <a:rPr lang="en-US" dirty="0"/>
              <a:t>ERD notations</a:t>
            </a:r>
          </a:p>
        </p:txBody>
      </p:sp>
      <p:sp>
        <p:nvSpPr>
          <p:cNvPr id="3" name="Content Placeholder 2">
            <a:extLst>
              <a:ext uri="{FF2B5EF4-FFF2-40B4-BE49-F238E27FC236}">
                <a16:creationId xmlns:a16="http://schemas.microsoft.com/office/drawing/2014/main" id="{6F835163-4E3E-443F-8973-0184E20F6706}"/>
              </a:ext>
            </a:extLst>
          </p:cNvPr>
          <p:cNvSpPr>
            <a:spLocks noGrp="1"/>
          </p:cNvSpPr>
          <p:nvPr>
            <p:ph idx="1"/>
          </p:nvPr>
        </p:nvSpPr>
        <p:spPr>
          <a:xfrm>
            <a:off x="0" y="1825624"/>
            <a:ext cx="12192000" cy="5032375"/>
          </a:xfrm>
        </p:spPr>
        <p:txBody>
          <a:bodyPr/>
          <a:lstStyle/>
          <a:p>
            <a:r>
              <a:rPr lang="en-US" dirty="0"/>
              <a:t>Cardinality</a:t>
            </a:r>
          </a:p>
          <a:p>
            <a:pPr lvl="1"/>
            <a:r>
              <a:rPr lang="en-US" dirty="0"/>
              <a:t>Cardinality defines the possible number of occurrence in one entity which are associated to the number of occurrences in another. For example, ONE team has MANY players. When present in an ERD, the entities Team and Player are inter-connected with a one-to-many relationship.</a:t>
            </a:r>
          </a:p>
          <a:p>
            <a:pPr lvl="1"/>
            <a:r>
              <a:rPr lang="en-US" dirty="0"/>
              <a:t>In an ER diagram, cardinality is represented as a crow's foot at the connector's ends. The three common cardinal relationships are one-to-one, one-to-many, and many-to-many.</a:t>
            </a:r>
          </a:p>
          <a:p>
            <a:pPr marL="0" indent="0">
              <a:buNone/>
            </a:pPr>
            <a:endParaRPr lang="en-US" dirty="0"/>
          </a:p>
        </p:txBody>
      </p:sp>
      <p:graphicFrame>
        <p:nvGraphicFramePr>
          <p:cNvPr id="4" name="Table 3">
            <a:extLst>
              <a:ext uri="{FF2B5EF4-FFF2-40B4-BE49-F238E27FC236}">
                <a16:creationId xmlns:a16="http://schemas.microsoft.com/office/drawing/2014/main" id="{3489D99A-7EDF-4EAC-86CC-ACABAD814486}"/>
              </a:ext>
            </a:extLst>
          </p:cNvPr>
          <p:cNvGraphicFramePr>
            <a:graphicFrameLocks noGrp="1"/>
          </p:cNvGraphicFramePr>
          <p:nvPr>
            <p:extLst>
              <p:ext uri="{D42A27DB-BD31-4B8C-83A1-F6EECF244321}">
                <p14:modId xmlns:p14="http://schemas.microsoft.com/office/powerpoint/2010/main" val="972851322"/>
              </p:ext>
            </p:extLst>
          </p:nvPr>
        </p:nvGraphicFramePr>
        <p:xfrm>
          <a:off x="0" y="5225405"/>
          <a:ext cx="12192000" cy="1182057"/>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285956534"/>
                    </a:ext>
                  </a:extLst>
                </a:gridCol>
                <a:gridCol w="4064000">
                  <a:extLst>
                    <a:ext uri="{9D8B030D-6E8A-4147-A177-3AD203B41FA5}">
                      <a16:colId xmlns:a16="http://schemas.microsoft.com/office/drawing/2014/main" val="136950283"/>
                    </a:ext>
                  </a:extLst>
                </a:gridCol>
                <a:gridCol w="4064000">
                  <a:extLst>
                    <a:ext uri="{9D8B030D-6E8A-4147-A177-3AD203B41FA5}">
                      <a16:colId xmlns:a16="http://schemas.microsoft.com/office/drawing/2014/main" val="4206717650"/>
                    </a:ext>
                  </a:extLst>
                </a:gridCol>
              </a:tblGrid>
              <a:tr h="340508">
                <a:tc>
                  <a:txBody>
                    <a:bodyPr/>
                    <a:lstStyle/>
                    <a:p>
                      <a:r>
                        <a:rPr lang="en-US" dirty="0"/>
                        <a:t>one-to-one</a:t>
                      </a:r>
                    </a:p>
                  </a:txBody>
                  <a:tcPr/>
                </a:tc>
                <a:tc>
                  <a:txBody>
                    <a:bodyPr/>
                    <a:lstStyle/>
                    <a:p>
                      <a:r>
                        <a:rPr lang="en-US" dirty="0"/>
                        <a:t>one-to-many</a:t>
                      </a:r>
                    </a:p>
                  </a:txBody>
                  <a:tcPr/>
                </a:tc>
                <a:tc>
                  <a:txBody>
                    <a:bodyPr/>
                    <a:lstStyle/>
                    <a:p>
                      <a:r>
                        <a:rPr lang="en-US" dirty="0"/>
                        <a:t>many-to-many</a:t>
                      </a:r>
                    </a:p>
                  </a:txBody>
                  <a:tcPr/>
                </a:tc>
                <a:extLst>
                  <a:ext uri="{0D108BD9-81ED-4DB2-BD59-A6C34878D82A}">
                    <a16:rowId xmlns:a16="http://schemas.microsoft.com/office/drawing/2014/main" val="3870551942"/>
                  </a:ext>
                </a:extLst>
              </a:tr>
              <a:tr h="816297">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47988480"/>
                  </a:ext>
                </a:extLst>
              </a:tr>
            </a:tbl>
          </a:graphicData>
        </a:graphic>
      </p:graphicFrame>
      <p:pic>
        <p:nvPicPr>
          <p:cNvPr id="6" name="Picture 5">
            <a:extLst>
              <a:ext uri="{FF2B5EF4-FFF2-40B4-BE49-F238E27FC236}">
                <a16:creationId xmlns:a16="http://schemas.microsoft.com/office/drawing/2014/main" id="{64F6CE67-CB7D-429B-B283-C874D8FA90FF}"/>
              </a:ext>
            </a:extLst>
          </p:cNvPr>
          <p:cNvPicPr>
            <a:picLocks noChangeAspect="1"/>
          </p:cNvPicPr>
          <p:nvPr/>
        </p:nvPicPr>
        <p:blipFill>
          <a:blip r:embed="rId2"/>
          <a:stretch>
            <a:fillRect/>
          </a:stretch>
        </p:blipFill>
        <p:spPr>
          <a:xfrm>
            <a:off x="94008" y="5578475"/>
            <a:ext cx="3947905" cy="914400"/>
          </a:xfrm>
          <a:prstGeom prst="rect">
            <a:avLst/>
          </a:prstGeom>
        </p:spPr>
      </p:pic>
      <p:pic>
        <p:nvPicPr>
          <p:cNvPr id="7" name="Picture 6">
            <a:extLst>
              <a:ext uri="{FF2B5EF4-FFF2-40B4-BE49-F238E27FC236}">
                <a16:creationId xmlns:a16="http://schemas.microsoft.com/office/drawing/2014/main" id="{CD7AC057-132E-4DA6-B297-46E9D5FCE8E8}"/>
              </a:ext>
            </a:extLst>
          </p:cNvPr>
          <p:cNvPicPr>
            <a:picLocks noChangeAspect="1"/>
          </p:cNvPicPr>
          <p:nvPr/>
        </p:nvPicPr>
        <p:blipFill>
          <a:blip r:embed="rId3"/>
          <a:stretch>
            <a:fillRect/>
          </a:stretch>
        </p:blipFill>
        <p:spPr>
          <a:xfrm>
            <a:off x="4052887" y="5594506"/>
            <a:ext cx="4086225" cy="742950"/>
          </a:xfrm>
          <a:prstGeom prst="rect">
            <a:avLst/>
          </a:prstGeom>
        </p:spPr>
      </p:pic>
      <p:pic>
        <p:nvPicPr>
          <p:cNvPr id="8" name="Picture 7">
            <a:extLst>
              <a:ext uri="{FF2B5EF4-FFF2-40B4-BE49-F238E27FC236}">
                <a16:creationId xmlns:a16="http://schemas.microsoft.com/office/drawing/2014/main" id="{29F3F370-A0B5-4F41-8C68-649B994BFE63}"/>
              </a:ext>
            </a:extLst>
          </p:cNvPr>
          <p:cNvPicPr>
            <a:picLocks noChangeAspect="1"/>
          </p:cNvPicPr>
          <p:nvPr/>
        </p:nvPicPr>
        <p:blipFill>
          <a:blip r:embed="rId4"/>
          <a:stretch>
            <a:fillRect/>
          </a:stretch>
        </p:blipFill>
        <p:spPr>
          <a:xfrm>
            <a:off x="8139112" y="5578475"/>
            <a:ext cx="4052888" cy="1600200"/>
          </a:xfrm>
          <a:prstGeom prst="rect">
            <a:avLst/>
          </a:prstGeom>
        </p:spPr>
      </p:pic>
    </p:spTree>
    <p:extLst>
      <p:ext uri="{BB962C8B-B14F-4D97-AF65-F5344CB8AC3E}">
        <p14:creationId xmlns:p14="http://schemas.microsoft.com/office/powerpoint/2010/main" val="34773614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4268A-E364-4F54-94D6-685378E0111D}"/>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91C1B726-81E3-45C3-AAF4-36D2DFBCCAAF}"/>
              </a:ext>
            </a:extLst>
          </p:cNvPr>
          <p:cNvSpPr>
            <a:spLocks noGrp="1"/>
          </p:cNvSpPr>
          <p:nvPr>
            <p:ph idx="1"/>
          </p:nvPr>
        </p:nvSpPr>
        <p:spPr/>
        <p:txBody>
          <a:bodyPr/>
          <a:lstStyle/>
          <a:p>
            <a:pPr marL="0" indent="0">
              <a:buNone/>
            </a:pPr>
            <a:r>
              <a:rPr lang="en-US" dirty="0"/>
              <a:t>Create an ER diagram based on tables that are described in Normalization section.</a:t>
            </a:r>
          </a:p>
        </p:txBody>
      </p:sp>
    </p:spTree>
    <p:extLst>
      <p:ext uri="{BB962C8B-B14F-4D97-AF65-F5344CB8AC3E}">
        <p14:creationId xmlns:p14="http://schemas.microsoft.com/office/powerpoint/2010/main" val="41190542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B7EC2-C2EE-4300-B3DC-EB009D1C390C}"/>
              </a:ext>
            </a:extLst>
          </p:cNvPr>
          <p:cNvSpPr>
            <a:spLocks noGrp="1"/>
          </p:cNvSpPr>
          <p:nvPr>
            <p:ph type="title"/>
          </p:nvPr>
        </p:nvSpPr>
        <p:spPr/>
        <p:txBody>
          <a:bodyPr/>
          <a:lstStyle/>
          <a:p>
            <a:r>
              <a:rPr lang="en-US" dirty="0"/>
              <a:t>Q &amp; A</a:t>
            </a:r>
          </a:p>
        </p:txBody>
      </p:sp>
      <p:sp>
        <p:nvSpPr>
          <p:cNvPr id="3" name="Content Placeholder 2">
            <a:extLst>
              <a:ext uri="{FF2B5EF4-FFF2-40B4-BE49-F238E27FC236}">
                <a16:creationId xmlns:a16="http://schemas.microsoft.com/office/drawing/2014/main" id="{9F4BBBDA-6A74-432B-9C8A-779CBB9D5F3E}"/>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640190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D6EF-35F3-4BD0-8D38-125A84FE66C7}"/>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8B54863A-AA0E-420B-B6DA-2A0A97933DA5}"/>
              </a:ext>
            </a:extLst>
          </p:cNvPr>
          <p:cNvSpPr>
            <a:spLocks noGrp="1"/>
          </p:cNvSpPr>
          <p:nvPr>
            <p:ph idx="1"/>
          </p:nvPr>
        </p:nvSpPr>
        <p:spPr>
          <a:xfrm>
            <a:off x="635000" y="1304924"/>
            <a:ext cx="10515600" cy="4816475"/>
          </a:xfrm>
        </p:spPr>
        <p:txBody>
          <a:bodyPr/>
          <a:lstStyle/>
          <a:p>
            <a:endParaRPr lang="en-US" dirty="0"/>
          </a:p>
          <a:p>
            <a:pPr marL="457200" lvl="1" indent="0">
              <a:buNone/>
            </a:pPr>
            <a:r>
              <a:rPr lang="en-US" dirty="0"/>
              <a:t>Three concepts come with data : </a:t>
            </a:r>
          </a:p>
          <a:p>
            <a:pPr marL="457200" lvl="1" indent="0">
              <a:buNone/>
            </a:pPr>
            <a:r>
              <a:rPr lang="en-US" dirty="0"/>
              <a:t>	structured, semi structured and unstructured data.</a:t>
            </a:r>
          </a:p>
          <a:p>
            <a:pPr marL="457200" lvl="1" indent="0">
              <a:buNone/>
            </a:pPr>
            <a:endParaRPr lang="en-US" dirty="0"/>
          </a:p>
          <a:p>
            <a:pPr marL="457200" lvl="1" indent="0">
              <a:buNone/>
            </a:pPr>
            <a:r>
              <a:rPr lang="en-US" b="1" u="sng" dirty="0"/>
              <a:t>Structured Data:</a:t>
            </a:r>
          </a:p>
          <a:p>
            <a:pPr marL="457200" lvl="1" indent="0">
              <a:buNone/>
            </a:pPr>
            <a:r>
              <a:rPr lang="en-US" dirty="0"/>
              <a:t>It concerns all data which can be stored in </a:t>
            </a:r>
            <a:r>
              <a:rPr lang="en-US" b="1" dirty="0"/>
              <a:t>RDBMS </a:t>
            </a:r>
            <a:r>
              <a:rPr lang="en-US" dirty="0"/>
              <a:t>in table with rows and columns. </a:t>
            </a:r>
          </a:p>
          <a:p>
            <a:pPr marL="457200" lvl="1" indent="0">
              <a:buNone/>
            </a:pPr>
            <a:r>
              <a:rPr lang="en-US" dirty="0"/>
              <a:t>They have relational key and  can be easily mapped into pre-designed fields. Today, those data are the most processed in development and the simplest way to manage information.</a:t>
            </a:r>
          </a:p>
          <a:p>
            <a:pPr marL="457200" lvl="1" indent="0">
              <a:buNone/>
            </a:pPr>
            <a:r>
              <a:rPr lang="en-US" dirty="0"/>
              <a:t>But structured data represent only 5 to 10% of all informatics data.</a:t>
            </a:r>
          </a:p>
        </p:txBody>
      </p:sp>
    </p:spTree>
    <p:extLst>
      <p:ext uri="{BB962C8B-B14F-4D97-AF65-F5344CB8AC3E}">
        <p14:creationId xmlns:p14="http://schemas.microsoft.com/office/powerpoint/2010/main" val="983815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0EF00-7686-478C-944D-7EC09C18C437}"/>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CE880E3A-A4BB-43B8-8F06-2612EDF8A3E7}"/>
              </a:ext>
            </a:extLst>
          </p:cNvPr>
          <p:cNvSpPr>
            <a:spLocks noGrp="1"/>
          </p:cNvSpPr>
          <p:nvPr>
            <p:ph idx="1"/>
          </p:nvPr>
        </p:nvSpPr>
        <p:spPr>
          <a:xfrm>
            <a:off x="431800" y="1495425"/>
            <a:ext cx="10922000" cy="4351338"/>
          </a:xfrm>
        </p:spPr>
        <p:txBody>
          <a:bodyPr>
            <a:normAutofit fontScale="85000" lnSpcReduction="20000"/>
          </a:bodyPr>
          <a:lstStyle/>
          <a:p>
            <a:pPr marL="457200" lvl="1" indent="0" fontAlgn="base">
              <a:lnSpc>
                <a:spcPct val="110000"/>
              </a:lnSpc>
              <a:buNone/>
            </a:pPr>
            <a:r>
              <a:rPr lang="en-US" b="1" u="sng" dirty="0"/>
              <a:t>Semi structured data:</a:t>
            </a:r>
          </a:p>
          <a:p>
            <a:pPr marL="457200" lvl="1" indent="0" fontAlgn="base">
              <a:lnSpc>
                <a:spcPct val="170000"/>
              </a:lnSpc>
              <a:buNone/>
            </a:pPr>
            <a:r>
              <a:rPr lang="en-US" dirty="0"/>
              <a:t>Semi-structured data is information that doesn’t reside in a relational database but that does have some organizational properties that make it easier to analyze. With some process you can store them in relation database (it could be very hard for some kind of semi structured data), but the semi structure exist to ease space, clarity or compute…</a:t>
            </a:r>
          </a:p>
          <a:p>
            <a:pPr marL="457200" lvl="1" indent="0" fontAlgn="base">
              <a:lnSpc>
                <a:spcPct val="110000"/>
              </a:lnSpc>
              <a:buNone/>
            </a:pPr>
            <a:endParaRPr lang="en-US" dirty="0"/>
          </a:p>
          <a:p>
            <a:pPr marL="457200" lvl="1" indent="0" fontAlgn="base">
              <a:lnSpc>
                <a:spcPct val="110000"/>
              </a:lnSpc>
              <a:buNone/>
            </a:pPr>
            <a:r>
              <a:rPr lang="en-US" u="sng" dirty="0"/>
              <a:t>Examples of semi-structured : </a:t>
            </a:r>
            <a:r>
              <a:rPr lang="en-US" dirty="0"/>
              <a:t>CSV, XML and JSON documents are semi structured documents,  </a:t>
            </a:r>
            <a:r>
              <a:rPr lang="en-US" b="1" dirty="0"/>
              <a:t>NoSQL </a:t>
            </a:r>
            <a:r>
              <a:rPr lang="en-US" dirty="0"/>
              <a:t>databases are considered as semi structured.</a:t>
            </a:r>
          </a:p>
          <a:p>
            <a:pPr marL="457200" lvl="1" indent="0" fontAlgn="base">
              <a:lnSpc>
                <a:spcPct val="110000"/>
              </a:lnSpc>
              <a:buNone/>
            </a:pPr>
            <a:endParaRPr lang="en-US" dirty="0"/>
          </a:p>
          <a:p>
            <a:pPr marL="457200" lvl="1" indent="0" fontAlgn="base">
              <a:lnSpc>
                <a:spcPct val="110000"/>
              </a:lnSpc>
              <a:buNone/>
            </a:pPr>
            <a:r>
              <a:rPr lang="en-US" dirty="0"/>
              <a:t>But as Structured data, semi structured data represents a few parts of data (5 to 10%) so the last data type is the strongest. </a:t>
            </a:r>
          </a:p>
        </p:txBody>
      </p:sp>
    </p:spTree>
    <p:extLst>
      <p:ext uri="{BB962C8B-B14F-4D97-AF65-F5344CB8AC3E}">
        <p14:creationId xmlns:p14="http://schemas.microsoft.com/office/powerpoint/2010/main" val="9670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47046-C68A-4338-A8D9-D0ADE1FE204B}"/>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6C1A107D-DF7A-4E5C-AA61-EDD612463D12}"/>
              </a:ext>
            </a:extLst>
          </p:cNvPr>
          <p:cNvSpPr>
            <a:spLocks noGrp="1"/>
          </p:cNvSpPr>
          <p:nvPr>
            <p:ph idx="1"/>
          </p:nvPr>
        </p:nvSpPr>
        <p:spPr>
          <a:xfrm>
            <a:off x="685800" y="1444625"/>
            <a:ext cx="10515600" cy="4351338"/>
          </a:xfrm>
        </p:spPr>
        <p:txBody>
          <a:bodyPr>
            <a:normAutofit/>
          </a:bodyPr>
          <a:lstStyle/>
          <a:p>
            <a:pPr marL="457200" lvl="1" indent="0" fontAlgn="base">
              <a:buNone/>
            </a:pPr>
            <a:endParaRPr lang="en-US" sz="2200" dirty="0"/>
          </a:p>
          <a:p>
            <a:pPr marL="457200" lvl="1" indent="0" fontAlgn="base">
              <a:buNone/>
            </a:pPr>
            <a:r>
              <a:rPr lang="en-US" sz="2200" b="1" u="sng" dirty="0"/>
              <a:t>Unstructured data:</a:t>
            </a:r>
          </a:p>
          <a:p>
            <a:pPr marL="457200" lvl="1" indent="0" fontAlgn="base">
              <a:buNone/>
            </a:pPr>
            <a:endParaRPr lang="en-US" sz="2200" dirty="0"/>
          </a:p>
          <a:p>
            <a:pPr marL="457200" lvl="1" indent="0" fontAlgn="base">
              <a:buNone/>
            </a:pPr>
            <a:r>
              <a:rPr lang="en-US" sz="2200" dirty="0"/>
              <a:t>Unstructured data represent around 80% of data. It often include text and multimedia content. Examples include: </a:t>
            </a:r>
          </a:p>
          <a:p>
            <a:pPr marL="457200" lvl="1" indent="0" fontAlgn="base">
              <a:buNone/>
            </a:pPr>
            <a:r>
              <a:rPr lang="en-US" sz="2200" dirty="0"/>
              <a:t>                                     E-mail messages, word processing documents, videos, photos, </a:t>
            </a:r>
          </a:p>
          <a:p>
            <a:pPr marL="457200" lvl="1" indent="0" fontAlgn="base">
              <a:buNone/>
            </a:pPr>
            <a:r>
              <a:rPr lang="en-US" sz="2200" dirty="0"/>
              <a:t>                                     audio files, presentations, webpages and many other kinds of   </a:t>
            </a:r>
          </a:p>
          <a:p>
            <a:pPr marL="457200" lvl="1" indent="0" fontAlgn="base">
              <a:buNone/>
            </a:pPr>
            <a:r>
              <a:rPr lang="en-US" sz="2200" dirty="0"/>
              <a:t>                                     business documents.</a:t>
            </a:r>
          </a:p>
          <a:p>
            <a:pPr marL="457200" lvl="1" indent="0" fontAlgn="base">
              <a:buNone/>
            </a:pPr>
            <a:r>
              <a:rPr lang="en-US" sz="2200" b="1" dirty="0"/>
              <a:t>Big Data management systems  </a:t>
            </a:r>
            <a:r>
              <a:rPr lang="en-US" sz="2200" dirty="0"/>
              <a:t>as well as </a:t>
            </a:r>
            <a:r>
              <a:rPr lang="en-US" sz="2200" b="1" dirty="0"/>
              <a:t>NoSQL databases </a:t>
            </a:r>
            <a:r>
              <a:rPr lang="en-US" sz="2200" dirty="0"/>
              <a:t>are considerate to handle unstructured data  . </a:t>
            </a:r>
          </a:p>
          <a:p>
            <a:pPr marL="457200" lvl="1" indent="0" fontAlgn="base">
              <a:buNone/>
            </a:pPr>
            <a:r>
              <a:rPr lang="en-US" sz="2200" b="1" dirty="0"/>
              <a:t>Hadoop</a:t>
            </a:r>
            <a:r>
              <a:rPr lang="en-US" sz="2200" dirty="0"/>
              <a:t> has become the de facto industry standard for managing Big Data.</a:t>
            </a:r>
          </a:p>
        </p:txBody>
      </p:sp>
    </p:spTree>
    <p:extLst>
      <p:ext uri="{BB962C8B-B14F-4D97-AF65-F5344CB8AC3E}">
        <p14:creationId xmlns:p14="http://schemas.microsoft.com/office/powerpoint/2010/main" val="2321535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1DB71-C282-4F39-BF28-40E11B0FEA78}"/>
              </a:ext>
            </a:extLst>
          </p:cNvPr>
          <p:cNvSpPr>
            <a:spLocks noGrp="1"/>
          </p:cNvSpPr>
          <p:nvPr>
            <p:ph type="title"/>
          </p:nvPr>
        </p:nvSpPr>
        <p:spPr/>
        <p:txBody>
          <a:bodyPr/>
          <a:lstStyle/>
          <a:p>
            <a:r>
              <a:rPr lang="en-US" b="1" dirty="0"/>
              <a:t>Data processing</a:t>
            </a:r>
            <a:endParaRPr lang="en-US" dirty="0"/>
          </a:p>
        </p:txBody>
      </p:sp>
      <p:sp>
        <p:nvSpPr>
          <p:cNvPr id="3" name="Content Placeholder 2">
            <a:extLst>
              <a:ext uri="{FF2B5EF4-FFF2-40B4-BE49-F238E27FC236}">
                <a16:creationId xmlns:a16="http://schemas.microsoft.com/office/drawing/2014/main" id="{3E34C656-3B8B-4877-BBCE-7AF8623ABE8D}"/>
              </a:ext>
            </a:extLst>
          </p:cNvPr>
          <p:cNvSpPr>
            <a:spLocks noGrp="1"/>
          </p:cNvSpPr>
          <p:nvPr>
            <p:ph idx="1"/>
          </p:nvPr>
        </p:nvSpPr>
        <p:spPr/>
        <p:txBody>
          <a:bodyPr>
            <a:normAutofit fontScale="92500" lnSpcReduction="20000"/>
          </a:bodyPr>
          <a:lstStyle/>
          <a:p>
            <a:pPr marL="0" indent="0">
              <a:buNone/>
            </a:pPr>
            <a:r>
              <a:rPr lang="en-US" b="1" dirty="0"/>
              <a:t>What are the steps the may occur in systematic data processing?</a:t>
            </a:r>
          </a:p>
          <a:p>
            <a:r>
              <a:rPr lang="en-US" dirty="0"/>
              <a:t>Any data processing system may use all or a subset of the activities given below</a:t>
            </a:r>
          </a:p>
          <a:p>
            <a:r>
              <a:rPr lang="en-US" dirty="0"/>
              <a:t>1. Collection of Data</a:t>
            </a:r>
          </a:p>
          <a:p>
            <a:r>
              <a:rPr lang="en-US" dirty="0"/>
              <a:t>2. Recording of Data</a:t>
            </a:r>
          </a:p>
          <a:p>
            <a:r>
              <a:rPr lang="en-US" dirty="0"/>
              <a:t>3. Sorting of Data</a:t>
            </a:r>
          </a:p>
          <a:p>
            <a:r>
              <a:rPr lang="en-US" dirty="0"/>
              <a:t>4. Data Classification</a:t>
            </a:r>
          </a:p>
          <a:p>
            <a:r>
              <a:rPr lang="en-US" dirty="0"/>
              <a:t>5. Calculation</a:t>
            </a:r>
          </a:p>
          <a:p>
            <a:r>
              <a:rPr lang="en-US" dirty="0"/>
              <a:t>6. Retrieval of data</a:t>
            </a:r>
          </a:p>
          <a:p>
            <a:r>
              <a:rPr lang="en-US" dirty="0"/>
              <a:t>7. Summarizing</a:t>
            </a:r>
          </a:p>
          <a:p>
            <a:r>
              <a:rPr lang="en-US" dirty="0"/>
              <a:t>8. Communicating</a:t>
            </a:r>
          </a:p>
          <a:p>
            <a:pPr marL="0" indent="0">
              <a:buNone/>
            </a:pPr>
            <a:endParaRPr lang="en-US" dirty="0"/>
          </a:p>
        </p:txBody>
      </p:sp>
    </p:spTree>
    <p:extLst>
      <p:ext uri="{BB962C8B-B14F-4D97-AF65-F5344CB8AC3E}">
        <p14:creationId xmlns:p14="http://schemas.microsoft.com/office/powerpoint/2010/main" val="2858184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0DC6E-2107-4360-9439-576EC7746C1F}"/>
              </a:ext>
            </a:extLst>
          </p:cNvPr>
          <p:cNvSpPr>
            <a:spLocks noGrp="1"/>
          </p:cNvSpPr>
          <p:nvPr>
            <p:ph type="title"/>
          </p:nvPr>
        </p:nvSpPr>
        <p:spPr/>
        <p:txBody>
          <a:bodyPr/>
          <a:lstStyle/>
          <a:p>
            <a:r>
              <a:rPr lang="en-US" b="1" dirty="0"/>
              <a:t>Data processing</a:t>
            </a:r>
            <a:endParaRPr lang="en-US" dirty="0"/>
          </a:p>
        </p:txBody>
      </p:sp>
      <p:sp>
        <p:nvSpPr>
          <p:cNvPr id="3" name="Content Placeholder 2">
            <a:extLst>
              <a:ext uri="{FF2B5EF4-FFF2-40B4-BE49-F238E27FC236}">
                <a16:creationId xmlns:a16="http://schemas.microsoft.com/office/drawing/2014/main" id="{AE840170-D4D4-4400-896A-DF1E8A41EB11}"/>
              </a:ext>
            </a:extLst>
          </p:cNvPr>
          <p:cNvSpPr>
            <a:spLocks noGrp="1"/>
          </p:cNvSpPr>
          <p:nvPr>
            <p:ph idx="1"/>
          </p:nvPr>
        </p:nvSpPr>
        <p:spPr/>
        <p:txBody>
          <a:bodyPr/>
          <a:lstStyle/>
          <a:p>
            <a:pPr marL="0" indent="0">
              <a:buNone/>
            </a:pPr>
            <a:r>
              <a:rPr lang="en-US" b="1" dirty="0"/>
              <a:t>What are the major data processing models?</a:t>
            </a:r>
          </a:p>
          <a:p>
            <a:r>
              <a:rPr lang="en-US" dirty="0"/>
              <a:t>1. Batch processing:</a:t>
            </a:r>
          </a:p>
          <a:p>
            <a:r>
              <a:rPr lang="en-US" dirty="0"/>
              <a:t>In this model, transactions are collected in a group and  processed together.</a:t>
            </a:r>
          </a:p>
          <a:p>
            <a:r>
              <a:rPr lang="en-US" dirty="0"/>
              <a:t>2. On-line(interactive) processing</a:t>
            </a:r>
          </a:p>
          <a:p>
            <a:r>
              <a:rPr lang="en-US" dirty="0"/>
              <a:t>In this model, transactions are processed as and when they appear.</a:t>
            </a:r>
          </a:p>
          <a:p>
            <a:r>
              <a:rPr lang="en-US" dirty="0"/>
              <a:t>3. Real-time processing</a:t>
            </a:r>
          </a:p>
          <a:p>
            <a:r>
              <a:rPr lang="en-US" dirty="0"/>
              <a:t>It is a parallel time relationship with on-going activity and the current activity is controlled by the information produced.</a:t>
            </a:r>
          </a:p>
          <a:p>
            <a:endParaRPr lang="en-US" dirty="0"/>
          </a:p>
        </p:txBody>
      </p:sp>
    </p:spTree>
    <p:extLst>
      <p:ext uri="{BB962C8B-B14F-4D97-AF65-F5344CB8AC3E}">
        <p14:creationId xmlns:p14="http://schemas.microsoft.com/office/powerpoint/2010/main" val="381346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AA351-876D-450F-B0FD-44CF0D50574B}"/>
              </a:ext>
            </a:extLst>
          </p:cNvPr>
          <p:cNvSpPr>
            <a:spLocks noGrp="1"/>
          </p:cNvSpPr>
          <p:nvPr>
            <p:ph type="title"/>
          </p:nvPr>
        </p:nvSpPr>
        <p:spPr/>
        <p:txBody>
          <a:bodyPr/>
          <a:lstStyle/>
          <a:p>
            <a:r>
              <a:rPr lang="en-US" b="1" dirty="0"/>
              <a:t>Traditional Data Storage Model</a:t>
            </a:r>
            <a:endParaRPr lang="en-US" dirty="0"/>
          </a:p>
        </p:txBody>
      </p:sp>
      <p:graphicFrame>
        <p:nvGraphicFramePr>
          <p:cNvPr id="5" name="Content Placeholder 4">
            <a:extLst>
              <a:ext uri="{FF2B5EF4-FFF2-40B4-BE49-F238E27FC236}">
                <a16:creationId xmlns:a16="http://schemas.microsoft.com/office/drawing/2014/main" id="{0E813EEB-56C4-4669-B446-27659DDBB0F2}"/>
              </a:ext>
            </a:extLst>
          </p:cNvPr>
          <p:cNvGraphicFramePr>
            <a:graphicFrameLocks noGrp="1"/>
          </p:cNvGraphicFramePr>
          <p:nvPr>
            <p:ph idx="1"/>
            <p:extLst>
              <p:ext uri="{D42A27DB-BD31-4B8C-83A1-F6EECF244321}">
                <p14:modId xmlns:p14="http://schemas.microsoft.com/office/powerpoint/2010/main" val="1794204190"/>
              </p:ext>
            </p:extLst>
          </p:nvPr>
        </p:nvGraphicFramePr>
        <p:xfrm>
          <a:off x="838200" y="1825625"/>
          <a:ext cx="10515600" cy="466725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556877333"/>
                    </a:ext>
                  </a:extLst>
                </a:gridCol>
                <a:gridCol w="5257800">
                  <a:extLst>
                    <a:ext uri="{9D8B030D-6E8A-4147-A177-3AD203B41FA5}">
                      <a16:colId xmlns:a16="http://schemas.microsoft.com/office/drawing/2014/main" val="4057931666"/>
                    </a:ext>
                  </a:extLst>
                </a:gridCol>
              </a:tblGrid>
              <a:tr h="4667250">
                <a:tc>
                  <a:txBody>
                    <a:bodyPr/>
                    <a:lstStyle/>
                    <a:p>
                      <a:r>
                        <a:rPr lang="en-US" sz="1800" b="1" i="0" kern="1200" dirty="0">
                          <a:solidFill>
                            <a:schemeClr val="lt1"/>
                          </a:solidFill>
                          <a:effectLst/>
                          <a:latin typeface="+mn-lt"/>
                          <a:ea typeface="+mn-ea"/>
                          <a:cs typeface="+mn-cs"/>
                        </a:rPr>
                        <a:t>How data is stored in flat files</a:t>
                      </a:r>
                    </a:p>
                    <a:p>
                      <a:r>
                        <a:rPr lang="en-US" sz="1800" b="0" i="0" kern="1200" dirty="0">
                          <a:solidFill>
                            <a:schemeClr val="lt1"/>
                          </a:solidFill>
                          <a:effectLst/>
                          <a:latin typeface="+mn-lt"/>
                          <a:ea typeface="+mn-ea"/>
                          <a:cs typeface="+mn-cs"/>
                        </a:rPr>
                        <a:t>• Data is stored in flat files as records.</a:t>
                      </a:r>
                    </a:p>
                    <a:p>
                      <a:r>
                        <a:rPr lang="en-US" sz="1800" b="0" i="0" kern="1200" dirty="0">
                          <a:solidFill>
                            <a:schemeClr val="lt1"/>
                          </a:solidFill>
                          <a:effectLst/>
                          <a:latin typeface="+mn-lt"/>
                          <a:ea typeface="+mn-ea"/>
                          <a:cs typeface="+mn-cs"/>
                        </a:rPr>
                        <a:t>• Records consist of various fields which are delimited by a space, comma, pipe, any special character etc.</a:t>
                      </a:r>
                    </a:p>
                    <a:p>
                      <a:r>
                        <a:rPr lang="en-US" sz="1800" b="0" i="0" kern="1200" dirty="0">
                          <a:solidFill>
                            <a:schemeClr val="lt1"/>
                          </a:solidFill>
                          <a:effectLst/>
                          <a:latin typeface="+mn-lt"/>
                          <a:ea typeface="+mn-ea"/>
                          <a:cs typeface="+mn-cs"/>
                        </a:rPr>
                        <a:t>• End of records and end of files will be marked using any predetermined character set or special characters in order to identify them.</a:t>
                      </a:r>
                    </a:p>
                    <a:p>
                      <a:endParaRPr lang="en-US" dirty="0"/>
                    </a:p>
                  </a:txBody>
                  <a:tcPr/>
                </a:tc>
                <a:tc>
                  <a:txBody>
                    <a:bodyPr/>
                    <a:lstStyle/>
                    <a:p>
                      <a:endParaRPr lang="en-US" dirty="0"/>
                    </a:p>
                  </a:txBody>
                  <a:tcPr/>
                </a:tc>
                <a:extLst>
                  <a:ext uri="{0D108BD9-81ED-4DB2-BD59-A6C34878D82A}">
                    <a16:rowId xmlns:a16="http://schemas.microsoft.com/office/drawing/2014/main" val="97131566"/>
                  </a:ext>
                </a:extLst>
              </a:tr>
            </a:tbl>
          </a:graphicData>
        </a:graphic>
      </p:graphicFrame>
      <p:pic>
        <p:nvPicPr>
          <p:cNvPr id="7" name="Picture 2" descr="Traditional Data Storage Model">
            <a:extLst>
              <a:ext uri="{FF2B5EF4-FFF2-40B4-BE49-F238E27FC236}">
                <a16:creationId xmlns:a16="http://schemas.microsoft.com/office/drawing/2014/main" id="{63CAD1DC-79A9-4D47-8AA0-BAFAF74387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1529" y="1825624"/>
            <a:ext cx="5072271" cy="4667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7276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970</TotalTime>
  <Words>1750</Words>
  <Application>Microsoft Office PowerPoint</Application>
  <PresentationFormat>Widescreen</PresentationFormat>
  <Paragraphs>303</Paragraphs>
  <Slides>36</Slides>
  <Notes>0</Notes>
  <HiddenSlides>0</HiddenSlides>
  <MMClips>0</MMClips>
  <ScaleCrop>false</ScaleCrop>
  <HeadingPairs>
    <vt:vector size="10" baseType="variant">
      <vt:variant>
        <vt:lpstr>Fonts Used</vt:lpstr>
      </vt:variant>
      <vt:variant>
        <vt:i4>3</vt:i4>
      </vt:variant>
      <vt:variant>
        <vt:lpstr>Theme</vt:lpstr>
      </vt:variant>
      <vt:variant>
        <vt:i4>1</vt:i4>
      </vt:variant>
      <vt:variant>
        <vt:lpstr>Links</vt:lpstr>
      </vt:variant>
      <vt:variant>
        <vt:i4>1</vt:i4>
      </vt:variant>
      <vt:variant>
        <vt:lpstr>Embedded OLE Servers</vt:lpstr>
      </vt:variant>
      <vt:variant>
        <vt:i4>1</vt:i4>
      </vt:variant>
      <vt:variant>
        <vt:lpstr>Slide Titles</vt:lpstr>
      </vt:variant>
      <vt:variant>
        <vt:i4>36</vt:i4>
      </vt:variant>
    </vt:vector>
  </HeadingPairs>
  <TitlesOfParts>
    <vt:vector size="42" baseType="lpstr">
      <vt:lpstr>Arial</vt:lpstr>
      <vt:lpstr>Calibri</vt:lpstr>
      <vt:lpstr>Calibri Light</vt:lpstr>
      <vt:lpstr>Office Theme</vt:lpstr>
      <vt:lpstr>file:///C:\Users\Domain\Desktop\2019-01-06\Database_Normalization.xlsx</vt:lpstr>
      <vt:lpstr>Bitmap Image</vt:lpstr>
      <vt:lpstr>Basic Database concepts with SQL Server</vt:lpstr>
      <vt:lpstr>What is Data ?</vt:lpstr>
      <vt:lpstr>Data vs Information</vt:lpstr>
      <vt:lpstr>Data Types</vt:lpstr>
      <vt:lpstr>Data Types</vt:lpstr>
      <vt:lpstr>Data Types</vt:lpstr>
      <vt:lpstr>Data processing</vt:lpstr>
      <vt:lpstr>Data processing</vt:lpstr>
      <vt:lpstr>Traditional Data Storage Model</vt:lpstr>
      <vt:lpstr>Introduction to Database Technology and DBMS</vt:lpstr>
      <vt:lpstr>Difference Between File based Data Storage System and DBMS</vt:lpstr>
      <vt:lpstr>RDBMS vs NoSQL vs Hadoop</vt:lpstr>
      <vt:lpstr>RDBMS</vt:lpstr>
      <vt:lpstr>RDBMS</vt:lpstr>
      <vt:lpstr>RDMBS</vt:lpstr>
      <vt:lpstr>RDMBS</vt:lpstr>
      <vt:lpstr>SQL Server Versions</vt:lpstr>
      <vt:lpstr>SQL Server Editions </vt:lpstr>
      <vt:lpstr>Features Supported by SQL Server </vt:lpstr>
      <vt:lpstr>What’s new in Microsoft SQL Server 2017</vt:lpstr>
      <vt:lpstr>SQL Server Management Studio components and configuration </vt:lpstr>
      <vt:lpstr>Data model</vt:lpstr>
      <vt:lpstr>Data Model</vt:lpstr>
      <vt:lpstr>Database model</vt:lpstr>
      <vt:lpstr>Data model </vt:lpstr>
      <vt:lpstr>Database Model</vt:lpstr>
      <vt:lpstr>Database Model</vt:lpstr>
      <vt:lpstr>Relational Model</vt:lpstr>
      <vt:lpstr>Object-oriented database models</vt:lpstr>
      <vt:lpstr>Database Design Techniques</vt:lpstr>
      <vt:lpstr>Normalization Rule</vt:lpstr>
      <vt:lpstr>ERD notations</vt:lpstr>
      <vt:lpstr>ERD notations</vt:lpstr>
      <vt:lpstr>ERD notations</vt:lpstr>
      <vt:lpstr>Assignment</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Database concepts with Sql server</dc:title>
  <dc:creator>Md. Khairul Alam</dc:creator>
  <cp:lastModifiedBy>Md. Khairul Alam</cp:lastModifiedBy>
  <cp:revision>163</cp:revision>
  <dcterms:created xsi:type="dcterms:W3CDTF">2019-01-02T04:08:15Z</dcterms:created>
  <dcterms:modified xsi:type="dcterms:W3CDTF">2019-02-16T21:39:17Z</dcterms:modified>
</cp:coreProperties>
</file>