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handoutMasterIdLst>
    <p:handoutMasterId r:id="rId16"/>
  </p:handoutMasterIdLst>
  <p:sldIdLst>
    <p:sldId id="256" r:id="rId2"/>
    <p:sldId id="291" r:id="rId3"/>
    <p:sldId id="292" r:id="rId4"/>
    <p:sldId id="301" r:id="rId5"/>
    <p:sldId id="302" r:id="rId6"/>
    <p:sldId id="305" r:id="rId7"/>
    <p:sldId id="294" r:id="rId8"/>
    <p:sldId id="293" r:id="rId9"/>
    <p:sldId id="303" r:id="rId10"/>
    <p:sldId id="304" r:id="rId11"/>
    <p:sldId id="297" r:id="rId12"/>
    <p:sldId id="298" r:id="rId13"/>
    <p:sldId id="300" r:id="rId14"/>
    <p:sldId id="29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a:extLst>
              <a:ext uri="{FF2B5EF4-FFF2-40B4-BE49-F238E27FC236}">
                <a16:creationId xmlns:a16="http://schemas.microsoft.com/office/drawing/2014/main" id="{EF0EC8E5-FE6C-47D8-A97F-6CC614B13EED}"/>
              </a:ext>
            </a:extLst>
          </p:cNvPr>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a:extLst>
              <a:ext uri="{FF2B5EF4-FFF2-40B4-BE49-F238E27FC236}">
                <a16:creationId xmlns:a16="http://schemas.microsoft.com/office/drawing/2014/main" id="{FC34DEE6-2E66-416F-BF99-BD1319F0C137}"/>
              </a:ext>
            </a:extLst>
          </p:cNvPr>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a:extLst>
              <a:ext uri="{FF2B5EF4-FFF2-40B4-BE49-F238E27FC236}">
                <a16:creationId xmlns:a16="http://schemas.microsoft.com/office/drawing/2014/main" id="{0A7E85E9-E091-49EE-87D9-73F281357A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8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614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99923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4497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0494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7171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89008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078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344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8651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1702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355777389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ransact-SQL#Flow_control" TargetMode="External"/><Relationship Id="rId2" Type="http://schemas.openxmlformats.org/officeDocument/2006/relationships/hyperlink" Target="https://en.wikipedia.org/wiki/Transact-SQL#Variables" TargetMode="External"/><Relationship Id="rId1" Type="http://schemas.openxmlformats.org/officeDocument/2006/relationships/slideLayout" Target="../slideLayouts/slideLayout2.xml"/><Relationship Id="rId6" Type="http://schemas.openxmlformats.org/officeDocument/2006/relationships/hyperlink" Target="https://en.wikipedia.org/wiki/Transact-SQL#TRY_CATCH" TargetMode="External"/><Relationship Id="rId5" Type="http://schemas.openxmlformats.org/officeDocument/2006/relationships/hyperlink" Target="https://en.wikipedia.org/wiki/Transact-SQL#BULK_INSERT" TargetMode="External"/><Relationship Id="rId4" Type="http://schemas.openxmlformats.org/officeDocument/2006/relationships/hyperlink" Target="https://en.wikipedia.org/wiki/Transact-SQL#Changes_to_DELETE_and_UPDATE_stateme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a:xfrm>
            <a:off x="198784" y="132522"/>
            <a:ext cx="11887200" cy="1885121"/>
          </a:xfrm>
        </p:spPr>
        <p:txBody>
          <a:bodyPr>
            <a:noAutofit/>
          </a:bodyPr>
          <a:lstStyle/>
          <a:p>
            <a:r>
              <a:rPr lang="en-US" sz="9600" b="1" dirty="0"/>
              <a:t>Having Fun with T-SQL</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a:xfrm>
            <a:off x="0" y="3429000"/>
            <a:ext cx="12192000" cy="1885121"/>
          </a:xfrm>
        </p:spPr>
        <p:txBody>
          <a:bodyPr>
            <a:normAutofit/>
          </a:bodyPr>
          <a:lstStyle/>
          <a:p>
            <a:r>
              <a:rPr lang="en-US" dirty="0"/>
              <a:t>Md. Khairul Alam </a:t>
            </a:r>
            <a:r>
              <a:rPr lang="en-US" sz="1100" dirty="0"/>
              <a:t>MCTS, </a:t>
            </a:r>
            <a:r>
              <a:rPr lang="en-US" sz="1100" dirty="0" smtClean="0"/>
              <a:t>MCPD, CSM</a:t>
            </a:r>
            <a:endParaRPr lang="en-US" sz="1100" dirty="0"/>
          </a:p>
          <a:p>
            <a:r>
              <a:rPr lang="en-US" dirty="0"/>
              <a:t>Software Engineer, AML</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A12B-9A73-4092-A929-D53F9DC4603A}"/>
              </a:ext>
            </a:extLst>
          </p:cNvPr>
          <p:cNvSpPr>
            <a:spLocks noGrp="1"/>
          </p:cNvSpPr>
          <p:nvPr>
            <p:ph type="title"/>
          </p:nvPr>
        </p:nvSpPr>
        <p:spPr/>
        <p:txBody>
          <a:bodyPr/>
          <a:lstStyle/>
          <a:p>
            <a:r>
              <a:rPr lang="en-US" dirty="0"/>
              <a:t>T-SQL Features</a:t>
            </a:r>
          </a:p>
        </p:txBody>
      </p:sp>
      <p:sp>
        <p:nvSpPr>
          <p:cNvPr id="3" name="Content Placeholder 2">
            <a:extLst>
              <a:ext uri="{FF2B5EF4-FFF2-40B4-BE49-F238E27FC236}">
                <a16:creationId xmlns:a16="http://schemas.microsoft.com/office/drawing/2014/main" id="{B81285E4-2D3B-4924-A04D-400ED7D0C3F4}"/>
              </a:ext>
            </a:extLst>
          </p:cNvPr>
          <p:cNvSpPr>
            <a:spLocks noGrp="1"/>
          </p:cNvSpPr>
          <p:nvPr>
            <p:ph idx="1"/>
          </p:nvPr>
        </p:nvSpPr>
        <p:spPr/>
        <p:txBody>
          <a:bodyPr/>
          <a:lstStyle/>
          <a:p>
            <a:r>
              <a:rPr lang="en-US" dirty="0"/>
              <a:t>View</a:t>
            </a:r>
          </a:p>
          <a:p>
            <a:r>
              <a:rPr lang="en-US" dirty="0"/>
              <a:t>Function</a:t>
            </a:r>
          </a:p>
          <a:p>
            <a:r>
              <a:rPr lang="en-US" dirty="0"/>
              <a:t>Store Procedure</a:t>
            </a:r>
          </a:p>
          <a:p>
            <a:r>
              <a:rPr lang="en-US" dirty="0"/>
              <a:t>Pivot </a:t>
            </a:r>
            <a:r>
              <a:rPr lang="en-US"/>
              <a:t>Unpivot </a:t>
            </a:r>
            <a:endParaRPr lang="en-US" dirty="0"/>
          </a:p>
          <a:p>
            <a:r>
              <a:rPr lang="en-US" dirty="0"/>
              <a:t>Dynamic SQL</a:t>
            </a:r>
          </a:p>
        </p:txBody>
      </p:sp>
    </p:spTree>
    <p:extLst>
      <p:ext uri="{BB962C8B-B14F-4D97-AF65-F5344CB8AC3E}">
        <p14:creationId xmlns:p14="http://schemas.microsoft.com/office/powerpoint/2010/main" val="8737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437-866A-4B73-BF24-403F2ABB6910}"/>
              </a:ext>
            </a:extLst>
          </p:cNvPr>
          <p:cNvSpPr>
            <a:spLocks noGrp="1"/>
          </p:cNvSpPr>
          <p:nvPr>
            <p:ph type="title"/>
          </p:nvPr>
        </p:nvSpPr>
        <p:spPr/>
        <p:txBody>
          <a:bodyPr/>
          <a:lstStyle/>
          <a:p>
            <a:r>
              <a:rPr lang="en-US" dirty="0"/>
              <a:t>DDL &amp; DML Hands on with T-SQL Features </a:t>
            </a:r>
          </a:p>
        </p:txBody>
      </p:sp>
      <p:graphicFrame>
        <p:nvGraphicFramePr>
          <p:cNvPr id="5" name="Content Placeholder 4">
            <a:extLst>
              <a:ext uri="{FF2B5EF4-FFF2-40B4-BE49-F238E27FC236}">
                <a16:creationId xmlns:a16="http://schemas.microsoft.com/office/drawing/2014/main" id="{E4527623-1776-4916-A33C-36FECBAB7602}"/>
              </a:ext>
            </a:extLst>
          </p:cNvPr>
          <p:cNvGraphicFramePr>
            <a:graphicFrameLocks noGrp="1"/>
          </p:cNvGraphicFramePr>
          <p:nvPr>
            <p:ph idx="1"/>
            <p:extLst>
              <p:ext uri="{D42A27DB-BD31-4B8C-83A1-F6EECF244321}">
                <p14:modId xmlns:p14="http://schemas.microsoft.com/office/powerpoint/2010/main" val="255544188"/>
              </p:ext>
            </p:extLst>
          </p:nvPr>
        </p:nvGraphicFramePr>
        <p:xfrm>
          <a:off x="838200" y="1825625"/>
          <a:ext cx="10515600" cy="478721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63340025"/>
                    </a:ext>
                  </a:extLst>
                </a:gridCol>
              </a:tblGrid>
              <a:tr h="1699539">
                <a:tc>
                  <a:txBody>
                    <a:bodyPr/>
                    <a:lstStyle/>
                    <a:p>
                      <a:r>
                        <a:rPr lang="en-US" sz="3200" b="0" dirty="0"/>
                        <a:t>Become Novice To Ninja</a:t>
                      </a:r>
                    </a:p>
                  </a:txBody>
                  <a:tcPr/>
                </a:tc>
                <a:extLst>
                  <a:ext uri="{0D108BD9-81ED-4DB2-BD59-A6C34878D82A}">
                    <a16:rowId xmlns:a16="http://schemas.microsoft.com/office/drawing/2014/main" val="1016898550"/>
                  </a:ext>
                </a:extLst>
              </a:tr>
              <a:tr h="3087671">
                <a:tc>
                  <a:txBody>
                    <a:bodyPr/>
                    <a:lstStyle/>
                    <a:p>
                      <a:endParaRPr lang="en-US" dirty="0"/>
                    </a:p>
                  </a:txBody>
                  <a:tcPr/>
                </a:tc>
                <a:extLst>
                  <a:ext uri="{0D108BD9-81ED-4DB2-BD59-A6C34878D82A}">
                    <a16:rowId xmlns:a16="http://schemas.microsoft.com/office/drawing/2014/main" val="3628941782"/>
                  </a:ext>
                </a:extLst>
              </a:tr>
            </a:tbl>
          </a:graphicData>
        </a:graphic>
      </p:graphicFrame>
      <p:pic>
        <p:nvPicPr>
          <p:cNvPr id="6" name="Picture 5">
            <a:extLst>
              <a:ext uri="{FF2B5EF4-FFF2-40B4-BE49-F238E27FC236}">
                <a16:creationId xmlns:a16="http://schemas.microsoft.com/office/drawing/2014/main" id="{79577838-295F-4BA6-8119-DC3E3399EDC2}"/>
              </a:ext>
            </a:extLst>
          </p:cNvPr>
          <p:cNvPicPr>
            <a:picLocks noChangeAspect="1"/>
          </p:cNvPicPr>
          <p:nvPr/>
        </p:nvPicPr>
        <p:blipFill>
          <a:blip r:embed="rId2"/>
          <a:stretch>
            <a:fillRect/>
          </a:stretch>
        </p:blipFill>
        <p:spPr>
          <a:xfrm>
            <a:off x="838200" y="2676939"/>
            <a:ext cx="10515600" cy="3815936"/>
          </a:xfrm>
          <a:prstGeom prst="rect">
            <a:avLst/>
          </a:prstGeom>
        </p:spPr>
      </p:pic>
    </p:spTree>
    <p:extLst>
      <p:ext uri="{BB962C8B-B14F-4D97-AF65-F5344CB8AC3E}">
        <p14:creationId xmlns:p14="http://schemas.microsoft.com/office/powerpoint/2010/main" val="387631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A25F-8966-4170-A6AA-D3A903F9B455}"/>
              </a:ext>
            </a:extLst>
          </p:cNvPr>
          <p:cNvSpPr>
            <a:spLocks noGrp="1"/>
          </p:cNvSpPr>
          <p:nvPr>
            <p:ph type="title"/>
          </p:nvPr>
        </p:nvSpPr>
        <p:spPr/>
        <p:txBody>
          <a:bodyPr/>
          <a:lstStyle/>
          <a:p>
            <a:r>
              <a:rPr lang="en-US" dirty="0"/>
              <a:t>Tips and Tricks</a:t>
            </a:r>
          </a:p>
        </p:txBody>
      </p:sp>
      <p:sp>
        <p:nvSpPr>
          <p:cNvPr id="3" name="Content Placeholder 2">
            <a:extLst>
              <a:ext uri="{FF2B5EF4-FFF2-40B4-BE49-F238E27FC236}">
                <a16:creationId xmlns:a16="http://schemas.microsoft.com/office/drawing/2014/main" id="{AE82BEE3-00CA-4E44-ADB3-304C0F8BAD0F}"/>
              </a:ext>
            </a:extLst>
          </p:cNvPr>
          <p:cNvSpPr>
            <a:spLocks noGrp="1"/>
          </p:cNvSpPr>
          <p:nvPr>
            <p:ph idx="1"/>
          </p:nvPr>
        </p:nvSpPr>
        <p:spPr/>
        <p:txBody>
          <a:bodyPr/>
          <a:lstStyle/>
          <a:p>
            <a:r>
              <a:rPr lang="en-US" dirty="0"/>
              <a:t>Mastering T-SQL</a:t>
            </a:r>
          </a:p>
          <a:p>
            <a:r>
              <a:rPr lang="en-US" dirty="0"/>
              <a:t>Export Import Database</a:t>
            </a:r>
          </a:p>
        </p:txBody>
      </p:sp>
    </p:spTree>
    <p:extLst>
      <p:ext uri="{BB962C8B-B14F-4D97-AF65-F5344CB8AC3E}">
        <p14:creationId xmlns:p14="http://schemas.microsoft.com/office/powerpoint/2010/main" val="26085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062E-F7CC-42D5-906D-487A1B6E2D19}"/>
              </a:ext>
            </a:extLst>
          </p:cNvPr>
          <p:cNvSpPr>
            <a:spLocks noGrp="1"/>
          </p:cNvSpPr>
          <p:nvPr>
            <p:ph type="title"/>
          </p:nvPr>
        </p:nvSpPr>
        <p:spPr/>
        <p:txBody>
          <a:bodyPr/>
          <a:lstStyle/>
          <a:p>
            <a:r>
              <a:rPr lang="en-US" dirty="0"/>
              <a:t>View</a:t>
            </a:r>
          </a:p>
        </p:txBody>
      </p:sp>
      <p:sp>
        <p:nvSpPr>
          <p:cNvPr id="5" name="Content Placeholder 4">
            <a:extLst>
              <a:ext uri="{FF2B5EF4-FFF2-40B4-BE49-F238E27FC236}">
                <a16:creationId xmlns:a16="http://schemas.microsoft.com/office/drawing/2014/main" id="{04937F3F-EEAD-4812-BC57-2F647F713ABF}"/>
              </a:ext>
            </a:extLst>
          </p:cNvPr>
          <p:cNvSpPr>
            <a:spLocks noGrp="1"/>
          </p:cNvSpPr>
          <p:nvPr>
            <p:ph idx="1"/>
          </p:nvPr>
        </p:nvSpPr>
        <p:spPr/>
        <p:txBody>
          <a:bodyPr/>
          <a:lstStyle/>
          <a:p>
            <a:pPr marL="0" indent="0">
              <a:buNone/>
            </a:pPr>
            <a:r>
              <a:rPr lang="en-US" dirty="0"/>
              <a:t>A VIEW, in essence, is a virtual table that does not physically exist in SQL Server. Rather, it is created by a query joining one or more tables.</a:t>
            </a:r>
          </a:p>
          <a:p>
            <a:pPr marL="0" indent="0">
              <a:buNone/>
            </a:pPr>
            <a:endParaRPr lang="en-US" dirty="0"/>
          </a:p>
          <a:p>
            <a:pPr marL="0" indent="0">
              <a:buNone/>
            </a:pPr>
            <a:r>
              <a:rPr lang="en-US" dirty="0"/>
              <a:t>CREATE VIEW [</a:t>
            </a:r>
            <a:r>
              <a:rPr lang="en-US" dirty="0" err="1"/>
              <a:t>schema_name</a:t>
            </a:r>
            <a:r>
              <a:rPr lang="en-US" dirty="0"/>
              <a:t>.]</a:t>
            </a:r>
            <a:r>
              <a:rPr lang="en-US" dirty="0" err="1"/>
              <a:t>view_name</a:t>
            </a:r>
            <a:r>
              <a:rPr lang="en-US" dirty="0"/>
              <a:t> AS</a:t>
            </a:r>
          </a:p>
          <a:p>
            <a:pPr marL="0" indent="0">
              <a:buNone/>
            </a:pPr>
            <a:r>
              <a:rPr lang="en-US" dirty="0"/>
              <a:t>  [ WITH { ENCRYPTION | SCHEMABINDING | VIEW_METADATA }</a:t>
            </a:r>
          </a:p>
          <a:p>
            <a:pPr marL="0" indent="0">
              <a:buNone/>
            </a:pPr>
            <a:r>
              <a:rPr lang="en-US" dirty="0"/>
              <a:t>  SELECT expressions</a:t>
            </a:r>
          </a:p>
          <a:p>
            <a:pPr marL="0" indent="0">
              <a:buNone/>
            </a:pPr>
            <a:r>
              <a:rPr lang="en-US" dirty="0"/>
              <a:t>  FROM tables</a:t>
            </a:r>
          </a:p>
          <a:p>
            <a:pPr marL="0" indent="0">
              <a:buNone/>
            </a:pPr>
            <a:r>
              <a:rPr lang="en-US" dirty="0"/>
              <a:t>  [WHERE conditions];</a:t>
            </a:r>
          </a:p>
        </p:txBody>
      </p:sp>
    </p:spTree>
    <p:extLst>
      <p:ext uri="{BB962C8B-B14F-4D97-AF65-F5344CB8AC3E}">
        <p14:creationId xmlns:p14="http://schemas.microsoft.com/office/powerpoint/2010/main" val="1062897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E569-5C9D-4C90-BA8A-9D6FD0F5DBFE}"/>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A8C71B99-094E-45A1-841E-0D2982E45648}"/>
              </a:ext>
            </a:extLst>
          </p:cNvPr>
          <p:cNvSpPr>
            <a:spLocks noGrp="1"/>
          </p:cNvSpPr>
          <p:nvPr>
            <p:ph idx="1"/>
          </p:nvPr>
        </p:nvSpPr>
        <p:spPr/>
        <p:txBody>
          <a:bodyPr/>
          <a:lstStyle/>
          <a:p>
            <a:pPr marL="0" indent="0">
              <a:buNone/>
            </a:pPr>
            <a:r>
              <a:rPr lang="en-US" dirty="0"/>
              <a:t>Q &amp; A</a:t>
            </a:r>
          </a:p>
        </p:txBody>
      </p:sp>
    </p:spTree>
    <p:extLst>
      <p:ext uri="{BB962C8B-B14F-4D97-AF65-F5344CB8AC3E}">
        <p14:creationId xmlns:p14="http://schemas.microsoft.com/office/powerpoint/2010/main" val="224742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7EC2-C2EE-4300-B3DC-EB009D1C390C}"/>
              </a:ext>
            </a:extLst>
          </p:cNvPr>
          <p:cNvSpPr>
            <a:spLocks noGrp="1"/>
          </p:cNvSpPr>
          <p:nvPr>
            <p:ph type="title"/>
          </p:nvPr>
        </p:nvSpPr>
        <p:spPr>
          <a:xfrm>
            <a:off x="838200" y="365125"/>
            <a:ext cx="10515600" cy="854075"/>
          </a:xfrm>
        </p:spPr>
        <p:txBody>
          <a:bodyPr/>
          <a:lstStyle/>
          <a:p>
            <a:r>
              <a:rPr lang="en-US" b="1" dirty="0"/>
              <a:t>SQL </a:t>
            </a:r>
          </a:p>
        </p:txBody>
      </p:sp>
      <p:sp>
        <p:nvSpPr>
          <p:cNvPr id="3" name="Content Placeholder 2">
            <a:extLst>
              <a:ext uri="{FF2B5EF4-FFF2-40B4-BE49-F238E27FC236}">
                <a16:creationId xmlns:a16="http://schemas.microsoft.com/office/drawing/2014/main" id="{9F4BBBDA-6A74-432B-9C8A-779CBB9D5F3E}"/>
              </a:ext>
            </a:extLst>
          </p:cNvPr>
          <p:cNvSpPr>
            <a:spLocks noGrp="1"/>
          </p:cNvSpPr>
          <p:nvPr>
            <p:ph idx="1"/>
          </p:nvPr>
        </p:nvSpPr>
        <p:spPr>
          <a:xfrm>
            <a:off x="838200" y="1219200"/>
            <a:ext cx="10515600" cy="4957763"/>
          </a:xfrm>
        </p:spPr>
        <p:txBody>
          <a:bodyPr/>
          <a:lstStyle/>
          <a:p>
            <a:r>
              <a:rPr lang="en-US" b="1" dirty="0"/>
              <a:t>SQL (Structured Query Language)</a:t>
            </a:r>
            <a:r>
              <a:rPr lang="en-US" dirty="0"/>
              <a:t> is the query language used for communicating with data held in a relational database. It’s used as the standard language across all relational database management systems. However, each database management system has its own extensions thus the syntax and some functionalities might be different.</a:t>
            </a:r>
          </a:p>
          <a:p>
            <a:r>
              <a:rPr lang="en-US" dirty="0"/>
              <a:t>SQL was developed by IBM in the early 1970s under the name SEQUEL. Then due to some level trademark issues, it’s renamed to SQL, though a lot of people still call it sequel today.</a:t>
            </a:r>
          </a:p>
          <a:p>
            <a:pPr marL="0" indent="0">
              <a:buNone/>
            </a:pPr>
            <a:endParaRPr lang="en-US" dirty="0"/>
          </a:p>
        </p:txBody>
      </p:sp>
    </p:spTree>
    <p:extLst>
      <p:ext uri="{BB962C8B-B14F-4D97-AF65-F5344CB8AC3E}">
        <p14:creationId xmlns:p14="http://schemas.microsoft.com/office/powerpoint/2010/main" val="164019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4347-6826-4278-AA48-97804C266EB4}"/>
              </a:ext>
            </a:extLst>
          </p:cNvPr>
          <p:cNvSpPr>
            <a:spLocks noGrp="1"/>
          </p:cNvSpPr>
          <p:nvPr>
            <p:ph type="title"/>
          </p:nvPr>
        </p:nvSpPr>
        <p:spPr>
          <a:xfrm>
            <a:off x="838200" y="365126"/>
            <a:ext cx="10515600" cy="920336"/>
          </a:xfrm>
        </p:spPr>
        <p:txBody>
          <a:bodyPr/>
          <a:lstStyle/>
          <a:p>
            <a:r>
              <a:rPr lang="en-US" dirty="0"/>
              <a:t>T-SQL vs PL/SQL vs PL/pgSQL</a:t>
            </a:r>
          </a:p>
        </p:txBody>
      </p:sp>
      <p:sp>
        <p:nvSpPr>
          <p:cNvPr id="3" name="Content Placeholder 2">
            <a:extLst>
              <a:ext uri="{FF2B5EF4-FFF2-40B4-BE49-F238E27FC236}">
                <a16:creationId xmlns:a16="http://schemas.microsoft.com/office/drawing/2014/main" id="{4031EF4F-976A-4EEA-8DC8-2D9370B33082}"/>
              </a:ext>
            </a:extLst>
          </p:cNvPr>
          <p:cNvSpPr>
            <a:spLocks noGrp="1"/>
          </p:cNvSpPr>
          <p:nvPr>
            <p:ph idx="1"/>
          </p:nvPr>
        </p:nvSpPr>
        <p:spPr>
          <a:xfrm>
            <a:off x="838200" y="1285462"/>
            <a:ext cx="10515600" cy="4891501"/>
          </a:xfrm>
        </p:spPr>
        <p:txBody>
          <a:bodyPr/>
          <a:lstStyle/>
          <a:p>
            <a:r>
              <a:rPr lang="en-US" dirty="0"/>
              <a:t>TSQL, or T-SQL, shorts for Transaction-SQL, is an enhanced version of SQL which has with some extensions built on top of it. TSQL was originally developed by Sybase &amp; now is owned by Microsoft.</a:t>
            </a:r>
          </a:p>
          <a:p>
            <a:r>
              <a:rPr lang="en-US" dirty="0"/>
              <a:t>TSQL adds some advanced features to SQL to make it more powerful such as declared variables, transaction control, error and exception handling, string operations, date and time processing.</a:t>
            </a:r>
          </a:p>
          <a:p>
            <a:r>
              <a:rPr lang="en-US" dirty="0"/>
              <a:t>These additions make T-SQL comply with the Turing completeness test, a test that determines the universality of a computing language. SQL is not Turing complete and is very limited in the scope of what it can do.</a:t>
            </a:r>
          </a:p>
          <a:p>
            <a:pPr marL="0" indent="0">
              <a:buNone/>
            </a:pPr>
            <a:endParaRPr lang="en-US" dirty="0"/>
          </a:p>
        </p:txBody>
      </p:sp>
    </p:spTree>
    <p:extLst>
      <p:ext uri="{BB962C8B-B14F-4D97-AF65-F5344CB8AC3E}">
        <p14:creationId xmlns:p14="http://schemas.microsoft.com/office/powerpoint/2010/main" val="235879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3C7F-3B5A-4CCF-9AB8-DD69A67195EF}"/>
              </a:ext>
            </a:extLst>
          </p:cNvPr>
          <p:cNvSpPr>
            <a:spLocks noGrp="1"/>
          </p:cNvSpPr>
          <p:nvPr>
            <p:ph type="title"/>
          </p:nvPr>
        </p:nvSpPr>
        <p:spPr/>
        <p:txBody>
          <a:bodyPr/>
          <a:lstStyle/>
          <a:p>
            <a:r>
              <a:rPr lang="en-US" dirty="0"/>
              <a:t>T-SQL vs PL/SQL vs PL/pgSQL</a:t>
            </a:r>
          </a:p>
        </p:txBody>
      </p:sp>
      <p:sp>
        <p:nvSpPr>
          <p:cNvPr id="3" name="Content Placeholder 2">
            <a:extLst>
              <a:ext uri="{FF2B5EF4-FFF2-40B4-BE49-F238E27FC236}">
                <a16:creationId xmlns:a16="http://schemas.microsoft.com/office/drawing/2014/main" id="{F7C5C2E3-2FF8-4655-97DE-F79FDD8F185F}"/>
              </a:ext>
            </a:extLst>
          </p:cNvPr>
          <p:cNvSpPr>
            <a:spLocks noGrp="1"/>
          </p:cNvSpPr>
          <p:nvPr>
            <p:ph idx="1"/>
          </p:nvPr>
        </p:nvSpPr>
        <p:spPr/>
        <p:txBody>
          <a:bodyPr/>
          <a:lstStyle/>
          <a:p>
            <a:r>
              <a:rPr lang="en-US" dirty="0"/>
              <a:t>PL/SQL or Procedural Language/SQL is another extended form of SQL which is used by Oracle for their database.</a:t>
            </a:r>
          </a:p>
          <a:p>
            <a:r>
              <a:rPr lang="en-US" dirty="0"/>
              <a:t>The main difference between the TSQL and PL/SQL is the way they handle variables, stored procedures, and built-in functions. TSQL is also considered easier and simpler to understand while PL/SQL seems to be more complicated</a:t>
            </a:r>
          </a:p>
          <a:p>
            <a:endParaRPr lang="en-US" dirty="0"/>
          </a:p>
        </p:txBody>
      </p:sp>
    </p:spTree>
    <p:extLst>
      <p:ext uri="{BB962C8B-B14F-4D97-AF65-F5344CB8AC3E}">
        <p14:creationId xmlns:p14="http://schemas.microsoft.com/office/powerpoint/2010/main" val="17075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C87F-AF0F-4A9C-A782-6E557C3C016B}"/>
              </a:ext>
            </a:extLst>
          </p:cNvPr>
          <p:cNvSpPr>
            <a:spLocks noGrp="1"/>
          </p:cNvSpPr>
          <p:nvPr>
            <p:ph type="title"/>
          </p:nvPr>
        </p:nvSpPr>
        <p:spPr/>
        <p:txBody>
          <a:bodyPr/>
          <a:lstStyle/>
          <a:p>
            <a:r>
              <a:rPr lang="en-US" b="1" dirty="0"/>
              <a:t>T-SQL vs PL/SQL vs PL/pgSQL</a:t>
            </a:r>
          </a:p>
        </p:txBody>
      </p:sp>
      <p:sp>
        <p:nvSpPr>
          <p:cNvPr id="3" name="Content Placeholder 2">
            <a:extLst>
              <a:ext uri="{FF2B5EF4-FFF2-40B4-BE49-F238E27FC236}">
                <a16:creationId xmlns:a16="http://schemas.microsoft.com/office/drawing/2014/main" id="{65683E89-215A-4A04-A70F-9BD00412A0E4}"/>
              </a:ext>
            </a:extLst>
          </p:cNvPr>
          <p:cNvSpPr>
            <a:spLocks noGrp="1"/>
          </p:cNvSpPr>
          <p:nvPr>
            <p:ph idx="1"/>
          </p:nvPr>
        </p:nvSpPr>
        <p:spPr/>
        <p:txBody>
          <a:bodyPr/>
          <a:lstStyle/>
          <a:p>
            <a:r>
              <a:rPr lang="en-US" dirty="0"/>
              <a:t>PL/PgSQL is a PostgreSQL-specific procedural language based on SQL. Similar to TSQL and PL/SQL, it adds some advanced features to SQL such as loops, variables, error and exception handling, etc.</a:t>
            </a:r>
          </a:p>
          <a:p>
            <a:r>
              <a:rPr lang="en-US" dirty="0"/>
              <a:t>PL/pgSQL functions are considered as the better replacement for SQL functions in saving the client/server communication cost, this can result in a considerable performance increase</a:t>
            </a:r>
          </a:p>
          <a:p>
            <a:endParaRPr lang="en-US" dirty="0"/>
          </a:p>
        </p:txBody>
      </p:sp>
    </p:spTree>
    <p:extLst>
      <p:ext uri="{BB962C8B-B14F-4D97-AF65-F5344CB8AC3E}">
        <p14:creationId xmlns:p14="http://schemas.microsoft.com/office/powerpoint/2010/main" val="385988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08A9-0FBF-4012-B92C-B2566950B603}"/>
              </a:ext>
            </a:extLst>
          </p:cNvPr>
          <p:cNvSpPr>
            <a:spLocks noGrp="1"/>
          </p:cNvSpPr>
          <p:nvPr>
            <p:ph type="title"/>
          </p:nvPr>
        </p:nvSpPr>
        <p:spPr/>
        <p:txBody>
          <a:bodyPr/>
          <a:lstStyle/>
          <a:p>
            <a:r>
              <a:rPr lang="en-US" b="1" dirty="0"/>
              <a:t>T-SQL Commands</a:t>
            </a:r>
            <a:endParaRPr lang="en-US" dirty="0"/>
          </a:p>
        </p:txBody>
      </p:sp>
      <p:sp>
        <p:nvSpPr>
          <p:cNvPr id="3" name="Content Placeholder 2">
            <a:extLst>
              <a:ext uri="{FF2B5EF4-FFF2-40B4-BE49-F238E27FC236}">
                <a16:creationId xmlns:a16="http://schemas.microsoft.com/office/drawing/2014/main" id="{0928957F-57CE-4C1A-AA43-5AC54EFE2F98}"/>
              </a:ext>
            </a:extLst>
          </p:cNvPr>
          <p:cNvSpPr>
            <a:spLocks noGrp="1"/>
          </p:cNvSpPr>
          <p:nvPr>
            <p:ph idx="1"/>
          </p:nvPr>
        </p:nvSpPr>
        <p:spPr/>
        <p:txBody>
          <a:bodyPr/>
          <a:lstStyle/>
          <a:p>
            <a:pPr marL="0" indent="0">
              <a:buNone/>
            </a:pPr>
            <a:r>
              <a:rPr lang="en-US" dirty="0"/>
              <a:t>Data Definition Language (DDL) statements</a:t>
            </a:r>
          </a:p>
          <a:p>
            <a:pPr marL="0" indent="0">
              <a:buNone/>
            </a:pPr>
            <a:r>
              <a:rPr lang="en-US" dirty="0"/>
              <a:t>Data Management Language (DML) statements</a:t>
            </a:r>
          </a:p>
          <a:p>
            <a:pPr marL="0" indent="0">
              <a:buNone/>
            </a:pPr>
            <a:r>
              <a:rPr lang="en-US" dirty="0"/>
              <a:t>Query statements</a:t>
            </a:r>
          </a:p>
          <a:p>
            <a:pPr marL="0" indent="0">
              <a:buNone/>
            </a:pPr>
            <a:r>
              <a:rPr lang="en-US" dirty="0"/>
              <a:t>Flow of control statements</a:t>
            </a:r>
          </a:p>
          <a:p>
            <a:pPr marL="0" indent="0">
              <a:buNone/>
            </a:pPr>
            <a:r>
              <a:rPr lang="en-US" dirty="0"/>
              <a:t>Assignment statements</a:t>
            </a:r>
          </a:p>
          <a:p>
            <a:pPr marL="0" indent="0">
              <a:buNone/>
            </a:pPr>
            <a:r>
              <a:rPr lang="en-US" dirty="0"/>
              <a:t>Transaction statements</a:t>
            </a:r>
          </a:p>
          <a:p>
            <a:pPr marL="0" indent="0">
              <a:buNone/>
            </a:pPr>
            <a:r>
              <a:rPr lang="en-US" dirty="0"/>
              <a:t>Procedure statements</a:t>
            </a:r>
          </a:p>
          <a:p>
            <a:pPr marL="0" indent="0">
              <a:buNone/>
            </a:pPr>
            <a:r>
              <a:rPr lang="en-US" dirty="0"/>
              <a:t>Other statements</a:t>
            </a:r>
          </a:p>
        </p:txBody>
      </p:sp>
    </p:spTree>
    <p:extLst>
      <p:ext uri="{BB962C8B-B14F-4D97-AF65-F5344CB8AC3E}">
        <p14:creationId xmlns:p14="http://schemas.microsoft.com/office/powerpoint/2010/main" val="278079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C0D8-C6AA-454B-BF0E-E5E036D15D6D}"/>
              </a:ext>
            </a:extLst>
          </p:cNvPr>
          <p:cNvSpPr>
            <a:spLocks noGrp="1"/>
          </p:cNvSpPr>
          <p:nvPr>
            <p:ph type="title"/>
          </p:nvPr>
        </p:nvSpPr>
        <p:spPr/>
        <p:txBody>
          <a:bodyPr/>
          <a:lstStyle/>
          <a:p>
            <a:r>
              <a:rPr lang="en-US" b="1" dirty="0"/>
              <a:t>T-SQL Commands</a:t>
            </a:r>
          </a:p>
        </p:txBody>
      </p:sp>
      <p:pic>
        <p:nvPicPr>
          <p:cNvPr id="7170" name="Picture 2" descr="SQL command can be divided into three subgroups, DDL, DML and DCL">
            <a:extLst>
              <a:ext uri="{FF2B5EF4-FFF2-40B4-BE49-F238E27FC236}">
                <a16:creationId xmlns:a16="http://schemas.microsoft.com/office/drawing/2014/main" id="{DBA0FB6C-0598-4736-9792-CE1556B887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365" y="1510749"/>
            <a:ext cx="11198087" cy="498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7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845-31E2-4A06-A60E-EDAE1A7142B0}"/>
              </a:ext>
            </a:extLst>
          </p:cNvPr>
          <p:cNvSpPr>
            <a:spLocks noGrp="1"/>
          </p:cNvSpPr>
          <p:nvPr>
            <p:ph type="title"/>
          </p:nvPr>
        </p:nvSpPr>
        <p:spPr/>
        <p:txBody>
          <a:bodyPr/>
          <a:lstStyle/>
          <a:p>
            <a:r>
              <a:rPr lang="en-US" b="1" dirty="0"/>
              <a:t>T-SQL Features</a:t>
            </a:r>
          </a:p>
        </p:txBody>
      </p:sp>
      <p:sp>
        <p:nvSpPr>
          <p:cNvPr id="3" name="Content Placeholder 2">
            <a:extLst>
              <a:ext uri="{FF2B5EF4-FFF2-40B4-BE49-F238E27FC236}">
                <a16:creationId xmlns:a16="http://schemas.microsoft.com/office/drawing/2014/main" id="{B385A4DF-6321-41D9-B47D-654058BE86AC}"/>
              </a:ext>
            </a:extLst>
          </p:cNvPr>
          <p:cNvSpPr>
            <a:spLocks noGrp="1"/>
          </p:cNvSpPr>
          <p:nvPr>
            <p:ph idx="1"/>
          </p:nvPr>
        </p:nvSpPr>
        <p:spPr/>
        <p:txBody>
          <a:bodyPr>
            <a:normAutofit lnSpcReduction="10000"/>
          </a:bodyPr>
          <a:lstStyle/>
          <a:p>
            <a:r>
              <a:rPr lang="en-US" dirty="0">
                <a:solidFill>
                  <a:schemeClr val="tx1">
                    <a:lumMod val="95000"/>
                  </a:schemeClr>
                </a:solidFill>
                <a:hlinkClick r:id="rId2">
                  <a:extLst>
                    <a:ext uri="{A12FA001-AC4F-418D-AE19-62706E023703}">
                      <ahyp:hlinkClr xmlns:ahyp="http://schemas.microsoft.com/office/drawing/2018/hyperlinkcolor" xmlns="" val="tx"/>
                    </a:ext>
                  </a:extLst>
                </a:hlinkClick>
              </a:rPr>
              <a:t>Variables</a:t>
            </a:r>
            <a:endParaRPr lang="en-US" dirty="0">
              <a:solidFill>
                <a:schemeClr val="tx1">
                  <a:lumMod val="95000"/>
                </a:schemeClr>
              </a:solidFill>
            </a:endParaRPr>
          </a:p>
          <a:p>
            <a:r>
              <a:rPr lang="en-US" dirty="0">
                <a:solidFill>
                  <a:schemeClr val="tx1">
                    <a:lumMod val="95000"/>
                  </a:schemeClr>
                </a:solidFill>
                <a:hlinkClick r:id="rId3">
                  <a:extLst>
                    <a:ext uri="{A12FA001-AC4F-418D-AE19-62706E023703}">
                      <ahyp:hlinkClr xmlns:ahyp="http://schemas.microsoft.com/office/drawing/2018/hyperlinkcolor" xmlns="" val="tx"/>
                    </a:ext>
                  </a:extLst>
                </a:hlinkClick>
              </a:rPr>
              <a:t>Flow control</a:t>
            </a:r>
            <a:endParaRPr lang="en-US" dirty="0">
              <a:solidFill>
                <a:schemeClr val="tx1">
                  <a:lumMod val="95000"/>
                </a:schemeClr>
              </a:solidFill>
            </a:endParaRPr>
          </a:p>
          <a:p>
            <a:r>
              <a:rPr lang="en-US" dirty="0">
                <a:solidFill>
                  <a:schemeClr val="tx1">
                    <a:lumMod val="95000"/>
                  </a:schemeClr>
                </a:solidFill>
              </a:rPr>
              <a:t>Basic CRUD</a:t>
            </a:r>
          </a:p>
          <a:p>
            <a:r>
              <a:rPr lang="en-US" dirty="0">
                <a:solidFill>
                  <a:schemeClr val="tx1">
                    <a:lumMod val="95000"/>
                  </a:schemeClr>
                </a:solidFill>
                <a:hlinkClick r:id="rId4">
                  <a:extLst>
                    <a:ext uri="{A12FA001-AC4F-418D-AE19-62706E023703}">
                      <ahyp:hlinkClr xmlns:ahyp="http://schemas.microsoft.com/office/drawing/2018/hyperlinkcolor" xmlns="" val="tx"/>
                    </a:ext>
                  </a:extLst>
                </a:hlinkClick>
              </a:rPr>
              <a:t>Changes to DELETE and UPDATE statements</a:t>
            </a:r>
            <a:endParaRPr lang="en-US" dirty="0">
              <a:solidFill>
                <a:schemeClr val="tx1">
                  <a:lumMod val="95000"/>
                </a:schemeClr>
              </a:solidFill>
            </a:endParaRPr>
          </a:p>
          <a:p>
            <a:r>
              <a:rPr lang="en-US" dirty="0">
                <a:solidFill>
                  <a:schemeClr val="tx1">
                    <a:lumMod val="95000"/>
                  </a:schemeClr>
                </a:solidFill>
                <a:hlinkClick r:id="rId5">
                  <a:extLst>
                    <a:ext uri="{A12FA001-AC4F-418D-AE19-62706E023703}">
                      <ahyp:hlinkClr xmlns:ahyp="http://schemas.microsoft.com/office/drawing/2018/hyperlinkcolor" xmlns="" val="tx"/>
                    </a:ext>
                  </a:extLst>
                </a:hlinkClick>
              </a:rPr>
              <a:t>BULK INSERT</a:t>
            </a:r>
            <a:endParaRPr lang="en-US" dirty="0">
              <a:solidFill>
                <a:schemeClr val="tx1">
                  <a:lumMod val="95000"/>
                </a:schemeClr>
              </a:solidFill>
            </a:endParaRPr>
          </a:p>
          <a:p>
            <a:r>
              <a:rPr lang="en-US" dirty="0">
                <a:solidFill>
                  <a:schemeClr val="tx1">
                    <a:lumMod val="95000"/>
                  </a:schemeClr>
                </a:solidFill>
                <a:hlinkClick r:id="rId6">
                  <a:extLst>
                    <a:ext uri="{A12FA001-AC4F-418D-AE19-62706E023703}">
                      <ahyp:hlinkClr xmlns:ahyp="http://schemas.microsoft.com/office/drawing/2018/hyperlinkcolor" xmlns="" val="tx"/>
                    </a:ext>
                  </a:extLst>
                </a:hlinkClick>
              </a:rPr>
              <a:t>TRY CATCH</a:t>
            </a:r>
            <a:endParaRPr lang="en-US" dirty="0">
              <a:solidFill>
                <a:schemeClr val="tx1">
                  <a:lumMod val="95000"/>
                </a:schemeClr>
              </a:solidFill>
            </a:endParaRPr>
          </a:p>
          <a:p>
            <a:r>
              <a:rPr lang="en-US" dirty="0">
                <a:solidFill>
                  <a:schemeClr val="tx1">
                    <a:lumMod val="95000"/>
                  </a:schemeClr>
                </a:solidFill>
              </a:rPr>
              <a:t>Transaction Property(ACID)</a:t>
            </a:r>
          </a:p>
          <a:p>
            <a:r>
              <a:rPr lang="en-US" dirty="0">
                <a:solidFill>
                  <a:schemeClr val="tx1">
                    <a:lumMod val="95000"/>
                  </a:schemeClr>
                </a:solidFill>
              </a:rPr>
              <a:t>Temp Table</a:t>
            </a:r>
          </a:p>
          <a:p>
            <a:pPr lvl="1"/>
            <a:r>
              <a:rPr lang="en-US" dirty="0">
                <a:solidFill>
                  <a:schemeClr val="tx1">
                    <a:lumMod val="95000"/>
                  </a:schemeClr>
                </a:solidFill>
              </a:rPr>
              <a:t>Local vs Global</a:t>
            </a:r>
          </a:p>
        </p:txBody>
      </p:sp>
    </p:spTree>
    <p:extLst>
      <p:ext uri="{BB962C8B-B14F-4D97-AF65-F5344CB8AC3E}">
        <p14:creationId xmlns:p14="http://schemas.microsoft.com/office/powerpoint/2010/main" val="141133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CBCA-41E4-42C5-BA84-2A36F3734BDA}"/>
              </a:ext>
            </a:extLst>
          </p:cNvPr>
          <p:cNvSpPr>
            <a:spLocks noGrp="1"/>
          </p:cNvSpPr>
          <p:nvPr>
            <p:ph type="title"/>
          </p:nvPr>
        </p:nvSpPr>
        <p:spPr/>
        <p:txBody>
          <a:bodyPr/>
          <a:lstStyle/>
          <a:p>
            <a:r>
              <a:rPr lang="en-US" dirty="0"/>
              <a:t>T-SQL Features</a:t>
            </a:r>
          </a:p>
        </p:txBody>
      </p:sp>
      <p:sp>
        <p:nvSpPr>
          <p:cNvPr id="3" name="Content Placeholder 2">
            <a:extLst>
              <a:ext uri="{FF2B5EF4-FFF2-40B4-BE49-F238E27FC236}">
                <a16:creationId xmlns:a16="http://schemas.microsoft.com/office/drawing/2014/main" id="{E491B225-84A9-4FE2-998C-E1DAC2140157}"/>
              </a:ext>
            </a:extLst>
          </p:cNvPr>
          <p:cNvSpPr>
            <a:spLocks noGrp="1"/>
          </p:cNvSpPr>
          <p:nvPr>
            <p:ph idx="1"/>
          </p:nvPr>
        </p:nvSpPr>
        <p:spPr/>
        <p:txBody>
          <a:bodyPr>
            <a:normAutofit fontScale="92500" lnSpcReduction="10000"/>
          </a:bodyPr>
          <a:lstStyle/>
          <a:p>
            <a:r>
              <a:rPr lang="en-US" dirty="0"/>
              <a:t>Table Variable</a:t>
            </a:r>
          </a:p>
          <a:p>
            <a:r>
              <a:rPr lang="en-US" dirty="0"/>
              <a:t>Table Type</a:t>
            </a:r>
          </a:p>
          <a:p>
            <a:r>
              <a:rPr lang="en-US" dirty="0"/>
              <a:t>User Defined Data Type</a:t>
            </a:r>
          </a:p>
          <a:p>
            <a:r>
              <a:rPr lang="en-US" dirty="0"/>
              <a:t>CTE</a:t>
            </a:r>
          </a:p>
          <a:p>
            <a:r>
              <a:rPr lang="en-US" dirty="0"/>
              <a:t>Cursor</a:t>
            </a:r>
          </a:p>
          <a:p>
            <a:r>
              <a:rPr lang="en-US" dirty="0"/>
              <a:t>Window Function </a:t>
            </a:r>
          </a:p>
          <a:p>
            <a:pPr lvl="1"/>
            <a:r>
              <a:rPr lang="en-US" dirty="0"/>
              <a:t>ROW_NUMBER, RANK, DENSE_RANK</a:t>
            </a:r>
          </a:p>
          <a:p>
            <a:pPr lvl="1"/>
            <a:r>
              <a:rPr lang="en-US" dirty="0"/>
              <a:t>Order by</a:t>
            </a:r>
          </a:p>
          <a:p>
            <a:pPr lvl="1"/>
            <a:r>
              <a:rPr lang="en-US" dirty="0"/>
              <a:t>Partition By</a:t>
            </a:r>
          </a:p>
          <a:p>
            <a:pPr lvl="1"/>
            <a:r>
              <a:rPr lang="en-US" dirty="0"/>
              <a:t>Over</a:t>
            </a:r>
          </a:p>
          <a:p>
            <a:pPr lvl="1"/>
            <a:r>
              <a:rPr lang="en-US" dirty="0"/>
              <a:t>Group By</a:t>
            </a:r>
          </a:p>
        </p:txBody>
      </p:sp>
    </p:spTree>
    <p:extLst>
      <p:ext uri="{BB962C8B-B14F-4D97-AF65-F5344CB8AC3E}">
        <p14:creationId xmlns:p14="http://schemas.microsoft.com/office/powerpoint/2010/main" val="335597782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TotalTime>
  <Words>427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Having Fun with T-SQL</vt:lpstr>
      <vt:lpstr>SQL </vt:lpstr>
      <vt:lpstr>T-SQL vs PL/SQL vs PL/pgSQL</vt:lpstr>
      <vt:lpstr>T-SQL vs PL/SQL vs PL/pgSQL</vt:lpstr>
      <vt:lpstr>T-SQL vs PL/SQL vs PL/pgSQL</vt:lpstr>
      <vt:lpstr>T-SQL Commands</vt:lpstr>
      <vt:lpstr>T-SQL Commands</vt:lpstr>
      <vt:lpstr>T-SQL Features</vt:lpstr>
      <vt:lpstr>T-SQL Features</vt:lpstr>
      <vt:lpstr>T-SQL Features</vt:lpstr>
      <vt:lpstr>DDL &amp; DML Hands on with T-SQL Features </vt:lpstr>
      <vt:lpstr>Tips and Tricks</vt:lpstr>
      <vt:lpstr>View</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243</cp:revision>
  <dcterms:created xsi:type="dcterms:W3CDTF">2019-01-02T04:08:15Z</dcterms:created>
  <dcterms:modified xsi:type="dcterms:W3CDTF">2019-02-16T21:38:45Z</dcterms:modified>
</cp:coreProperties>
</file>