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handoutMasterIdLst>
    <p:handoutMasterId r:id="rId36"/>
  </p:handoutMasterIdLst>
  <p:sldIdLst>
    <p:sldId id="256" r:id="rId2"/>
    <p:sldId id="297" r:id="rId3"/>
    <p:sldId id="298" r:id="rId4"/>
    <p:sldId id="300" r:id="rId5"/>
    <p:sldId id="301" r:id="rId6"/>
    <p:sldId id="302" r:id="rId7"/>
    <p:sldId id="303" r:id="rId8"/>
    <p:sldId id="304" r:id="rId9"/>
    <p:sldId id="305" r:id="rId10"/>
    <p:sldId id="307" r:id="rId11"/>
    <p:sldId id="308" r:id="rId12"/>
    <p:sldId id="309" r:id="rId13"/>
    <p:sldId id="306"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7" r:id="rId31"/>
    <p:sldId id="326" r:id="rId32"/>
    <p:sldId id="328" r:id="rId33"/>
    <p:sldId id="329" r:id="rId34"/>
    <p:sldId id="29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5170DF-1EDE-4666-B418-49E83E4A52BD}" type="datetimeFigureOut">
              <a:rPr lang="en-US" smtClean="0"/>
              <a:t>16-Feb-19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4914-B9C4-40FC-B3E0-DCD39F7BE156}" type="slidenum">
              <a:rPr lang="en-US" smtClean="0"/>
              <a:t>‹#›</a:t>
            </a:fld>
            <a:endParaRPr lang="en-US"/>
          </a:p>
        </p:txBody>
      </p:sp>
    </p:spTree>
    <p:extLst>
      <p:ext uri="{BB962C8B-B14F-4D97-AF65-F5344CB8AC3E}">
        <p14:creationId xmlns:p14="http://schemas.microsoft.com/office/powerpoint/2010/main" val="30836741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
        <p:nvSpPr>
          <p:cNvPr id="7" name="Footer Placeholder 4">
            <a:extLst>
              <a:ext uri="{FF2B5EF4-FFF2-40B4-BE49-F238E27FC236}">
                <a16:creationId xmlns:a16="http://schemas.microsoft.com/office/drawing/2014/main" id="{EF0EC8E5-FE6C-47D8-A97F-6CC614B13EED}"/>
              </a:ext>
            </a:extLst>
          </p:cNvPr>
          <p:cNvSpPr txBox="1">
            <a:spLocks/>
          </p:cNvSpPr>
          <p:nvPr userDrawn="1"/>
        </p:nvSpPr>
        <p:spPr>
          <a:xfrm>
            <a:off x="3581400" y="6311900"/>
            <a:ext cx="4876800" cy="381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t>Copyright©DataSoft Systems Bangladesh Limited. All Rights Reserved</a:t>
            </a:r>
          </a:p>
        </p:txBody>
      </p:sp>
      <p:sp>
        <p:nvSpPr>
          <p:cNvPr id="8" name="TextBox 7">
            <a:extLst>
              <a:ext uri="{FF2B5EF4-FFF2-40B4-BE49-F238E27FC236}">
                <a16:creationId xmlns:a16="http://schemas.microsoft.com/office/drawing/2014/main" id="{FC34DEE6-2E66-416F-BF99-BD1319F0C137}"/>
              </a:ext>
            </a:extLst>
          </p:cNvPr>
          <p:cNvSpPr txBox="1"/>
          <p:nvPr userDrawn="1"/>
        </p:nvSpPr>
        <p:spPr>
          <a:xfrm>
            <a:off x="440871" y="6375400"/>
            <a:ext cx="1612900" cy="254000"/>
          </a:xfrm>
          <a:prstGeom prst="rect">
            <a:avLst/>
          </a:prstGeom>
          <a:noFill/>
        </p:spPr>
        <p:txBody>
          <a:bodyPr wrap="none">
            <a:spAutoFit/>
          </a:bodyPr>
          <a:lstStyle>
            <a:defPPr>
              <a:defRPr lang="en-US"/>
            </a:defPPr>
            <a:lvl1pPr eaLnBrk="1" hangingPunct="1">
              <a:defRPr sz="1050" b="1">
                <a:latin typeface="+mj-lt"/>
                <a:cs typeface="+mn-cs"/>
              </a:defRPr>
            </a:lvl1pPr>
          </a:lstStyle>
          <a:p>
            <a:pPr>
              <a:defRPr/>
            </a:pPr>
            <a:r>
              <a:rPr lang="en-US" dirty="0"/>
              <a:t>A CMMI Level 5 Company</a:t>
            </a:r>
          </a:p>
        </p:txBody>
      </p:sp>
      <p:pic>
        <p:nvPicPr>
          <p:cNvPr id="9" name="Picture 2" descr="Image result for datasoft">
            <a:extLst>
              <a:ext uri="{FF2B5EF4-FFF2-40B4-BE49-F238E27FC236}">
                <a16:creationId xmlns:a16="http://schemas.microsoft.com/office/drawing/2014/main" id="{0A7E85E9-E091-49EE-87D9-73F281357A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1690" y="6129440"/>
            <a:ext cx="918482" cy="56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8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6147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99923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4497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04942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7171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AB2BE-F979-4604-AFA0-DD299B14B93C}" type="datetimeFigureOut">
              <a:rPr lang="en-US" smtClean="0"/>
              <a:t>16-Feb-19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89008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AB2BE-F979-4604-AFA0-DD299B14B93C}" type="datetimeFigureOut">
              <a:rPr lang="en-US" smtClean="0"/>
              <a:t>16-Feb-19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5078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AB2BE-F979-4604-AFA0-DD299B14B93C}" type="datetimeFigureOut">
              <a:rPr lang="en-US" smtClean="0"/>
              <a:t>16-Feb-19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34462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86513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1702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AB2BE-F979-4604-AFA0-DD299B14B93C}" type="datetimeFigureOut">
              <a:rPr lang="en-US" smtClean="0"/>
              <a:t>16-Feb-19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22E77-B5CE-42EC-A79C-6A365CF98BC2}" type="slidenum">
              <a:rPr lang="en-US" smtClean="0"/>
              <a:t>‹#›</a:t>
            </a:fld>
            <a:endParaRPr lang="en-US"/>
          </a:p>
        </p:txBody>
      </p:sp>
    </p:spTree>
    <p:extLst>
      <p:ext uri="{BB962C8B-B14F-4D97-AF65-F5344CB8AC3E}">
        <p14:creationId xmlns:p14="http://schemas.microsoft.com/office/powerpoint/2010/main" val="355777389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58-9BC3-4FDD-9D2B-BD141D5F9B6E}"/>
              </a:ext>
            </a:extLst>
          </p:cNvPr>
          <p:cNvSpPr>
            <a:spLocks noGrp="1"/>
          </p:cNvSpPr>
          <p:nvPr>
            <p:ph type="ctrTitle"/>
          </p:nvPr>
        </p:nvSpPr>
        <p:spPr>
          <a:xfrm>
            <a:off x="0" y="132522"/>
            <a:ext cx="12085984" cy="2703443"/>
          </a:xfrm>
        </p:spPr>
        <p:txBody>
          <a:bodyPr>
            <a:noAutofit/>
          </a:bodyPr>
          <a:lstStyle/>
          <a:p>
            <a:r>
              <a:rPr lang="en-US" sz="9600" b="1" dirty="0"/>
              <a:t>Having Fun with T-SQL</a:t>
            </a:r>
            <a:br>
              <a:rPr lang="en-US" sz="9600" b="1" dirty="0"/>
            </a:br>
            <a:r>
              <a:rPr lang="en-US" sz="9600" b="1" dirty="0"/>
              <a:t>Part -2</a:t>
            </a:r>
          </a:p>
        </p:txBody>
      </p:sp>
      <p:sp>
        <p:nvSpPr>
          <p:cNvPr id="3" name="Subtitle 2">
            <a:extLst>
              <a:ext uri="{FF2B5EF4-FFF2-40B4-BE49-F238E27FC236}">
                <a16:creationId xmlns:a16="http://schemas.microsoft.com/office/drawing/2014/main" id="{72DA85E6-4F76-4AFA-99D4-3424578F62B5}"/>
              </a:ext>
            </a:extLst>
          </p:cNvPr>
          <p:cNvSpPr>
            <a:spLocks noGrp="1"/>
          </p:cNvSpPr>
          <p:nvPr>
            <p:ph type="subTitle" idx="1"/>
          </p:nvPr>
        </p:nvSpPr>
        <p:spPr>
          <a:xfrm>
            <a:off x="0" y="3429000"/>
            <a:ext cx="12192000" cy="1885121"/>
          </a:xfrm>
        </p:spPr>
        <p:txBody>
          <a:bodyPr>
            <a:normAutofit/>
          </a:bodyPr>
          <a:lstStyle/>
          <a:p>
            <a:r>
              <a:rPr lang="en-US" dirty="0"/>
              <a:t>Md. Khairul </a:t>
            </a:r>
            <a:r>
              <a:rPr lang="en-US"/>
              <a:t>Alam </a:t>
            </a:r>
            <a:r>
              <a:rPr lang="en-US" sz="1100"/>
              <a:t>MCTS, MCPD, CSM</a:t>
            </a:r>
          </a:p>
          <a:p>
            <a:r>
              <a:rPr lang="en-US" smtClean="0"/>
              <a:t>Software </a:t>
            </a:r>
            <a:r>
              <a:rPr lang="en-US" dirty="0"/>
              <a:t>Engineer, AML</a:t>
            </a:r>
          </a:p>
          <a:p>
            <a:r>
              <a:rPr lang="en-US" dirty="0"/>
              <a:t>DataSoft Systems Bangladesh Limited</a:t>
            </a:r>
          </a:p>
        </p:txBody>
      </p:sp>
    </p:spTree>
    <p:extLst>
      <p:ext uri="{BB962C8B-B14F-4D97-AF65-F5344CB8AC3E}">
        <p14:creationId xmlns:p14="http://schemas.microsoft.com/office/powerpoint/2010/main" val="37082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12B3-1744-48F9-8E63-E13C52E17C17}"/>
              </a:ext>
            </a:extLst>
          </p:cNvPr>
          <p:cNvSpPr>
            <a:spLocks noGrp="1"/>
          </p:cNvSpPr>
          <p:nvPr>
            <p:ph type="title"/>
          </p:nvPr>
        </p:nvSpPr>
        <p:spPr/>
        <p:txBody>
          <a:bodyPr/>
          <a:lstStyle/>
          <a:p>
            <a:r>
              <a:rPr lang="en-US" dirty="0"/>
              <a:t>Protecting the Data</a:t>
            </a:r>
          </a:p>
        </p:txBody>
      </p:sp>
      <p:sp>
        <p:nvSpPr>
          <p:cNvPr id="3" name="Content Placeholder 2">
            <a:extLst>
              <a:ext uri="{FF2B5EF4-FFF2-40B4-BE49-F238E27FC236}">
                <a16:creationId xmlns:a16="http://schemas.microsoft.com/office/drawing/2014/main" id="{8917AADB-0B75-4FA1-9D0A-67EB756223BA}"/>
              </a:ext>
            </a:extLst>
          </p:cNvPr>
          <p:cNvSpPr>
            <a:spLocks noGrp="1"/>
          </p:cNvSpPr>
          <p:nvPr>
            <p:ph idx="1"/>
          </p:nvPr>
        </p:nvSpPr>
        <p:spPr/>
        <p:txBody>
          <a:bodyPr>
            <a:normAutofit/>
          </a:bodyPr>
          <a:lstStyle/>
          <a:p>
            <a:r>
              <a:rPr lang="en-US" dirty="0"/>
              <a:t>A view with a WHERE clause and the WITH CHECK OPTION can protect the data from undesired inserts and updates.</a:t>
            </a:r>
          </a:p>
          <a:p>
            <a:pPr marL="0" indent="0">
              <a:buNone/>
            </a:pPr>
            <a:endParaRPr lang="en-US" dirty="0"/>
          </a:p>
          <a:p>
            <a:pPr marL="2286000" lvl="5" indent="0">
              <a:buNone/>
            </a:pPr>
            <a:r>
              <a:rPr lang="en-US" dirty="0"/>
              <a:t>ALTER view </a:t>
            </a:r>
            <a:r>
              <a:rPr lang="en-US" dirty="0" err="1"/>
              <a:t>vComponentsProductSubCats</a:t>
            </a:r>
            <a:endParaRPr lang="en-US" dirty="0"/>
          </a:p>
          <a:p>
            <a:pPr marL="2286000" lvl="5" indent="0">
              <a:buNone/>
            </a:pPr>
            <a:r>
              <a:rPr lang="en-US" dirty="0"/>
              <a:t>AS</a:t>
            </a:r>
          </a:p>
          <a:p>
            <a:pPr marL="2286000" lvl="5" indent="0">
              <a:buNone/>
            </a:pPr>
            <a:r>
              <a:rPr lang="en-US" dirty="0"/>
              <a:t>SELECT</a:t>
            </a:r>
          </a:p>
          <a:p>
            <a:pPr marL="2286000" lvl="5" indent="0">
              <a:buNone/>
            </a:pPr>
            <a:r>
              <a:rPr lang="en-US" dirty="0" err="1"/>
              <a:t>ProductCategoryID</a:t>
            </a:r>
            <a:r>
              <a:rPr lang="en-US" dirty="0"/>
              <a:t>,</a:t>
            </a:r>
          </a:p>
          <a:p>
            <a:pPr marL="2286000" lvl="5" indent="0">
              <a:buNone/>
            </a:pPr>
            <a:r>
              <a:rPr lang="en-US" dirty="0"/>
              <a:t>Name </a:t>
            </a:r>
            <a:r>
              <a:rPr lang="en-US" dirty="0" err="1"/>
              <a:t>ProductSubCategory</a:t>
            </a:r>
            <a:endParaRPr lang="en-US" dirty="0"/>
          </a:p>
          <a:p>
            <a:pPr marL="2286000" lvl="5" indent="0">
              <a:buNone/>
            </a:pPr>
            <a:r>
              <a:rPr lang="en-US" dirty="0"/>
              <a:t>FROM </a:t>
            </a:r>
            <a:r>
              <a:rPr lang="en-US" dirty="0" err="1"/>
              <a:t>Production.ProductSubcategory</a:t>
            </a:r>
            <a:endParaRPr lang="en-US" dirty="0"/>
          </a:p>
          <a:p>
            <a:pPr marL="2286000" lvl="5" indent="0">
              <a:buNone/>
            </a:pPr>
            <a:r>
              <a:rPr lang="en-US" dirty="0"/>
              <a:t>WHERE </a:t>
            </a:r>
            <a:r>
              <a:rPr lang="en-US" dirty="0" err="1"/>
              <a:t>ProductCategoryID</a:t>
            </a:r>
            <a:r>
              <a:rPr lang="en-US" dirty="0"/>
              <a:t> = 1;</a:t>
            </a:r>
          </a:p>
          <a:p>
            <a:pPr marL="2286000" lvl="5" indent="0">
              <a:buNone/>
            </a:pPr>
            <a:r>
              <a:rPr lang="en-US" b="1" dirty="0"/>
              <a:t>WITH CHECK OPTION;</a:t>
            </a:r>
          </a:p>
          <a:p>
            <a:pPr marL="2286000" lvl="5" indent="0">
              <a:buNone/>
            </a:pPr>
            <a:r>
              <a:rPr lang="en-US" dirty="0"/>
              <a:t>GO</a:t>
            </a:r>
          </a:p>
        </p:txBody>
      </p:sp>
    </p:spTree>
    <p:extLst>
      <p:ext uri="{BB962C8B-B14F-4D97-AF65-F5344CB8AC3E}">
        <p14:creationId xmlns:p14="http://schemas.microsoft.com/office/powerpoint/2010/main" val="320417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01D9-451E-4C3D-9207-B13CE16EF43C}"/>
              </a:ext>
            </a:extLst>
          </p:cNvPr>
          <p:cNvSpPr>
            <a:spLocks noGrp="1"/>
          </p:cNvSpPr>
          <p:nvPr>
            <p:ph type="title"/>
          </p:nvPr>
        </p:nvSpPr>
        <p:spPr/>
        <p:txBody>
          <a:bodyPr/>
          <a:lstStyle/>
          <a:p>
            <a:r>
              <a:rPr lang="en-US" dirty="0"/>
              <a:t>Protecting the View</a:t>
            </a:r>
          </a:p>
        </p:txBody>
      </p:sp>
      <p:sp>
        <p:nvSpPr>
          <p:cNvPr id="3" name="Content Placeholder 2">
            <a:extLst>
              <a:ext uri="{FF2B5EF4-FFF2-40B4-BE49-F238E27FC236}">
                <a16:creationId xmlns:a16="http://schemas.microsoft.com/office/drawing/2014/main" id="{A39C7E65-10CA-49C7-9CB4-6D828F79FD78}"/>
              </a:ext>
            </a:extLst>
          </p:cNvPr>
          <p:cNvSpPr>
            <a:spLocks noGrp="1"/>
          </p:cNvSpPr>
          <p:nvPr>
            <p:ph idx="1"/>
          </p:nvPr>
        </p:nvSpPr>
        <p:spPr/>
        <p:txBody>
          <a:bodyPr/>
          <a:lstStyle/>
          <a:p>
            <a:r>
              <a:rPr lang="en-US" dirty="0"/>
              <a:t>Three options protect views from data schema changes and prying eyes. These options are simply added to the CREATE command and applied to the view, in much the same way that the WITH CHECK OPTION is applied.</a:t>
            </a:r>
          </a:p>
          <a:p>
            <a:pPr lvl="1"/>
            <a:r>
              <a:rPr lang="en-US" b="1" dirty="0"/>
              <a:t>WITH SCHEMABINDING</a:t>
            </a:r>
          </a:p>
          <a:p>
            <a:pPr lvl="1"/>
            <a:r>
              <a:rPr lang="en-US" dirty="0"/>
              <a:t>WITH ENCRYPTION</a:t>
            </a:r>
          </a:p>
          <a:p>
            <a:pPr lvl="1"/>
            <a:r>
              <a:rPr lang="en-US" dirty="0"/>
              <a:t>WITH VIEW METADATA</a:t>
            </a:r>
          </a:p>
          <a:p>
            <a:pPr marL="457200" lvl="1" indent="0">
              <a:buNone/>
            </a:pPr>
            <a:endParaRPr lang="en-US" dirty="0"/>
          </a:p>
          <a:p>
            <a:pPr marL="914400" lvl="2" indent="0">
              <a:buNone/>
            </a:pPr>
            <a:r>
              <a:rPr lang="en-US" dirty="0"/>
              <a:t>SELECT definition</a:t>
            </a:r>
          </a:p>
          <a:p>
            <a:pPr marL="914400" lvl="2" indent="0">
              <a:buNone/>
            </a:pPr>
            <a:r>
              <a:rPr lang="en-US" dirty="0"/>
              <a:t>FROM </a:t>
            </a:r>
            <a:r>
              <a:rPr lang="en-US" dirty="0" err="1"/>
              <a:t>sys.sql_modules</a:t>
            </a:r>
            <a:endParaRPr lang="en-US" dirty="0"/>
          </a:p>
          <a:p>
            <a:pPr marL="914400" lvl="2" indent="0">
              <a:buNone/>
            </a:pPr>
            <a:r>
              <a:rPr lang="en-US" dirty="0"/>
              <a:t>WHERE </a:t>
            </a:r>
            <a:r>
              <a:rPr lang="en-US" dirty="0" err="1"/>
              <a:t>object_id</a:t>
            </a:r>
            <a:r>
              <a:rPr lang="en-US" dirty="0"/>
              <a:t> = OBJECT_ID(</a:t>
            </a:r>
            <a:r>
              <a:rPr lang="en-US" dirty="0" err="1"/>
              <a:t>N'dbo.vTest</a:t>
            </a:r>
            <a:r>
              <a:rPr lang="en-US" dirty="0"/>
              <a:t>');</a:t>
            </a:r>
          </a:p>
        </p:txBody>
      </p:sp>
    </p:spTree>
    <p:extLst>
      <p:ext uri="{BB962C8B-B14F-4D97-AF65-F5344CB8AC3E}">
        <p14:creationId xmlns:p14="http://schemas.microsoft.com/office/powerpoint/2010/main" val="296210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5DDB-F319-4620-9B81-76E6CC098CBD}"/>
              </a:ext>
            </a:extLst>
          </p:cNvPr>
          <p:cNvSpPr>
            <a:spLocks noGrp="1"/>
          </p:cNvSpPr>
          <p:nvPr>
            <p:ph type="title"/>
          </p:nvPr>
        </p:nvSpPr>
        <p:spPr/>
        <p:txBody>
          <a:bodyPr/>
          <a:lstStyle/>
          <a:p>
            <a:r>
              <a:rPr lang="en-US" dirty="0"/>
              <a:t>Indexed View</a:t>
            </a:r>
          </a:p>
        </p:txBody>
      </p:sp>
      <p:sp>
        <p:nvSpPr>
          <p:cNvPr id="3" name="Content Placeholder 2">
            <a:extLst>
              <a:ext uri="{FF2B5EF4-FFF2-40B4-BE49-F238E27FC236}">
                <a16:creationId xmlns:a16="http://schemas.microsoft.com/office/drawing/2014/main" id="{DCA2B57A-C9BA-40A2-80B2-C0D46371DE9B}"/>
              </a:ext>
            </a:extLst>
          </p:cNvPr>
          <p:cNvSpPr>
            <a:spLocks noGrp="1"/>
          </p:cNvSpPr>
          <p:nvPr>
            <p:ph idx="1"/>
          </p:nvPr>
        </p:nvSpPr>
        <p:spPr/>
        <p:txBody>
          <a:bodyPr/>
          <a:lstStyle/>
          <a:p>
            <a:pPr marL="0" indent="0">
              <a:buNone/>
            </a:pPr>
            <a:r>
              <a:rPr lang="en-US" dirty="0"/>
              <a:t>SQL Server views are helpful in many ways, for example in encapsulating complex multi-table query logic, allowing us to simplify client code. Views make queries faster to write, but they don’t improve the underlying query performance. However, we can add a unique, clustered index to a view, creating an indexed view, and realize potential and sometimes significant performance benefits, especially when performing complex aggregations and other calculations.</a:t>
            </a:r>
          </a:p>
          <a:p>
            <a:pPr marL="0" indent="0">
              <a:buNone/>
            </a:pPr>
            <a:endParaRPr lang="en-US" dirty="0"/>
          </a:p>
          <a:p>
            <a:pPr marL="0" indent="0">
              <a:buNone/>
            </a:pPr>
            <a:r>
              <a:rPr lang="en-US" dirty="0"/>
              <a:t>Use full in </a:t>
            </a:r>
            <a:r>
              <a:rPr lang="en-US"/>
              <a:t>full Text Search.</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4329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15DD-255B-4F20-B9A1-B59A4171323D}"/>
              </a:ext>
            </a:extLst>
          </p:cNvPr>
          <p:cNvSpPr>
            <a:spLocks noGrp="1"/>
          </p:cNvSpPr>
          <p:nvPr>
            <p:ph type="title"/>
          </p:nvPr>
        </p:nvSpPr>
        <p:spPr/>
        <p:txBody>
          <a:bodyPr/>
          <a:lstStyle/>
          <a:p>
            <a:r>
              <a:rPr lang="en-US" b="1" dirty="0"/>
              <a:t>Alternatives to Views</a:t>
            </a:r>
            <a:endParaRPr lang="en-US" dirty="0"/>
          </a:p>
        </p:txBody>
      </p:sp>
      <p:sp>
        <p:nvSpPr>
          <p:cNvPr id="3" name="Content Placeholder 2">
            <a:extLst>
              <a:ext uri="{FF2B5EF4-FFF2-40B4-BE49-F238E27FC236}">
                <a16:creationId xmlns:a16="http://schemas.microsoft.com/office/drawing/2014/main" id="{46139853-9721-467C-9B7C-36B5E3343E9E}"/>
              </a:ext>
            </a:extLst>
          </p:cNvPr>
          <p:cNvSpPr>
            <a:spLocks noGrp="1"/>
          </p:cNvSpPr>
          <p:nvPr>
            <p:ph idx="1"/>
          </p:nvPr>
        </p:nvSpPr>
        <p:spPr/>
        <p:txBody>
          <a:bodyPr/>
          <a:lstStyle/>
          <a:p>
            <a:r>
              <a:rPr lang="en-US" dirty="0"/>
              <a:t>Besides views, SQL Server offers several technologies to build an abstraction layer around the data.</a:t>
            </a:r>
          </a:p>
          <a:p>
            <a:r>
              <a:rPr lang="en-US" dirty="0"/>
              <a:t>Stored procedures are generally a first choice when exposing any data to the outside world. </a:t>
            </a:r>
          </a:p>
          <a:p>
            <a:r>
              <a:rPr lang="en-US" dirty="0"/>
              <a:t>User defined functions offer several benefits, and inline table-valued user-defined functions are similar to views but with parameters.</a:t>
            </a:r>
          </a:p>
        </p:txBody>
      </p:sp>
    </p:spTree>
    <p:extLst>
      <p:ext uri="{BB962C8B-B14F-4D97-AF65-F5344CB8AC3E}">
        <p14:creationId xmlns:p14="http://schemas.microsoft.com/office/powerpoint/2010/main" val="290134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D51E-0F3E-4E22-8400-6DB7D7391377}"/>
              </a:ext>
            </a:extLst>
          </p:cNvPr>
          <p:cNvSpPr>
            <a:spLocks noGrp="1"/>
          </p:cNvSpPr>
          <p:nvPr>
            <p:ph type="title"/>
          </p:nvPr>
        </p:nvSpPr>
        <p:spPr>
          <a:xfrm>
            <a:off x="838200" y="1"/>
            <a:ext cx="10515600" cy="1391477"/>
          </a:xfrm>
        </p:spPr>
        <p:txBody>
          <a:bodyPr/>
          <a:lstStyle/>
          <a:p>
            <a:r>
              <a:rPr lang="en-US" dirty="0"/>
              <a:t>Stored Procedures</a:t>
            </a:r>
          </a:p>
        </p:txBody>
      </p:sp>
      <p:sp>
        <p:nvSpPr>
          <p:cNvPr id="3" name="Content Placeholder 2">
            <a:extLst>
              <a:ext uri="{FF2B5EF4-FFF2-40B4-BE49-F238E27FC236}">
                <a16:creationId xmlns:a16="http://schemas.microsoft.com/office/drawing/2014/main" id="{3485D9D9-CA18-4915-B816-36630E05E27B}"/>
              </a:ext>
            </a:extLst>
          </p:cNvPr>
          <p:cNvSpPr>
            <a:spLocks noGrp="1"/>
          </p:cNvSpPr>
          <p:nvPr>
            <p:ph idx="1"/>
          </p:nvPr>
        </p:nvSpPr>
        <p:spPr>
          <a:xfrm>
            <a:off x="838200" y="1391478"/>
            <a:ext cx="10515600" cy="5314121"/>
          </a:xfrm>
        </p:spPr>
        <p:txBody>
          <a:bodyPr>
            <a:normAutofit/>
          </a:bodyPr>
          <a:lstStyle/>
          <a:p>
            <a:pPr marL="0" indent="0">
              <a:buNone/>
            </a:pPr>
            <a:r>
              <a:rPr lang="en-US" dirty="0"/>
              <a:t>Stored procedures are a way to store and reuse T-SQL code within the SQL Server Database Engine. The procedure is stored as an object within SQL Server, and when created, can be modified and executed with simple T-SQL commands. The mechanics of using stored procedures are straightforward, but they are powerful. From a basic SELECT statement to a multi statement, parameterized process, stored procedures enable you to define and control interaction with data. Stored procedures offer some compelling benefits:</a:t>
            </a:r>
          </a:p>
          <a:p>
            <a:pPr>
              <a:buFont typeface="Wingdings" panose="05000000000000000000" pitchFamily="2" charset="2"/>
              <a:buChar char="q"/>
            </a:pPr>
            <a:r>
              <a:rPr lang="en-US" b="1" dirty="0"/>
              <a:t> Consistency</a:t>
            </a:r>
          </a:p>
          <a:p>
            <a:pPr>
              <a:buFont typeface="Wingdings" panose="05000000000000000000" pitchFamily="2" charset="2"/>
              <a:buChar char="q"/>
            </a:pPr>
            <a:r>
              <a:rPr lang="en-US" b="1" dirty="0"/>
              <a:t> Maintainability</a:t>
            </a:r>
          </a:p>
          <a:p>
            <a:pPr>
              <a:buFont typeface="Wingdings" panose="05000000000000000000" pitchFamily="2" charset="2"/>
              <a:buChar char="q"/>
            </a:pPr>
            <a:r>
              <a:rPr lang="en-US" b="1" dirty="0"/>
              <a:t> Security</a:t>
            </a:r>
          </a:p>
          <a:p>
            <a:pPr>
              <a:buFont typeface="Wingdings" panose="05000000000000000000" pitchFamily="2" charset="2"/>
              <a:buChar char="q"/>
            </a:pPr>
            <a:r>
              <a:rPr lang="en-US" b="1" dirty="0"/>
              <a:t> Performance</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4127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1E21-AACE-489F-9556-B4924007C9E6}"/>
              </a:ext>
            </a:extLst>
          </p:cNvPr>
          <p:cNvSpPr>
            <a:spLocks noGrp="1"/>
          </p:cNvSpPr>
          <p:nvPr>
            <p:ph type="title"/>
          </p:nvPr>
        </p:nvSpPr>
        <p:spPr/>
        <p:txBody>
          <a:bodyPr/>
          <a:lstStyle/>
          <a:p>
            <a:r>
              <a:rPr lang="en-US" dirty="0"/>
              <a:t>Dumb vs Smart stored procedures</a:t>
            </a:r>
          </a:p>
        </p:txBody>
      </p:sp>
      <p:sp>
        <p:nvSpPr>
          <p:cNvPr id="3" name="Content Placeholder 2">
            <a:extLst>
              <a:ext uri="{FF2B5EF4-FFF2-40B4-BE49-F238E27FC236}">
                <a16:creationId xmlns:a16="http://schemas.microsoft.com/office/drawing/2014/main" id="{E93C6C88-CF2A-4EDF-91C4-BA30B5AFD49B}"/>
              </a:ext>
            </a:extLst>
          </p:cNvPr>
          <p:cNvSpPr>
            <a:spLocks noGrp="1"/>
          </p:cNvSpPr>
          <p:nvPr>
            <p:ph idx="1"/>
          </p:nvPr>
        </p:nvSpPr>
        <p:spPr>
          <a:xfrm>
            <a:off x="212035" y="1825624"/>
            <a:ext cx="11767930" cy="4866723"/>
          </a:xfrm>
        </p:spPr>
        <p:txBody>
          <a:bodyPr>
            <a:normAutofit lnSpcReduction="10000"/>
          </a:bodyPr>
          <a:lstStyle/>
          <a:p>
            <a:pPr>
              <a:buFont typeface="Wingdings" panose="05000000000000000000" pitchFamily="2" charset="2"/>
              <a:buChar char="q"/>
            </a:pPr>
            <a:r>
              <a:rPr lang="en-US" dirty="0"/>
              <a:t> Some organizations require that all T-SQL called by an application must be encapsulated within a stored procedure. This results in a high number of stored procedures, many consisting of basic Create, Retrieve, Update, and Delete (CRUD) operations. These are “dumb” stored procedures. </a:t>
            </a:r>
          </a:p>
          <a:p>
            <a:pPr>
              <a:buFont typeface="Wingdings" panose="05000000000000000000" pitchFamily="2" charset="2"/>
              <a:buChar char="q"/>
            </a:pPr>
            <a:r>
              <a:rPr lang="en-US" dirty="0"/>
              <a:t> On the other hand, some organizations implement a stored procedure only when a process calls for multiple T-SQL statements, multiple result sets, complex processing, or parameterization. These are “smart” stored procedures. </a:t>
            </a:r>
          </a:p>
          <a:p>
            <a:pPr>
              <a:buFont typeface="Wingdings" panose="05000000000000000000" pitchFamily="2" charset="2"/>
              <a:buChar char="q"/>
            </a:pPr>
            <a:r>
              <a:rPr lang="en-US" dirty="0"/>
              <a:t> The goals of both approaches are similar: maintainability, security, performance, and consistency. Depending on how an organization and its application is structured and built, either approach may be appropriate. The key is consistency. Decide upfront how to implement stored procedures and stick to it.</a:t>
            </a:r>
          </a:p>
        </p:txBody>
      </p:sp>
    </p:spTree>
    <p:extLst>
      <p:ext uri="{BB962C8B-B14F-4D97-AF65-F5344CB8AC3E}">
        <p14:creationId xmlns:p14="http://schemas.microsoft.com/office/powerpoint/2010/main" val="123418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99E3-7704-47B6-BCF8-A2199B8D3825}"/>
              </a:ext>
            </a:extLst>
          </p:cNvPr>
          <p:cNvSpPr>
            <a:spLocks noGrp="1"/>
          </p:cNvSpPr>
          <p:nvPr>
            <p:ph type="title"/>
          </p:nvPr>
        </p:nvSpPr>
        <p:spPr>
          <a:xfrm>
            <a:off x="838200" y="132522"/>
            <a:ext cx="10515600" cy="1205948"/>
          </a:xfrm>
        </p:spPr>
        <p:txBody>
          <a:bodyPr/>
          <a:lstStyle/>
          <a:p>
            <a:r>
              <a:rPr lang="en-US" dirty="0"/>
              <a:t>Managing Stored Procedures</a:t>
            </a:r>
          </a:p>
        </p:txBody>
      </p:sp>
      <p:sp>
        <p:nvSpPr>
          <p:cNvPr id="3" name="Content Placeholder 2">
            <a:extLst>
              <a:ext uri="{FF2B5EF4-FFF2-40B4-BE49-F238E27FC236}">
                <a16:creationId xmlns:a16="http://schemas.microsoft.com/office/drawing/2014/main" id="{D3764FA2-C045-45D8-8302-093807D6393A}"/>
              </a:ext>
            </a:extLst>
          </p:cNvPr>
          <p:cNvSpPr>
            <a:spLocks noGrp="1"/>
          </p:cNvSpPr>
          <p:nvPr>
            <p:ph idx="1"/>
          </p:nvPr>
        </p:nvSpPr>
        <p:spPr>
          <a:xfrm>
            <a:off x="331304" y="1338470"/>
            <a:ext cx="11436626" cy="5387008"/>
          </a:xfrm>
        </p:spPr>
        <p:txBody>
          <a:bodyPr>
            <a:normAutofit fontScale="92500" lnSpcReduction="10000"/>
          </a:bodyPr>
          <a:lstStyle/>
          <a:p>
            <a:r>
              <a:rPr lang="en-US" dirty="0"/>
              <a:t>Never use sp_ to prefix the name of a stored procedure. These are reserved for system stored procedures, covered later in this chapter.</a:t>
            </a:r>
          </a:p>
          <a:p>
            <a:r>
              <a:rPr lang="en-US" dirty="0"/>
              <a:t>Use a standard prefix for the stored procedure name, such as usp, Proc, p, and soon. The prefix helps identify an object as a stored procedure when reviewing and troubleshooting code.</a:t>
            </a:r>
          </a:p>
          <a:p>
            <a:r>
              <a:rPr lang="en-US" dirty="0"/>
              <a:t>Always use a two-part naming convention, schema.object name, when creating stored procedures. This ensures that the stored procedure is added to the appropriate schema.</a:t>
            </a:r>
          </a:p>
          <a:p>
            <a:r>
              <a:rPr lang="en-US" dirty="0"/>
              <a:t>Use descriptive names for stored procedures. When there are hundreds, if not thousands, of stored procedures in the database, it helps to have a name that describes what the stored procedure does.</a:t>
            </a:r>
          </a:p>
          <a:p>
            <a:r>
              <a:rPr lang="en-US" dirty="0"/>
              <a:t>Implement error handling in stored procedures. Syntax and logic errors should</a:t>
            </a:r>
          </a:p>
          <a:p>
            <a:r>
              <a:rPr lang="en-US" dirty="0"/>
              <a:t>be gracefully handled, with meaningful information sent back to the calling</a:t>
            </a:r>
          </a:p>
          <a:p>
            <a:r>
              <a:rPr lang="en-US" dirty="0"/>
              <a:t>application.</a:t>
            </a:r>
          </a:p>
        </p:txBody>
      </p:sp>
    </p:spTree>
    <p:extLst>
      <p:ext uri="{BB962C8B-B14F-4D97-AF65-F5344CB8AC3E}">
        <p14:creationId xmlns:p14="http://schemas.microsoft.com/office/powerpoint/2010/main" val="53090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DCFE-85D1-4643-A7E2-E8477D8CB11B}"/>
              </a:ext>
            </a:extLst>
          </p:cNvPr>
          <p:cNvSpPr>
            <a:spLocks noGrp="1"/>
          </p:cNvSpPr>
          <p:nvPr>
            <p:ph type="title"/>
          </p:nvPr>
        </p:nvSpPr>
        <p:spPr/>
        <p:txBody>
          <a:bodyPr/>
          <a:lstStyle/>
          <a:p>
            <a:r>
              <a:rPr lang="en-US" dirty="0"/>
              <a:t>Protect Stored Procedure Code</a:t>
            </a:r>
          </a:p>
        </p:txBody>
      </p:sp>
      <p:sp>
        <p:nvSpPr>
          <p:cNvPr id="3" name="Content Placeholder 2">
            <a:extLst>
              <a:ext uri="{FF2B5EF4-FFF2-40B4-BE49-F238E27FC236}">
                <a16:creationId xmlns:a16="http://schemas.microsoft.com/office/drawing/2014/main" id="{BA30EFBD-A520-4A5C-8E25-73F17CD08F15}"/>
              </a:ext>
            </a:extLst>
          </p:cNvPr>
          <p:cNvSpPr>
            <a:spLocks noGrp="1"/>
          </p:cNvSpPr>
          <p:nvPr>
            <p:ph idx="1"/>
          </p:nvPr>
        </p:nvSpPr>
        <p:spPr>
          <a:xfrm>
            <a:off x="838200" y="1825624"/>
            <a:ext cx="10515600" cy="4760705"/>
          </a:xfrm>
        </p:spPr>
        <p:txBody>
          <a:bodyPr>
            <a:normAutofit/>
          </a:bodyPr>
          <a:lstStyle/>
          <a:p>
            <a:pPr marL="0" indent="0">
              <a:buNone/>
            </a:pPr>
            <a:r>
              <a:rPr lang="en-US" dirty="0"/>
              <a:t>You can encrypt stored procedure code so that the text of the code is not visible by any of the means previously described. Encrypting stored procedures is not a common practice, and there are some serious drawbacks, such as the inability to publish an encrypted stored procedure as part of SQL Server replication. There needs to be a compelling and carefully considered justification for encrypting a stored procedure. One implementation in which this approach might be seen is in third-party software. Vendors might try to protect proprietary formulas or logic using stored procedure encryption.</a:t>
            </a:r>
          </a:p>
          <a:p>
            <a:pPr marL="0" indent="0">
              <a:buNone/>
            </a:pPr>
            <a:r>
              <a:rPr lang="en-US" dirty="0"/>
              <a:t>Use </a:t>
            </a:r>
            <a:r>
              <a:rPr lang="en-US" b="1" dirty="0"/>
              <a:t>WITH ENCRYPTION</a:t>
            </a:r>
            <a:endParaRPr lang="en-US" dirty="0"/>
          </a:p>
        </p:txBody>
      </p:sp>
    </p:spTree>
    <p:extLst>
      <p:ext uri="{BB962C8B-B14F-4D97-AF65-F5344CB8AC3E}">
        <p14:creationId xmlns:p14="http://schemas.microsoft.com/office/powerpoint/2010/main" val="1866106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3B2D-4227-45AC-8B18-0C72F76D74A3}"/>
              </a:ext>
            </a:extLst>
          </p:cNvPr>
          <p:cNvSpPr>
            <a:spLocks noGrp="1"/>
          </p:cNvSpPr>
          <p:nvPr>
            <p:ph type="title"/>
          </p:nvPr>
        </p:nvSpPr>
        <p:spPr/>
        <p:txBody>
          <a:bodyPr/>
          <a:lstStyle/>
          <a:p>
            <a:r>
              <a:rPr lang="en-US" dirty="0"/>
              <a:t>Executing Stored Procedures</a:t>
            </a:r>
          </a:p>
        </p:txBody>
      </p:sp>
      <p:sp>
        <p:nvSpPr>
          <p:cNvPr id="3" name="Content Placeholder 2">
            <a:extLst>
              <a:ext uri="{FF2B5EF4-FFF2-40B4-BE49-F238E27FC236}">
                <a16:creationId xmlns:a16="http://schemas.microsoft.com/office/drawing/2014/main" id="{884826EE-F3A4-4932-838D-B78DA30AADB7}"/>
              </a:ext>
            </a:extLst>
          </p:cNvPr>
          <p:cNvSpPr>
            <a:spLocks noGrp="1"/>
          </p:cNvSpPr>
          <p:nvPr>
            <p:ph idx="1"/>
          </p:nvPr>
        </p:nvSpPr>
        <p:spPr/>
        <p:txBody>
          <a:bodyPr/>
          <a:lstStyle/>
          <a:p>
            <a:pPr marL="0" indent="0">
              <a:buNone/>
            </a:pPr>
            <a:r>
              <a:rPr lang="en-US" dirty="0" err="1"/>
              <a:t>Sales.uspGetCurrencyInformation</a:t>
            </a:r>
            <a:r>
              <a:rPr lang="en-US" dirty="0"/>
              <a:t>;</a:t>
            </a:r>
          </a:p>
          <a:p>
            <a:pPr lvl="1"/>
            <a:r>
              <a:rPr lang="en-US" dirty="0"/>
              <a:t>EXECUTE </a:t>
            </a:r>
            <a:r>
              <a:rPr lang="en-US" dirty="0" err="1"/>
              <a:t>Sales.uspGetCurrencyInformation</a:t>
            </a:r>
            <a:r>
              <a:rPr lang="en-US" dirty="0"/>
              <a:t>;</a:t>
            </a:r>
          </a:p>
          <a:p>
            <a:pPr lvl="1"/>
            <a:r>
              <a:rPr lang="en-US" dirty="0"/>
              <a:t>EXEC </a:t>
            </a:r>
            <a:r>
              <a:rPr lang="en-US" dirty="0" err="1"/>
              <a:t>Sales.uspGetCurrencyInformation</a:t>
            </a:r>
            <a:r>
              <a:rPr lang="en-US" dirty="0"/>
              <a:t>;</a:t>
            </a:r>
          </a:p>
          <a:p>
            <a:endParaRPr lang="en-US" dirty="0"/>
          </a:p>
          <a:p>
            <a:r>
              <a:rPr lang="en-US" dirty="0"/>
              <a:t>The remote stored procedure may be executed by means of the four part name:</a:t>
            </a:r>
          </a:p>
          <a:p>
            <a:pPr lvl="1"/>
            <a:r>
              <a:rPr lang="en-US" dirty="0"/>
              <a:t>EXECUTE </a:t>
            </a:r>
            <a:r>
              <a:rPr lang="en-US" dirty="0" err="1"/>
              <a:t>Server.Database.Schema.StoredProcedureName</a:t>
            </a:r>
            <a:r>
              <a:rPr lang="en-US" dirty="0"/>
              <a:t>;</a:t>
            </a:r>
          </a:p>
        </p:txBody>
      </p:sp>
    </p:spTree>
    <p:extLst>
      <p:ext uri="{BB962C8B-B14F-4D97-AF65-F5344CB8AC3E}">
        <p14:creationId xmlns:p14="http://schemas.microsoft.com/office/powerpoint/2010/main" val="33014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9178-C550-4995-AC23-043260621BC6}"/>
              </a:ext>
            </a:extLst>
          </p:cNvPr>
          <p:cNvSpPr>
            <a:spLocks noGrp="1"/>
          </p:cNvSpPr>
          <p:nvPr>
            <p:ph type="title"/>
          </p:nvPr>
        </p:nvSpPr>
        <p:spPr/>
        <p:txBody>
          <a:bodyPr/>
          <a:lstStyle/>
          <a:p>
            <a:r>
              <a:rPr lang="en-US" dirty="0"/>
              <a:t>Passing Data to Stored Procedures</a:t>
            </a:r>
          </a:p>
        </p:txBody>
      </p:sp>
      <p:sp>
        <p:nvSpPr>
          <p:cNvPr id="3" name="Content Placeholder 2">
            <a:extLst>
              <a:ext uri="{FF2B5EF4-FFF2-40B4-BE49-F238E27FC236}">
                <a16:creationId xmlns:a16="http://schemas.microsoft.com/office/drawing/2014/main" id="{19083C6D-88EB-48E9-B766-6C9ABCE33819}"/>
              </a:ext>
            </a:extLst>
          </p:cNvPr>
          <p:cNvSpPr>
            <a:spLocks noGrp="1"/>
          </p:cNvSpPr>
          <p:nvPr>
            <p:ph idx="1"/>
          </p:nvPr>
        </p:nvSpPr>
        <p:spPr/>
        <p:txBody>
          <a:bodyPr>
            <a:normAutofit fontScale="92500" lnSpcReduction="20000"/>
          </a:bodyPr>
          <a:lstStyle/>
          <a:p>
            <a:r>
              <a:rPr lang="en-US" dirty="0"/>
              <a:t>Parameters (Input , Output)</a:t>
            </a:r>
          </a:p>
          <a:p>
            <a:pPr lvl="2"/>
            <a:r>
              <a:rPr lang="en-US" dirty="0"/>
              <a:t> CREATE PROCEDURE UpdateInsertInformation</a:t>
            </a:r>
          </a:p>
          <a:p>
            <a:pPr marL="1371600" lvl="3" indent="0">
              <a:buNone/>
            </a:pPr>
            <a:r>
              <a:rPr lang="en-US" dirty="0"/>
              <a:t> @input char(3),</a:t>
            </a:r>
          </a:p>
          <a:p>
            <a:pPr marL="1371600" lvl="3" indent="0">
              <a:buNone/>
            </a:pPr>
            <a:r>
              <a:rPr lang="en-US" dirty="0"/>
              <a:t> @output INT OUTPUT</a:t>
            </a:r>
          </a:p>
          <a:p>
            <a:pPr marL="1371600" lvl="3" indent="0">
              <a:buNone/>
            </a:pPr>
            <a:r>
              <a:rPr lang="en-US" dirty="0"/>
              <a:t>  </a:t>
            </a:r>
          </a:p>
          <a:p>
            <a:pPr marL="1371600" lvl="3" indent="0">
              <a:buNone/>
            </a:pPr>
            <a:r>
              <a:rPr lang="en-US" dirty="0"/>
              <a:t>AS</a:t>
            </a:r>
          </a:p>
          <a:p>
            <a:pPr marL="1371600" lvl="3" indent="0">
              <a:buNone/>
            </a:pPr>
            <a:r>
              <a:rPr lang="en-US" dirty="0"/>
              <a:t>BEGIN TRY</a:t>
            </a:r>
          </a:p>
          <a:p>
            <a:pPr marL="1371600" lvl="3" indent="0">
              <a:buNone/>
            </a:pPr>
            <a:r>
              <a:rPr lang="en-US" dirty="0"/>
              <a:t>	…………..</a:t>
            </a:r>
          </a:p>
          <a:p>
            <a:pPr marL="1371600" lvl="3" indent="0">
              <a:buNone/>
            </a:pPr>
            <a:r>
              <a:rPr lang="en-US" dirty="0"/>
              <a:t>END TRY</a:t>
            </a:r>
          </a:p>
          <a:p>
            <a:pPr marL="1371600" lvl="3" indent="0">
              <a:buNone/>
            </a:pPr>
            <a:r>
              <a:rPr lang="en-US" dirty="0"/>
              <a:t>BEGIN CATCH</a:t>
            </a:r>
          </a:p>
          <a:p>
            <a:pPr marL="1371600" lvl="3" indent="0">
              <a:buNone/>
            </a:pPr>
            <a:r>
              <a:rPr lang="en-US" dirty="0"/>
              <a:t>	………………..</a:t>
            </a:r>
          </a:p>
          <a:p>
            <a:pPr marL="1371600" lvl="3" indent="0">
              <a:buNone/>
            </a:pPr>
            <a:r>
              <a:rPr lang="en-US" dirty="0"/>
              <a:t>END CATCH</a:t>
            </a:r>
          </a:p>
          <a:p>
            <a:pPr marL="1371600" lvl="3" indent="0">
              <a:buNone/>
            </a:pPr>
            <a:r>
              <a:rPr lang="en-US" dirty="0"/>
              <a:t>GO</a:t>
            </a:r>
          </a:p>
          <a:p>
            <a:r>
              <a:rPr lang="en-US" dirty="0"/>
              <a:t>Providing Lists and Tables as Input Parameters to Stored Procedures</a:t>
            </a:r>
          </a:p>
          <a:p>
            <a:pPr lvl="1"/>
            <a:r>
              <a:rPr lang="en-US" dirty="0"/>
              <a:t>@StructuringData StructuringData READONLY</a:t>
            </a:r>
          </a:p>
        </p:txBody>
      </p:sp>
    </p:spTree>
    <p:extLst>
      <p:ext uri="{BB962C8B-B14F-4D97-AF65-F5344CB8AC3E}">
        <p14:creationId xmlns:p14="http://schemas.microsoft.com/office/powerpoint/2010/main" val="419197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1437-866A-4B73-BF24-403F2ABB6910}"/>
              </a:ext>
            </a:extLst>
          </p:cNvPr>
          <p:cNvSpPr>
            <a:spLocks noGrp="1"/>
          </p:cNvSpPr>
          <p:nvPr>
            <p:ph type="title"/>
          </p:nvPr>
        </p:nvSpPr>
        <p:spPr/>
        <p:txBody>
          <a:bodyPr/>
          <a:lstStyle/>
          <a:p>
            <a:r>
              <a:rPr lang="en-US" dirty="0"/>
              <a:t>Views, Store Procedure and Functions </a:t>
            </a:r>
          </a:p>
        </p:txBody>
      </p:sp>
      <p:graphicFrame>
        <p:nvGraphicFramePr>
          <p:cNvPr id="5" name="Content Placeholder 4">
            <a:extLst>
              <a:ext uri="{FF2B5EF4-FFF2-40B4-BE49-F238E27FC236}">
                <a16:creationId xmlns:a16="http://schemas.microsoft.com/office/drawing/2014/main" id="{E4527623-1776-4916-A33C-36FECBAB7602}"/>
              </a:ext>
            </a:extLst>
          </p:cNvPr>
          <p:cNvGraphicFramePr>
            <a:graphicFrameLocks noGrp="1"/>
          </p:cNvGraphicFramePr>
          <p:nvPr>
            <p:ph idx="1"/>
            <p:extLst>
              <p:ext uri="{D42A27DB-BD31-4B8C-83A1-F6EECF244321}">
                <p14:modId xmlns:p14="http://schemas.microsoft.com/office/powerpoint/2010/main" val="4158947525"/>
              </p:ext>
            </p:extLst>
          </p:nvPr>
        </p:nvGraphicFramePr>
        <p:xfrm>
          <a:off x="238539" y="1825625"/>
          <a:ext cx="11781183" cy="4787210"/>
        </p:xfrm>
        <a:graphic>
          <a:graphicData uri="http://schemas.openxmlformats.org/drawingml/2006/table">
            <a:tbl>
              <a:tblPr firstRow="1" bandRow="1">
                <a:tableStyleId>{5C22544A-7EE6-4342-B048-85BDC9FD1C3A}</a:tableStyleId>
              </a:tblPr>
              <a:tblGrid>
                <a:gridCol w="11781183">
                  <a:extLst>
                    <a:ext uri="{9D8B030D-6E8A-4147-A177-3AD203B41FA5}">
                      <a16:colId xmlns:a16="http://schemas.microsoft.com/office/drawing/2014/main" val="3963340025"/>
                    </a:ext>
                  </a:extLst>
                </a:gridCol>
              </a:tblGrid>
              <a:tr h="1699539">
                <a:tc>
                  <a:txBody>
                    <a:bodyPr/>
                    <a:lstStyle/>
                    <a:p>
                      <a:r>
                        <a:rPr lang="en-US" sz="3200" b="0" dirty="0"/>
                        <a:t>Novice To Ninja</a:t>
                      </a:r>
                    </a:p>
                  </a:txBody>
                  <a:tcPr/>
                </a:tc>
                <a:extLst>
                  <a:ext uri="{0D108BD9-81ED-4DB2-BD59-A6C34878D82A}">
                    <a16:rowId xmlns:a16="http://schemas.microsoft.com/office/drawing/2014/main" val="1016898550"/>
                  </a:ext>
                </a:extLst>
              </a:tr>
              <a:tr h="3087671">
                <a:tc>
                  <a:txBody>
                    <a:bodyPr/>
                    <a:lstStyle/>
                    <a:p>
                      <a:endParaRPr lang="en-US" dirty="0"/>
                    </a:p>
                  </a:txBody>
                  <a:tcPr/>
                </a:tc>
                <a:extLst>
                  <a:ext uri="{0D108BD9-81ED-4DB2-BD59-A6C34878D82A}">
                    <a16:rowId xmlns:a16="http://schemas.microsoft.com/office/drawing/2014/main" val="3628941782"/>
                  </a:ext>
                </a:extLst>
              </a:tr>
            </a:tbl>
          </a:graphicData>
        </a:graphic>
      </p:graphicFrame>
      <p:pic>
        <p:nvPicPr>
          <p:cNvPr id="6" name="Picture 5">
            <a:extLst>
              <a:ext uri="{FF2B5EF4-FFF2-40B4-BE49-F238E27FC236}">
                <a16:creationId xmlns:a16="http://schemas.microsoft.com/office/drawing/2014/main" id="{79577838-295F-4BA6-8119-DC3E3399EDC2}"/>
              </a:ext>
            </a:extLst>
          </p:cNvPr>
          <p:cNvPicPr>
            <a:picLocks noChangeAspect="1"/>
          </p:cNvPicPr>
          <p:nvPr/>
        </p:nvPicPr>
        <p:blipFill>
          <a:blip r:embed="rId2"/>
          <a:stretch>
            <a:fillRect/>
          </a:stretch>
        </p:blipFill>
        <p:spPr>
          <a:xfrm>
            <a:off x="530087" y="2544417"/>
            <a:ext cx="11211339" cy="3948458"/>
          </a:xfrm>
          <a:prstGeom prst="rect">
            <a:avLst/>
          </a:prstGeom>
        </p:spPr>
      </p:pic>
    </p:spTree>
    <p:extLst>
      <p:ext uri="{BB962C8B-B14F-4D97-AF65-F5344CB8AC3E}">
        <p14:creationId xmlns:p14="http://schemas.microsoft.com/office/powerpoint/2010/main" val="387631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07BD-A39E-4839-859D-BCF351C2C9CF}"/>
              </a:ext>
            </a:extLst>
          </p:cNvPr>
          <p:cNvSpPr>
            <a:spLocks noGrp="1"/>
          </p:cNvSpPr>
          <p:nvPr>
            <p:ph type="title"/>
          </p:nvPr>
        </p:nvSpPr>
        <p:spPr/>
        <p:txBody>
          <a:bodyPr/>
          <a:lstStyle/>
          <a:p>
            <a:r>
              <a:rPr lang="en-US" dirty="0"/>
              <a:t>Returning Data from Stored Procedures</a:t>
            </a:r>
          </a:p>
        </p:txBody>
      </p:sp>
      <p:sp>
        <p:nvSpPr>
          <p:cNvPr id="3" name="Content Placeholder 2">
            <a:extLst>
              <a:ext uri="{FF2B5EF4-FFF2-40B4-BE49-F238E27FC236}">
                <a16:creationId xmlns:a16="http://schemas.microsoft.com/office/drawing/2014/main" id="{7925B18F-165C-4BA7-B61A-CEE8AB71834F}"/>
              </a:ext>
            </a:extLst>
          </p:cNvPr>
          <p:cNvSpPr>
            <a:spLocks noGrp="1"/>
          </p:cNvSpPr>
          <p:nvPr>
            <p:ph idx="1"/>
          </p:nvPr>
        </p:nvSpPr>
        <p:spPr/>
        <p:txBody>
          <a:bodyPr>
            <a:normAutofit lnSpcReduction="10000"/>
          </a:bodyPr>
          <a:lstStyle/>
          <a:p>
            <a:r>
              <a:rPr lang="en-US" b="1" dirty="0"/>
              <a:t>Output parameters</a:t>
            </a:r>
            <a:r>
              <a:rPr lang="en-US" dirty="0"/>
              <a:t>: Scalar data can be returned from a stored procedure with output variables.</a:t>
            </a:r>
          </a:p>
          <a:p>
            <a:r>
              <a:rPr lang="en-US" b="1" dirty="0"/>
              <a:t>RETURN</a:t>
            </a:r>
            <a:r>
              <a:rPr lang="en-US" dirty="0"/>
              <a:t>: A single integer value can be returned from a stored procedure with a RETURN statement.</a:t>
            </a:r>
          </a:p>
          <a:p>
            <a:r>
              <a:rPr lang="en-US" b="1" dirty="0"/>
              <a:t>Result sets</a:t>
            </a:r>
            <a:r>
              <a:rPr lang="en-US" dirty="0"/>
              <a:t>: A stored procedure can return data via one or more SELECT statements.</a:t>
            </a:r>
          </a:p>
          <a:p>
            <a:r>
              <a:rPr lang="en-US" dirty="0"/>
              <a:t>RAISERROR </a:t>
            </a:r>
            <a:r>
              <a:rPr lang="en-US" b="1" dirty="0"/>
              <a:t>or </a:t>
            </a:r>
            <a:r>
              <a:rPr lang="en-US" dirty="0"/>
              <a:t>THROW: Informational or error messages can be returned to the calling application via RAISERROR or THROW.</a:t>
            </a:r>
          </a:p>
          <a:p>
            <a:r>
              <a:rPr lang="en-US" b="1" dirty="0"/>
              <a:t>Table population</a:t>
            </a:r>
            <a:r>
              <a:rPr lang="en-US" dirty="0"/>
              <a:t>: A table can be populated as part of stored procedure processing and then queried after execution.</a:t>
            </a:r>
          </a:p>
        </p:txBody>
      </p:sp>
    </p:spTree>
    <p:extLst>
      <p:ext uri="{BB962C8B-B14F-4D97-AF65-F5344CB8AC3E}">
        <p14:creationId xmlns:p14="http://schemas.microsoft.com/office/powerpoint/2010/main" val="64652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7423-F0CE-476B-B989-A659D996F868}"/>
              </a:ext>
            </a:extLst>
          </p:cNvPr>
          <p:cNvSpPr>
            <a:spLocks noGrp="1"/>
          </p:cNvSpPr>
          <p:nvPr>
            <p:ph type="title"/>
          </p:nvPr>
        </p:nvSpPr>
        <p:spPr/>
        <p:txBody>
          <a:bodyPr/>
          <a:lstStyle/>
          <a:p>
            <a:r>
              <a:rPr lang="en-US" b="1" dirty="0"/>
              <a:t>Best Practice</a:t>
            </a:r>
            <a:endParaRPr lang="en-US" dirty="0"/>
          </a:p>
        </p:txBody>
      </p:sp>
      <p:sp>
        <p:nvSpPr>
          <p:cNvPr id="3" name="Content Placeholder 2">
            <a:extLst>
              <a:ext uri="{FF2B5EF4-FFF2-40B4-BE49-F238E27FC236}">
                <a16:creationId xmlns:a16="http://schemas.microsoft.com/office/drawing/2014/main" id="{5060D163-B695-4CED-859A-7E062239B648}"/>
              </a:ext>
            </a:extLst>
          </p:cNvPr>
          <p:cNvSpPr>
            <a:spLocks noGrp="1"/>
          </p:cNvSpPr>
          <p:nvPr>
            <p:ph idx="1"/>
          </p:nvPr>
        </p:nvSpPr>
        <p:spPr/>
        <p:txBody>
          <a:bodyPr/>
          <a:lstStyle/>
          <a:p>
            <a:r>
              <a:rPr lang="en-US" b="1" dirty="0"/>
              <a:t>SET NOCOUNT ON</a:t>
            </a:r>
          </a:p>
          <a:p>
            <a:r>
              <a:rPr lang="en-US" dirty="0"/>
              <a:t>Output Parameters</a:t>
            </a:r>
          </a:p>
          <a:p>
            <a:r>
              <a:rPr lang="en-US" dirty="0"/>
              <a:t>RETURN Command</a:t>
            </a:r>
          </a:p>
          <a:p>
            <a:r>
              <a:rPr lang="en-US" dirty="0"/>
              <a:t>WITH RESULT SETS </a:t>
            </a:r>
          </a:p>
          <a:p>
            <a:pPr lvl="1"/>
            <a:r>
              <a:rPr lang="en-US" dirty="0"/>
              <a:t>Execute SP WITH RESULT SETS when given SP return two set of result.</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420160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EC7D-4574-420B-80AF-9F38CF59034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A38E0C4-97E3-4D4B-82E1-B7555C03AC91}"/>
              </a:ext>
            </a:extLst>
          </p:cNvPr>
          <p:cNvSpPr>
            <a:spLocks noGrp="1"/>
          </p:cNvSpPr>
          <p:nvPr>
            <p:ph idx="1"/>
          </p:nvPr>
        </p:nvSpPr>
        <p:spPr/>
        <p:txBody>
          <a:bodyPr>
            <a:normAutofit fontScale="92500" lnSpcReduction="10000"/>
          </a:bodyPr>
          <a:lstStyle/>
          <a:p>
            <a:pPr marL="0" indent="0">
              <a:buNone/>
            </a:pPr>
            <a:r>
              <a:rPr lang="en-US" dirty="0"/>
              <a:t>A UDF is a routine that accepts parameters, performs an action, and returns the result of that action. The result is either a scalar (single) value or a table, depending on how the function is defined.</a:t>
            </a:r>
          </a:p>
          <a:p>
            <a:pPr marL="0" indent="0">
              <a:buNone/>
            </a:pPr>
            <a:endParaRPr lang="en-US" dirty="0"/>
          </a:p>
          <a:p>
            <a:r>
              <a:rPr lang="en-US" dirty="0"/>
              <a:t>UDFs can embed complex logic within a query. UDFs can create new functions for complex expressions.</a:t>
            </a:r>
          </a:p>
          <a:p>
            <a:r>
              <a:rPr lang="en-US" dirty="0"/>
              <a:t>They can be used within the FROM clause of a SELECT statement or an expression, and they can be schema-bound. In addition, user-defined functions can accept parameters. UDFs can help enforce consistency and reusability when a complex calculation must be applied throughout an application.</a:t>
            </a:r>
          </a:p>
        </p:txBody>
      </p:sp>
    </p:spTree>
    <p:extLst>
      <p:ext uri="{BB962C8B-B14F-4D97-AF65-F5344CB8AC3E}">
        <p14:creationId xmlns:p14="http://schemas.microsoft.com/office/powerpoint/2010/main" val="128411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FAF9-B11C-4C78-984D-6BAA5C3F6568}"/>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0A91BB21-5F0D-4412-8A90-46A68755A193}"/>
              </a:ext>
            </a:extLst>
          </p:cNvPr>
          <p:cNvSpPr>
            <a:spLocks noGrp="1"/>
          </p:cNvSpPr>
          <p:nvPr>
            <p:ph idx="1"/>
          </p:nvPr>
        </p:nvSpPr>
        <p:spPr/>
        <p:txBody>
          <a:bodyPr/>
          <a:lstStyle/>
          <a:p>
            <a:pPr marL="0" indent="0">
              <a:buNone/>
            </a:pPr>
            <a:r>
              <a:rPr lang="en-US" dirty="0"/>
              <a:t>User-defined functions come in three distinct types (as shown in Figure 18-1). Management Studio groups inline table-valued functions together with multi-statement:</a:t>
            </a:r>
          </a:p>
          <a:p>
            <a:pPr marL="0" indent="0">
              <a:buNone/>
            </a:pPr>
            <a:r>
              <a:rPr lang="en-US" dirty="0"/>
              <a:t>■ Scalar functions that return a single value</a:t>
            </a:r>
          </a:p>
          <a:p>
            <a:pPr marL="0" indent="0">
              <a:buNone/>
            </a:pPr>
            <a:r>
              <a:rPr lang="en-US" dirty="0"/>
              <a:t>■ Inline table-valued functions similar to views</a:t>
            </a:r>
          </a:p>
          <a:p>
            <a:pPr marL="0" indent="0">
              <a:buNone/>
            </a:pPr>
            <a:r>
              <a:rPr lang="en-US" dirty="0"/>
              <a:t>■ Multi-statement, table-valued functions that build a result set with code</a:t>
            </a:r>
          </a:p>
        </p:txBody>
      </p:sp>
    </p:spTree>
    <p:extLst>
      <p:ext uri="{BB962C8B-B14F-4D97-AF65-F5344CB8AC3E}">
        <p14:creationId xmlns:p14="http://schemas.microsoft.com/office/powerpoint/2010/main" val="419742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20A3-035D-4CBD-8D4B-4FF2FD6A332A}"/>
              </a:ext>
            </a:extLst>
          </p:cNvPr>
          <p:cNvSpPr>
            <a:spLocks noGrp="1"/>
          </p:cNvSpPr>
          <p:nvPr>
            <p:ph type="title"/>
          </p:nvPr>
        </p:nvSpPr>
        <p:spPr/>
        <p:txBody>
          <a:bodyPr/>
          <a:lstStyle/>
          <a:p>
            <a:r>
              <a:rPr lang="en-US" dirty="0"/>
              <a:t>Scalar Functions</a:t>
            </a:r>
          </a:p>
        </p:txBody>
      </p:sp>
      <p:sp>
        <p:nvSpPr>
          <p:cNvPr id="3" name="Content Placeholder 2">
            <a:extLst>
              <a:ext uri="{FF2B5EF4-FFF2-40B4-BE49-F238E27FC236}">
                <a16:creationId xmlns:a16="http://schemas.microsoft.com/office/drawing/2014/main" id="{98C7EDFD-24CB-4BA0-9BBE-F6884FB0609B}"/>
              </a:ext>
            </a:extLst>
          </p:cNvPr>
          <p:cNvSpPr>
            <a:spLocks noGrp="1"/>
          </p:cNvSpPr>
          <p:nvPr>
            <p:ph idx="1"/>
          </p:nvPr>
        </p:nvSpPr>
        <p:spPr/>
        <p:txBody>
          <a:bodyPr>
            <a:normAutofit/>
          </a:bodyPr>
          <a:lstStyle/>
          <a:p>
            <a:pPr marL="0" indent="0">
              <a:buNone/>
            </a:pPr>
            <a:r>
              <a:rPr lang="en-US" dirty="0"/>
              <a:t>A </a:t>
            </a:r>
            <a:r>
              <a:rPr lang="en-US" i="1" dirty="0"/>
              <a:t>scalar function </a:t>
            </a:r>
            <a:r>
              <a:rPr lang="en-US" dirty="0"/>
              <a:t>is one that returns a single, specific value. The function can accept multiple parameters, perform a calculation, and then return a single value. For example, a scalar function could accept three parameters, perform a calculation, and return the answer. </a:t>
            </a:r>
          </a:p>
          <a:p>
            <a:pPr marL="0" indent="0">
              <a:buNone/>
            </a:pPr>
            <a:endParaRPr lang="en-US" dirty="0"/>
          </a:p>
          <a:p>
            <a:pPr marL="0" indent="0">
              <a:buNone/>
            </a:pPr>
            <a:r>
              <a:rPr lang="en-US" dirty="0"/>
              <a:t>Within the code of a scalar function, the value is passed back through the function by means of a RETURN command. Every possible code path in the user-defined function should conclude with a RETURN command.</a:t>
            </a:r>
          </a:p>
        </p:txBody>
      </p:sp>
    </p:spTree>
    <p:extLst>
      <p:ext uri="{BB962C8B-B14F-4D97-AF65-F5344CB8AC3E}">
        <p14:creationId xmlns:p14="http://schemas.microsoft.com/office/powerpoint/2010/main" val="186701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5E4E-CB3E-4B74-B4C8-3059A0EC6F8F}"/>
              </a:ext>
            </a:extLst>
          </p:cNvPr>
          <p:cNvSpPr>
            <a:spLocks noGrp="1"/>
          </p:cNvSpPr>
          <p:nvPr>
            <p:ph type="title"/>
          </p:nvPr>
        </p:nvSpPr>
        <p:spPr/>
        <p:txBody>
          <a:bodyPr/>
          <a:lstStyle/>
          <a:p>
            <a:r>
              <a:rPr lang="en-US" dirty="0"/>
              <a:t>Understanding Limitations</a:t>
            </a:r>
          </a:p>
        </p:txBody>
      </p:sp>
      <p:sp>
        <p:nvSpPr>
          <p:cNvPr id="3" name="Content Placeholder 2">
            <a:extLst>
              <a:ext uri="{FF2B5EF4-FFF2-40B4-BE49-F238E27FC236}">
                <a16:creationId xmlns:a16="http://schemas.microsoft.com/office/drawing/2014/main" id="{ED291050-573F-4FE6-ADB2-8A7E5467CFA0}"/>
              </a:ext>
            </a:extLst>
          </p:cNvPr>
          <p:cNvSpPr>
            <a:spLocks noGrp="1"/>
          </p:cNvSpPr>
          <p:nvPr>
            <p:ph idx="1"/>
          </p:nvPr>
        </p:nvSpPr>
        <p:spPr>
          <a:xfrm>
            <a:off x="838200" y="1825624"/>
            <a:ext cx="10515600" cy="4879975"/>
          </a:xfrm>
        </p:spPr>
        <p:txBody>
          <a:bodyPr>
            <a:normAutofit/>
          </a:bodyPr>
          <a:lstStyle/>
          <a:p>
            <a:r>
              <a:rPr lang="en-US" dirty="0"/>
              <a:t>Nondeterministic functions — such as newid() and rand() — are not allowed within scalar functions</a:t>
            </a:r>
          </a:p>
          <a:p>
            <a:r>
              <a:rPr lang="en-US" dirty="0"/>
              <a:t>User-defined scalar functions are not permitted to update the database</a:t>
            </a:r>
          </a:p>
          <a:p>
            <a:r>
              <a:rPr lang="en-US" dirty="0"/>
              <a:t>They cannot return binary large object (BLOB) data such as text, </a:t>
            </a:r>
            <a:r>
              <a:rPr lang="en-US" dirty="0" err="1"/>
              <a:t>ntext</a:t>
            </a:r>
            <a:r>
              <a:rPr lang="en-US" dirty="0"/>
              <a:t>, timestamp, and image datatype variables, nor can scalar functions return table variables or cursor data types</a:t>
            </a:r>
          </a:p>
          <a:p>
            <a:r>
              <a:rPr lang="en-US" dirty="0"/>
              <a:t>For error handling, UDFs may not include TRY…CATCH or RAISERROR.</a:t>
            </a:r>
          </a:p>
          <a:p>
            <a:r>
              <a:rPr lang="en-US" dirty="0"/>
              <a:t>A user-defined function may call other user-</a:t>
            </a:r>
            <a:r>
              <a:rPr lang="en-US" dirty="0" err="1"/>
              <a:t>defi</a:t>
            </a:r>
            <a:r>
              <a:rPr lang="en-US" dirty="0"/>
              <a:t> </a:t>
            </a:r>
            <a:r>
              <a:rPr lang="en-US" dirty="0" err="1"/>
              <a:t>ned</a:t>
            </a:r>
            <a:r>
              <a:rPr lang="en-US" dirty="0"/>
              <a:t> functions nesting up to 32 levels d</a:t>
            </a:r>
          </a:p>
          <a:p>
            <a:endParaRPr lang="en-US" dirty="0"/>
          </a:p>
        </p:txBody>
      </p:sp>
    </p:spTree>
    <p:extLst>
      <p:ext uri="{BB962C8B-B14F-4D97-AF65-F5344CB8AC3E}">
        <p14:creationId xmlns:p14="http://schemas.microsoft.com/office/powerpoint/2010/main" val="140017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4F7B-765F-4E70-8B83-6DF434AD1687}"/>
              </a:ext>
            </a:extLst>
          </p:cNvPr>
          <p:cNvSpPr>
            <a:spLocks noGrp="1"/>
          </p:cNvSpPr>
          <p:nvPr>
            <p:ph type="title"/>
          </p:nvPr>
        </p:nvSpPr>
        <p:spPr/>
        <p:txBody>
          <a:bodyPr/>
          <a:lstStyle/>
          <a:p>
            <a:r>
              <a:rPr lang="en-US" dirty="0"/>
              <a:t>Creating a Scalar Function</a:t>
            </a:r>
          </a:p>
        </p:txBody>
      </p:sp>
      <p:sp>
        <p:nvSpPr>
          <p:cNvPr id="3" name="Content Placeholder 2">
            <a:extLst>
              <a:ext uri="{FF2B5EF4-FFF2-40B4-BE49-F238E27FC236}">
                <a16:creationId xmlns:a16="http://schemas.microsoft.com/office/drawing/2014/main" id="{C2655541-024B-4228-8631-C7BA37ABBAB0}"/>
              </a:ext>
            </a:extLst>
          </p:cNvPr>
          <p:cNvSpPr>
            <a:spLocks noGrp="1"/>
          </p:cNvSpPr>
          <p:nvPr>
            <p:ph idx="1"/>
          </p:nvPr>
        </p:nvSpPr>
        <p:spPr/>
        <p:txBody>
          <a:bodyPr/>
          <a:lstStyle/>
          <a:p>
            <a:pPr marL="0" indent="0">
              <a:buNone/>
            </a:pPr>
            <a:r>
              <a:rPr lang="en-US" b="1" dirty="0"/>
              <a:t>CREATE FUNCTION </a:t>
            </a:r>
            <a:r>
              <a:rPr lang="en-US" dirty="0"/>
              <a:t>FunctionName (InputParameters)</a:t>
            </a:r>
          </a:p>
          <a:p>
            <a:pPr marL="0" indent="0">
              <a:buNone/>
            </a:pPr>
            <a:r>
              <a:rPr lang="en-US" b="1" dirty="0"/>
              <a:t>RETURNS </a:t>
            </a:r>
            <a:r>
              <a:rPr lang="en-US" dirty="0"/>
              <a:t>DataType</a:t>
            </a:r>
          </a:p>
          <a:p>
            <a:pPr marL="0" indent="0">
              <a:buNone/>
            </a:pPr>
            <a:r>
              <a:rPr lang="en-US" dirty="0"/>
              <a:t>AS</a:t>
            </a:r>
          </a:p>
          <a:p>
            <a:pPr marL="0" indent="0">
              <a:buNone/>
            </a:pPr>
            <a:r>
              <a:rPr lang="en-US" dirty="0"/>
              <a:t>BEGIN</a:t>
            </a:r>
          </a:p>
          <a:p>
            <a:pPr marL="0" indent="0">
              <a:buNone/>
            </a:pPr>
            <a:r>
              <a:rPr lang="en-US" dirty="0"/>
              <a:t>	Co…………….de.</a:t>
            </a:r>
          </a:p>
          <a:p>
            <a:pPr marL="0" indent="0">
              <a:buNone/>
            </a:pPr>
            <a:r>
              <a:rPr lang="en-US" dirty="0"/>
              <a:t>RETURN Expression;</a:t>
            </a:r>
          </a:p>
          <a:p>
            <a:pPr marL="0" indent="0">
              <a:buNone/>
            </a:pPr>
            <a:r>
              <a:rPr lang="en-US" dirty="0"/>
              <a:t>END</a:t>
            </a:r>
          </a:p>
        </p:txBody>
      </p:sp>
    </p:spTree>
    <p:extLst>
      <p:ext uri="{BB962C8B-B14F-4D97-AF65-F5344CB8AC3E}">
        <p14:creationId xmlns:p14="http://schemas.microsoft.com/office/powerpoint/2010/main" val="2658849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C7CC-6509-4C69-B478-0B4333115BA2}"/>
              </a:ext>
            </a:extLst>
          </p:cNvPr>
          <p:cNvSpPr>
            <a:spLocks noGrp="1"/>
          </p:cNvSpPr>
          <p:nvPr>
            <p:ph type="title"/>
          </p:nvPr>
        </p:nvSpPr>
        <p:spPr/>
        <p:txBody>
          <a:bodyPr/>
          <a:lstStyle/>
          <a:p>
            <a:r>
              <a:rPr lang="en-US" dirty="0"/>
              <a:t>Inline Table-Valued Functions</a:t>
            </a:r>
          </a:p>
        </p:txBody>
      </p:sp>
      <p:sp>
        <p:nvSpPr>
          <p:cNvPr id="3" name="Content Placeholder 2">
            <a:extLst>
              <a:ext uri="{FF2B5EF4-FFF2-40B4-BE49-F238E27FC236}">
                <a16:creationId xmlns:a16="http://schemas.microsoft.com/office/drawing/2014/main" id="{8CF87278-E674-4B2D-94B8-9AC0440FD2D6}"/>
              </a:ext>
            </a:extLst>
          </p:cNvPr>
          <p:cNvSpPr>
            <a:spLocks noGrp="1"/>
          </p:cNvSpPr>
          <p:nvPr>
            <p:ph idx="1"/>
          </p:nvPr>
        </p:nvSpPr>
        <p:spPr/>
        <p:txBody>
          <a:bodyPr/>
          <a:lstStyle/>
          <a:p>
            <a:pPr marL="0" indent="0">
              <a:buNone/>
            </a:pPr>
            <a:r>
              <a:rPr lang="en-US" dirty="0"/>
              <a:t>The inline table-valued user-defined function has no BEGIN/END body. Instead, the SELECT statement is returned as a virtual table:</a:t>
            </a:r>
          </a:p>
          <a:p>
            <a:pPr marL="0" indent="0">
              <a:buNone/>
            </a:pPr>
            <a:endParaRPr lang="en-US" b="1" dirty="0"/>
          </a:p>
          <a:p>
            <a:pPr marL="0" indent="0">
              <a:buNone/>
            </a:pPr>
            <a:r>
              <a:rPr lang="en-US" b="1" dirty="0"/>
              <a:t>CREATE FUNCTION </a:t>
            </a:r>
            <a:r>
              <a:rPr lang="en-US" dirty="0"/>
              <a:t>FunctionName (InputParameters)</a:t>
            </a:r>
          </a:p>
          <a:p>
            <a:pPr marL="0" indent="0">
              <a:buNone/>
            </a:pPr>
            <a:r>
              <a:rPr lang="en-US" b="1" dirty="0"/>
              <a:t>RETURNS Table</a:t>
            </a:r>
          </a:p>
          <a:p>
            <a:pPr marL="0" indent="0">
              <a:buNone/>
            </a:pPr>
            <a:r>
              <a:rPr lang="en-US" b="1" dirty="0"/>
              <a:t>AS</a:t>
            </a:r>
          </a:p>
          <a:p>
            <a:pPr marL="0" indent="0">
              <a:buNone/>
            </a:pPr>
            <a:r>
              <a:rPr lang="en-US" b="1" dirty="0"/>
              <a:t>RETURN (Select Statement);</a:t>
            </a:r>
          </a:p>
        </p:txBody>
      </p:sp>
    </p:spTree>
    <p:extLst>
      <p:ext uri="{BB962C8B-B14F-4D97-AF65-F5344CB8AC3E}">
        <p14:creationId xmlns:p14="http://schemas.microsoft.com/office/powerpoint/2010/main" val="106959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4AF0-1081-47A9-80DE-1CE4CFF45C5A}"/>
              </a:ext>
            </a:extLst>
          </p:cNvPr>
          <p:cNvSpPr>
            <a:spLocks noGrp="1"/>
          </p:cNvSpPr>
          <p:nvPr>
            <p:ph type="title"/>
          </p:nvPr>
        </p:nvSpPr>
        <p:spPr>
          <a:xfrm>
            <a:off x="106017" y="365125"/>
            <a:ext cx="11979966" cy="1325563"/>
          </a:xfrm>
        </p:spPr>
        <p:txBody>
          <a:bodyPr/>
          <a:lstStyle/>
          <a:p>
            <a:r>
              <a:rPr lang="en-US" dirty="0"/>
              <a:t>Inline Table-Valued Functions(Using Parameters)</a:t>
            </a:r>
          </a:p>
        </p:txBody>
      </p:sp>
      <p:sp>
        <p:nvSpPr>
          <p:cNvPr id="3" name="Content Placeholder 2">
            <a:extLst>
              <a:ext uri="{FF2B5EF4-FFF2-40B4-BE49-F238E27FC236}">
                <a16:creationId xmlns:a16="http://schemas.microsoft.com/office/drawing/2014/main" id="{FD65FB84-5775-459C-A948-6386A1569633}"/>
              </a:ext>
            </a:extLst>
          </p:cNvPr>
          <p:cNvSpPr>
            <a:spLocks noGrp="1"/>
          </p:cNvSpPr>
          <p:nvPr>
            <p:ph idx="1"/>
          </p:nvPr>
        </p:nvSpPr>
        <p:spPr>
          <a:xfrm>
            <a:off x="106017" y="1444488"/>
            <a:ext cx="11247783" cy="528761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 advantage of </a:t>
            </a:r>
            <a:r>
              <a:rPr lang="en-US" b="1" i="1" dirty="0"/>
              <a:t>inline table-valued functions </a:t>
            </a:r>
            <a:r>
              <a:rPr lang="en-US" dirty="0"/>
              <a:t>over views is the function’s capability to include parameters within the precompiled SELECT statement. Views, conversely, do not include parameters, and restricting the result at run time is typically achieved by adding a WHERE clause to the SELECT statement that calls the view.</a:t>
            </a:r>
          </a:p>
          <a:p>
            <a:pPr marL="0" indent="0">
              <a:buNone/>
            </a:pPr>
            <a:endParaRPr lang="en-US" dirty="0"/>
          </a:p>
        </p:txBody>
      </p:sp>
    </p:spTree>
    <p:extLst>
      <p:ext uri="{BB962C8B-B14F-4D97-AF65-F5344CB8AC3E}">
        <p14:creationId xmlns:p14="http://schemas.microsoft.com/office/powerpoint/2010/main" val="1563150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8B32-3EEA-46CD-9664-BC63B5F888AD}"/>
              </a:ext>
            </a:extLst>
          </p:cNvPr>
          <p:cNvSpPr>
            <a:spLocks noGrp="1"/>
          </p:cNvSpPr>
          <p:nvPr>
            <p:ph type="title"/>
          </p:nvPr>
        </p:nvSpPr>
        <p:spPr>
          <a:xfrm>
            <a:off x="119270" y="99392"/>
            <a:ext cx="12072730" cy="881270"/>
          </a:xfrm>
        </p:spPr>
        <p:txBody>
          <a:bodyPr/>
          <a:lstStyle/>
          <a:p>
            <a:r>
              <a:rPr lang="en-US" dirty="0"/>
              <a:t>Inline Table-Valued Functions(Using Parameters)</a:t>
            </a:r>
          </a:p>
        </p:txBody>
      </p:sp>
      <p:sp>
        <p:nvSpPr>
          <p:cNvPr id="3" name="Content Placeholder 2">
            <a:extLst>
              <a:ext uri="{FF2B5EF4-FFF2-40B4-BE49-F238E27FC236}">
                <a16:creationId xmlns:a16="http://schemas.microsoft.com/office/drawing/2014/main" id="{568E496A-F0CD-4F58-92A6-A15114D88103}"/>
              </a:ext>
            </a:extLst>
          </p:cNvPr>
          <p:cNvSpPr>
            <a:spLocks noGrp="1"/>
          </p:cNvSpPr>
          <p:nvPr>
            <p:ph idx="1"/>
          </p:nvPr>
        </p:nvSpPr>
        <p:spPr>
          <a:xfrm>
            <a:off x="119269" y="980662"/>
            <a:ext cx="11953461" cy="5777947"/>
          </a:xfrm>
        </p:spPr>
        <p:txBody>
          <a:bodyPr>
            <a:normAutofit fontScale="85000" lnSpcReduction="20000"/>
          </a:bodyPr>
          <a:lstStyle/>
          <a:p>
            <a:pPr marL="0" indent="0">
              <a:buNone/>
            </a:pPr>
            <a:r>
              <a:rPr lang="en-US" dirty="0"/>
              <a:t>CREATE FUNCTION </a:t>
            </a:r>
            <a:r>
              <a:rPr lang="en-US" dirty="0" err="1"/>
              <a:t>dbo.ufnProductOrderTotals</a:t>
            </a:r>
            <a:r>
              <a:rPr lang="en-US" dirty="0"/>
              <a:t> (@</a:t>
            </a:r>
            <a:r>
              <a:rPr lang="en-US" dirty="0" err="1"/>
              <a:t>ProductID</a:t>
            </a:r>
            <a:r>
              <a:rPr lang="en-US" dirty="0"/>
              <a:t> </a:t>
            </a:r>
            <a:r>
              <a:rPr lang="en-US" dirty="0" err="1"/>
              <a:t>nvarchar</a:t>
            </a:r>
            <a:r>
              <a:rPr lang="en-US" dirty="0"/>
              <a:t>(100))</a:t>
            </a:r>
          </a:p>
          <a:p>
            <a:pPr marL="0" indent="0">
              <a:buNone/>
            </a:pPr>
            <a:r>
              <a:rPr lang="en-US" dirty="0"/>
              <a:t>RETURNS TABLE</a:t>
            </a:r>
          </a:p>
          <a:p>
            <a:pPr marL="0" indent="0">
              <a:buNone/>
            </a:pPr>
            <a:r>
              <a:rPr lang="en-US" dirty="0"/>
              <a:t>AS</a:t>
            </a:r>
          </a:p>
          <a:p>
            <a:pPr marL="0" indent="0">
              <a:buNone/>
            </a:pPr>
            <a:r>
              <a:rPr lang="en-US" dirty="0"/>
              <a:t>RETURN</a:t>
            </a:r>
          </a:p>
          <a:p>
            <a:pPr marL="0" indent="0">
              <a:buNone/>
            </a:pPr>
            <a:r>
              <a:rPr lang="en-US" dirty="0"/>
              <a:t>(</a:t>
            </a:r>
          </a:p>
          <a:p>
            <a:pPr marL="0" indent="0">
              <a:buNone/>
            </a:pPr>
            <a:r>
              <a:rPr lang="en-US" dirty="0"/>
              <a:t>SELECT </a:t>
            </a:r>
            <a:r>
              <a:rPr lang="en-US" dirty="0" err="1"/>
              <a:t>p.ProductID</a:t>
            </a:r>
            <a:r>
              <a:rPr lang="en-US" dirty="0"/>
              <a:t>, </a:t>
            </a:r>
            <a:r>
              <a:rPr lang="en-US" dirty="0" err="1"/>
              <a:t>p.Name</a:t>
            </a:r>
            <a:r>
              <a:rPr lang="en-US" dirty="0"/>
              <a:t>, sum(</a:t>
            </a:r>
            <a:r>
              <a:rPr lang="en-US" dirty="0" err="1"/>
              <a:t>sod.OrderQty</a:t>
            </a:r>
            <a:r>
              <a:rPr lang="en-US" dirty="0"/>
              <a:t>) as </a:t>
            </a:r>
            <a:r>
              <a:rPr lang="en-US" dirty="0" err="1"/>
              <a:t>TotalOrders</a:t>
            </a:r>
            <a:endParaRPr lang="en-US" dirty="0"/>
          </a:p>
          <a:p>
            <a:pPr marL="0" indent="0">
              <a:buNone/>
            </a:pPr>
            <a:r>
              <a:rPr lang="en-US" dirty="0"/>
              <a:t>FROM </a:t>
            </a:r>
            <a:r>
              <a:rPr lang="en-US" dirty="0" err="1"/>
              <a:t>Production.Product</a:t>
            </a:r>
            <a:r>
              <a:rPr lang="en-US" dirty="0"/>
              <a:t> p</a:t>
            </a:r>
          </a:p>
          <a:p>
            <a:pPr marL="0" indent="0">
              <a:buNone/>
            </a:pPr>
            <a:r>
              <a:rPr lang="en-US" dirty="0"/>
              <a:t>JOIN </a:t>
            </a:r>
            <a:r>
              <a:rPr lang="en-US" dirty="0" err="1"/>
              <a:t>Sales.SalesOrderDetail</a:t>
            </a:r>
            <a:r>
              <a:rPr lang="en-US" dirty="0"/>
              <a:t> sod</a:t>
            </a:r>
          </a:p>
          <a:p>
            <a:pPr marL="0" indent="0">
              <a:buNone/>
            </a:pPr>
            <a:r>
              <a:rPr lang="en-US" dirty="0"/>
              <a:t>ON </a:t>
            </a:r>
            <a:r>
              <a:rPr lang="en-US" dirty="0" err="1"/>
              <a:t>p.ProductID</a:t>
            </a:r>
            <a:r>
              <a:rPr lang="en-US" dirty="0"/>
              <a:t> = </a:t>
            </a:r>
            <a:r>
              <a:rPr lang="en-US" dirty="0" err="1"/>
              <a:t>sod.ProductID</a:t>
            </a:r>
            <a:endParaRPr lang="en-US" dirty="0"/>
          </a:p>
          <a:p>
            <a:pPr marL="0" indent="0">
              <a:buNone/>
            </a:pPr>
            <a:r>
              <a:rPr lang="en-US" dirty="0"/>
              <a:t>WHERE </a:t>
            </a:r>
            <a:r>
              <a:rPr lang="en-US" dirty="0" err="1"/>
              <a:t>p.ProductID</a:t>
            </a:r>
            <a:r>
              <a:rPr lang="en-US" dirty="0"/>
              <a:t> = @</a:t>
            </a:r>
            <a:r>
              <a:rPr lang="en-US" dirty="0" err="1"/>
              <a:t>ProductID</a:t>
            </a:r>
            <a:endParaRPr lang="en-US" dirty="0"/>
          </a:p>
          <a:p>
            <a:pPr marL="0" indent="0">
              <a:buNone/>
            </a:pPr>
            <a:r>
              <a:rPr lang="en-US" dirty="0"/>
              <a:t>GROUP BY </a:t>
            </a:r>
            <a:r>
              <a:rPr lang="en-US" dirty="0" err="1"/>
              <a:t>p.ProductID</a:t>
            </a:r>
            <a:r>
              <a:rPr lang="en-US" dirty="0"/>
              <a:t>, </a:t>
            </a:r>
            <a:r>
              <a:rPr lang="en-US" dirty="0" err="1"/>
              <a:t>p.Name</a:t>
            </a:r>
            <a:endParaRPr lang="en-US" dirty="0"/>
          </a:p>
          <a:p>
            <a:pPr marL="0" indent="0">
              <a:buNone/>
            </a:pPr>
            <a:r>
              <a:rPr lang="en-US" dirty="0"/>
              <a:t>);</a:t>
            </a:r>
          </a:p>
          <a:p>
            <a:pPr marL="0" indent="0">
              <a:buNone/>
            </a:pPr>
            <a:r>
              <a:rPr lang="en-US" dirty="0"/>
              <a:t>GO</a:t>
            </a:r>
          </a:p>
          <a:p>
            <a:pPr marL="0" indent="0">
              <a:buNone/>
            </a:pPr>
            <a:r>
              <a:rPr lang="en-US" dirty="0"/>
              <a:t>SELECT </a:t>
            </a:r>
            <a:r>
              <a:rPr lang="en-US" dirty="0" err="1"/>
              <a:t>ProductID</a:t>
            </a:r>
            <a:r>
              <a:rPr lang="en-US" dirty="0"/>
              <a:t>, Name, </a:t>
            </a:r>
            <a:r>
              <a:rPr lang="en-US" dirty="0" err="1"/>
              <a:t>TotalOrders</a:t>
            </a:r>
            <a:endParaRPr lang="en-US" dirty="0"/>
          </a:p>
          <a:p>
            <a:pPr marL="0" indent="0">
              <a:buNone/>
            </a:pPr>
            <a:r>
              <a:rPr lang="en-US" dirty="0"/>
              <a:t>FROM </a:t>
            </a:r>
            <a:r>
              <a:rPr lang="en-US" dirty="0" err="1"/>
              <a:t>dbo.ufnProductOrderTotals</a:t>
            </a:r>
            <a:r>
              <a:rPr lang="en-US" dirty="0"/>
              <a:t>(782);</a:t>
            </a:r>
          </a:p>
        </p:txBody>
      </p:sp>
    </p:spTree>
    <p:extLst>
      <p:ext uri="{BB962C8B-B14F-4D97-AF65-F5344CB8AC3E}">
        <p14:creationId xmlns:p14="http://schemas.microsoft.com/office/powerpoint/2010/main" val="244170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A25F-8966-4170-A6AA-D3A903F9B455}"/>
              </a:ext>
            </a:extLst>
          </p:cNvPr>
          <p:cNvSpPr>
            <a:spLocks noGrp="1"/>
          </p:cNvSpPr>
          <p:nvPr>
            <p:ph type="title"/>
          </p:nvPr>
        </p:nvSpPr>
        <p:spPr/>
        <p:txBody>
          <a:bodyPr/>
          <a:lstStyle/>
          <a:p>
            <a:r>
              <a:rPr lang="en-US" dirty="0"/>
              <a:t>Views</a:t>
            </a:r>
          </a:p>
        </p:txBody>
      </p:sp>
      <p:sp>
        <p:nvSpPr>
          <p:cNvPr id="3" name="Content Placeholder 2">
            <a:extLst>
              <a:ext uri="{FF2B5EF4-FFF2-40B4-BE49-F238E27FC236}">
                <a16:creationId xmlns:a16="http://schemas.microsoft.com/office/drawing/2014/main" id="{AE82BEE3-00CA-4E44-ADB3-304C0F8BAD0F}"/>
              </a:ext>
            </a:extLst>
          </p:cNvPr>
          <p:cNvSpPr>
            <a:spLocks noGrp="1"/>
          </p:cNvSpPr>
          <p:nvPr>
            <p:ph idx="1"/>
          </p:nvPr>
        </p:nvSpPr>
        <p:spPr/>
        <p:txBody>
          <a:bodyPr>
            <a:normAutofit/>
          </a:bodyPr>
          <a:lstStyle/>
          <a:p>
            <a:r>
              <a:rPr lang="en-US" dirty="0"/>
              <a:t>A </a:t>
            </a:r>
            <a:r>
              <a:rPr lang="en-US" i="1" dirty="0"/>
              <a:t>view </a:t>
            </a:r>
            <a:r>
              <a:rPr lang="en-US" dirty="0"/>
              <a:t>is the saved text of a T-SQL SELECT statement that may be referenced as a data source within a query, similar to how a subquery can be used as a data source—no more, no less. </a:t>
            </a:r>
          </a:p>
          <a:p>
            <a:r>
              <a:rPr lang="en-US" dirty="0"/>
              <a:t>A view cannot be executed by itself; it must be used within a query.</a:t>
            </a:r>
          </a:p>
          <a:p>
            <a:r>
              <a:rPr lang="en-US" dirty="0"/>
              <a:t>Views are sometimes described as “virtual tables.” This isn’t an accurate description because all views do not store any data. Views that are indexed are materialized and actually store data. If they are not indexed, they are like any other SQL query; views merely refer to the data stored in tables.</a:t>
            </a:r>
          </a:p>
          <a:p>
            <a:pPr lvl="8"/>
            <a:r>
              <a:rPr lang="en-US" u="sng" dirty="0"/>
              <a:t>Ref: SQL Server 2012 Bible</a:t>
            </a:r>
          </a:p>
          <a:p>
            <a:pPr marL="3657600" lvl="8" indent="0">
              <a:buNone/>
            </a:pPr>
            <a:endParaRPr lang="en-US" dirty="0"/>
          </a:p>
        </p:txBody>
      </p:sp>
    </p:spTree>
    <p:extLst>
      <p:ext uri="{BB962C8B-B14F-4D97-AF65-F5344CB8AC3E}">
        <p14:creationId xmlns:p14="http://schemas.microsoft.com/office/powerpoint/2010/main" val="2608596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1927-041C-4557-9CD0-115B8F00E380}"/>
              </a:ext>
            </a:extLst>
          </p:cNvPr>
          <p:cNvSpPr>
            <a:spLocks noGrp="1"/>
          </p:cNvSpPr>
          <p:nvPr>
            <p:ph type="title"/>
          </p:nvPr>
        </p:nvSpPr>
        <p:spPr>
          <a:xfrm>
            <a:off x="838200" y="92765"/>
            <a:ext cx="10515600" cy="1060175"/>
          </a:xfrm>
        </p:spPr>
        <p:txBody>
          <a:bodyPr/>
          <a:lstStyle/>
          <a:p>
            <a:r>
              <a:rPr lang="en-US" dirty="0"/>
              <a:t>Correlated User-Defined Functions</a:t>
            </a:r>
          </a:p>
        </p:txBody>
      </p:sp>
      <p:sp>
        <p:nvSpPr>
          <p:cNvPr id="3" name="Content Placeholder 2">
            <a:extLst>
              <a:ext uri="{FF2B5EF4-FFF2-40B4-BE49-F238E27FC236}">
                <a16:creationId xmlns:a16="http://schemas.microsoft.com/office/drawing/2014/main" id="{6B626E28-7714-4922-9591-6637453F4967}"/>
              </a:ext>
            </a:extLst>
          </p:cNvPr>
          <p:cNvSpPr>
            <a:spLocks noGrp="1"/>
          </p:cNvSpPr>
          <p:nvPr>
            <p:ph idx="1"/>
          </p:nvPr>
        </p:nvSpPr>
        <p:spPr/>
        <p:txBody>
          <a:bodyPr/>
          <a:lstStyle/>
          <a:p>
            <a:pPr marL="0" indent="0">
              <a:buNone/>
            </a:pPr>
            <a:r>
              <a:rPr lang="en-US" dirty="0"/>
              <a:t>The APPLY command may be used with a table-valued user-defined function so that the UDF accepts a different parameter value for each corresponding row being processed by the main query.</a:t>
            </a:r>
          </a:p>
          <a:p>
            <a:pPr marL="0" indent="0">
              <a:buNone/>
            </a:pPr>
            <a:endParaRPr lang="en-US" dirty="0"/>
          </a:p>
          <a:p>
            <a:pPr marL="0" indent="0">
              <a:buNone/>
            </a:pPr>
            <a:r>
              <a:rPr lang="en-US" dirty="0"/>
              <a:t>SELECT </a:t>
            </a:r>
            <a:r>
              <a:rPr lang="en-US" dirty="0" err="1"/>
              <a:t>t.Name</a:t>
            </a:r>
            <a:r>
              <a:rPr lang="en-US" dirty="0"/>
              <a:t>, </a:t>
            </a:r>
            <a:r>
              <a:rPr lang="en-US" dirty="0" err="1"/>
              <a:t>t.TotalOrders</a:t>
            </a:r>
            <a:endParaRPr lang="en-US" dirty="0"/>
          </a:p>
          <a:p>
            <a:pPr marL="0" indent="0">
              <a:buNone/>
            </a:pPr>
            <a:r>
              <a:rPr lang="en-US" dirty="0"/>
              <a:t>FROM </a:t>
            </a:r>
            <a:r>
              <a:rPr lang="en-US" dirty="0" err="1"/>
              <a:t>Production.Product</a:t>
            </a:r>
            <a:r>
              <a:rPr lang="en-US" dirty="0"/>
              <a:t> p</a:t>
            </a:r>
          </a:p>
          <a:p>
            <a:pPr marL="0" indent="0">
              <a:buNone/>
            </a:pPr>
            <a:r>
              <a:rPr lang="en-US" dirty="0"/>
              <a:t>CROSS/OUTER APPLY </a:t>
            </a:r>
            <a:r>
              <a:rPr lang="en-US" dirty="0" err="1"/>
              <a:t>dbo.ufnProductOrderTotals</a:t>
            </a:r>
            <a:r>
              <a:rPr lang="en-US" dirty="0"/>
              <a:t>(</a:t>
            </a:r>
            <a:r>
              <a:rPr lang="en-US" dirty="0" err="1"/>
              <a:t>p.ProductID</a:t>
            </a:r>
            <a:r>
              <a:rPr lang="en-US" dirty="0"/>
              <a:t>) t</a:t>
            </a:r>
          </a:p>
          <a:p>
            <a:pPr marL="0" indent="0">
              <a:buNone/>
            </a:pPr>
            <a:r>
              <a:rPr lang="en-US" dirty="0"/>
              <a:t>ORDER BY </a:t>
            </a:r>
            <a:r>
              <a:rPr lang="en-US" dirty="0" err="1"/>
              <a:t>t.TotalOrders</a:t>
            </a:r>
            <a:r>
              <a:rPr lang="en-US" dirty="0"/>
              <a:t> DESC;</a:t>
            </a:r>
          </a:p>
        </p:txBody>
      </p:sp>
    </p:spTree>
    <p:extLst>
      <p:ext uri="{BB962C8B-B14F-4D97-AF65-F5344CB8AC3E}">
        <p14:creationId xmlns:p14="http://schemas.microsoft.com/office/powerpoint/2010/main" val="1752111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2088-5EB7-4443-9118-6CB16893C81C}"/>
              </a:ext>
            </a:extLst>
          </p:cNvPr>
          <p:cNvSpPr>
            <a:spLocks noGrp="1"/>
          </p:cNvSpPr>
          <p:nvPr>
            <p:ph type="title"/>
          </p:nvPr>
        </p:nvSpPr>
        <p:spPr>
          <a:xfrm>
            <a:off x="838200" y="0"/>
            <a:ext cx="10515600" cy="1126436"/>
          </a:xfrm>
        </p:spPr>
        <p:txBody>
          <a:bodyPr/>
          <a:lstStyle/>
          <a:p>
            <a:r>
              <a:rPr lang="en-US" dirty="0"/>
              <a:t>Multistatement Table-Valued Functions</a:t>
            </a:r>
          </a:p>
        </p:txBody>
      </p:sp>
      <p:sp>
        <p:nvSpPr>
          <p:cNvPr id="3" name="Content Placeholder 2">
            <a:extLst>
              <a:ext uri="{FF2B5EF4-FFF2-40B4-BE49-F238E27FC236}">
                <a16:creationId xmlns:a16="http://schemas.microsoft.com/office/drawing/2014/main" id="{8ED53833-65F3-4EF9-9F3F-60A64DFBB918}"/>
              </a:ext>
            </a:extLst>
          </p:cNvPr>
          <p:cNvSpPr>
            <a:spLocks noGrp="1"/>
          </p:cNvSpPr>
          <p:nvPr>
            <p:ph idx="1"/>
          </p:nvPr>
        </p:nvSpPr>
        <p:spPr>
          <a:xfrm>
            <a:off x="838200" y="1325217"/>
            <a:ext cx="10515600" cy="4851746"/>
          </a:xfrm>
        </p:spPr>
        <p:txBody>
          <a:bodyPr/>
          <a:lstStyle/>
          <a:p>
            <a:pPr marL="0" indent="0">
              <a:buNone/>
            </a:pPr>
            <a:endParaRPr lang="en-US" dirty="0"/>
          </a:p>
          <a:p>
            <a:pPr marL="0" indent="0">
              <a:buNone/>
            </a:pPr>
            <a:endParaRPr lang="en-US" dirty="0"/>
          </a:p>
          <a:p>
            <a:pPr marL="0" indent="0">
              <a:buNone/>
            </a:pPr>
            <a:r>
              <a:rPr lang="en-US" dirty="0"/>
              <a:t>The Multistatement table-valued, user-defined function combines the scalar function’s capability to contain complex code with the inline table-valued function’s capability to return a result set. This type of function creates a table variable and then populates it within code. The table is then passed back from the function so that it may be used within SELECT statements.</a:t>
            </a:r>
          </a:p>
        </p:txBody>
      </p:sp>
    </p:spTree>
    <p:extLst>
      <p:ext uri="{BB962C8B-B14F-4D97-AF65-F5344CB8AC3E}">
        <p14:creationId xmlns:p14="http://schemas.microsoft.com/office/powerpoint/2010/main" val="298589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0B11-EA42-4CA3-9388-38B865EAE938}"/>
              </a:ext>
            </a:extLst>
          </p:cNvPr>
          <p:cNvSpPr>
            <a:spLocks noGrp="1"/>
          </p:cNvSpPr>
          <p:nvPr>
            <p:ph type="title"/>
          </p:nvPr>
        </p:nvSpPr>
        <p:spPr>
          <a:xfrm>
            <a:off x="119270" y="92766"/>
            <a:ext cx="11940208" cy="1046922"/>
          </a:xfrm>
        </p:spPr>
        <p:txBody>
          <a:bodyPr/>
          <a:lstStyle/>
          <a:p>
            <a:r>
              <a:rPr lang="en-US" dirty="0"/>
              <a:t>Creating a Multistatement Table-Valued Function</a:t>
            </a:r>
          </a:p>
        </p:txBody>
      </p:sp>
      <p:sp>
        <p:nvSpPr>
          <p:cNvPr id="3" name="Content Placeholder 2">
            <a:extLst>
              <a:ext uri="{FF2B5EF4-FFF2-40B4-BE49-F238E27FC236}">
                <a16:creationId xmlns:a16="http://schemas.microsoft.com/office/drawing/2014/main" id="{9C54B1A1-7EAE-4417-A31D-776F0981AD5D}"/>
              </a:ext>
            </a:extLst>
          </p:cNvPr>
          <p:cNvSpPr>
            <a:spLocks noGrp="1"/>
          </p:cNvSpPr>
          <p:nvPr>
            <p:ph idx="1"/>
          </p:nvPr>
        </p:nvSpPr>
        <p:spPr>
          <a:xfrm>
            <a:off x="119269" y="1139688"/>
            <a:ext cx="11940207" cy="5625546"/>
          </a:xfrm>
        </p:spPr>
        <p:txBody>
          <a:bodyPr>
            <a:normAutofit fontScale="92500" lnSpcReduction="20000"/>
          </a:bodyPr>
          <a:lstStyle/>
          <a:p>
            <a:pPr marL="0" indent="0">
              <a:buNone/>
            </a:pPr>
            <a:r>
              <a:rPr lang="en-US" dirty="0"/>
              <a:t>CREATE FUNCTION FunctionName (</a:t>
            </a:r>
            <a:r>
              <a:rPr lang="en-US" dirty="0" err="1"/>
              <a:t>InputParamenters</a:t>
            </a:r>
            <a:r>
              <a:rPr lang="en-US" dirty="0"/>
              <a:t>)</a:t>
            </a:r>
          </a:p>
          <a:p>
            <a:pPr marL="0" indent="0">
              <a:buNone/>
            </a:pPr>
            <a:r>
              <a:rPr lang="en-US" b="1" dirty="0"/>
              <a:t>RETURNS @</a:t>
            </a:r>
            <a:r>
              <a:rPr lang="en-US" b="1" dirty="0" err="1"/>
              <a:t>TableName</a:t>
            </a:r>
            <a:r>
              <a:rPr lang="en-US" b="1" dirty="0"/>
              <a:t> TABLE (</a:t>
            </a:r>
            <a:r>
              <a:rPr lang="en-US" dirty="0" err="1"/>
              <a:t>ProductID</a:t>
            </a:r>
            <a:r>
              <a:rPr lang="en-US" dirty="0"/>
              <a:t> int, ProductName varchar(50)</a:t>
            </a:r>
            <a:r>
              <a:rPr lang="en-US" b="1" dirty="0"/>
              <a:t>)</a:t>
            </a:r>
          </a:p>
          <a:p>
            <a:pPr marL="0" indent="0">
              <a:buNone/>
            </a:pPr>
            <a:r>
              <a:rPr lang="en-US" dirty="0"/>
              <a:t>AS</a:t>
            </a:r>
          </a:p>
          <a:p>
            <a:pPr marL="0" indent="0">
              <a:buNone/>
            </a:pPr>
            <a:r>
              <a:rPr lang="en-US" dirty="0"/>
              <a:t>BEGIN;</a:t>
            </a:r>
          </a:p>
          <a:p>
            <a:pPr marL="0" indent="0">
              <a:buNone/>
            </a:pPr>
            <a:r>
              <a:rPr lang="en-US" dirty="0"/>
              <a:t>     /*Code to populate table variable*/</a:t>
            </a:r>
          </a:p>
          <a:p>
            <a:pPr marL="457200" lvl="1" indent="0">
              <a:buNone/>
            </a:pPr>
            <a:r>
              <a:rPr lang="en-US" dirty="0"/>
              <a:t>INSERT @</a:t>
            </a:r>
            <a:r>
              <a:rPr lang="en-US" dirty="0" err="1"/>
              <a:t>ProductList</a:t>
            </a:r>
            <a:r>
              <a:rPr lang="en-US" dirty="0"/>
              <a:t>(</a:t>
            </a:r>
            <a:r>
              <a:rPr lang="en-US" dirty="0" err="1"/>
              <a:t>ProductID</a:t>
            </a:r>
            <a:r>
              <a:rPr lang="en-US" dirty="0"/>
              <a:t>, ProductName)</a:t>
            </a:r>
          </a:p>
          <a:p>
            <a:pPr marL="457200" lvl="1" indent="0">
              <a:buNone/>
            </a:pPr>
            <a:r>
              <a:rPr lang="en-US" dirty="0"/>
              <a:t>SELECT </a:t>
            </a:r>
            <a:r>
              <a:rPr lang="en-US" dirty="0" err="1"/>
              <a:t>ProductID</a:t>
            </a:r>
            <a:r>
              <a:rPr lang="en-US" dirty="0"/>
              <a:t>, Name</a:t>
            </a:r>
          </a:p>
          <a:p>
            <a:pPr marL="457200" lvl="1" indent="0">
              <a:buNone/>
            </a:pPr>
            <a:r>
              <a:rPr lang="en-US" dirty="0"/>
              <a:t>FROM </a:t>
            </a:r>
            <a:r>
              <a:rPr lang="en-US" dirty="0" err="1"/>
              <a:t>Production.Product</a:t>
            </a:r>
            <a:r>
              <a:rPr lang="en-US" dirty="0"/>
              <a:t>;</a:t>
            </a:r>
          </a:p>
          <a:p>
            <a:pPr marL="457200" lvl="1" indent="0">
              <a:buNone/>
            </a:pPr>
            <a:r>
              <a:rPr lang="en-US" dirty="0"/>
              <a:t>RETURN;</a:t>
            </a:r>
          </a:p>
          <a:p>
            <a:pPr marL="0" indent="0">
              <a:buNone/>
            </a:pPr>
            <a:r>
              <a:rPr lang="en-US" dirty="0"/>
              <a:t>END;</a:t>
            </a:r>
          </a:p>
          <a:p>
            <a:pPr marL="0" indent="0">
              <a:buNone/>
            </a:pPr>
            <a:r>
              <a:rPr lang="en-US" dirty="0"/>
              <a:t>GO</a:t>
            </a:r>
          </a:p>
          <a:p>
            <a:pPr marL="0" indent="0">
              <a:buNone/>
            </a:pPr>
            <a:r>
              <a:rPr lang="en-US" dirty="0"/>
              <a:t>SELECT </a:t>
            </a:r>
            <a:r>
              <a:rPr lang="en-US" dirty="0" err="1"/>
              <a:t>ProductID</a:t>
            </a:r>
            <a:r>
              <a:rPr lang="en-US" dirty="0"/>
              <a:t>, ProductName, </a:t>
            </a:r>
            <a:r>
              <a:rPr lang="en-US" dirty="0" err="1"/>
              <a:t>TotalOrders</a:t>
            </a:r>
            <a:endParaRPr lang="en-US" dirty="0"/>
          </a:p>
          <a:p>
            <a:pPr marL="0" indent="0">
              <a:buNone/>
            </a:pPr>
            <a:r>
              <a:rPr lang="en-US" dirty="0"/>
              <a:t>FROM </a:t>
            </a:r>
            <a:r>
              <a:rPr lang="en-US" dirty="0" err="1"/>
              <a:t>dbo.ufnGetProductsAndOrderTotals</a:t>
            </a:r>
            <a:r>
              <a:rPr lang="en-US" dirty="0"/>
              <a:t>()</a:t>
            </a:r>
          </a:p>
          <a:p>
            <a:pPr marL="0" indent="0">
              <a:buNone/>
            </a:pPr>
            <a:r>
              <a:rPr lang="en-US" dirty="0"/>
              <a:t>ORDER BY </a:t>
            </a:r>
            <a:r>
              <a:rPr lang="en-US" dirty="0" err="1"/>
              <a:t>TotalOrders</a:t>
            </a:r>
            <a:r>
              <a:rPr lang="en-US" dirty="0"/>
              <a:t> DESC;</a:t>
            </a:r>
          </a:p>
        </p:txBody>
      </p:sp>
    </p:spTree>
    <p:extLst>
      <p:ext uri="{BB962C8B-B14F-4D97-AF65-F5344CB8AC3E}">
        <p14:creationId xmlns:p14="http://schemas.microsoft.com/office/powerpoint/2010/main" val="2165617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58A7-AAA9-4E39-AB93-F80113C40048}"/>
              </a:ext>
            </a:extLst>
          </p:cNvPr>
          <p:cNvSpPr>
            <a:spLocks noGrp="1"/>
          </p:cNvSpPr>
          <p:nvPr>
            <p:ph type="title"/>
          </p:nvPr>
        </p:nvSpPr>
        <p:spPr>
          <a:xfrm>
            <a:off x="838200" y="92765"/>
            <a:ext cx="10515600" cy="808383"/>
          </a:xfrm>
        </p:spPr>
        <p:txBody>
          <a:bodyPr/>
          <a:lstStyle/>
          <a:p>
            <a:r>
              <a:rPr lang="en-US" dirty="0"/>
              <a:t>Best Practices with User-Defined Functions</a:t>
            </a:r>
          </a:p>
        </p:txBody>
      </p:sp>
      <p:sp>
        <p:nvSpPr>
          <p:cNvPr id="3" name="Content Placeholder 2">
            <a:extLst>
              <a:ext uri="{FF2B5EF4-FFF2-40B4-BE49-F238E27FC236}">
                <a16:creationId xmlns:a16="http://schemas.microsoft.com/office/drawing/2014/main" id="{0C51412A-B492-4A78-B65B-594AA53AF8C3}"/>
              </a:ext>
            </a:extLst>
          </p:cNvPr>
          <p:cNvSpPr>
            <a:spLocks noGrp="1"/>
          </p:cNvSpPr>
          <p:nvPr>
            <p:ph idx="1"/>
          </p:nvPr>
        </p:nvSpPr>
        <p:spPr>
          <a:xfrm>
            <a:off x="172278" y="1789043"/>
            <a:ext cx="11847444" cy="4387920"/>
          </a:xfrm>
        </p:spPr>
        <p:txBody>
          <a:bodyPr/>
          <a:lstStyle/>
          <a:p>
            <a:pPr marL="0" indent="0">
              <a:buNone/>
            </a:pPr>
            <a:r>
              <a:rPr lang="en-US" dirty="0"/>
              <a:t>■ Choose inline table-valued functions over Multistatement table-valued functions whenever possible.</a:t>
            </a:r>
          </a:p>
          <a:p>
            <a:pPr marL="0" indent="0">
              <a:buNone/>
            </a:pPr>
            <a:r>
              <a:rPr lang="en-US" dirty="0"/>
              <a:t>■ Even if it looks like you need a scalar function, write it as an inline table-valued</a:t>
            </a:r>
          </a:p>
          <a:p>
            <a:pPr marL="0" indent="0">
              <a:buNone/>
            </a:pPr>
            <a:r>
              <a:rPr lang="en-US" dirty="0"/>
              <a:t>function; avoid scalar functions wherever possible.</a:t>
            </a:r>
          </a:p>
          <a:p>
            <a:pPr marL="0" indent="0">
              <a:buNone/>
            </a:pPr>
            <a:r>
              <a:rPr lang="en-US" dirty="0"/>
              <a:t>■ If you need a Multistatement table-valued function, check to see if a stored procedure might be the appropriate solution. This might require a broader look at query structure, but it’s worth taking the time to do it.</a:t>
            </a:r>
          </a:p>
        </p:txBody>
      </p:sp>
    </p:spTree>
    <p:extLst>
      <p:ext uri="{BB962C8B-B14F-4D97-AF65-F5344CB8AC3E}">
        <p14:creationId xmlns:p14="http://schemas.microsoft.com/office/powerpoint/2010/main" val="141609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image for q&amp;a">
            <a:extLst>
              <a:ext uri="{FF2B5EF4-FFF2-40B4-BE49-F238E27FC236}">
                <a16:creationId xmlns:a16="http://schemas.microsoft.com/office/drawing/2014/main" id="{EAB52E24-6C9E-40FE-8A3D-EB650BF0D6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809" y="198783"/>
            <a:ext cx="1151613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2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550F-9302-42F1-B5A8-6C24839DCD70}"/>
              </a:ext>
            </a:extLst>
          </p:cNvPr>
          <p:cNvSpPr>
            <a:spLocks noGrp="1"/>
          </p:cNvSpPr>
          <p:nvPr>
            <p:ph type="title"/>
          </p:nvPr>
        </p:nvSpPr>
        <p:spPr/>
        <p:txBody>
          <a:bodyPr/>
          <a:lstStyle/>
          <a:p>
            <a:r>
              <a:rPr lang="en-US" dirty="0"/>
              <a:t>Why Use Views ??</a:t>
            </a:r>
          </a:p>
        </p:txBody>
      </p:sp>
      <p:sp>
        <p:nvSpPr>
          <p:cNvPr id="3" name="Content Placeholder 2">
            <a:extLst>
              <a:ext uri="{FF2B5EF4-FFF2-40B4-BE49-F238E27FC236}">
                <a16:creationId xmlns:a16="http://schemas.microsoft.com/office/drawing/2014/main" id="{E9F1620C-42BE-4DB2-AC3D-820436C1644D}"/>
              </a:ext>
            </a:extLst>
          </p:cNvPr>
          <p:cNvSpPr>
            <a:spLocks noGrp="1"/>
          </p:cNvSpPr>
          <p:nvPr>
            <p:ph idx="1"/>
          </p:nvPr>
        </p:nvSpPr>
        <p:spPr/>
        <p:txBody>
          <a:bodyPr>
            <a:normAutofit/>
          </a:bodyPr>
          <a:lstStyle/>
          <a:p>
            <a:pPr marL="0" indent="0">
              <a:buNone/>
            </a:pPr>
            <a:r>
              <a:rPr lang="en-US" dirty="0"/>
              <a:t>Information Architecture Principle states that “information … must be … made readily available in a usable format for daily operations and analysis by individuals, groups, and processes …”</a:t>
            </a:r>
          </a:p>
          <a:p>
            <a:endParaRPr lang="en-US" dirty="0"/>
          </a:p>
          <a:p>
            <a:r>
              <a:rPr lang="en-US" dirty="0"/>
              <a:t>Use views to denormalize or flatten complex joins and hide any surrogate keys used to link data within the database schema. A well-designed view invites the user to get right to the data of interest.</a:t>
            </a:r>
          </a:p>
          <a:p>
            <a:r>
              <a:rPr lang="en-US" dirty="0"/>
              <a:t>Save complex aggregate queries as views. Even power users appreciate a well crafted aggregate query saved as a view.</a:t>
            </a:r>
          </a:p>
        </p:txBody>
      </p:sp>
    </p:spTree>
    <p:extLst>
      <p:ext uri="{BB962C8B-B14F-4D97-AF65-F5344CB8AC3E}">
        <p14:creationId xmlns:p14="http://schemas.microsoft.com/office/powerpoint/2010/main" val="22695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939-218B-4309-8678-9F11AB5041C2}"/>
              </a:ext>
            </a:extLst>
          </p:cNvPr>
          <p:cNvSpPr>
            <a:spLocks noGrp="1"/>
          </p:cNvSpPr>
          <p:nvPr>
            <p:ph type="title"/>
          </p:nvPr>
        </p:nvSpPr>
        <p:spPr/>
        <p:txBody>
          <a:bodyPr/>
          <a:lstStyle/>
          <a:p>
            <a:r>
              <a:rPr lang="en-US" b="1" dirty="0"/>
              <a:t>Using Views for Column-Level Security</a:t>
            </a:r>
            <a:endParaRPr lang="en-US" dirty="0"/>
          </a:p>
        </p:txBody>
      </p:sp>
      <p:sp>
        <p:nvSpPr>
          <p:cNvPr id="3" name="Content Placeholder 2">
            <a:extLst>
              <a:ext uri="{FF2B5EF4-FFF2-40B4-BE49-F238E27FC236}">
                <a16:creationId xmlns:a16="http://schemas.microsoft.com/office/drawing/2014/main" id="{2B5F76D2-A28D-45E0-8F65-0730EE33D174}"/>
              </a:ext>
            </a:extLst>
          </p:cNvPr>
          <p:cNvSpPr>
            <a:spLocks noGrp="1"/>
          </p:cNvSpPr>
          <p:nvPr>
            <p:ph idx="1"/>
          </p:nvPr>
        </p:nvSpPr>
        <p:spPr/>
        <p:txBody>
          <a:bodyPr/>
          <a:lstStyle/>
          <a:p>
            <a:r>
              <a:rPr lang="en-US" dirty="0"/>
              <a:t>The goal when developing views is two-fold: to enable users to get to the data easily and to protect the data from the users. </a:t>
            </a:r>
          </a:p>
          <a:p>
            <a:endParaRPr lang="en-US" dirty="0"/>
          </a:p>
          <a:p>
            <a:r>
              <a:rPr lang="en-US" dirty="0"/>
              <a:t>By building views that provide the correct data, you can prevent erroneous or inaccurate queries and misinterpretation.</a:t>
            </a:r>
          </a:p>
        </p:txBody>
      </p:sp>
    </p:spTree>
    <p:extLst>
      <p:ext uri="{BB962C8B-B14F-4D97-AF65-F5344CB8AC3E}">
        <p14:creationId xmlns:p14="http://schemas.microsoft.com/office/powerpoint/2010/main" val="397193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C753-2B15-41EA-A8A8-6E19B21D84CA}"/>
              </a:ext>
            </a:extLst>
          </p:cNvPr>
          <p:cNvSpPr>
            <a:spLocks noGrp="1"/>
          </p:cNvSpPr>
          <p:nvPr>
            <p:ph type="title"/>
          </p:nvPr>
        </p:nvSpPr>
        <p:spPr/>
        <p:txBody>
          <a:bodyPr/>
          <a:lstStyle/>
          <a:p>
            <a:r>
              <a:rPr lang="en-US" dirty="0"/>
              <a:t>Creating Views Using the Query Designer</a:t>
            </a:r>
          </a:p>
        </p:txBody>
      </p:sp>
      <p:pic>
        <p:nvPicPr>
          <p:cNvPr id="4" name="Content Placeholder 3">
            <a:extLst>
              <a:ext uri="{FF2B5EF4-FFF2-40B4-BE49-F238E27FC236}">
                <a16:creationId xmlns:a16="http://schemas.microsoft.com/office/drawing/2014/main" id="{82B6FDA3-D558-4742-829C-B82552036268}"/>
              </a:ext>
            </a:extLst>
          </p:cNvPr>
          <p:cNvPicPr>
            <a:picLocks noGrp="1" noChangeAspect="1"/>
          </p:cNvPicPr>
          <p:nvPr>
            <p:ph idx="1"/>
          </p:nvPr>
        </p:nvPicPr>
        <p:blipFill>
          <a:blip r:embed="rId2"/>
          <a:stretch>
            <a:fillRect/>
          </a:stretch>
        </p:blipFill>
        <p:spPr>
          <a:xfrm>
            <a:off x="543339" y="1815548"/>
            <a:ext cx="11449877" cy="4863548"/>
          </a:xfrm>
          <a:prstGeom prst="rect">
            <a:avLst/>
          </a:prstGeom>
        </p:spPr>
      </p:pic>
    </p:spTree>
    <p:extLst>
      <p:ext uri="{BB962C8B-B14F-4D97-AF65-F5344CB8AC3E}">
        <p14:creationId xmlns:p14="http://schemas.microsoft.com/office/powerpoint/2010/main" val="68580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BD94-6C84-4B9D-8054-1B8CDC620040}"/>
              </a:ext>
            </a:extLst>
          </p:cNvPr>
          <p:cNvSpPr>
            <a:spLocks noGrp="1"/>
          </p:cNvSpPr>
          <p:nvPr>
            <p:ph type="title"/>
          </p:nvPr>
        </p:nvSpPr>
        <p:spPr/>
        <p:txBody>
          <a:bodyPr/>
          <a:lstStyle/>
          <a:p>
            <a:r>
              <a:rPr lang="en-US" dirty="0"/>
              <a:t>Creating Views with DDL Code</a:t>
            </a:r>
          </a:p>
        </p:txBody>
      </p:sp>
      <p:sp>
        <p:nvSpPr>
          <p:cNvPr id="3" name="Content Placeholder 2">
            <a:extLst>
              <a:ext uri="{FF2B5EF4-FFF2-40B4-BE49-F238E27FC236}">
                <a16:creationId xmlns:a16="http://schemas.microsoft.com/office/drawing/2014/main" id="{CD822168-46B1-40D4-A1D4-41D0E0F31CA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CREATE VIEW [schema_name.]view_name AS</a:t>
            </a:r>
          </a:p>
          <a:p>
            <a:pPr marL="0" indent="0">
              <a:buNone/>
            </a:pPr>
            <a:r>
              <a:rPr lang="en-US" dirty="0"/>
              <a:t>  [ WITH { ENCRYPTION | SCHEMABINDING | VIEW_METADATA }</a:t>
            </a:r>
          </a:p>
          <a:p>
            <a:pPr marL="0" indent="0">
              <a:buNone/>
            </a:pPr>
            <a:r>
              <a:rPr lang="en-US" dirty="0"/>
              <a:t>  SELECT expressions</a:t>
            </a:r>
          </a:p>
          <a:p>
            <a:pPr marL="0" indent="0">
              <a:buNone/>
            </a:pPr>
            <a:r>
              <a:rPr lang="en-US" dirty="0"/>
              <a:t>  FROM tables</a:t>
            </a:r>
          </a:p>
          <a:p>
            <a:pPr marL="0" indent="0">
              <a:buNone/>
            </a:pPr>
            <a:r>
              <a:rPr lang="en-US" dirty="0"/>
              <a:t>  [WHERE conditions];</a:t>
            </a:r>
          </a:p>
          <a:p>
            <a:pPr marL="0" indent="0">
              <a:buNone/>
            </a:pPr>
            <a:endParaRPr lang="en-US" dirty="0"/>
          </a:p>
        </p:txBody>
      </p:sp>
    </p:spTree>
    <p:extLst>
      <p:ext uri="{BB962C8B-B14F-4D97-AF65-F5344CB8AC3E}">
        <p14:creationId xmlns:p14="http://schemas.microsoft.com/office/powerpoint/2010/main" val="295029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3B26-450B-48CE-9DAF-78BF37F49698}"/>
              </a:ext>
            </a:extLst>
          </p:cNvPr>
          <p:cNvSpPr>
            <a:spLocks noGrp="1"/>
          </p:cNvSpPr>
          <p:nvPr>
            <p:ph type="title"/>
          </p:nvPr>
        </p:nvSpPr>
        <p:spPr/>
        <p:txBody>
          <a:bodyPr/>
          <a:lstStyle/>
          <a:p>
            <a:r>
              <a:rPr lang="en-US" dirty="0"/>
              <a:t>Altering and Dropping a View</a:t>
            </a:r>
          </a:p>
        </p:txBody>
      </p:sp>
      <p:sp>
        <p:nvSpPr>
          <p:cNvPr id="3" name="Content Placeholder 2">
            <a:extLst>
              <a:ext uri="{FF2B5EF4-FFF2-40B4-BE49-F238E27FC236}">
                <a16:creationId xmlns:a16="http://schemas.microsoft.com/office/drawing/2014/main" id="{BE69E03C-90F6-4908-A382-8593801EBF9B}"/>
              </a:ext>
            </a:extLst>
          </p:cNvPr>
          <p:cNvSpPr>
            <a:spLocks noGrp="1"/>
          </p:cNvSpPr>
          <p:nvPr>
            <p:ph idx="1"/>
          </p:nvPr>
        </p:nvSpPr>
        <p:spPr/>
        <p:txBody>
          <a:bodyPr/>
          <a:lstStyle/>
          <a:p>
            <a:r>
              <a:rPr lang="en-US" dirty="0"/>
              <a:t>ALTER </a:t>
            </a:r>
            <a:r>
              <a:rPr lang="en-US" dirty="0" err="1"/>
              <a:t>SchemaName.ViewName</a:t>
            </a:r>
            <a:endParaRPr lang="en-US" dirty="0"/>
          </a:p>
          <a:p>
            <a:pPr marL="0" indent="0">
              <a:buNone/>
            </a:pPr>
            <a:r>
              <a:rPr lang="en-US" dirty="0"/>
              <a:t>  AS</a:t>
            </a:r>
          </a:p>
          <a:p>
            <a:pPr marL="0" indent="0">
              <a:buNone/>
            </a:pPr>
            <a:r>
              <a:rPr lang="en-US" dirty="0"/>
              <a:t> [SELECT Statement];</a:t>
            </a:r>
          </a:p>
          <a:p>
            <a:pPr marL="0" indent="0">
              <a:buNone/>
            </a:pPr>
            <a:endParaRPr lang="en-US" dirty="0"/>
          </a:p>
          <a:p>
            <a:r>
              <a:rPr lang="en-US" dirty="0"/>
              <a:t>DROP VIEW </a:t>
            </a:r>
            <a:r>
              <a:rPr lang="en-US" dirty="0" err="1"/>
              <a:t>SchemaName.ViewName</a:t>
            </a:r>
            <a:r>
              <a:rPr lang="en-US" dirty="0"/>
              <a:t>;</a:t>
            </a:r>
          </a:p>
        </p:txBody>
      </p:sp>
    </p:spTree>
    <p:extLst>
      <p:ext uri="{BB962C8B-B14F-4D97-AF65-F5344CB8AC3E}">
        <p14:creationId xmlns:p14="http://schemas.microsoft.com/office/powerpoint/2010/main" val="249402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04C6-A611-4F13-9E71-AB93142A1C44}"/>
              </a:ext>
            </a:extLst>
          </p:cNvPr>
          <p:cNvSpPr>
            <a:spLocks noGrp="1"/>
          </p:cNvSpPr>
          <p:nvPr>
            <p:ph type="title"/>
          </p:nvPr>
        </p:nvSpPr>
        <p:spPr/>
        <p:txBody>
          <a:bodyPr/>
          <a:lstStyle/>
          <a:p>
            <a:r>
              <a:rPr lang="en-US" dirty="0"/>
              <a:t>Column Aliases</a:t>
            </a:r>
          </a:p>
        </p:txBody>
      </p:sp>
      <p:sp>
        <p:nvSpPr>
          <p:cNvPr id="3" name="Content Placeholder 2">
            <a:extLst>
              <a:ext uri="{FF2B5EF4-FFF2-40B4-BE49-F238E27FC236}">
                <a16:creationId xmlns:a16="http://schemas.microsoft.com/office/drawing/2014/main" id="{78F7A20F-4CC2-4E31-8D44-4BDEECA1B333}"/>
              </a:ext>
            </a:extLst>
          </p:cNvPr>
          <p:cNvSpPr>
            <a:spLocks noGrp="1"/>
          </p:cNvSpPr>
          <p:nvPr>
            <p:ph idx="1"/>
          </p:nvPr>
        </p:nvSpPr>
        <p:spPr/>
        <p:txBody>
          <a:bodyPr>
            <a:normAutofit/>
          </a:bodyPr>
          <a:lstStyle/>
          <a:p>
            <a:pPr marL="0" indent="0">
              <a:buNone/>
            </a:pPr>
            <a:r>
              <a:rPr lang="en-US" dirty="0"/>
              <a:t>ALTER VIEW </a:t>
            </a:r>
            <a:r>
              <a:rPr lang="en-US" dirty="0" err="1"/>
              <a:t>dbo.vEmployeeList</a:t>
            </a:r>
            <a:r>
              <a:rPr lang="en-US" dirty="0"/>
              <a:t> (</a:t>
            </a:r>
            <a:r>
              <a:rPr lang="en-US" b="1" dirty="0"/>
              <a:t>ID, Last, First, Job)</a:t>
            </a:r>
          </a:p>
          <a:p>
            <a:pPr marL="0" indent="0">
              <a:buNone/>
            </a:pPr>
            <a:r>
              <a:rPr lang="en-US" dirty="0"/>
              <a:t>AS</a:t>
            </a:r>
          </a:p>
          <a:p>
            <a:pPr marL="0" indent="0">
              <a:buNone/>
            </a:pPr>
            <a:r>
              <a:rPr lang="en-US" dirty="0"/>
              <a:t>SELECT </a:t>
            </a:r>
            <a:r>
              <a:rPr lang="en-US" dirty="0" err="1"/>
              <a:t>P.BusinessEntityID</a:t>
            </a:r>
            <a:r>
              <a:rPr lang="en-US" dirty="0"/>
              <a:t>,</a:t>
            </a:r>
          </a:p>
          <a:p>
            <a:pPr marL="0" indent="0">
              <a:buNone/>
            </a:pPr>
            <a:r>
              <a:rPr lang="en-US" dirty="0" err="1"/>
              <a:t>P.LastName</a:t>
            </a:r>
            <a:r>
              <a:rPr lang="en-US" dirty="0"/>
              <a:t>, </a:t>
            </a:r>
            <a:r>
              <a:rPr lang="en-US" dirty="0" err="1"/>
              <a:t>P.FirstName</a:t>
            </a:r>
            <a:r>
              <a:rPr lang="en-US" dirty="0"/>
              <a:t>, </a:t>
            </a:r>
            <a:r>
              <a:rPr lang="en-US" dirty="0" err="1"/>
              <a:t>E.JobTitle</a:t>
            </a:r>
            <a:endParaRPr lang="en-US" dirty="0"/>
          </a:p>
          <a:p>
            <a:pPr marL="0" indent="0">
              <a:buNone/>
            </a:pPr>
            <a:r>
              <a:rPr lang="en-US" dirty="0"/>
              <a:t>FROM </a:t>
            </a:r>
            <a:r>
              <a:rPr lang="en-US" dirty="0" err="1"/>
              <a:t>Person.Person</a:t>
            </a:r>
            <a:r>
              <a:rPr lang="en-US" dirty="0"/>
              <a:t> P</a:t>
            </a:r>
          </a:p>
          <a:p>
            <a:pPr marL="0" indent="0">
              <a:buNone/>
            </a:pPr>
            <a:r>
              <a:rPr lang="en-US" dirty="0"/>
              <a:t>INNER JOIN </a:t>
            </a:r>
            <a:r>
              <a:rPr lang="en-US" dirty="0" err="1"/>
              <a:t>HumanResources.Employee</a:t>
            </a:r>
            <a:r>
              <a:rPr lang="en-US" dirty="0"/>
              <a:t> E</a:t>
            </a:r>
          </a:p>
          <a:p>
            <a:pPr marL="0" indent="0">
              <a:buNone/>
            </a:pPr>
            <a:r>
              <a:rPr lang="fi-FI" dirty="0"/>
              <a:t>ON P.BusinessEntityID = E.BusinessEntityID</a:t>
            </a:r>
          </a:p>
          <a:p>
            <a:pPr marL="0" indent="0">
              <a:buNone/>
            </a:pPr>
            <a:r>
              <a:rPr lang="en-US" dirty="0"/>
              <a:t>GO</a:t>
            </a:r>
          </a:p>
        </p:txBody>
      </p:sp>
    </p:spTree>
    <p:extLst>
      <p:ext uri="{BB962C8B-B14F-4D97-AF65-F5344CB8AC3E}">
        <p14:creationId xmlns:p14="http://schemas.microsoft.com/office/powerpoint/2010/main" val="145134356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1458</TotalTime>
  <Words>2108</Words>
  <Application>Microsoft Office PowerPoint</Application>
  <PresentationFormat>Widescreen</PresentationFormat>
  <Paragraphs>217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Having Fun with T-SQL Part -2</vt:lpstr>
      <vt:lpstr>Views, Store Procedure and Functions </vt:lpstr>
      <vt:lpstr>Views</vt:lpstr>
      <vt:lpstr>Why Use Views ??</vt:lpstr>
      <vt:lpstr>Using Views for Column-Level Security</vt:lpstr>
      <vt:lpstr>Creating Views Using the Query Designer</vt:lpstr>
      <vt:lpstr>Creating Views with DDL Code</vt:lpstr>
      <vt:lpstr>Altering and Dropping a View</vt:lpstr>
      <vt:lpstr>Column Aliases</vt:lpstr>
      <vt:lpstr>Protecting the Data</vt:lpstr>
      <vt:lpstr>Protecting the View</vt:lpstr>
      <vt:lpstr>Indexed View</vt:lpstr>
      <vt:lpstr>Alternatives to Views</vt:lpstr>
      <vt:lpstr>Stored Procedures</vt:lpstr>
      <vt:lpstr>Dumb vs Smart stored procedures</vt:lpstr>
      <vt:lpstr>Managing Stored Procedures</vt:lpstr>
      <vt:lpstr>Protect Stored Procedure Code</vt:lpstr>
      <vt:lpstr>Executing Stored Procedures</vt:lpstr>
      <vt:lpstr>Passing Data to Stored Procedures</vt:lpstr>
      <vt:lpstr>Returning Data from Stored Procedures</vt:lpstr>
      <vt:lpstr>Best Practice</vt:lpstr>
      <vt:lpstr>Functions</vt:lpstr>
      <vt:lpstr>Types</vt:lpstr>
      <vt:lpstr>Scalar Functions</vt:lpstr>
      <vt:lpstr>Understanding Limitations</vt:lpstr>
      <vt:lpstr>Creating a Scalar Function</vt:lpstr>
      <vt:lpstr>Inline Table-Valued Functions</vt:lpstr>
      <vt:lpstr>Inline Table-Valued Functions(Using Parameters)</vt:lpstr>
      <vt:lpstr>Inline Table-Valued Functions(Using Parameters)</vt:lpstr>
      <vt:lpstr>Correlated User-Defined Functions</vt:lpstr>
      <vt:lpstr>Multistatement Table-Valued Functions</vt:lpstr>
      <vt:lpstr>Creating a Multistatement Table-Valued Function</vt:lpstr>
      <vt:lpstr>Best Practices with User-Defined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concepts with Sql server</dc:title>
  <dc:creator>Md. Khairul Alam</dc:creator>
  <cp:lastModifiedBy>Md. Khairul Alam</cp:lastModifiedBy>
  <cp:revision>319</cp:revision>
  <dcterms:created xsi:type="dcterms:W3CDTF">2019-01-02T04:08:15Z</dcterms:created>
  <dcterms:modified xsi:type="dcterms:W3CDTF">2019-02-16T21:39:31Z</dcterms:modified>
</cp:coreProperties>
</file>