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handoutMasterIdLst>
    <p:handoutMasterId r:id="rId14"/>
  </p:handoutMasterIdLst>
  <p:sldIdLst>
    <p:sldId id="256" r:id="rId2"/>
    <p:sldId id="297" r:id="rId3"/>
    <p:sldId id="300" r:id="rId4"/>
    <p:sldId id="301" r:id="rId5"/>
    <p:sldId id="302" r:id="rId6"/>
    <p:sldId id="303" r:id="rId7"/>
    <p:sldId id="304" r:id="rId8"/>
    <p:sldId id="305" r:id="rId9"/>
    <p:sldId id="307" r:id="rId10"/>
    <p:sldId id="308" r:id="rId11"/>
    <p:sldId id="306" r:id="rId12"/>
    <p:sldId id="29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notesViewPr>
    <p:cSldViewPr snapToGrid="0">
      <p:cViewPr varScale="1">
        <p:scale>
          <a:sx n="58" d="100"/>
          <a:sy n="58" d="100"/>
        </p:scale>
        <p:origin x="280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5170DF-1EDE-4666-B418-49E83E4A52BD}" type="datetimeFigureOut">
              <a:rPr lang="en-US" smtClean="0"/>
              <a:t>16-Feb-19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4914-B9C4-40FC-B3E0-DCD39F7BE156}" type="slidenum">
              <a:rPr lang="en-US" smtClean="0"/>
              <a:t>‹#›</a:t>
            </a:fld>
            <a:endParaRPr lang="en-US"/>
          </a:p>
        </p:txBody>
      </p:sp>
    </p:spTree>
    <p:extLst>
      <p:ext uri="{BB962C8B-B14F-4D97-AF65-F5344CB8AC3E}">
        <p14:creationId xmlns:p14="http://schemas.microsoft.com/office/powerpoint/2010/main" val="30836741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
        <p:nvSpPr>
          <p:cNvPr id="7" name="Footer Placeholder 4">
            <a:extLst>
              <a:ext uri="{FF2B5EF4-FFF2-40B4-BE49-F238E27FC236}">
                <a16:creationId xmlns:a16="http://schemas.microsoft.com/office/drawing/2014/main" id="{EF0EC8E5-FE6C-47D8-A97F-6CC614B13EED}"/>
              </a:ext>
            </a:extLst>
          </p:cNvPr>
          <p:cNvSpPr txBox="1">
            <a:spLocks/>
          </p:cNvSpPr>
          <p:nvPr userDrawn="1"/>
        </p:nvSpPr>
        <p:spPr>
          <a:xfrm>
            <a:off x="3581400" y="6311900"/>
            <a:ext cx="4876800" cy="381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050" b="1" dirty="0"/>
              <a:t>Copyright©DataSoft Systems Bangladesh Limited. All Rights Reserved</a:t>
            </a:r>
          </a:p>
        </p:txBody>
      </p:sp>
      <p:sp>
        <p:nvSpPr>
          <p:cNvPr id="8" name="TextBox 7">
            <a:extLst>
              <a:ext uri="{FF2B5EF4-FFF2-40B4-BE49-F238E27FC236}">
                <a16:creationId xmlns:a16="http://schemas.microsoft.com/office/drawing/2014/main" id="{FC34DEE6-2E66-416F-BF99-BD1319F0C137}"/>
              </a:ext>
            </a:extLst>
          </p:cNvPr>
          <p:cNvSpPr txBox="1"/>
          <p:nvPr userDrawn="1"/>
        </p:nvSpPr>
        <p:spPr>
          <a:xfrm>
            <a:off x="440871" y="6375400"/>
            <a:ext cx="1612900" cy="254000"/>
          </a:xfrm>
          <a:prstGeom prst="rect">
            <a:avLst/>
          </a:prstGeom>
          <a:noFill/>
        </p:spPr>
        <p:txBody>
          <a:bodyPr wrap="none">
            <a:spAutoFit/>
          </a:bodyPr>
          <a:lstStyle>
            <a:defPPr>
              <a:defRPr lang="en-US"/>
            </a:defPPr>
            <a:lvl1pPr eaLnBrk="1" hangingPunct="1">
              <a:defRPr sz="1050" b="1">
                <a:latin typeface="+mj-lt"/>
                <a:cs typeface="+mn-cs"/>
              </a:defRPr>
            </a:lvl1pPr>
          </a:lstStyle>
          <a:p>
            <a:pPr>
              <a:defRPr/>
            </a:pPr>
            <a:r>
              <a:rPr lang="en-US" dirty="0"/>
              <a:t>A CMMI Level 5 Company</a:t>
            </a:r>
          </a:p>
        </p:txBody>
      </p:sp>
      <p:pic>
        <p:nvPicPr>
          <p:cNvPr id="9" name="Picture 2" descr="Image result for datasoft">
            <a:extLst>
              <a:ext uri="{FF2B5EF4-FFF2-40B4-BE49-F238E27FC236}">
                <a16:creationId xmlns:a16="http://schemas.microsoft.com/office/drawing/2014/main" id="{0A7E85E9-E091-49EE-87D9-73F281357A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1690" y="6129440"/>
            <a:ext cx="918482" cy="56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8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61476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99923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44972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EAB2BE-F979-4604-AFA0-DD299B14B93C}" type="datetimeFigureOut">
              <a:rPr lang="en-US" smtClean="0"/>
              <a:t>16-Feb-19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04942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71716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AB2BE-F979-4604-AFA0-DD299B14B93C}" type="datetimeFigureOut">
              <a:rPr lang="en-US" smtClean="0"/>
              <a:t>16-Feb-19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89008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AB2BE-F979-4604-AFA0-DD299B14B93C}" type="datetimeFigureOut">
              <a:rPr lang="en-US" smtClean="0"/>
              <a:t>16-Feb-19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5078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AB2BE-F979-4604-AFA0-DD299B14B93C}" type="datetimeFigureOut">
              <a:rPr lang="en-US" smtClean="0"/>
              <a:t>16-Feb-19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234462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386513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AB2BE-F979-4604-AFA0-DD299B14B93C}" type="datetimeFigureOut">
              <a:rPr lang="en-US" smtClean="0"/>
              <a:t>16-Feb-19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2E77-B5CE-42EC-A79C-6A365CF98BC2}" type="slidenum">
              <a:rPr lang="en-US" smtClean="0"/>
              <a:t>‹#›</a:t>
            </a:fld>
            <a:endParaRPr lang="en-US"/>
          </a:p>
        </p:txBody>
      </p:sp>
    </p:spTree>
    <p:extLst>
      <p:ext uri="{BB962C8B-B14F-4D97-AF65-F5344CB8AC3E}">
        <p14:creationId xmlns:p14="http://schemas.microsoft.com/office/powerpoint/2010/main" val="117024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AB2BE-F979-4604-AFA0-DD299B14B93C}" type="datetimeFigureOut">
              <a:rPr lang="en-US" smtClean="0"/>
              <a:t>16-Feb-19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22E77-B5CE-42EC-A79C-6A365CF98BC2}" type="slidenum">
              <a:rPr lang="en-US" smtClean="0"/>
              <a:t>‹#›</a:t>
            </a:fld>
            <a:endParaRPr lang="en-US"/>
          </a:p>
        </p:txBody>
      </p:sp>
    </p:spTree>
    <p:extLst>
      <p:ext uri="{BB962C8B-B14F-4D97-AF65-F5344CB8AC3E}">
        <p14:creationId xmlns:p14="http://schemas.microsoft.com/office/powerpoint/2010/main" val="355777389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A58-9BC3-4FDD-9D2B-BD141D5F9B6E}"/>
              </a:ext>
            </a:extLst>
          </p:cNvPr>
          <p:cNvSpPr>
            <a:spLocks noGrp="1"/>
          </p:cNvSpPr>
          <p:nvPr>
            <p:ph type="ctrTitle"/>
          </p:nvPr>
        </p:nvSpPr>
        <p:spPr>
          <a:xfrm>
            <a:off x="0" y="132522"/>
            <a:ext cx="12085984" cy="2703443"/>
          </a:xfrm>
        </p:spPr>
        <p:txBody>
          <a:bodyPr>
            <a:noAutofit/>
          </a:bodyPr>
          <a:lstStyle/>
          <a:p>
            <a:r>
              <a:rPr lang="en-US" sz="9600" b="1" dirty="0"/>
              <a:t>Having Fun with T-SQL</a:t>
            </a:r>
            <a:br>
              <a:rPr lang="en-US" sz="9600" b="1" dirty="0"/>
            </a:br>
            <a:r>
              <a:rPr lang="en-US" sz="9600" b="1" dirty="0"/>
              <a:t>Part -3</a:t>
            </a:r>
          </a:p>
        </p:txBody>
      </p:sp>
      <p:sp>
        <p:nvSpPr>
          <p:cNvPr id="3" name="Subtitle 2">
            <a:extLst>
              <a:ext uri="{FF2B5EF4-FFF2-40B4-BE49-F238E27FC236}">
                <a16:creationId xmlns:a16="http://schemas.microsoft.com/office/drawing/2014/main" id="{72DA85E6-4F76-4AFA-99D4-3424578F62B5}"/>
              </a:ext>
            </a:extLst>
          </p:cNvPr>
          <p:cNvSpPr>
            <a:spLocks noGrp="1"/>
          </p:cNvSpPr>
          <p:nvPr>
            <p:ph type="subTitle" idx="1"/>
          </p:nvPr>
        </p:nvSpPr>
        <p:spPr>
          <a:xfrm>
            <a:off x="0" y="3429000"/>
            <a:ext cx="12192000" cy="1885121"/>
          </a:xfrm>
        </p:spPr>
        <p:txBody>
          <a:bodyPr>
            <a:normAutofit/>
          </a:bodyPr>
          <a:lstStyle/>
          <a:p>
            <a:r>
              <a:rPr lang="en-US" dirty="0"/>
              <a:t>Md. Khairul </a:t>
            </a:r>
            <a:r>
              <a:rPr lang="en-US"/>
              <a:t>Alam </a:t>
            </a:r>
            <a:r>
              <a:rPr lang="en-US" sz="1100"/>
              <a:t>MCTS, MCPD, CSM</a:t>
            </a:r>
          </a:p>
          <a:p>
            <a:r>
              <a:rPr lang="en-US" smtClean="0"/>
              <a:t>Software </a:t>
            </a:r>
            <a:r>
              <a:rPr lang="en-US" dirty="0"/>
              <a:t>Engineer, AML</a:t>
            </a:r>
          </a:p>
          <a:p>
            <a:r>
              <a:rPr lang="en-US" dirty="0"/>
              <a:t>DataSoft Systems Bangladesh Limited</a:t>
            </a:r>
          </a:p>
        </p:txBody>
      </p:sp>
    </p:spTree>
    <p:extLst>
      <p:ext uri="{BB962C8B-B14F-4D97-AF65-F5344CB8AC3E}">
        <p14:creationId xmlns:p14="http://schemas.microsoft.com/office/powerpoint/2010/main" val="37082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D2E3-934D-4655-AFD6-87EA826C1BBE}"/>
              </a:ext>
            </a:extLst>
          </p:cNvPr>
          <p:cNvSpPr>
            <a:spLocks noGrp="1"/>
          </p:cNvSpPr>
          <p:nvPr>
            <p:ph type="title"/>
          </p:nvPr>
        </p:nvSpPr>
        <p:spPr>
          <a:xfrm>
            <a:off x="838200" y="365126"/>
            <a:ext cx="10515600" cy="1066110"/>
          </a:xfrm>
        </p:spPr>
        <p:txBody>
          <a:bodyPr/>
          <a:lstStyle/>
          <a:p>
            <a:r>
              <a:rPr lang="en-US" dirty="0"/>
              <a:t>Subqueries</a:t>
            </a:r>
          </a:p>
        </p:txBody>
      </p:sp>
      <p:sp>
        <p:nvSpPr>
          <p:cNvPr id="3" name="Content Placeholder 2">
            <a:extLst>
              <a:ext uri="{FF2B5EF4-FFF2-40B4-BE49-F238E27FC236}">
                <a16:creationId xmlns:a16="http://schemas.microsoft.com/office/drawing/2014/main" id="{ECE1751E-7CE5-4822-AB49-2A8919C1B128}"/>
              </a:ext>
            </a:extLst>
          </p:cNvPr>
          <p:cNvSpPr>
            <a:spLocks noGrp="1"/>
          </p:cNvSpPr>
          <p:nvPr>
            <p:ph idx="1"/>
          </p:nvPr>
        </p:nvSpPr>
        <p:spPr>
          <a:xfrm>
            <a:off x="838200" y="1298712"/>
            <a:ext cx="10515600" cy="5194161"/>
          </a:xfrm>
        </p:spPr>
        <p:txBody>
          <a:bodyPr>
            <a:normAutofit fontScale="92500" lnSpcReduction="10000"/>
          </a:bodyPr>
          <a:lstStyle/>
          <a:p>
            <a:r>
              <a:rPr lang="en-US" b="1" dirty="0"/>
              <a:t>Simple subquery</a:t>
            </a:r>
            <a:r>
              <a:rPr lang="en-US" dirty="0"/>
              <a:t>: The simple subquery can be a standalone query and can run by itself. It is executed once, with the result passed to the outer query. Simple subqueries are constructed as normal SELECT queries and placed within parentheses.</a:t>
            </a:r>
          </a:p>
          <a:p>
            <a:r>
              <a:rPr lang="en-US" dirty="0"/>
              <a:t> </a:t>
            </a:r>
            <a:r>
              <a:rPr lang="en-US" b="1" dirty="0"/>
              <a:t>Common table expression (CTE)</a:t>
            </a:r>
            <a:r>
              <a:rPr lang="en-US" dirty="0"/>
              <a:t>: CTEs are a syntactical variation of the simple subquery, similar to a view, which defines the subquery at the beginning of the query using the WITH command. The CTE can then be accessed multiple times within the main query as if it were a view or derived table.</a:t>
            </a:r>
          </a:p>
          <a:p>
            <a:r>
              <a:rPr lang="en-US" b="1" dirty="0"/>
              <a:t>Correlated subquery</a:t>
            </a:r>
            <a:r>
              <a:rPr lang="en-US" dirty="0"/>
              <a:t>: This is similar to a simple subquery except that it references at least one column in the outer query, so it cannot run independently. Conceptually, the outer query runs first, and the correlated subquery runs once for every row in the outer query. Physically, the Query Optimizer might generate amore efficient plan.</a:t>
            </a:r>
          </a:p>
        </p:txBody>
      </p:sp>
    </p:spTree>
    <p:extLst>
      <p:ext uri="{BB962C8B-B14F-4D97-AF65-F5344CB8AC3E}">
        <p14:creationId xmlns:p14="http://schemas.microsoft.com/office/powerpoint/2010/main" val="54548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E433-57F8-4C3B-98F1-5934F9AE587B}"/>
              </a:ext>
            </a:extLst>
          </p:cNvPr>
          <p:cNvSpPr>
            <a:spLocks noGrp="1"/>
          </p:cNvSpPr>
          <p:nvPr>
            <p:ph type="title"/>
          </p:nvPr>
        </p:nvSpPr>
        <p:spPr/>
        <p:txBody>
          <a:bodyPr/>
          <a:lstStyle/>
          <a:p>
            <a:r>
              <a:rPr lang="en-US" b="1" dirty="0"/>
              <a:t>Best Practice</a:t>
            </a:r>
            <a:endParaRPr lang="en-US" dirty="0"/>
          </a:p>
        </p:txBody>
      </p:sp>
      <p:sp>
        <p:nvSpPr>
          <p:cNvPr id="3" name="Content Placeholder 2">
            <a:extLst>
              <a:ext uri="{FF2B5EF4-FFF2-40B4-BE49-F238E27FC236}">
                <a16:creationId xmlns:a16="http://schemas.microsoft.com/office/drawing/2014/main" id="{4DAF8AB0-0D6D-44D8-923D-5A21DC4B5B4B}"/>
              </a:ext>
            </a:extLst>
          </p:cNvPr>
          <p:cNvSpPr>
            <a:spLocks noGrp="1"/>
          </p:cNvSpPr>
          <p:nvPr>
            <p:ph idx="1"/>
          </p:nvPr>
        </p:nvSpPr>
        <p:spPr/>
        <p:txBody>
          <a:bodyPr/>
          <a:lstStyle/>
          <a:p>
            <a:r>
              <a:rPr lang="en-US" dirty="0"/>
              <a:t>When coding outer joins, always order your data sources so that you can write left outer joins. Don’t use right outer joins, and never mix left outer joins and right outer joins.</a:t>
            </a:r>
          </a:p>
          <a:p>
            <a:r>
              <a:rPr lang="en-US" dirty="0"/>
              <a:t>Use a join to pull data from two data sources that can be filtered or manipulated as a whole after the join. If the data must be manipulated prior to the join, try a derived table subquery.</a:t>
            </a:r>
          </a:p>
        </p:txBody>
      </p:sp>
    </p:spTree>
    <p:extLst>
      <p:ext uri="{BB962C8B-B14F-4D97-AF65-F5344CB8AC3E}">
        <p14:creationId xmlns:p14="http://schemas.microsoft.com/office/powerpoint/2010/main" val="281370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image for q&amp;a">
            <a:extLst>
              <a:ext uri="{FF2B5EF4-FFF2-40B4-BE49-F238E27FC236}">
                <a16:creationId xmlns:a16="http://schemas.microsoft.com/office/drawing/2014/main" id="{EAB52E24-6C9E-40FE-8A3D-EB650BF0D6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809" y="198783"/>
            <a:ext cx="11516139"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42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1437-866A-4B73-BF24-403F2ABB6910}"/>
              </a:ext>
            </a:extLst>
          </p:cNvPr>
          <p:cNvSpPr>
            <a:spLocks noGrp="1"/>
          </p:cNvSpPr>
          <p:nvPr>
            <p:ph type="title"/>
          </p:nvPr>
        </p:nvSpPr>
        <p:spPr>
          <a:xfrm>
            <a:off x="238539" y="365125"/>
            <a:ext cx="11781183" cy="1325563"/>
          </a:xfrm>
        </p:spPr>
        <p:txBody>
          <a:bodyPr>
            <a:normAutofit/>
          </a:bodyPr>
          <a:lstStyle/>
          <a:p>
            <a:r>
              <a:rPr lang="en-US" sz="6000" b="1" dirty="0"/>
              <a:t>Joins, Subqueries, and CTEs</a:t>
            </a:r>
          </a:p>
        </p:txBody>
      </p:sp>
      <p:graphicFrame>
        <p:nvGraphicFramePr>
          <p:cNvPr id="5" name="Content Placeholder 4">
            <a:extLst>
              <a:ext uri="{FF2B5EF4-FFF2-40B4-BE49-F238E27FC236}">
                <a16:creationId xmlns:a16="http://schemas.microsoft.com/office/drawing/2014/main" id="{E4527623-1776-4916-A33C-36FECBAB7602}"/>
              </a:ext>
            </a:extLst>
          </p:cNvPr>
          <p:cNvGraphicFramePr>
            <a:graphicFrameLocks noGrp="1"/>
          </p:cNvGraphicFramePr>
          <p:nvPr>
            <p:ph idx="1"/>
            <p:extLst>
              <p:ext uri="{D42A27DB-BD31-4B8C-83A1-F6EECF244321}">
                <p14:modId xmlns:p14="http://schemas.microsoft.com/office/powerpoint/2010/main" val="4158947525"/>
              </p:ext>
            </p:extLst>
          </p:nvPr>
        </p:nvGraphicFramePr>
        <p:xfrm>
          <a:off x="238539" y="1825625"/>
          <a:ext cx="11781183" cy="4787210"/>
        </p:xfrm>
        <a:graphic>
          <a:graphicData uri="http://schemas.openxmlformats.org/drawingml/2006/table">
            <a:tbl>
              <a:tblPr firstRow="1" bandRow="1">
                <a:tableStyleId>{5C22544A-7EE6-4342-B048-85BDC9FD1C3A}</a:tableStyleId>
              </a:tblPr>
              <a:tblGrid>
                <a:gridCol w="11781183">
                  <a:extLst>
                    <a:ext uri="{9D8B030D-6E8A-4147-A177-3AD203B41FA5}">
                      <a16:colId xmlns:a16="http://schemas.microsoft.com/office/drawing/2014/main" val="3963340025"/>
                    </a:ext>
                  </a:extLst>
                </a:gridCol>
              </a:tblGrid>
              <a:tr h="1699539">
                <a:tc>
                  <a:txBody>
                    <a:bodyPr/>
                    <a:lstStyle/>
                    <a:p>
                      <a:r>
                        <a:rPr lang="en-US" sz="3200" b="0" dirty="0"/>
                        <a:t>Novice To Ninja</a:t>
                      </a:r>
                    </a:p>
                  </a:txBody>
                  <a:tcPr/>
                </a:tc>
                <a:extLst>
                  <a:ext uri="{0D108BD9-81ED-4DB2-BD59-A6C34878D82A}">
                    <a16:rowId xmlns:a16="http://schemas.microsoft.com/office/drawing/2014/main" val="1016898550"/>
                  </a:ext>
                </a:extLst>
              </a:tr>
              <a:tr h="3087671">
                <a:tc>
                  <a:txBody>
                    <a:bodyPr/>
                    <a:lstStyle/>
                    <a:p>
                      <a:endParaRPr lang="en-US" dirty="0"/>
                    </a:p>
                  </a:txBody>
                  <a:tcPr/>
                </a:tc>
                <a:extLst>
                  <a:ext uri="{0D108BD9-81ED-4DB2-BD59-A6C34878D82A}">
                    <a16:rowId xmlns:a16="http://schemas.microsoft.com/office/drawing/2014/main" val="3628941782"/>
                  </a:ext>
                </a:extLst>
              </a:tr>
            </a:tbl>
          </a:graphicData>
        </a:graphic>
      </p:graphicFrame>
      <p:pic>
        <p:nvPicPr>
          <p:cNvPr id="6" name="Picture 5">
            <a:extLst>
              <a:ext uri="{FF2B5EF4-FFF2-40B4-BE49-F238E27FC236}">
                <a16:creationId xmlns:a16="http://schemas.microsoft.com/office/drawing/2014/main" id="{79577838-295F-4BA6-8119-DC3E3399EDC2}"/>
              </a:ext>
            </a:extLst>
          </p:cNvPr>
          <p:cNvPicPr>
            <a:picLocks noChangeAspect="1"/>
          </p:cNvPicPr>
          <p:nvPr/>
        </p:nvPicPr>
        <p:blipFill>
          <a:blip r:embed="rId2"/>
          <a:stretch>
            <a:fillRect/>
          </a:stretch>
        </p:blipFill>
        <p:spPr>
          <a:xfrm>
            <a:off x="530087" y="2544417"/>
            <a:ext cx="11211339" cy="3948458"/>
          </a:xfrm>
          <a:prstGeom prst="rect">
            <a:avLst/>
          </a:prstGeom>
        </p:spPr>
      </p:pic>
    </p:spTree>
    <p:extLst>
      <p:ext uri="{BB962C8B-B14F-4D97-AF65-F5344CB8AC3E}">
        <p14:creationId xmlns:p14="http://schemas.microsoft.com/office/powerpoint/2010/main" val="387631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F41D-BACB-4DC6-B696-5F91EEDFF0FE}"/>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F83FED41-57A3-4A76-B3EB-0594F1178354}"/>
              </a:ext>
            </a:extLst>
          </p:cNvPr>
          <p:cNvSpPr>
            <a:spLocks noGrp="1"/>
          </p:cNvSpPr>
          <p:nvPr>
            <p:ph idx="1"/>
          </p:nvPr>
        </p:nvSpPr>
        <p:spPr/>
        <p:txBody>
          <a:bodyPr/>
          <a:lstStyle/>
          <a:p>
            <a:r>
              <a:rPr lang="en-US" dirty="0"/>
              <a:t>Relational databases, by their nature, segment data into several narrow, but long, tables.</a:t>
            </a:r>
          </a:p>
          <a:p>
            <a:r>
              <a:rPr lang="en-US" dirty="0"/>
              <a:t>Seldom does looking at a single table provide meaningful data. Therefore, merging data from multiple tables is an important task for SQL developers. </a:t>
            </a:r>
          </a:p>
          <a:p>
            <a:r>
              <a:rPr lang="en-US" dirty="0"/>
              <a:t>The theory behind merging data sets is </a:t>
            </a:r>
            <a:r>
              <a:rPr lang="en-US" i="1" dirty="0"/>
              <a:t>relational algebra</a:t>
            </a:r>
            <a:r>
              <a:rPr lang="en-US" dirty="0"/>
              <a:t>, as defined by E. F. Codd in 1970.</a:t>
            </a:r>
          </a:p>
          <a:p>
            <a:pPr lvl="3"/>
            <a:r>
              <a:rPr lang="en-US" dirty="0"/>
              <a:t>Ref: SQL Server Bible.</a:t>
            </a:r>
          </a:p>
        </p:txBody>
      </p:sp>
    </p:spTree>
    <p:extLst>
      <p:ext uri="{BB962C8B-B14F-4D97-AF65-F5344CB8AC3E}">
        <p14:creationId xmlns:p14="http://schemas.microsoft.com/office/powerpoint/2010/main" val="121824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4672-613D-44CA-AFFC-E7A08DE97F8D}"/>
              </a:ext>
            </a:extLst>
          </p:cNvPr>
          <p:cNvSpPr>
            <a:spLocks noGrp="1"/>
          </p:cNvSpPr>
          <p:nvPr>
            <p:ph type="title"/>
          </p:nvPr>
        </p:nvSpPr>
        <p:spPr/>
        <p:txBody>
          <a:bodyPr/>
          <a:lstStyle/>
          <a:p>
            <a:r>
              <a:rPr lang="en-US" dirty="0"/>
              <a:t>Relational algebra</a:t>
            </a:r>
          </a:p>
        </p:txBody>
      </p:sp>
      <p:sp>
        <p:nvSpPr>
          <p:cNvPr id="3" name="Content Placeholder 2">
            <a:extLst>
              <a:ext uri="{FF2B5EF4-FFF2-40B4-BE49-F238E27FC236}">
                <a16:creationId xmlns:a16="http://schemas.microsoft.com/office/drawing/2014/main" id="{8E4DADE7-EEBF-4F58-86ED-95144CA0DBEE}"/>
              </a:ext>
            </a:extLst>
          </p:cNvPr>
          <p:cNvSpPr>
            <a:spLocks noGrp="1"/>
          </p:cNvSpPr>
          <p:nvPr>
            <p:ph idx="1"/>
          </p:nvPr>
        </p:nvSpPr>
        <p:spPr/>
        <p:txBody>
          <a:bodyPr>
            <a:normAutofit/>
          </a:bodyPr>
          <a:lstStyle/>
          <a:p>
            <a:pPr marL="0" indent="0">
              <a:buNone/>
            </a:pPr>
            <a:r>
              <a:rPr lang="en-US" dirty="0"/>
              <a:t>Relational algebra consists of eight relational operators:</a:t>
            </a:r>
          </a:p>
          <a:p>
            <a:r>
              <a:rPr lang="en-US" b="1" dirty="0"/>
              <a:t>Restrict</a:t>
            </a:r>
            <a:r>
              <a:rPr lang="en-US" dirty="0"/>
              <a:t>: Returns the rows that meet a certain criterion</a:t>
            </a:r>
          </a:p>
          <a:p>
            <a:r>
              <a:rPr lang="en-US" b="1" dirty="0"/>
              <a:t>Project</a:t>
            </a:r>
            <a:r>
              <a:rPr lang="en-US" dirty="0"/>
              <a:t>: Returns selected columns, or calculated data, from a data set</a:t>
            </a:r>
          </a:p>
          <a:p>
            <a:r>
              <a:rPr lang="en-US" b="1" dirty="0"/>
              <a:t>Product</a:t>
            </a:r>
            <a:r>
              <a:rPr lang="en-US" dirty="0"/>
              <a:t>: Relational multiplication that returns all possible combinations of data between two data sets</a:t>
            </a:r>
          </a:p>
          <a:p>
            <a:r>
              <a:rPr lang="en-US" b="1" dirty="0"/>
              <a:t>Union</a:t>
            </a:r>
            <a:r>
              <a:rPr lang="en-US" dirty="0"/>
              <a:t>: Relational addition and subtraction that merges two tables vertically by stacking one table above another table and lining up the columns</a:t>
            </a:r>
          </a:p>
        </p:txBody>
      </p:sp>
    </p:spTree>
    <p:extLst>
      <p:ext uri="{BB962C8B-B14F-4D97-AF65-F5344CB8AC3E}">
        <p14:creationId xmlns:p14="http://schemas.microsoft.com/office/powerpoint/2010/main" val="207836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EFE-52D2-4CBA-902E-FB6AAA7D5558}"/>
              </a:ext>
            </a:extLst>
          </p:cNvPr>
          <p:cNvSpPr>
            <a:spLocks noGrp="1"/>
          </p:cNvSpPr>
          <p:nvPr>
            <p:ph type="title"/>
          </p:nvPr>
        </p:nvSpPr>
        <p:spPr/>
        <p:txBody>
          <a:bodyPr/>
          <a:lstStyle/>
          <a:p>
            <a:r>
              <a:rPr lang="en-US" dirty="0"/>
              <a:t>Relational algebra</a:t>
            </a:r>
          </a:p>
        </p:txBody>
      </p:sp>
      <p:sp>
        <p:nvSpPr>
          <p:cNvPr id="3" name="Content Placeholder 2">
            <a:extLst>
              <a:ext uri="{FF2B5EF4-FFF2-40B4-BE49-F238E27FC236}">
                <a16:creationId xmlns:a16="http://schemas.microsoft.com/office/drawing/2014/main" id="{5EB67F13-D380-4764-91AD-64588AF9261B}"/>
              </a:ext>
            </a:extLst>
          </p:cNvPr>
          <p:cNvSpPr>
            <a:spLocks noGrp="1"/>
          </p:cNvSpPr>
          <p:nvPr>
            <p:ph idx="1"/>
          </p:nvPr>
        </p:nvSpPr>
        <p:spPr/>
        <p:txBody>
          <a:bodyPr/>
          <a:lstStyle/>
          <a:p>
            <a:r>
              <a:rPr lang="en-US" b="1" dirty="0"/>
              <a:t>Intersection</a:t>
            </a:r>
            <a:r>
              <a:rPr lang="en-US" dirty="0"/>
              <a:t>: Returns the rows common to two data sets</a:t>
            </a:r>
          </a:p>
          <a:p>
            <a:r>
              <a:rPr lang="en-US" b="1" dirty="0"/>
              <a:t>Difference</a:t>
            </a:r>
            <a:r>
              <a:rPr lang="en-US" dirty="0"/>
              <a:t>: Returns the rows unique to one data set</a:t>
            </a:r>
          </a:p>
          <a:p>
            <a:r>
              <a:rPr lang="en-US" b="1" dirty="0"/>
              <a:t>Join</a:t>
            </a:r>
            <a:r>
              <a:rPr lang="en-US" dirty="0"/>
              <a:t>: Returns the horizontal merger of two tables, matching up rows based on common data</a:t>
            </a:r>
          </a:p>
          <a:p>
            <a:r>
              <a:rPr lang="en-US" b="1" dirty="0"/>
              <a:t>Divide</a:t>
            </a:r>
            <a:r>
              <a:rPr lang="en-US" dirty="0"/>
              <a:t>: The inverse of relational multiplication, returns rows in one data set that match every row in a corresponding data set.</a:t>
            </a:r>
          </a:p>
        </p:txBody>
      </p:sp>
    </p:spTree>
    <p:extLst>
      <p:ext uri="{BB962C8B-B14F-4D97-AF65-F5344CB8AC3E}">
        <p14:creationId xmlns:p14="http://schemas.microsoft.com/office/powerpoint/2010/main" val="86338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82A4-941D-4EC6-856E-A39FE0BC2C71}"/>
              </a:ext>
            </a:extLst>
          </p:cNvPr>
          <p:cNvSpPr>
            <a:spLocks noGrp="1"/>
          </p:cNvSpPr>
          <p:nvPr>
            <p:ph type="title"/>
          </p:nvPr>
        </p:nvSpPr>
        <p:spPr/>
        <p:txBody>
          <a:bodyPr/>
          <a:lstStyle/>
          <a:p>
            <a:r>
              <a:rPr lang="en-US" dirty="0"/>
              <a:t>Relational algebra</a:t>
            </a:r>
          </a:p>
        </p:txBody>
      </p:sp>
      <p:sp>
        <p:nvSpPr>
          <p:cNvPr id="3" name="Content Placeholder 2">
            <a:extLst>
              <a:ext uri="{FF2B5EF4-FFF2-40B4-BE49-F238E27FC236}">
                <a16:creationId xmlns:a16="http://schemas.microsoft.com/office/drawing/2014/main" id="{EFF813C0-E089-48F0-B8CA-DE40A49BC73F}"/>
              </a:ext>
            </a:extLst>
          </p:cNvPr>
          <p:cNvSpPr>
            <a:spLocks noGrp="1"/>
          </p:cNvSpPr>
          <p:nvPr>
            <p:ph idx="1"/>
          </p:nvPr>
        </p:nvSpPr>
        <p:spPr/>
        <p:txBody>
          <a:bodyPr>
            <a:normAutofit/>
          </a:bodyPr>
          <a:lstStyle/>
          <a:p>
            <a:r>
              <a:rPr lang="en-US" dirty="0"/>
              <a:t>In addition, as a method to accomplish relational algebra, SQL has implemented the following:</a:t>
            </a:r>
          </a:p>
          <a:p>
            <a:r>
              <a:rPr lang="en-US" b="1" dirty="0"/>
              <a:t>Subqueries</a:t>
            </a:r>
            <a:r>
              <a:rPr lang="en-US" dirty="0"/>
              <a:t>: Similar to a join but more flexible; the results of the subquery are used in place of an expression, list, or data set within an outer query.</a:t>
            </a:r>
          </a:p>
          <a:p>
            <a:pPr marL="0" indent="0">
              <a:buNone/>
            </a:pPr>
            <a:r>
              <a:rPr lang="en-US" dirty="0"/>
              <a:t>In the formal language of relational algebra:</a:t>
            </a:r>
          </a:p>
          <a:p>
            <a:r>
              <a:rPr lang="en-US" dirty="0"/>
              <a:t>A table, or data set, is a </a:t>
            </a:r>
            <a:r>
              <a:rPr lang="en-US" i="1" dirty="0"/>
              <a:t>relation </a:t>
            </a:r>
            <a:r>
              <a:rPr lang="en-US" dirty="0"/>
              <a:t>or </a:t>
            </a:r>
            <a:r>
              <a:rPr lang="en-US" i="1" dirty="0"/>
              <a:t>entity</a:t>
            </a:r>
            <a:r>
              <a:rPr lang="en-US" dirty="0"/>
              <a:t>.</a:t>
            </a:r>
          </a:p>
          <a:p>
            <a:r>
              <a:rPr lang="en-US" dirty="0"/>
              <a:t>A row is a </a:t>
            </a:r>
            <a:r>
              <a:rPr lang="en-US" i="1" dirty="0"/>
              <a:t>tuple</a:t>
            </a:r>
            <a:r>
              <a:rPr lang="en-US" dirty="0"/>
              <a:t>.</a:t>
            </a:r>
          </a:p>
          <a:p>
            <a:r>
              <a:rPr lang="en-US" dirty="0"/>
              <a:t>A column is an </a:t>
            </a:r>
            <a:r>
              <a:rPr lang="en-US" i="1" dirty="0"/>
              <a:t>attribute</a:t>
            </a:r>
            <a:r>
              <a:rPr lang="en-US" dirty="0"/>
              <a:t>.</a:t>
            </a:r>
          </a:p>
        </p:txBody>
      </p:sp>
    </p:spTree>
    <p:extLst>
      <p:ext uri="{BB962C8B-B14F-4D97-AF65-F5344CB8AC3E}">
        <p14:creationId xmlns:p14="http://schemas.microsoft.com/office/powerpoint/2010/main" val="382494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2393-5C31-44DF-B6EC-2DF7897F82CD}"/>
              </a:ext>
            </a:extLst>
          </p:cNvPr>
          <p:cNvSpPr>
            <a:spLocks noGrp="1"/>
          </p:cNvSpPr>
          <p:nvPr>
            <p:ph type="title"/>
          </p:nvPr>
        </p:nvSpPr>
        <p:spPr>
          <a:xfrm>
            <a:off x="212035" y="365125"/>
            <a:ext cx="11873947" cy="973345"/>
          </a:xfrm>
        </p:spPr>
        <p:txBody>
          <a:bodyPr/>
          <a:lstStyle/>
          <a:p>
            <a:r>
              <a:rPr lang="en-US" dirty="0"/>
              <a:t>Using Joins</a:t>
            </a:r>
          </a:p>
        </p:txBody>
      </p:sp>
      <p:pic>
        <p:nvPicPr>
          <p:cNvPr id="5" name="Content Placeholder 4">
            <a:extLst>
              <a:ext uri="{FF2B5EF4-FFF2-40B4-BE49-F238E27FC236}">
                <a16:creationId xmlns:a16="http://schemas.microsoft.com/office/drawing/2014/main" id="{CF4A7788-F5D7-4B43-8A0B-9761B1938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035" y="1690687"/>
            <a:ext cx="11873947" cy="5054669"/>
          </a:xfrm>
        </p:spPr>
      </p:pic>
    </p:spTree>
    <p:extLst>
      <p:ext uri="{BB962C8B-B14F-4D97-AF65-F5344CB8AC3E}">
        <p14:creationId xmlns:p14="http://schemas.microsoft.com/office/powerpoint/2010/main" val="234019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AF49-BD92-4D8C-9709-BE84B2401776}"/>
              </a:ext>
            </a:extLst>
          </p:cNvPr>
          <p:cNvSpPr>
            <a:spLocks noGrp="1"/>
          </p:cNvSpPr>
          <p:nvPr>
            <p:ph type="title"/>
          </p:nvPr>
        </p:nvSpPr>
        <p:spPr/>
        <p:txBody>
          <a:bodyPr/>
          <a:lstStyle/>
          <a:p>
            <a:r>
              <a:rPr lang="en-US" dirty="0"/>
              <a:t>Using Joins</a:t>
            </a:r>
          </a:p>
        </p:txBody>
      </p:sp>
      <p:pic>
        <p:nvPicPr>
          <p:cNvPr id="4" name="Content Placeholder 3">
            <a:extLst>
              <a:ext uri="{FF2B5EF4-FFF2-40B4-BE49-F238E27FC236}">
                <a16:creationId xmlns:a16="http://schemas.microsoft.com/office/drawing/2014/main" id="{A87647C8-B452-428F-84BE-AB3FEF30BFFA}"/>
              </a:ext>
            </a:extLst>
          </p:cNvPr>
          <p:cNvPicPr>
            <a:picLocks noGrp="1" noChangeAspect="1"/>
          </p:cNvPicPr>
          <p:nvPr>
            <p:ph idx="1"/>
          </p:nvPr>
        </p:nvPicPr>
        <p:blipFill>
          <a:blip r:embed="rId2"/>
          <a:stretch>
            <a:fillRect/>
          </a:stretch>
        </p:blipFill>
        <p:spPr>
          <a:xfrm>
            <a:off x="838200" y="1908313"/>
            <a:ext cx="10515600" cy="4850296"/>
          </a:xfrm>
          <a:prstGeom prst="rect">
            <a:avLst/>
          </a:prstGeom>
        </p:spPr>
      </p:pic>
    </p:spTree>
    <p:extLst>
      <p:ext uri="{BB962C8B-B14F-4D97-AF65-F5344CB8AC3E}">
        <p14:creationId xmlns:p14="http://schemas.microsoft.com/office/powerpoint/2010/main" val="332778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E7D5-7D20-4379-BA65-99ED83785FD7}"/>
              </a:ext>
            </a:extLst>
          </p:cNvPr>
          <p:cNvSpPr>
            <a:spLocks noGrp="1"/>
          </p:cNvSpPr>
          <p:nvPr>
            <p:ph type="title"/>
          </p:nvPr>
        </p:nvSpPr>
        <p:spPr/>
        <p:txBody>
          <a:bodyPr/>
          <a:lstStyle/>
          <a:p>
            <a:r>
              <a:rPr lang="en-US" dirty="0"/>
              <a:t>Unions</a:t>
            </a:r>
          </a:p>
        </p:txBody>
      </p:sp>
      <p:sp>
        <p:nvSpPr>
          <p:cNvPr id="5" name="Content Placeholder 4">
            <a:extLst>
              <a:ext uri="{FF2B5EF4-FFF2-40B4-BE49-F238E27FC236}">
                <a16:creationId xmlns:a16="http://schemas.microsoft.com/office/drawing/2014/main" id="{6F778B3D-B017-4416-986F-C3182F5DA674}"/>
              </a:ext>
            </a:extLst>
          </p:cNvPr>
          <p:cNvSpPr>
            <a:spLocks noGrp="1"/>
          </p:cNvSpPr>
          <p:nvPr>
            <p:ph idx="1"/>
          </p:nvPr>
        </p:nvSpPr>
        <p:spPr>
          <a:xfrm>
            <a:off x="838200" y="1825624"/>
            <a:ext cx="10515600" cy="4906480"/>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UNION</a:t>
            </a:r>
          </a:p>
          <a:p>
            <a:r>
              <a:rPr lang="en-US" dirty="0"/>
              <a:t>UNION ALL</a:t>
            </a:r>
          </a:p>
          <a:p>
            <a:r>
              <a:rPr lang="en-US" dirty="0"/>
              <a:t>Intersection Union</a:t>
            </a:r>
          </a:p>
          <a:p>
            <a:r>
              <a:rPr lang="en-US" dirty="0"/>
              <a:t>Difference Union/Except</a:t>
            </a:r>
          </a:p>
        </p:txBody>
      </p:sp>
      <p:pic>
        <p:nvPicPr>
          <p:cNvPr id="6" name="Content Placeholder 3">
            <a:extLst>
              <a:ext uri="{FF2B5EF4-FFF2-40B4-BE49-F238E27FC236}">
                <a16:creationId xmlns:a16="http://schemas.microsoft.com/office/drawing/2014/main" id="{DBB59BAC-2F4B-42B8-9522-F0ADF06C5E90}"/>
              </a:ext>
            </a:extLst>
          </p:cNvPr>
          <p:cNvPicPr>
            <a:picLocks noChangeAspect="1"/>
          </p:cNvPicPr>
          <p:nvPr/>
        </p:nvPicPr>
        <p:blipFill>
          <a:blip r:embed="rId2"/>
          <a:stretch>
            <a:fillRect/>
          </a:stretch>
        </p:blipFill>
        <p:spPr>
          <a:xfrm>
            <a:off x="838201" y="1497496"/>
            <a:ext cx="10730948" cy="2981740"/>
          </a:xfrm>
          <a:prstGeom prst="rect">
            <a:avLst/>
          </a:prstGeom>
        </p:spPr>
      </p:pic>
    </p:spTree>
    <p:extLst>
      <p:ext uri="{BB962C8B-B14F-4D97-AF65-F5344CB8AC3E}">
        <p14:creationId xmlns:p14="http://schemas.microsoft.com/office/powerpoint/2010/main" val="332875906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1568</TotalTime>
  <Words>579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Having Fun with T-SQL Part -3</vt:lpstr>
      <vt:lpstr>Joins, Subqueries, and CTEs</vt:lpstr>
      <vt:lpstr>Relational databases</vt:lpstr>
      <vt:lpstr>Relational algebra</vt:lpstr>
      <vt:lpstr>Relational algebra</vt:lpstr>
      <vt:lpstr>Relational algebra</vt:lpstr>
      <vt:lpstr>Using Joins</vt:lpstr>
      <vt:lpstr>Using Joins</vt:lpstr>
      <vt:lpstr>Unions</vt:lpstr>
      <vt:lpstr>Subqueries</vt:lpstr>
      <vt:lpstr>Best Practice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Database concepts with Sql server</dc:title>
  <dc:creator>Md. Khairul Alam</dc:creator>
  <cp:lastModifiedBy>Md. Khairul Alam</cp:lastModifiedBy>
  <cp:revision>336</cp:revision>
  <dcterms:created xsi:type="dcterms:W3CDTF">2019-01-02T04:08:15Z</dcterms:created>
  <dcterms:modified xsi:type="dcterms:W3CDTF">2019-02-16T21:39:48Z</dcterms:modified>
</cp:coreProperties>
</file>