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handoutMasterIdLst>
    <p:handoutMasterId r:id="rId13"/>
  </p:handoutMasterIdLst>
  <p:sldIdLst>
    <p:sldId id="256" r:id="rId2"/>
    <p:sldId id="297" r:id="rId3"/>
    <p:sldId id="300" r:id="rId4"/>
    <p:sldId id="301" r:id="rId5"/>
    <p:sldId id="303" r:id="rId6"/>
    <p:sldId id="304" r:id="rId7"/>
    <p:sldId id="302" r:id="rId8"/>
    <p:sldId id="305" r:id="rId9"/>
    <p:sldId id="307" r:id="rId10"/>
    <p:sldId id="306" r:id="rId11"/>
    <p:sldId id="29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84"/>
      </p:cViewPr>
      <p:guideLst/>
    </p:cSldViewPr>
  </p:slideViewPr>
  <p:notesTextViewPr>
    <p:cViewPr>
      <p:scale>
        <a:sx n="1" d="1"/>
        <a:sy n="1" d="1"/>
      </p:scale>
      <p:origin x="0" y="0"/>
    </p:cViewPr>
  </p:notesTextViewPr>
  <p:notesViewPr>
    <p:cSldViewPr snapToGrid="0">
      <p:cViewPr varScale="1">
        <p:scale>
          <a:sx n="58" d="100"/>
          <a:sy n="58" d="100"/>
        </p:scale>
        <p:origin x="2808"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95170DF-1EDE-4666-B418-49E83E4A52BD}" type="datetimeFigureOut">
              <a:rPr lang="en-US" smtClean="0"/>
              <a:t>16-Feb-19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3A64914-B9C4-40FC-B3E0-DCD39F7BE156}" type="slidenum">
              <a:rPr lang="en-US" smtClean="0"/>
              <a:t>‹#›</a:t>
            </a:fld>
            <a:endParaRPr lang="en-US"/>
          </a:p>
        </p:txBody>
      </p:sp>
    </p:spTree>
    <p:extLst>
      <p:ext uri="{BB962C8B-B14F-4D97-AF65-F5344CB8AC3E}">
        <p14:creationId xmlns:p14="http://schemas.microsoft.com/office/powerpoint/2010/main" val="308367418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AEAB2BE-F979-4604-AFA0-DD299B14B93C}" type="datetimeFigureOut">
              <a:rPr lang="en-US" smtClean="0"/>
              <a:t>16-Feb-19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222E77-B5CE-42EC-A79C-6A365CF98BC2}" type="slidenum">
              <a:rPr lang="en-US" smtClean="0"/>
              <a:t>‹#›</a:t>
            </a:fld>
            <a:endParaRPr lang="en-US"/>
          </a:p>
        </p:txBody>
      </p:sp>
      <p:sp>
        <p:nvSpPr>
          <p:cNvPr id="7" name="Footer Placeholder 4">
            <a:extLst>
              <a:ext uri="{FF2B5EF4-FFF2-40B4-BE49-F238E27FC236}">
                <a16:creationId xmlns:a16="http://schemas.microsoft.com/office/drawing/2014/main" id="{EF0EC8E5-FE6C-47D8-A97F-6CC614B13EED}"/>
              </a:ext>
            </a:extLst>
          </p:cNvPr>
          <p:cNvSpPr txBox="1">
            <a:spLocks/>
          </p:cNvSpPr>
          <p:nvPr userDrawn="1"/>
        </p:nvSpPr>
        <p:spPr>
          <a:xfrm>
            <a:off x="3581400" y="6311900"/>
            <a:ext cx="4876800" cy="381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050" b="1" dirty="0"/>
              <a:t>Copyright©DataSoft Systems Bangladesh Limited. All Rights Reserved</a:t>
            </a:r>
          </a:p>
        </p:txBody>
      </p:sp>
      <p:sp>
        <p:nvSpPr>
          <p:cNvPr id="8" name="TextBox 7">
            <a:extLst>
              <a:ext uri="{FF2B5EF4-FFF2-40B4-BE49-F238E27FC236}">
                <a16:creationId xmlns:a16="http://schemas.microsoft.com/office/drawing/2014/main" id="{FC34DEE6-2E66-416F-BF99-BD1319F0C137}"/>
              </a:ext>
            </a:extLst>
          </p:cNvPr>
          <p:cNvSpPr txBox="1"/>
          <p:nvPr userDrawn="1"/>
        </p:nvSpPr>
        <p:spPr>
          <a:xfrm>
            <a:off x="440871" y="6375400"/>
            <a:ext cx="1612900" cy="254000"/>
          </a:xfrm>
          <a:prstGeom prst="rect">
            <a:avLst/>
          </a:prstGeom>
          <a:noFill/>
        </p:spPr>
        <p:txBody>
          <a:bodyPr wrap="none">
            <a:spAutoFit/>
          </a:bodyPr>
          <a:lstStyle>
            <a:defPPr>
              <a:defRPr lang="en-US"/>
            </a:defPPr>
            <a:lvl1pPr eaLnBrk="1" hangingPunct="1">
              <a:defRPr sz="1050" b="1">
                <a:latin typeface="+mj-lt"/>
                <a:cs typeface="+mn-cs"/>
              </a:defRPr>
            </a:lvl1pPr>
          </a:lstStyle>
          <a:p>
            <a:pPr>
              <a:defRPr/>
            </a:pPr>
            <a:r>
              <a:rPr lang="en-US" dirty="0"/>
              <a:t>A CMMI Level 5 Company</a:t>
            </a:r>
          </a:p>
        </p:txBody>
      </p:sp>
      <p:pic>
        <p:nvPicPr>
          <p:cNvPr id="9" name="Picture 2" descr="Image result for datasoft">
            <a:extLst>
              <a:ext uri="{FF2B5EF4-FFF2-40B4-BE49-F238E27FC236}">
                <a16:creationId xmlns:a16="http://schemas.microsoft.com/office/drawing/2014/main" id="{0A7E85E9-E091-49EE-87D9-73F281357AB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431690" y="6129440"/>
            <a:ext cx="918482" cy="563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8183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EAB2BE-F979-4604-AFA0-DD299B14B93C}" type="datetimeFigureOut">
              <a:rPr lang="en-US" smtClean="0"/>
              <a:t>16-Feb-19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222E77-B5CE-42EC-A79C-6A365CF98BC2}" type="slidenum">
              <a:rPr lang="en-US" smtClean="0"/>
              <a:t>‹#›</a:t>
            </a:fld>
            <a:endParaRPr lang="en-US"/>
          </a:p>
        </p:txBody>
      </p:sp>
    </p:spTree>
    <p:extLst>
      <p:ext uri="{BB962C8B-B14F-4D97-AF65-F5344CB8AC3E}">
        <p14:creationId xmlns:p14="http://schemas.microsoft.com/office/powerpoint/2010/main" val="3614769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EAB2BE-F979-4604-AFA0-DD299B14B93C}" type="datetimeFigureOut">
              <a:rPr lang="en-US" smtClean="0"/>
              <a:t>16-Feb-19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222E77-B5CE-42EC-A79C-6A365CF98BC2}" type="slidenum">
              <a:rPr lang="en-US" smtClean="0"/>
              <a:t>‹#›</a:t>
            </a:fld>
            <a:endParaRPr lang="en-US"/>
          </a:p>
        </p:txBody>
      </p:sp>
    </p:spTree>
    <p:extLst>
      <p:ext uri="{BB962C8B-B14F-4D97-AF65-F5344CB8AC3E}">
        <p14:creationId xmlns:p14="http://schemas.microsoft.com/office/powerpoint/2010/main" val="3999238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EAB2BE-F979-4604-AFA0-DD299B14B93C}" type="datetimeFigureOut">
              <a:rPr lang="en-US" smtClean="0"/>
              <a:t>16-Feb-19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222E77-B5CE-42EC-A79C-6A365CF98BC2}" type="slidenum">
              <a:rPr lang="en-US" smtClean="0"/>
              <a:t>‹#›</a:t>
            </a:fld>
            <a:endParaRPr lang="en-US"/>
          </a:p>
        </p:txBody>
      </p:sp>
    </p:spTree>
    <p:extLst>
      <p:ext uri="{BB962C8B-B14F-4D97-AF65-F5344CB8AC3E}">
        <p14:creationId xmlns:p14="http://schemas.microsoft.com/office/powerpoint/2010/main" val="2449723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AEAB2BE-F979-4604-AFA0-DD299B14B93C}" type="datetimeFigureOut">
              <a:rPr lang="en-US" smtClean="0"/>
              <a:t>16-Feb-19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222E77-B5CE-42EC-A79C-6A365CF98BC2}" type="slidenum">
              <a:rPr lang="en-US" smtClean="0"/>
              <a:t>‹#›</a:t>
            </a:fld>
            <a:endParaRPr lang="en-US"/>
          </a:p>
        </p:txBody>
      </p:sp>
    </p:spTree>
    <p:extLst>
      <p:ext uri="{BB962C8B-B14F-4D97-AF65-F5344CB8AC3E}">
        <p14:creationId xmlns:p14="http://schemas.microsoft.com/office/powerpoint/2010/main" val="3049421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AEAB2BE-F979-4604-AFA0-DD299B14B93C}" type="datetimeFigureOut">
              <a:rPr lang="en-US" smtClean="0"/>
              <a:t>16-Feb-19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222E77-B5CE-42EC-A79C-6A365CF98BC2}" type="slidenum">
              <a:rPr lang="en-US" smtClean="0"/>
              <a:t>‹#›</a:t>
            </a:fld>
            <a:endParaRPr lang="en-US"/>
          </a:p>
        </p:txBody>
      </p:sp>
    </p:spTree>
    <p:extLst>
      <p:ext uri="{BB962C8B-B14F-4D97-AF65-F5344CB8AC3E}">
        <p14:creationId xmlns:p14="http://schemas.microsoft.com/office/powerpoint/2010/main" val="3717169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EAB2BE-F979-4604-AFA0-DD299B14B93C}" type="datetimeFigureOut">
              <a:rPr lang="en-US" smtClean="0"/>
              <a:t>16-Feb-19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222E77-B5CE-42EC-A79C-6A365CF98BC2}" type="slidenum">
              <a:rPr lang="en-US" smtClean="0"/>
              <a:t>‹#›</a:t>
            </a:fld>
            <a:endParaRPr lang="en-US"/>
          </a:p>
        </p:txBody>
      </p:sp>
    </p:spTree>
    <p:extLst>
      <p:ext uri="{BB962C8B-B14F-4D97-AF65-F5344CB8AC3E}">
        <p14:creationId xmlns:p14="http://schemas.microsoft.com/office/powerpoint/2010/main" val="1890089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EAB2BE-F979-4604-AFA0-DD299B14B93C}" type="datetimeFigureOut">
              <a:rPr lang="en-US" smtClean="0"/>
              <a:t>16-Feb-19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222E77-B5CE-42EC-A79C-6A365CF98BC2}" type="slidenum">
              <a:rPr lang="en-US" smtClean="0"/>
              <a:t>‹#›</a:t>
            </a:fld>
            <a:endParaRPr lang="en-US"/>
          </a:p>
        </p:txBody>
      </p:sp>
    </p:spTree>
    <p:extLst>
      <p:ext uri="{BB962C8B-B14F-4D97-AF65-F5344CB8AC3E}">
        <p14:creationId xmlns:p14="http://schemas.microsoft.com/office/powerpoint/2010/main" val="3507804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EAB2BE-F979-4604-AFA0-DD299B14B93C}" type="datetimeFigureOut">
              <a:rPr lang="en-US" smtClean="0"/>
              <a:t>16-Feb-19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222E77-B5CE-42EC-A79C-6A365CF98BC2}" type="slidenum">
              <a:rPr lang="en-US" smtClean="0"/>
              <a:t>‹#›</a:t>
            </a:fld>
            <a:endParaRPr lang="en-US"/>
          </a:p>
        </p:txBody>
      </p:sp>
    </p:spTree>
    <p:extLst>
      <p:ext uri="{BB962C8B-B14F-4D97-AF65-F5344CB8AC3E}">
        <p14:creationId xmlns:p14="http://schemas.microsoft.com/office/powerpoint/2010/main" val="2344623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AEAB2BE-F979-4604-AFA0-DD299B14B93C}" type="datetimeFigureOut">
              <a:rPr lang="en-US" smtClean="0"/>
              <a:t>16-Feb-19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222E77-B5CE-42EC-A79C-6A365CF98BC2}" type="slidenum">
              <a:rPr lang="en-US" smtClean="0"/>
              <a:t>‹#›</a:t>
            </a:fld>
            <a:endParaRPr lang="en-US"/>
          </a:p>
        </p:txBody>
      </p:sp>
    </p:spTree>
    <p:extLst>
      <p:ext uri="{BB962C8B-B14F-4D97-AF65-F5344CB8AC3E}">
        <p14:creationId xmlns:p14="http://schemas.microsoft.com/office/powerpoint/2010/main" val="3865133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AEAB2BE-F979-4604-AFA0-DD299B14B93C}" type="datetimeFigureOut">
              <a:rPr lang="en-US" smtClean="0"/>
              <a:t>16-Feb-19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222E77-B5CE-42EC-A79C-6A365CF98BC2}" type="slidenum">
              <a:rPr lang="en-US" smtClean="0"/>
              <a:t>‹#›</a:t>
            </a:fld>
            <a:endParaRPr lang="en-US"/>
          </a:p>
        </p:txBody>
      </p:sp>
    </p:spTree>
    <p:extLst>
      <p:ext uri="{BB962C8B-B14F-4D97-AF65-F5344CB8AC3E}">
        <p14:creationId xmlns:p14="http://schemas.microsoft.com/office/powerpoint/2010/main" val="1170246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EAB2BE-F979-4604-AFA0-DD299B14B93C}" type="datetimeFigureOut">
              <a:rPr lang="en-US" smtClean="0"/>
              <a:t>16-Feb-19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222E77-B5CE-42EC-A79C-6A365CF98BC2}" type="slidenum">
              <a:rPr lang="en-US" smtClean="0"/>
              <a:t>‹#›</a:t>
            </a:fld>
            <a:endParaRPr lang="en-US"/>
          </a:p>
        </p:txBody>
      </p:sp>
    </p:spTree>
    <p:extLst>
      <p:ext uri="{BB962C8B-B14F-4D97-AF65-F5344CB8AC3E}">
        <p14:creationId xmlns:p14="http://schemas.microsoft.com/office/powerpoint/2010/main" val="3557773894"/>
      </p:ext>
    </p:extLst>
  </p:cSld>
  <p:clrMap bg1="dk1" tx1="lt1" bg2="dk2" tx2="lt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C7A58-9BC3-4FDD-9D2B-BD141D5F9B6E}"/>
              </a:ext>
            </a:extLst>
          </p:cNvPr>
          <p:cNvSpPr>
            <a:spLocks noGrp="1"/>
          </p:cNvSpPr>
          <p:nvPr>
            <p:ph type="ctrTitle"/>
          </p:nvPr>
        </p:nvSpPr>
        <p:spPr>
          <a:xfrm>
            <a:off x="0" y="132522"/>
            <a:ext cx="12085984" cy="2703443"/>
          </a:xfrm>
        </p:spPr>
        <p:txBody>
          <a:bodyPr>
            <a:noAutofit/>
          </a:bodyPr>
          <a:lstStyle/>
          <a:p>
            <a:r>
              <a:rPr lang="en-US" sz="9600" b="1" dirty="0"/>
              <a:t>Having Fun with T-SQL</a:t>
            </a:r>
            <a:br>
              <a:rPr lang="en-US" sz="9600" b="1" dirty="0"/>
            </a:br>
            <a:r>
              <a:rPr lang="en-US" sz="9600" b="1" dirty="0"/>
              <a:t>Part -4</a:t>
            </a:r>
          </a:p>
        </p:txBody>
      </p:sp>
      <p:sp>
        <p:nvSpPr>
          <p:cNvPr id="3" name="Subtitle 2">
            <a:extLst>
              <a:ext uri="{FF2B5EF4-FFF2-40B4-BE49-F238E27FC236}">
                <a16:creationId xmlns:a16="http://schemas.microsoft.com/office/drawing/2014/main" id="{72DA85E6-4F76-4AFA-99D4-3424578F62B5}"/>
              </a:ext>
            </a:extLst>
          </p:cNvPr>
          <p:cNvSpPr>
            <a:spLocks noGrp="1"/>
          </p:cNvSpPr>
          <p:nvPr>
            <p:ph type="subTitle" idx="1"/>
          </p:nvPr>
        </p:nvSpPr>
        <p:spPr>
          <a:xfrm>
            <a:off x="0" y="3429000"/>
            <a:ext cx="12192000" cy="1885121"/>
          </a:xfrm>
        </p:spPr>
        <p:txBody>
          <a:bodyPr>
            <a:normAutofit/>
          </a:bodyPr>
          <a:lstStyle/>
          <a:p>
            <a:r>
              <a:rPr lang="en-US" dirty="0"/>
              <a:t>Md. Khairul </a:t>
            </a:r>
            <a:r>
              <a:rPr lang="en-US"/>
              <a:t>Alam </a:t>
            </a:r>
            <a:r>
              <a:rPr lang="en-US" sz="1100"/>
              <a:t>MCTS, MCPD, CSM</a:t>
            </a:r>
          </a:p>
          <a:p>
            <a:r>
              <a:rPr lang="en-US" smtClean="0"/>
              <a:t>Software </a:t>
            </a:r>
            <a:r>
              <a:rPr lang="en-US" dirty="0"/>
              <a:t>Engineer, AML</a:t>
            </a:r>
          </a:p>
          <a:p>
            <a:r>
              <a:rPr lang="en-US" dirty="0"/>
              <a:t>DataSoft Systems Bangladesh Limited</a:t>
            </a:r>
          </a:p>
        </p:txBody>
      </p:sp>
    </p:spTree>
    <p:extLst>
      <p:ext uri="{BB962C8B-B14F-4D97-AF65-F5344CB8AC3E}">
        <p14:creationId xmlns:p14="http://schemas.microsoft.com/office/powerpoint/2010/main" val="3708255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2A99E-8F83-4FD0-8637-6DE755359B3D}"/>
              </a:ext>
            </a:extLst>
          </p:cNvPr>
          <p:cNvSpPr>
            <a:spLocks noGrp="1"/>
          </p:cNvSpPr>
          <p:nvPr>
            <p:ph type="title"/>
          </p:nvPr>
        </p:nvSpPr>
        <p:spPr/>
        <p:txBody>
          <a:bodyPr/>
          <a:lstStyle/>
          <a:p>
            <a:r>
              <a:rPr lang="en-US" dirty="0"/>
              <a:t>Why DDL Trigger ?</a:t>
            </a:r>
          </a:p>
        </p:txBody>
      </p:sp>
      <p:sp>
        <p:nvSpPr>
          <p:cNvPr id="3" name="Content Placeholder 2">
            <a:extLst>
              <a:ext uri="{FF2B5EF4-FFF2-40B4-BE49-F238E27FC236}">
                <a16:creationId xmlns:a16="http://schemas.microsoft.com/office/drawing/2014/main" id="{164C496E-A78A-4863-A4A8-B6E23D4EE47E}"/>
              </a:ext>
            </a:extLst>
          </p:cNvPr>
          <p:cNvSpPr>
            <a:spLocks noGrp="1"/>
          </p:cNvSpPr>
          <p:nvPr>
            <p:ph idx="1"/>
          </p:nvPr>
        </p:nvSpPr>
        <p:spPr/>
        <p:txBody>
          <a:bodyPr/>
          <a:lstStyle/>
          <a:p>
            <a:pPr marL="0" indent="0">
              <a:buNone/>
            </a:pPr>
            <a:r>
              <a:rPr lang="en-US" dirty="0"/>
              <a:t>Use DDL triggers when you want to do the following:</a:t>
            </a:r>
          </a:p>
          <a:p>
            <a:pPr marL="0" indent="0">
              <a:buNone/>
            </a:pPr>
            <a:endParaRPr lang="en-US" dirty="0"/>
          </a:p>
          <a:p>
            <a:r>
              <a:rPr lang="en-US" dirty="0"/>
              <a:t>Prevent certain changes to your database schema.</a:t>
            </a:r>
          </a:p>
          <a:p>
            <a:r>
              <a:rPr lang="en-US" dirty="0"/>
              <a:t>Have something occur in the database in response to a change in your database schema.</a:t>
            </a:r>
          </a:p>
          <a:p>
            <a:r>
              <a:rPr lang="en-US" dirty="0"/>
              <a:t>Record changes or events in the database schema.</a:t>
            </a:r>
          </a:p>
          <a:p>
            <a:pPr marL="0" indent="0">
              <a:buNone/>
            </a:pPr>
            <a:endParaRPr lang="en-US" dirty="0"/>
          </a:p>
        </p:txBody>
      </p:sp>
    </p:spTree>
    <p:extLst>
      <p:ext uri="{BB962C8B-B14F-4D97-AF65-F5344CB8AC3E}">
        <p14:creationId xmlns:p14="http://schemas.microsoft.com/office/powerpoint/2010/main" val="755774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image for q&amp;a">
            <a:extLst>
              <a:ext uri="{FF2B5EF4-FFF2-40B4-BE49-F238E27FC236}">
                <a16:creationId xmlns:a16="http://schemas.microsoft.com/office/drawing/2014/main" id="{EAB52E24-6C9E-40FE-8A3D-EB650BF0D6B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7809" y="198783"/>
            <a:ext cx="11516139" cy="640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7426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A1437-866A-4B73-BF24-403F2ABB6910}"/>
              </a:ext>
            </a:extLst>
          </p:cNvPr>
          <p:cNvSpPr>
            <a:spLocks noGrp="1"/>
          </p:cNvSpPr>
          <p:nvPr>
            <p:ph type="title"/>
          </p:nvPr>
        </p:nvSpPr>
        <p:spPr>
          <a:xfrm>
            <a:off x="238539" y="365125"/>
            <a:ext cx="11781183" cy="1325563"/>
          </a:xfrm>
        </p:spPr>
        <p:txBody>
          <a:bodyPr>
            <a:normAutofit/>
          </a:bodyPr>
          <a:lstStyle/>
          <a:p>
            <a:pPr algn="ctr"/>
            <a:r>
              <a:rPr lang="en-US" sz="6000" dirty="0"/>
              <a:t>Trigger</a:t>
            </a:r>
            <a:endParaRPr lang="en-US" sz="6000" b="1" dirty="0"/>
          </a:p>
        </p:txBody>
      </p:sp>
      <p:graphicFrame>
        <p:nvGraphicFramePr>
          <p:cNvPr id="5" name="Content Placeholder 4">
            <a:extLst>
              <a:ext uri="{FF2B5EF4-FFF2-40B4-BE49-F238E27FC236}">
                <a16:creationId xmlns:a16="http://schemas.microsoft.com/office/drawing/2014/main" id="{E4527623-1776-4916-A33C-36FECBAB7602}"/>
              </a:ext>
            </a:extLst>
          </p:cNvPr>
          <p:cNvGraphicFramePr>
            <a:graphicFrameLocks noGrp="1"/>
          </p:cNvGraphicFramePr>
          <p:nvPr>
            <p:ph idx="1"/>
            <p:extLst>
              <p:ext uri="{D42A27DB-BD31-4B8C-83A1-F6EECF244321}">
                <p14:modId xmlns:p14="http://schemas.microsoft.com/office/powerpoint/2010/main" val="4158947525"/>
              </p:ext>
            </p:extLst>
          </p:nvPr>
        </p:nvGraphicFramePr>
        <p:xfrm>
          <a:off x="238539" y="1825625"/>
          <a:ext cx="11781183" cy="4787210"/>
        </p:xfrm>
        <a:graphic>
          <a:graphicData uri="http://schemas.openxmlformats.org/drawingml/2006/table">
            <a:tbl>
              <a:tblPr firstRow="1" bandRow="1">
                <a:tableStyleId>{5C22544A-7EE6-4342-B048-85BDC9FD1C3A}</a:tableStyleId>
              </a:tblPr>
              <a:tblGrid>
                <a:gridCol w="11781183">
                  <a:extLst>
                    <a:ext uri="{9D8B030D-6E8A-4147-A177-3AD203B41FA5}">
                      <a16:colId xmlns:a16="http://schemas.microsoft.com/office/drawing/2014/main" val="3963340025"/>
                    </a:ext>
                  </a:extLst>
                </a:gridCol>
              </a:tblGrid>
              <a:tr h="1699539">
                <a:tc>
                  <a:txBody>
                    <a:bodyPr/>
                    <a:lstStyle/>
                    <a:p>
                      <a:r>
                        <a:rPr lang="en-US" sz="3200" b="0" dirty="0"/>
                        <a:t>Novice To Ninja</a:t>
                      </a:r>
                    </a:p>
                  </a:txBody>
                  <a:tcPr/>
                </a:tc>
                <a:extLst>
                  <a:ext uri="{0D108BD9-81ED-4DB2-BD59-A6C34878D82A}">
                    <a16:rowId xmlns:a16="http://schemas.microsoft.com/office/drawing/2014/main" val="1016898550"/>
                  </a:ext>
                </a:extLst>
              </a:tr>
              <a:tr h="3087671">
                <a:tc>
                  <a:txBody>
                    <a:bodyPr/>
                    <a:lstStyle/>
                    <a:p>
                      <a:endParaRPr lang="en-US" dirty="0"/>
                    </a:p>
                  </a:txBody>
                  <a:tcPr/>
                </a:tc>
                <a:extLst>
                  <a:ext uri="{0D108BD9-81ED-4DB2-BD59-A6C34878D82A}">
                    <a16:rowId xmlns:a16="http://schemas.microsoft.com/office/drawing/2014/main" val="3628941782"/>
                  </a:ext>
                </a:extLst>
              </a:tr>
            </a:tbl>
          </a:graphicData>
        </a:graphic>
      </p:graphicFrame>
      <p:pic>
        <p:nvPicPr>
          <p:cNvPr id="6" name="Picture 5">
            <a:extLst>
              <a:ext uri="{FF2B5EF4-FFF2-40B4-BE49-F238E27FC236}">
                <a16:creationId xmlns:a16="http://schemas.microsoft.com/office/drawing/2014/main" id="{79577838-295F-4BA6-8119-DC3E3399EDC2}"/>
              </a:ext>
            </a:extLst>
          </p:cNvPr>
          <p:cNvPicPr>
            <a:picLocks noChangeAspect="1"/>
          </p:cNvPicPr>
          <p:nvPr/>
        </p:nvPicPr>
        <p:blipFill>
          <a:blip r:embed="rId2"/>
          <a:stretch>
            <a:fillRect/>
          </a:stretch>
        </p:blipFill>
        <p:spPr>
          <a:xfrm>
            <a:off x="530087" y="2544417"/>
            <a:ext cx="11211339" cy="3948458"/>
          </a:xfrm>
          <a:prstGeom prst="rect">
            <a:avLst/>
          </a:prstGeom>
        </p:spPr>
      </p:pic>
    </p:spTree>
    <p:extLst>
      <p:ext uri="{BB962C8B-B14F-4D97-AF65-F5344CB8AC3E}">
        <p14:creationId xmlns:p14="http://schemas.microsoft.com/office/powerpoint/2010/main" val="3876313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384C8-C5BE-4AC2-9A63-F3F84AC04030}"/>
              </a:ext>
            </a:extLst>
          </p:cNvPr>
          <p:cNvSpPr>
            <a:spLocks noGrp="1"/>
          </p:cNvSpPr>
          <p:nvPr>
            <p:ph type="title"/>
          </p:nvPr>
        </p:nvSpPr>
        <p:spPr/>
        <p:txBody>
          <a:bodyPr/>
          <a:lstStyle/>
          <a:p>
            <a:r>
              <a:rPr lang="en-US" dirty="0"/>
              <a:t>Trigger Basics</a:t>
            </a:r>
          </a:p>
        </p:txBody>
      </p:sp>
      <p:sp>
        <p:nvSpPr>
          <p:cNvPr id="3" name="Content Placeholder 2">
            <a:extLst>
              <a:ext uri="{FF2B5EF4-FFF2-40B4-BE49-F238E27FC236}">
                <a16:creationId xmlns:a16="http://schemas.microsoft.com/office/drawing/2014/main" id="{F81DF4CE-DA00-4297-80C8-BEF4BEF87102}"/>
              </a:ext>
            </a:extLst>
          </p:cNvPr>
          <p:cNvSpPr>
            <a:spLocks noGrp="1"/>
          </p:cNvSpPr>
          <p:nvPr>
            <p:ph idx="1"/>
          </p:nvPr>
        </p:nvSpPr>
        <p:spPr/>
        <p:txBody>
          <a:bodyPr/>
          <a:lstStyle/>
          <a:p>
            <a:pPr marL="0" indent="0">
              <a:buNone/>
            </a:pPr>
            <a:r>
              <a:rPr lang="en-US" dirty="0"/>
              <a:t>SQL Server triggers are special stored procedures attached to table events. They can’t be executed directly, but fi re only in response to an INSERT, UPDATE, or DELETE event on a table.</a:t>
            </a:r>
          </a:p>
          <a:p>
            <a:pPr marL="0" indent="0">
              <a:buNone/>
            </a:pPr>
            <a:r>
              <a:rPr lang="en-US" dirty="0"/>
              <a:t>Users can’t bypass a trigger; and unless the trigger sends a message to the client, the end user is unaware of its actions.</a:t>
            </a:r>
          </a:p>
          <a:p>
            <a:pPr marL="0" indent="0">
              <a:buNone/>
            </a:pPr>
            <a:endParaRPr lang="en-US" dirty="0"/>
          </a:p>
          <a:p>
            <a:pPr marL="0" indent="0">
              <a:buNone/>
            </a:pPr>
            <a:r>
              <a:rPr lang="en-US" dirty="0"/>
              <a:t>Triggers may be created for the three data-</a:t>
            </a:r>
            <a:r>
              <a:rPr lang="en-US" dirty="0" err="1"/>
              <a:t>modifi</a:t>
            </a:r>
            <a:r>
              <a:rPr lang="en-US" dirty="0"/>
              <a:t> cation commands: INSERT, UPDATE, and DELETE.</a:t>
            </a:r>
          </a:p>
        </p:txBody>
      </p:sp>
    </p:spTree>
    <p:extLst>
      <p:ext uri="{BB962C8B-B14F-4D97-AF65-F5344CB8AC3E}">
        <p14:creationId xmlns:p14="http://schemas.microsoft.com/office/powerpoint/2010/main" val="1869597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C7E7A-4EDB-4646-A4A8-6AD26B95E097}"/>
              </a:ext>
            </a:extLst>
          </p:cNvPr>
          <p:cNvSpPr>
            <a:spLocks noGrp="1"/>
          </p:cNvSpPr>
          <p:nvPr>
            <p:ph type="title"/>
          </p:nvPr>
        </p:nvSpPr>
        <p:spPr/>
        <p:txBody>
          <a:bodyPr>
            <a:normAutofit/>
          </a:bodyPr>
          <a:lstStyle/>
          <a:p>
            <a:r>
              <a:rPr lang="en-US" dirty="0"/>
              <a:t>DDL vs DML Trigger</a:t>
            </a:r>
            <a:br>
              <a:rPr lang="en-US" dirty="0"/>
            </a:br>
            <a:endParaRPr lang="en-US" dirty="0"/>
          </a:p>
        </p:txBody>
      </p:sp>
      <p:sp>
        <p:nvSpPr>
          <p:cNvPr id="3" name="Content Placeholder 2">
            <a:extLst>
              <a:ext uri="{FF2B5EF4-FFF2-40B4-BE49-F238E27FC236}">
                <a16:creationId xmlns:a16="http://schemas.microsoft.com/office/drawing/2014/main" id="{CC789A92-967E-41AB-B07A-01A69F666712}"/>
              </a:ext>
            </a:extLst>
          </p:cNvPr>
          <p:cNvSpPr>
            <a:spLocks noGrp="1"/>
          </p:cNvSpPr>
          <p:nvPr>
            <p:ph idx="1"/>
          </p:nvPr>
        </p:nvSpPr>
        <p:spPr>
          <a:xfrm>
            <a:off x="371061" y="1825624"/>
            <a:ext cx="11555896" cy="4853471"/>
          </a:xfrm>
        </p:spPr>
        <p:txBody>
          <a:bodyPr/>
          <a:lstStyle/>
          <a:p>
            <a:pPr marL="0" indent="0">
              <a:buNone/>
            </a:pPr>
            <a:r>
              <a:rPr lang="en-US" b="1" dirty="0"/>
              <a:t>DML triggers </a:t>
            </a:r>
            <a:r>
              <a:rPr lang="en-US" dirty="0"/>
              <a:t>execute when a user tries to modify data through a data manipulation language (DML) event. DML events are </a:t>
            </a:r>
            <a:r>
              <a:rPr lang="en-US" b="1" i="1" dirty="0"/>
              <a:t>INSERT, UPDATE, or DELETE</a:t>
            </a:r>
            <a:r>
              <a:rPr lang="en-US" dirty="0"/>
              <a:t> statements on a table or view. </a:t>
            </a:r>
            <a:r>
              <a:rPr lang="en-US" b="1" dirty="0"/>
              <a:t>DDL trigger</a:t>
            </a:r>
            <a:r>
              <a:rPr lang="en-US" dirty="0"/>
              <a:t> is executed when a database object is </a:t>
            </a:r>
            <a:r>
              <a:rPr lang="en-US" b="1" i="1" dirty="0"/>
              <a:t>created, altered or dropped</a:t>
            </a:r>
            <a:r>
              <a:rPr lang="en-US" dirty="0"/>
              <a:t> from the database.</a:t>
            </a:r>
          </a:p>
          <a:p>
            <a:pPr marL="0" indent="0">
              <a:buNone/>
            </a:pPr>
            <a:endParaRPr lang="en-US" dirty="0"/>
          </a:p>
        </p:txBody>
      </p:sp>
      <p:pic>
        <p:nvPicPr>
          <p:cNvPr id="4" name="Picture 3">
            <a:extLst>
              <a:ext uri="{FF2B5EF4-FFF2-40B4-BE49-F238E27FC236}">
                <a16:creationId xmlns:a16="http://schemas.microsoft.com/office/drawing/2014/main" id="{BF659BD5-8F4F-4939-969F-51C0A78D9260}"/>
              </a:ext>
            </a:extLst>
          </p:cNvPr>
          <p:cNvPicPr>
            <a:picLocks noChangeAspect="1"/>
          </p:cNvPicPr>
          <p:nvPr/>
        </p:nvPicPr>
        <p:blipFill>
          <a:blip r:embed="rId2"/>
          <a:stretch>
            <a:fillRect/>
          </a:stretch>
        </p:blipFill>
        <p:spPr>
          <a:xfrm>
            <a:off x="371061" y="3580157"/>
            <a:ext cx="11675165" cy="3098938"/>
          </a:xfrm>
          <a:prstGeom prst="rect">
            <a:avLst/>
          </a:prstGeom>
        </p:spPr>
      </p:pic>
    </p:spTree>
    <p:extLst>
      <p:ext uri="{BB962C8B-B14F-4D97-AF65-F5344CB8AC3E}">
        <p14:creationId xmlns:p14="http://schemas.microsoft.com/office/powerpoint/2010/main" val="2090618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3A11F-EAB9-45A5-9321-959758A5847F}"/>
              </a:ext>
            </a:extLst>
          </p:cNvPr>
          <p:cNvSpPr>
            <a:spLocks noGrp="1"/>
          </p:cNvSpPr>
          <p:nvPr>
            <p:ph type="title"/>
          </p:nvPr>
        </p:nvSpPr>
        <p:spPr/>
        <p:txBody>
          <a:bodyPr/>
          <a:lstStyle/>
          <a:p>
            <a:r>
              <a:rPr lang="en-US" dirty="0"/>
              <a:t>Types of DML Triggers</a:t>
            </a:r>
          </a:p>
        </p:txBody>
      </p:sp>
      <p:sp>
        <p:nvSpPr>
          <p:cNvPr id="3" name="Content Placeholder 2">
            <a:extLst>
              <a:ext uri="{FF2B5EF4-FFF2-40B4-BE49-F238E27FC236}">
                <a16:creationId xmlns:a16="http://schemas.microsoft.com/office/drawing/2014/main" id="{F5F322B2-DE04-4E7F-8070-24782FCE2A5A}"/>
              </a:ext>
            </a:extLst>
          </p:cNvPr>
          <p:cNvSpPr>
            <a:spLocks noGrp="1"/>
          </p:cNvSpPr>
          <p:nvPr>
            <p:ph idx="1"/>
          </p:nvPr>
        </p:nvSpPr>
        <p:spPr>
          <a:xfrm>
            <a:off x="838200" y="1825624"/>
            <a:ext cx="10515600" cy="5032375"/>
          </a:xfrm>
        </p:spPr>
        <p:txBody>
          <a:bodyPr>
            <a:normAutofit fontScale="92500" lnSpcReduction="10000"/>
          </a:bodyPr>
          <a:lstStyle/>
          <a:p>
            <a:pPr marL="0" indent="0">
              <a:buNone/>
            </a:pPr>
            <a:r>
              <a:rPr lang="en-US" sz="4000" dirty="0"/>
              <a:t>After Trigger (using FOR/AFTER CLAUSE)</a:t>
            </a:r>
          </a:p>
          <a:p>
            <a:pPr marL="0" indent="0" fontAlgn="t">
              <a:buNone/>
            </a:pPr>
            <a:r>
              <a:rPr lang="en-US" dirty="0"/>
              <a:t>This trigger fires after SQL Server completes the execution of the action successfully that fired it.</a:t>
            </a:r>
          </a:p>
          <a:p>
            <a:pPr marL="0" indent="0" fontAlgn="t">
              <a:buNone/>
            </a:pPr>
            <a:r>
              <a:rPr lang="en-US" b="1" dirty="0"/>
              <a:t>Example :</a:t>
            </a:r>
            <a:r>
              <a:rPr lang="en-US" dirty="0"/>
              <a:t>If you insert record/row in a table then the trigger associated with the insert event on this table will fire only after the row passes all the checks, such as primary key, rules, and constraints. If the record/row insertion fails, SQL Server will not fire the After Trigger.</a:t>
            </a:r>
          </a:p>
          <a:p>
            <a:pPr marL="0" indent="0">
              <a:buNone/>
            </a:pPr>
            <a:r>
              <a:rPr lang="en-US" dirty="0"/>
              <a:t>AFTER triggers are useful for the following:</a:t>
            </a:r>
          </a:p>
          <a:p>
            <a:pPr marL="0" indent="0">
              <a:buNone/>
            </a:pPr>
            <a:r>
              <a:rPr lang="en-US" dirty="0"/>
              <a:t>■ Complex data validation or business rules</a:t>
            </a:r>
          </a:p>
          <a:p>
            <a:pPr marL="0" indent="0">
              <a:buNone/>
            </a:pPr>
            <a:r>
              <a:rPr lang="en-US" dirty="0"/>
              <a:t>■ Writing data-audit trails</a:t>
            </a:r>
          </a:p>
          <a:p>
            <a:pPr marL="0" indent="0">
              <a:buNone/>
            </a:pPr>
            <a:r>
              <a:rPr lang="en-US" dirty="0"/>
              <a:t>■ Maintaining modification tracking columns</a:t>
            </a:r>
          </a:p>
          <a:p>
            <a:pPr marL="0" indent="0">
              <a:buNone/>
            </a:pPr>
            <a:r>
              <a:rPr lang="en-US" dirty="0"/>
              <a:t>■ Enforcing custom referential-integrity or cascading actions</a:t>
            </a:r>
          </a:p>
          <a:p>
            <a:pPr marL="0" indent="0">
              <a:buNone/>
            </a:pPr>
            <a:endParaRPr lang="en-US" dirty="0"/>
          </a:p>
        </p:txBody>
      </p:sp>
    </p:spTree>
    <p:extLst>
      <p:ext uri="{BB962C8B-B14F-4D97-AF65-F5344CB8AC3E}">
        <p14:creationId xmlns:p14="http://schemas.microsoft.com/office/powerpoint/2010/main" val="412808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E54A3-1625-486F-A002-3A3A90685E8B}"/>
              </a:ext>
            </a:extLst>
          </p:cNvPr>
          <p:cNvSpPr>
            <a:spLocks noGrp="1"/>
          </p:cNvSpPr>
          <p:nvPr>
            <p:ph type="title"/>
          </p:nvPr>
        </p:nvSpPr>
        <p:spPr>
          <a:xfrm>
            <a:off x="838200" y="365125"/>
            <a:ext cx="10515600" cy="1039605"/>
          </a:xfrm>
        </p:spPr>
        <p:txBody>
          <a:bodyPr/>
          <a:lstStyle/>
          <a:p>
            <a:r>
              <a:rPr lang="en-US" dirty="0"/>
              <a:t>Types of DML Triggers</a:t>
            </a:r>
          </a:p>
        </p:txBody>
      </p:sp>
      <p:sp>
        <p:nvSpPr>
          <p:cNvPr id="3" name="Content Placeholder 2">
            <a:extLst>
              <a:ext uri="{FF2B5EF4-FFF2-40B4-BE49-F238E27FC236}">
                <a16:creationId xmlns:a16="http://schemas.microsoft.com/office/drawing/2014/main" id="{C1533AE6-195A-4C2E-8DA1-85F287D2445C}"/>
              </a:ext>
            </a:extLst>
          </p:cNvPr>
          <p:cNvSpPr>
            <a:spLocks noGrp="1"/>
          </p:cNvSpPr>
          <p:nvPr>
            <p:ph idx="1"/>
          </p:nvPr>
        </p:nvSpPr>
        <p:spPr>
          <a:xfrm>
            <a:off x="838200" y="1404730"/>
            <a:ext cx="10515600" cy="5287617"/>
          </a:xfrm>
        </p:spPr>
        <p:txBody>
          <a:bodyPr>
            <a:normAutofit/>
          </a:bodyPr>
          <a:lstStyle/>
          <a:p>
            <a:pPr marL="0" indent="0" fontAlgn="t">
              <a:buNone/>
            </a:pPr>
            <a:r>
              <a:rPr lang="en-US" sz="4000" dirty="0"/>
              <a:t>Instead of Trigger (using INSTEAD OF CLAUSE)</a:t>
            </a:r>
          </a:p>
          <a:p>
            <a:pPr marL="0" indent="0" fontAlgn="t">
              <a:buNone/>
            </a:pPr>
            <a:r>
              <a:rPr lang="en-US" dirty="0"/>
              <a:t>This trigger fires before SQL Server starts the execution of the action that fired it. This is much more different from the AFTER trigger, which fires after the action that caused it to fire. We can have an INSTEAD OF insert/update/delete trigger on a table that successfully executed but does not include the actual insert/update/delete to the table.</a:t>
            </a:r>
          </a:p>
          <a:p>
            <a:pPr marL="0" indent="0" fontAlgn="t">
              <a:buNone/>
            </a:pPr>
            <a:r>
              <a:rPr lang="en-US" b="1" dirty="0"/>
              <a:t>Example :</a:t>
            </a:r>
            <a:r>
              <a:rPr lang="en-US" dirty="0"/>
              <a:t>If you insert record/row in a table then the trigger associated with the insert event on this table will fire before the row passes all the checks, such as primary key, rules, and constraints. If the record/row insertion fails, SQL Server will fire the Instead of Trigger.</a:t>
            </a:r>
          </a:p>
          <a:p>
            <a:pPr marL="0" indent="0" fontAlgn="t">
              <a:buNone/>
            </a:pPr>
            <a:endParaRPr lang="en-US" dirty="0"/>
          </a:p>
          <a:p>
            <a:pPr marL="0" indent="0">
              <a:buNone/>
            </a:pPr>
            <a:endParaRPr lang="en-US" dirty="0"/>
          </a:p>
        </p:txBody>
      </p:sp>
    </p:spTree>
    <p:extLst>
      <p:ext uri="{BB962C8B-B14F-4D97-AF65-F5344CB8AC3E}">
        <p14:creationId xmlns:p14="http://schemas.microsoft.com/office/powerpoint/2010/main" val="4263240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859F9-DBE7-4440-A6B9-9C4010C83678}"/>
              </a:ext>
            </a:extLst>
          </p:cNvPr>
          <p:cNvSpPr>
            <a:spLocks noGrp="1"/>
          </p:cNvSpPr>
          <p:nvPr>
            <p:ph type="title"/>
          </p:nvPr>
        </p:nvSpPr>
        <p:spPr/>
        <p:txBody>
          <a:bodyPr/>
          <a:lstStyle/>
          <a:p>
            <a:r>
              <a:rPr lang="en-US" dirty="0"/>
              <a:t>Trigger Limitations</a:t>
            </a:r>
          </a:p>
        </p:txBody>
      </p:sp>
      <p:sp>
        <p:nvSpPr>
          <p:cNvPr id="3" name="Content Placeholder 2">
            <a:extLst>
              <a:ext uri="{FF2B5EF4-FFF2-40B4-BE49-F238E27FC236}">
                <a16:creationId xmlns:a16="http://schemas.microsoft.com/office/drawing/2014/main" id="{6E014566-C845-4945-98B0-C9130DD1836B}"/>
              </a:ext>
            </a:extLst>
          </p:cNvPr>
          <p:cNvSpPr>
            <a:spLocks noGrp="1"/>
          </p:cNvSpPr>
          <p:nvPr>
            <p:ph idx="1"/>
          </p:nvPr>
        </p:nvSpPr>
        <p:spPr/>
        <p:txBody>
          <a:bodyPr/>
          <a:lstStyle/>
          <a:p>
            <a:pPr marL="0" indent="0">
              <a:buNone/>
            </a:pPr>
            <a:r>
              <a:rPr lang="en-US" dirty="0"/>
              <a:t>Given their nature (code attached to tables), DML triggers have a few limitations. The following SQL commands are not permitted within a trigger:</a:t>
            </a:r>
          </a:p>
          <a:p>
            <a:pPr marL="0" indent="0">
              <a:buNone/>
            </a:pPr>
            <a:r>
              <a:rPr lang="en-US" dirty="0"/>
              <a:t>■ CREATE, ALTER, or DROP database</a:t>
            </a:r>
          </a:p>
          <a:p>
            <a:pPr marL="0" indent="0">
              <a:buNone/>
            </a:pPr>
            <a:r>
              <a:rPr lang="en-US" dirty="0"/>
              <a:t>■ RECONFIGURE</a:t>
            </a:r>
          </a:p>
          <a:p>
            <a:pPr marL="0" indent="0">
              <a:buNone/>
            </a:pPr>
            <a:r>
              <a:rPr lang="en-US" dirty="0"/>
              <a:t>■ RESTORE database or log</a:t>
            </a:r>
          </a:p>
        </p:txBody>
      </p:sp>
    </p:spTree>
    <p:extLst>
      <p:ext uri="{BB962C8B-B14F-4D97-AF65-F5344CB8AC3E}">
        <p14:creationId xmlns:p14="http://schemas.microsoft.com/office/powerpoint/2010/main" val="1831188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4745C-95EB-4336-A0A3-54299D3B5F34}"/>
              </a:ext>
            </a:extLst>
          </p:cNvPr>
          <p:cNvSpPr>
            <a:spLocks noGrp="1"/>
          </p:cNvSpPr>
          <p:nvPr>
            <p:ph type="title"/>
          </p:nvPr>
        </p:nvSpPr>
        <p:spPr/>
        <p:txBody>
          <a:bodyPr/>
          <a:lstStyle/>
          <a:p>
            <a:r>
              <a:rPr lang="en-US" dirty="0"/>
              <a:t>DDL Trigger</a:t>
            </a:r>
          </a:p>
        </p:txBody>
      </p:sp>
      <p:sp>
        <p:nvSpPr>
          <p:cNvPr id="3" name="Content Placeholder 2">
            <a:extLst>
              <a:ext uri="{FF2B5EF4-FFF2-40B4-BE49-F238E27FC236}">
                <a16:creationId xmlns:a16="http://schemas.microsoft.com/office/drawing/2014/main" id="{EC781176-7E23-487E-8C7F-D3C16333BCAD}"/>
              </a:ext>
            </a:extLst>
          </p:cNvPr>
          <p:cNvSpPr>
            <a:spLocks noGrp="1"/>
          </p:cNvSpPr>
          <p:nvPr>
            <p:ph idx="1"/>
          </p:nvPr>
        </p:nvSpPr>
        <p:spPr/>
        <p:txBody>
          <a:bodyPr>
            <a:normAutofit/>
          </a:bodyPr>
          <a:lstStyle/>
          <a:p>
            <a:pPr marL="0" indent="0">
              <a:buNone/>
            </a:pPr>
            <a:r>
              <a:rPr lang="en-US" dirty="0"/>
              <a:t>DDL triggers are useful for auditing server-level and database changes. They can easily pinpoint which objects were changed, who changed them, and even undo unauthorized changes.</a:t>
            </a:r>
          </a:p>
          <a:p>
            <a:pPr marL="0" indent="0">
              <a:buNone/>
            </a:pPr>
            <a:r>
              <a:rPr lang="en-US" dirty="0"/>
              <a:t>DDL triggers fire as the result of some server-level or database schema–level event — typically data definition language (DDL) code — a CREATE, ALTER, or DROP statement. Where DML triggers respond to data changes, DDL triggers respond to schema changes.</a:t>
            </a:r>
          </a:p>
        </p:txBody>
      </p:sp>
    </p:spTree>
    <p:extLst>
      <p:ext uri="{BB962C8B-B14F-4D97-AF65-F5344CB8AC3E}">
        <p14:creationId xmlns:p14="http://schemas.microsoft.com/office/powerpoint/2010/main" val="1157764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5E13F-E553-483F-91E7-BEA514D9D0C9}"/>
              </a:ext>
            </a:extLst>
          </p:cNvPr>
          <p:cNvSpPr>
            <a:spLocks noGrp="1"/>
          </p:cNvSpPr>
          <p:nvPr>
            <p:ph type="title"/>
          </p:nvPr>
        </p:nvSpPr>
        <p:spPr>
          <a:xfrm>
            <a:off x="838200" y="119271"/>
            <a:ext cx="10515600" cy="1060172"/>
          </a:xfrm>
        </p:spPr>
        <p:txBody>
          <a:bodyPr>
            <a:normAutofit fontScale="90000"/>
          </a:bodyPr>
          <a:lstStyle/>
          <a:p>
            <a:r>
              <a:rPr lang="en-US" b="1" dirty="0"/>
              <a:t>Types of DDL Triggers</a:t>
            </a:r>
            <a:br>
              <a:rPr lang="en-US" b="1" dirty="0"/>
            </a:br>
            <a:endParaRPr lang="en-US" dirty="0"/>
          </a:p>
        </p:txBody>
      </p:sp>
      <p:sp>
        <p:nvSpPr>
          <p:cNvPr id="3" name="Content Placeholder 2">
            <a:extLst>
              <a:ext uri="{FF2B5EF4-FFF2-40B4-BE49-F238E27FC236}">
                <a16:creationId xmlns:a16="http://schemas.microsoft.com/office/drawing/2014/main" id="{7E0BA1BE-88EF-4AAD-A2AC-95A22F90C324}"/>
              </a:ext>
            </a:extLst>
          </p:cNvPr>
          <p:cNvSpPr>
            <a:spLocks noGrp="1"/>
          </p:cNvSpPr>
          <p:nvPr>
            <p:ph idx="1"/>
          </p:nvPr>
        </p:nvSpPr>
        <p:spPr>
          <a:xfrm>
            <a:off x="838200" y="728870"/>
            <a:ext cx="10515600" cy="6009859"/>
          </a:xfrm>
        </p:spPr>
        <p:txBody>
          <a:bodyPr/>
          <a:lstStyle/>
          <a:p>
            <a:pPr marL="0" indent="0">
              <a:buNone/>
            </a:pPr>
            <a:r>
              <a:rPr lang="en-US" b="1" u="sng" dirty="0"/>
              <a:t>Transact-SQL DDL Trigger: </a:t>
            </a:r>
            <a:r>
              <a:rPr lang="en-US" dirty="0"/>
              <a:t>A special type of Transact-SQL stored procedure that executes one or more Transact-SQL statements in response to a server-scoped or database-scoped event. For example, a DDL Trigger may fire if a statement such as ALTER SERVER CONFIGURATION is executed or if a table is deleted by using DROP TABLE</a:t>
            </a:r>
          </a:p>
          <a:p>
            <a:pPr marL="0" indent="0">
              <a:buNone/>
            </a:pPr>
            <a:r>
              <a:rPr lang="en-US" b="1" u="sng" dirty="0"/>
              <a:t>CLR DDL Trigger: </a:t>
            </a:r>
            <a:r>
              <a:rPr lang="en-US" dirty="0"/>
              <a:t>Instead of executing a Transact-SQL stored procedure, a CLR trigger executes one or more methods written in managed code that are members of an assembly created in the .NET Framework and uploaded in SQL Server.</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584423008"/>
      </p:ext>
    </p:extLst>
  </p:cSld>
  <p:clrMapOvr>
    <a:masterClrMapping/>
  </p:clrMapOvr>
</p:sld>
</file>

<file path=ppt/theme/theme1.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1680</TotalTime>
  <Words>630</Words>
  <Application>Microsoft Office PowerPoint</Application>
  <PresentationFormat>Widescreen</PresentationFormat>
  <Paragraphs>43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Having Fun with T-SQL Part -4</vt:lpstr>
      <vt:lpstr>Trigger</vt:lpstr>
      <vt:lpstr>Trigger Basics</vt:lpstr>
      <vt:lpstr>DDL vs DML Trigger </vt:lpstr>
      <vt:lpstr>Types of DML Triggers</vt:lpstr>
      <vt:lpstr>Types of DML Triggers</vt:lpstr>
      <vt:lpstr>Trigger Limitations</vt:lpstr>
      <vt:lpstr>DDL Trigger</vt:lpstr>
      <vt:lpstr>Types of DDL Triggers </vt:lpstr>
      <vt:lpstr>Why DDL Trigger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Database concepts with Sql server</dc:title>
  <dc:creator>Md. Khairul Alam</dc:creator>
  <cp:lastModifiedBy>Md. Khairul Alam</cp:lastModifiedBy>
  <cp:revision>347</cp:revision>
  <dcterms:created xsi:type="dcterms:W3CDTF">2019-01-02T04:08:15Z</dcterms:created>
  <dcterms:modified xsi:type="dcterms:W3CDTF">2019-02-16T21:39:58Z</dcterms:modified>
</cp:coreProperties>
</file>