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handoutMasterIdLst>
    <p:handoutMasterId r:id="rId22"/>
  </p:handoutMasterIdLst>
  <p:sldIdLst>
    <p:sldId id="256" r:id="rId2"/>
    <p:sldId id="300" r:id="rId3"/>
    <p:sldId id="301" r:id="rId4"/>
    <p:sldId id="302" r:id="rId5"/>
    <p:sldId id="303" r:id="rId6"/>
    <p:sldId id="304" r:id="rId7"/>
    <p:sldId id="305" r:id="rId8"/>
    <p:sldId id="314" r:id="rId9"/>
    <p:sldId id="306" r:id="rId10"/>
    <p:sldId id="307" r:id="rId11"/>
    <p:sldId id="315" r:id="rId12"/>
    <p:sldId id="308" r:id="rId13"/>
    <p:sldId id="309" r:id="rId14"/>
    <p:sldId id="310" r:id="rId15"/>
    <p:sldId id="311" r:id="rId16"/>
    <p:sldId id="316" r:id="rId17"/>
    <p:sldId id="317" r:id="rId18"/>
    <p:sldId id="313" r:id="rId19"/>
    <p:sldId id="318" r:id="rId20"/>
    <p:sldId id="29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162"/>
      </p:cViewPr>
      <p:guideLst/>
    </p:cSldViewPr>
  </p:slideViewPr>
  <p:notesTextViewPr>
    <p:cViewPr>
      <p:scale>
        <a:sx n="1" d="1"/>
        <a:sy n="1" d="1"/>
      </p:scale>
      <p:origin x="0" y="0"/>
    </p:cViewPr>
  </p:notesTextViewPr>
  <p:notesViewPr>
    <p:cSldViewPr snapToGrid="0">
      <p:cViewPr varScale="1">
        <p:scale>
          <a:sx n="58" d="100"/>
          <a:sy n="58" d="100"/>
        </p:scale>
        <p:origin x="2808"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95170DF-1EDE-4666-B418-49E83E4A52BD}" type="datetimeFigureOut">
              <a:rPr lang="en-US" smtClean="0"/>
              <a:t>16-Feb-19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3A64914-B9C4-40FC-B3E0-DCD39F7BE156}" type="slidenum">
              <a:rPr lang="en-US" smtClean="0"/>
              <a:t>‹#›</a:t>
            </a:fld>
            <a:endParaRPr lang="en-US"/>
          </a:p>
        </p:txBody>
      </p:sp>
    </p:spTree>
    <p:extLst>
      <p:ext uri="{BB962C8B-B14F-4D97-AF65-F5344CB8AC3E}">
        <p14:creationId xmlns:p14="http://schemas.microsoft.com/office/powerpoint/2010/main" val="308367418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AEAB2BE-F979-4604-AFA0-DD299B14B93C}" type="datetimeFigureOut">
              <a:rPr lang="en-US" smtClean="0"/>
              <a:t>16-Feb-19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222E77-B5CE-42EC-A79C-6A365CF98BC2}" type="slidenum">
              <a:rPr lang="en-US" smtClean="0"/>
              <a:t>‹#›</a:t>
            </a:fld>
            <a:endParaRPr lang="en-US"/>
          </a:p>
        </p:txBody>
      </p:sp>
      <p:sp>
        <p:nvSpPr>
          <p:cNvPr id="7" name="Footer Placeholder 4">
            <a:extLst>
              <a:ext uri="{FF2B5EF4-FFF2-40B4-BE49-F238E27FC236}">
                <a16:creationId xmlns:a16="http://schemas.microsoft.com/office/drawing/2014/main" id="{EF0EC8E5-FE6C-47D8-A97F-6CC614B13EED}"/>
              </a:ext>
            </a:extLst>
          </p:cNvPr>
          <p:cNvSpPr txBox="1">
            <a:spLocks/>
          </p:cNvSpPr>
          <p:nvPr userDrawn="1"/>
        </p:nvSpPr>
        <p:spPr>
          <a:xfrm>
            <a:off x="3581400" y="6311900"/>
            <a:ext cx="4876800" cy="381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050" b="1" dirty="0"/>
              <a:t>Copyright©DataSoft Systems Bangladesh Limited. All Rights Reserved</a:t>
            </a:r>
          </a:p>
        </p:txBody>
      </p:sp>
      <p:sp>
        <p:nvSpPr>
          <p:cNvPr id="8" name="TextBox 7">
            <a:extLst>
              <a:ext uri="{FF2B5EF4-FFF2-40B4-BE49-F238E27FC236}">
                <a16:creationId xmlns:a16="http://schemas.microsoft.com/office/drawing/2014/main" id="{FC34DEE6-2E66-416F-BF99-BD1319F0C137}"/>
              </a:ext>
            </a:extLst>
          </p:cNvPr>
          <p:cNvSpPr txBox="1"/>
          <p:nvPr userDrawn="1"/>
        </p:nvSpPr>
        <p:spPr>
          <a:xfrm>
            <a:off x="440871" y="6375400"/>
            <a:ext cx="1612900" cy="254000"/>
          </a:xfrm>
          <a:prstGeom prst="rect">
            <a:avLst/>
          </a:prstGeom>
          <a:noFill/>
        </p:spPr>
        <p:txBody>
          <a:bodyPr wrap="none">
            <a:spAutoFit/>
          </a:bodyPr>
          <a:lstStyle>
            <a:defPPr>
              <a:defRPr lang="en-US"/>
            </a:defPPr>
            <a:lvl1pPr eaLnBrk="1" hangingPunct="1">
              <a:defRPr sz="1050" b="1">
                <a:latin typeface="+mj-lt"/>
                <a:cs typeface="+mn-cs"/>
              </a:defRPr>
            </a:lvl1pPr>
          </a:lstStyle>
          <a:p>
            <a:pPr>
              <a:defRPr/>
            </a:pPr>
            <a:r>
              <a:rPr lang="en-US" dirty="0"/>
              <a:t>A CMMI Level 5 Company</a:t>
            </a:r>
          </a:p>
        </p:txBody>
      </p:sp>
      <p:pic>
        <p:nvPicPr>
          <p:cNvPr id="9" name="Picture 2" descr="Image result for datasoft">
            <a:extLst>
              <a:ext uri="{FF2B5EF4-FFF2-40B4-BE49-F238E27FC236}">
                <a16:creationId xmlns:a16="http://schemas.microsoft.com/office/drawing/2014/main" id="{0A7E85E9-E091-49EE-87D9-73F281357AB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431690" y="6129440"/>
            <a:ext cx="918482" cy="563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8183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EAB2BE-F979-4604-AFA0-DD299B14B93C}" type="datetimeFigureOut">
              <a:rPr lang="en-US" smtClean="0"/>
              <a:t>16-Feb-19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222E77-B5CE-42EC-A79C-6A365CF98BC2}" type="slidenum">
              <a:rPr lang="en-US" smtClean="0"/>
              <a:t>‹#›</a:t>
            </a:fld>
            <a:endParaRPr lang="en-US"/>
          </a:p>
        </p:txBody>
      </p:sp>
    </p:spTree>
    <p:extLst>
      <p:ext uri="{BB962C8B-B14F-4D97-AF65-F5344CB8AC3E}">
        <p14:creationId xmlns:p14="http://schemas.microsoft.com/office/powerpoint/2010/main" val="3614769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EAB2BE-F979-4604-AFA0-DD299B14B93C}" type="datetimeFigureOut">
              <a:rPr lang="en-US" smtClean="0"/>
              <a:t>16-Feb-19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222E77-B5CE-42EC-A79C-6A365CF98BC2}" type="slidenum">
              <a:rPr lang="en-US" smtClean="0"/>
              <a:t>‹#›</a:t>
            </a:fld>
            <a:endParaRPr lang="en-US"/>
          </a:p>
        </p:txBody>
      </p:sp>
    </p:spTree>
    <p:extLst>
      <p:ext uri="{BB962C8B-B14F-4D97-AF65-F5344CB8AC3E}">
        <p14:creationId xmlns:p14="http://schemas.microsoft.com/office/powerpoint/2010/main" val="3999238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EAB2BE-F979-4604-AFA0-DD299B14B93C}" type="datetimeFigureOut">
              <a:rPr lang="en-US" smtClean="0"/>
              <a:t>16-Feb-19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222E77-B5CE-42EC-A79C-6A365CF98BC2}" type="slidenum">
              <a:rPr lang="en-US" smtClean="0"/>
              <a:t>‹#›</a:t>
            </a:fld>
            <a:endParaRPr lang="en-US"/>
          </a:p>
        </p:txBody>
      </p:sp>
    </p:spTree>
    <p:extLst>
      <p:ext uri="{BB962C8B-B14F-4D97-AF65-F5344CB8AC3E}">
        <p14:creationId xmlns:p14="http://schemas.microsoft.com/office/powerpoint/2010/main" val="2449723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AEAB2BE-F979-4604-AFA0-DD299B14B93C}" type="datetimeFigureOut">
              <a:rPr lang="en-US" smtClean="0"/>
              <a:t>16-Feb-19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222E77-B5CE-42EC-A79C-6A365CF98BC2}" type="slidenum">
              <a:rPr lang="en-US" smtClean="0"/>
              <a:t>‹#›</a:t>
            </a:fld>
            <a:endParaRPr lang="en-US"/>
          </a:p>
        </p:txBody>
      </p:sp>
    </p:spTree>
    <p:extLst>
      <p:ext uri="{BB962C8B-B14F-4D97-AF65-F5344CB8AC3E}">
        <p14:creationId xmlns:p14="http://schemas.microsoft.com/office/powerpoint/2010/main" val="3049421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EAB2BE-F979-4604-AFA0-DD299B14B93C}" type="datetimeFigureOut">
              <a:rPr lang="en-US" smtClean="0"/>
              <a:t>16-Feb-19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222E77-B5CE-42EC-A79C-6A365CF98BC2}" type="slidenum">
              <a:rPr lang="en-US" smtClean="0"/>
              <a:t>‹#›</a:t>
            </a:fld>
            <a:endParaRPr lang="en-US"/>
          </a:p>
        </p:txBody>
      </p:sp>
    </p:spTree>
    <p:extLst>
      <p:ext uri="{BB962C8B-B14F-4D97-AF65-F5344CB8AC3E}">
        <p14:creationId xmlns:p14="http://schemas.microsoft.com/office/powerpoint/2010/main" val="3717169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EAB2BE-F979-4604-AFA0-DD299B14B93C}" type="datetimeFigureOut">
              <a:rPr lang="en-US" smtClean="0"/>
              <a:t>16-Feb-19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222E77-B5CE-42EC-A79C-6A365CF98BC2}" type="slidenum">
              <a:rPr lang="en-US" smtClean="0"/>
              <a:t>‹#›</a:t>
            </a:fld>
            <a:endParaRPr lang="en-US"/>
          </a:p>
        </p:txBody>
      </p:sp>
    </p:spTree>
    <p:extLst>
      <p:ext uri="{BB962C8B-B14F-4D97-AF65-F5344CB8AC3E}">
        <p14:creationId xmlns:p14="http://schemas.microsoft.com/office/powerpoint/2010/main" val="1890089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EAB2BE-F979-4604-AFA0-DD299B14B93C}" type="datetimeFigureOut">
              <a:rPr lang="en-US" smtClean="0"/>
              <a:t>16-Feb-19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222E77-B5CE-42EC-A79C-6A365CF98BC2}" type="slidenum">
              <a:rPr lang="en-US" smtClean="0"/>
              <a:t>‹#›</a:t>
            </a:fld>
            <a:endParaRPr lang="en-US"/>
          </a:p>
        </p:txBody>
      </p:sp>
    </p:spTree>
    <p:extLst>
      <p:ext uri="{BB962C8B-B14F-4D97-AF65-F5344CB8AC3E}">
        <p14:creationId xmlns:p14="http://schemas.microsoft.com/office/powerpoint/2010/main" val="3507804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EAB2BE-F979-4604-AFA0-DD299B14B93C}" type="datetimeFigureOut">
              <a:rPr lang="en-US" smtClean="0"/>
              <a:t>16-Feb-19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222E77-B5CE-42EC-A79C-6A365CF98BC2}" type="slidenum">
              <a:rPr lang="en-US" smtClean="0"/>
              <a:t>‹#›</a:t>
            </a:fld>
            <a:endParaRPr lang="en-US"/>
          </a:p>
        </p:txBody>
      </p:sp>
    </p:spTree>
    <p:extLst>
      <p:ext uri="{BB962C8B-B14F-4D97-AF65-F5344CB8AC3E}">
        <p14:creationId xmlns:p14="http://schemas.microsoft.com/office/powerpoint/2010/main" val="2344623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AEAB2BE-F979-4604-AFA0-DD299B14B93C}" type="datetimeFigureOut">
              <a:rPr lang="en-US" smtClean="0"/>
              <a:t>16-Feb-19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222E77-B5CE-42EC-A79C-6A365CF98BC2}" type="slidenum">
              <a:rPr lang="en-US" smtClean="0"/>
              <a:t>‹#›</a:t>
            </a:fld>
            <a:endParaRPr lang="en-US"/>
          </a:p>
        </p:txBody>
      </p:sp>
    </p:spTree>
    <p:extLst>
      <p:ext uri="{BB962C8B-B14F-4D97-AF65-F5344CB8AC3E}">
        <p14:creationId xmlns:p14="http://schemas.microsoft.com/office/powerpoint/2010/main" val="3865133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AEAB2BE-F979-4604-AFA0-DD299B14B93C}" type="datetimeFigureOut">
              <a:rPr lang="en-US" smtClean="0"/>
              <a:t>16-Feb-19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222E77-B5CE-42EC-A79C-6A365CF98BC2}" type="slidenum">
              <a:rPr lang="en-US" smtClean="0"/>
              <a:t>‹#›</a:t>
            </a:fld>
            <a:endParaRPr lang="en-US"/>
          </a:p>
        </p:txBody>
      </p:sp>
    </p:spTree>
    <p:extLst>
      <p:ext uri="{BB962C8B-B14F-4D97-AF65-F5344CB8AC3E}">
        <p14:creationId xmlns:p14="http://schemas.microsoft.com/office/powerpoint/2010/main" val="1170246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EAB2BE-F979-4604-AFA0-DD299B14B93C}" type="datetimeFigureOut">
              <a:rPr lang="en-US" smtClean="0"/>
              <a:t>16-Feb-19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222E77-B5CE-42EC-A79C-6A365CF98BC2}" type="slidenum">
              <a:rPr lang="en-US" smtClean="0"/>
              <a:t>‹#›</a:t>
            </a:fld>
            <a:endParaRPr lang="en-US"/>
          </a:p>
        </p:txBody>
      </p:sp>
    </p:spTree>
    <p:extLst>
      <p:ext uri="{BB962C8B-B14F-4D97-AF65-F5344CB8AC3E}">
        <p14:creationId xmlns:p14="http://schemas.microsoft.com/office/powerpoint/2010/main" val="3557773894"/>
      </p:ext>
    </p:extLst>
  </p:cSld>
  <p:clrMap bg1="dk1" tx1="lt1" bg2="dk2" tx2="lt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Table_(database)" TargetMode="External"/><Relationship Id="rId2" Type="http://schemas.openxmlformats.org/officeDocument/2006/relationships/hyperlink" Target="https://en.wikipedia.org/wiki/Data_structure" TargetMode="External"/><Relationship Id="rId1" Type="http://schemas.openxmlformats.org/officeDocument/2006/relationships/slideLayout" Target="../slideLayouts/slideLayout2.xml"/><Relationship Id="rId5" Type="http://schemas.openxmlformats.org/officeDocument/2006/relationships/hyperlink" Target="https://en.wikipedia.org/wiki/Lookup" TargetMode="External"/><Relationship Id="rId4" Type="http://schemas.openxmlformats.org/officeDocument/2006/relationships/hyperlink" Target="https://en.wikipedia.org/wiki/Column_(database)"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C7A58-9BC3-4FDD-9D2B-BD141D5F9B6E}"/>
              </a:ext>
            </a:extLst>
          </p:cNvPr>
          <p:cNvSpPr>
            <a:spLocks noGrp="1"/>
          </p:cNvSpPr>
          <p:nvPr>
            <p:ph type="ctrTitle"/>
          </p:nvPr>
        </p:nvSpPr>
        <p:spPr>
          <a:xfrm>
            <a:off x="198784" y="132523"/>
            <a:ext cx="11887200" cy="1510748"/>
          </a:xfrm>
        </p:spPr>
        <p:txBody>
          <a:bodyPr>
            <a:noAutofit/>
          </a:bodyPr>
          <a:lstStyle/>
          <a:p>
            <a:r>
              <a:rPr lang="en-US" sz="9600" b="1" dirty="0"/>
              <a:t>Indexing Strategies</a:t>
            </a:r>
          </a:p>
        </p:txBody>
      </p:sp>
      <p:sp>
        <p:nvSpPr>
          <p:cNvPr id="3" name="Subtitle 2">
            <a:extLst>
              <a:ext uri="{FF2B5EF4-FFF2-40B4-BE49-F238E27FC236}">
                <a16:creationId xmlns:a16="http://schemas.microsoft.com/office/drawing/2014/main" id="{72DA85E6-4F76-4AFA-99D4-3424578F62B5}"/>
              </a:ext>
            </a:extLst>
          </p:cNvPr>
          <p:cNvSpPr>
            <a:spLocks noGrp="1"/>
          </p:cNvSpPr>
          <p:nvPr>
            <p:ph type="subTitle" idx="1"/>
          </p:nvPr>
        </p:nvSpPr>
        <p:spPr>
          <a:xfrm>
            <a:off x="0" y="3429000"/>
            <a:ext cx="12192000" cy="1885121"/>
          </a:xfrm>
        </p:spPr>
        <p:txBody>
          <a:bodyPr>
            <a:normAutofit/>
          </a:bodyPr>
          <a:lstStyle/>
          <a:p>
            <a:r>
              <a:rPr lang="en-US" dirty="0"/>
              <a:t>Md. Khairul Alam </a:t>
            </a:r>
            <a:r>
              <a:rPr lang="en-US" sz="1100" dirty="0"/>
              <a:t>MCTS</a:t>
            </a:r>
            <a:r>
              <a:rPr lang="en-US" sz="1100"/>
              <a:t>, </a:t>
            </a:r>
            <a:r>
              <a:rPr lang="en-US" sz="1100" smtClean="0"/>
              <a:t>MCPD,CSM</a:t>
            </a:r>
            <a:endParaRPr lang="en-US" sz="1100" dirty="0"/>
          </a:p>
          <a:p>
            <a:r>
              <a:rPr lang="en-US" dirty="0"/>
              <a:t>Software Engineer, AML</a:t>
            </a:r>
          </a:p>
          <a:p>
            <a:r>
              <a:rPr lang="en-US" dirty="0"/>
              <a:t>DataSoft Systems Bangladesh Limited</a:t>
            </a:r>
          </a:p>
        </p:txBody>
      </p:sp>
    </p:spTree>
    <p:extLst>
      <p:ext uri="{BB962C8B-B14F-4D97-AF65-F5344CB8AC3E}">
        <p14:creationId xmlns:p14="http://schemas.microsoft.com/office/powerpoint/2010/main" val="3708255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52642-C458-4908-9EEC-76B7FF753D15}"/>
              </a:ext>
            </a:extLst>
          </p:cNvPr>
          <p:cNvSpPr>
            <a:spLocks noGrp="1"/>
          </p:cNvSpPr>
          <p:nvPr>
            <p:ph type="title"/>
          </p:nvPr>
        </p:nvSpPr>
        <p:spPr/>
        <p:txBody>
          <a:bodyPr/>
          <a:lstStyle/>
          <a:p>
            <a:r>
              <a:rPr lang="en-US" dirty="0"/>
              <a:t>Nonclustered Indexes</a:t>
            </a:r>
          </a:p>
        </p:txBody>
      </p:sp>
      <p:pic>
        <p:nvPicPr>
          <p:cNvPr id="4" name="Content Placeholder 3">
            <a:extLst>
              <a:ext uri="{FF2B5EF4-FFF2-40B4-BE49-F238E27FC236}">
                <a16:creationId xmlns:a16="http://schemas.microsoft.com/office/drawing/2014/main" id="{ACEF71AD-229D-422F-9056-3FFDDC0D7DF2}"/>
              </a:ext>
            </a:extLst>
          </p:cNvPr>
          <p:cNvPicPr>
            <a:picLocks noGrp="1" noChangeAspect="1"/>
          </p:cNvPicPr>
          <p:nvPr>
            <p:ph idx="1"/>
          </p:nvPr>
        </p:nvPicPr>
        <p:blipFill>
          <a:blip r:embed="rId2"/>
          <a:stretch>
            <a:fillRect/>
          </a:stretch>
        </p:blipFill>
        <p:spPr>
          <a:xfrm>
            <a:off x="838199" y="1825625"/>
            <a:ext cx="10515600" cy="4351338"/>
          </a:xfrm>
          <a:prstGeom prst="rect">
            <a:avLst/>
          </a:prstGeom>
        </p:spPr>
      </p:pic>
    </p:spTree>
    <p:extLst>
      <p:ext uri="{BB962C8B-B14F-4D97-AF65-F5344CB8AC3E}">
        <p14:creationId xmlns:p14="http://schemas.microsoft.com/office/powerpoint/2010/main" val="4239309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84031-2525-4426-8757-9B4446D8A1BC}"/>
              </a:ext>
            </a:extLst>
          </p:cNvPr>
          <p:cNvSpPr>
            <a:spLocks noGrp="1"/>
          </p:cNvSpPr>
          <p:nvPr>
            <p:ph type="title"/>
          </p:nvPr>
        </p:nvSpPr>
        <p:spPr>
          <a:xfrm>
            <a:off x="278296" y="365125"/>
            <a:ext cx="11075504" cy="1325563"/>
          </a:xfrm>
        </p:spPr>
        <p:txBody>
          <a:bodyPr/>
          <a:lstStyle/>
          <a:p>
            <a:r>
              <a:rPr lang="en-US" dirty="0"/>
              <a:t>Nonclustered Indexes</a:t>
            </a:r>
          </a:p>
        </p:txBody>
      </p:sp>
      <p:sp>
        <p:nvSpPr>
          <p:cNvPr id="3" name="Content Placeholder 2">
            <a:extLst>
              <a:ext uri="{FF2B5EF4-FFF2-40B4-BE49-F238E27FC236}">
                <a16:creationId xmlns:a16="http://schemas.microsoft.com/office/drawing/2014/main" id="{ACFE1C19-623C-419F-9806-DBEB1ED254B3}"/>
              </a:ext>
            </a:extLst>
          </p:cNvPr>
          <p:cNvSpPr>
            <a:spLocks noGrp="1"/>
          </p:cNvSpPr>
          <p:nvPr>
            <p:ph idx="1"/>
          </p:nvPr>
        </p:nvSpPr>
        <p:spPr>
          <a:xfrm>
            <a:off x="132522" y="1825625"/>
            <a:ext cx="11913704" cy="4351338"/>
          </a:xfrm>
        </p:spPr>
        <p:txBody>
          <a:bodyPr/>
          <a:lstStyle/>
          <a:p>
            <a:pPr marL="0" indent="0">
              <a:buNone/>
            </a:pPr>
            <a:r>
              <a:rPr lang="en-US" dirty="0"/>
              <a:t>IF NOT EXISTS (SELECT 1 FROM sys.indexes I  WHERE I.Name = 'NCIX_CustomerInformations_FirstName' AND I.object_id = OBJECT_ID('dbo.CustomerInformations'))</a:t>
            </a:r>
          </a:p>
          <a:p>
            <a:pPr marL="0" indent="0">
              <a:buNone/>
            </a:pPr>
            <a:r>
              <a:rPr lang="en-US" dirty="0"/>
              <a:t>	CREATE NONCLUSTERED  INDEX NCIX_CustomerInformations_FirstName   On CustomerInformations(FirstName Asc)</a:t>
            </a:r>
          </a:p>
          <a:p>
            <a:pPr marL="0" indent="0">
              <a:buNone/>
            </a:pPr>
            <a:r>
              <a:rPr lang="en-US" dirty="0"/>
              <a:t>GO</a:t>
            </a:r>
          </a:p>
          <a:p>
            <a:pPr marL="0" indent="0">
              <a:buNone/>
            </a:pPr>
            <a:r>
              <a:rPr lang="en-US" dirty="0"/>
              <a:t>DROP INDEX NCIX_AccountInformations_AccountId ON AccountInformations</a:t>
            </a:r>
          </a:p>
        </p:txBody>
      </p:sp>
    </p:spTree>
    <p:extLst>
      <p:ext uri="{BB962C8B-B14F-4D97-AF65-F5344CB8AC3E}">
        <p14:creationId xmlns:p14="http://schemas.microsoft.com/office/powerpoint/2010/main" val="2218081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2072E-1CD1-474E-8D73-546281D3B41A}"/>
              </a:ext>
            </a:extLst>
          </p:cNvPr>
          <p:cNvSpPr>
            <a:spLocks noGrp="1"/>
          </p:cNvSpPr>
          <p:nvPr>
            <p:ph type="title"/>
          </p:nvPr>
        </p:nvSpPr>
        <p:spPr/>
        <p:txBody>
          <a:bodyPr/>
          <a:lstStyle/>
          <a:p>
            <a:r>
              <a:rPr lang="en-US" dirty="0"/>
              <a:t>Clustered vs Non-Clustered</a:t>
            </a:r>
          </a:p>
        </p:txBody>
      </p:sp>
      <p:pic>
        <p:nvPicPr>
          <p:cNvPr id="4" name="Content Placeholder 3">
            <a:extLst>
              <a:ext uri="{FF2B5EF4-FFF2-40B4-BE49-F238E27FC236}">
                <a16:creationId xmlns:a16="http://schemas.microsoft.com/office/drawing/2014/main" id="{C76BD748-8D22-4044-AE35-A6F1403BFAB8}"/>
              </a:ext>
            </a:extLst>
          </p:cNvPr>
          <p:cNvPicPr>
            <a:picLocks noGrp="1" noChangeAspect="1"/>
          </p:cNvPicPr>
          <p:nvPr>
            <p:ph idx="1"/>
          </p:nvPr>
        </p:nvPicPr>
        <p:blipFill>
          <a:blip r:embed="rId2"/>
          <a:stretch>
            <a:fillRect/>
          </a:stretch>
        </p:blipFill>
        <p:spPr>
          <a:xfrm>
            <a:off x="838200" y="1825625"/>
            <a:ext cx="10515600" cy="4667250"/>
          </a:xfrm>
          <a:prstGeom prst="rect">
            <a:avLst/>
          </a:prstGeom>
        </p:spPr>
      </p:pic>
    </p:spTree>
    <p:extLst>
      <p:ext uri="{BB962C8B-B14F-4D97-AF65-F5344CB8AC3E}">
        <p14:creationId xmlns:p14="http://schemas.microsoft.com/office/powerpoint/2010/main" val="1782402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0186F-68C7-4F1D-A113-A87B0A591CBD}"/>
              </a:ext>
            </a:extLst>
          </p:cNvPr>
          <p:cNvSpPr>
            <a:spLocks noGrp="1"/>
          </p:cNvSpPr>
          <p:nvPr>
            <p:ph type="title"/>
          </p:nvPr>
        </p:nvSpPr>
        <p:spPr/>
        <p:txBody>
          <a:bodyPr/>
          <a:lstStyle/>
          <a:p>
            <a:r>
              <a:rPr lang="en-US" dirty="0"/>
              <a:t>Composite Indexes</a:t>
            </a:r>
          </a:p>
        </p:txBody>
      </p:sp>
      <p:sp>
        <p:nvSpPr>
          <p:cNvPr id="3" name="Content Placeholder 2">
            <a:extLst>
              <a:ext uri="{FF2B5EF4-FFF2-40B4-BE49-F238E27FC236}">
                <a16:creationId xmlns:a16="http://schemas.microsoft.com/office/drawing/2014/main" id="{4A4C5C3B-1754-461C-A89C-D9652ECCF05D}"/>
              </a:ext>
            </a:extLst>
          </p:cNvPr>
          <p:cNvSpPr>
            <a:spLocks noGrp="1"/>
          </p:cNvSpPr>
          <p:nvPr>
            <p:ph idx="1"/>
          </p:nvPr>
        </p:nvSpPr>
        <p:spPr/>
        <p:txBody>
          <a:bodyPr/>
          <a:lstStyle/>
          <a:p>
            <a:pPr marL="0" indent="0">
              <a:buNone/>
            </a:pPr>
            <a:endParaRPr lang="en-US" dirty="0"/>
          </a:p>
          <a:p>
            <a:pPr marL="0" indent="0">
              <a:buNone/>
            </a:pPr>
            <a:r>
              <a:rPr lang="en-US" dirty="0"/>
              <a:t>A </a:t>
            </a:r>
            <a:r>
              <a:rPr lang="en-US" i="1" dirty="0"/>
              <a:t>composite index </a:t>
            </a:r>
            <a:r>
              <a:rPr lang="en-US" dirty="0"/>
              <a:t>is a clustered or nonclustered index that is </a:t>
            </a:r>
            <a:r>
              <a:rPr lang="en-US" dirty="0" err="1"/>
              <a:t>defi</a:t>
            </a:r>
            <a:r>
              <a:rPr lang="en-US" dirty="0"/>
              <a:t> </a:t>
            </a:r>
            <a:r>
              <a:rPr lang="en-US" dirty="0" err="1"/>
              <a:t>ned</a:t>
            </a:r>
            <a:r>
              <a:rPr lang="en-US" dirty="0"/>
              <a:t> on multiple columns.</a:t>
            </a:r>
          </a:p>
          <a:p>
            <a:pPr marL="0" indent="0" fontAlgn="base">
              <a:buNone/>
            </a:pPr>
            <a:endParaRPr lang="en-US" dirty="0"/>
          </a:p>
          <a:p>
            <a:pPr marL="0" indent="0" fontAlgn="base">
              <a:buNone/>
            </a:pPr>
            <a:r>
              <a:rPr lang="en-US" dirty="0"/>
              <a:t>Its basic syntax is as follows.</a:t>
            </a:r>
          </a:p>
          <a:p>
            <a:pPr marL="457200" lvl="1" indent="0" fontAlgn="base">
              <a:buNone/>
            </a:pPr>
            <a:r>
              <a:rPr lang="en-US" dirty="0"/>
              <a:t>CREATE INDEX </a:t>
            </a:r>
            <a:r>
              <a:rPr lang="en-US" dirty="0" err="1"/>
              <a:t>index_name</a:t>
            </a:r>
            <a:endParaRPr lang="en-US" dirty="0"/>
          </a:p>
          <a:p>
            <a:pPr marL="457200" lvl="1" indent="0" fontAlgn="base">
              <a:buNone/>
            </a:pPr>
            <a:r>
              <a:rPr lang="en-US" dirty="0"/>
              <a:t>on </a:t>
            </a:r>
            <a:r>
              <a:rPr lang="en-US" b="1" dirty="0" err="1"/>
              <a:t>table_name</a:t>
            </a:r>
            <a:r>
              <a:rPr lang="en-US" dirty="0"/>
              <a:t> (column1, column2);</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134319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22D7C-C8E3-4487-8324-3070FA18340B}"/>
              </a:ext>
            </a:extLst>
          </p:cNvPr>
          <p:cNvSpPr>
            <a:spLocks noGrp="1"/>
          </p:cNvSpPr>
          <p:nvPr>
            <p:ph type="title"/>
          </p:nvPr>
        </p:nvSpPr>
        <p:spPr/>
        <p:txBody>
          <a:bodyPr/>
          <a:lstStyle/>
          <a:p>
            <a:r>
              <a:rPr lang="en-US" dirty="0"/>
              <a:t>Unique Indexes and Constraints</a:t>
            </a:r>
          </a:p>
        </p:txBody>
      </p:sp>
      <p:sp>
        <p:nvSpPr>
          <p:cNvPr id="3" name="Content Placeholder 2">
            <a:extLst>
              <a:ext uri="{FF2B5EF4-FFF2-40B4-BE49-F238E27FC236}">
                <a16:creationId xmlns:a16="http://schemas.microsoft.com/office/drawing/2014/main" id="{0FB0C09D-D187-448F-9A6A-EEA61A694524}"/>
              </a:ext>
            </a:extLst>
          </p:cNvPr>
          <p:cNvSpPr>
            <a:spLocks noGrp="1"/>
          </p:cNvSpPr>
          <p:nvPr>
            <p:ph idx="1"/>
          </p:nvPr>
        </p:nvSpPr>
        <p:spPr/>
        <p:txBody>
          <a:bodyPr/>
          <a:lstStyle/>
          <a:p>
            <a:r>
              <a:rPr lang="en-US" dirty="0"/>
              <a:t>A Primary key and unique constraints are the method you use to uniquely identify a row.</a:t>
            </a:r>
          </a:p>
          <a:p>
            <a:r>
              <a:rPr lang="en-US" dirty="0"/>
              <a:t>Indexes and primary keys are intertwined and a primary key must always be indexed. </a:t>
            </a:r>
          </a:p>
          <a:p>
            <a:r>
              <a:rPr lang="en-US" dirty="0"/>
              <a:t>By default, creating a primary key automatically creates a unique clustered index, but it can optionally create a unique nonclustered index instead.</a:t>
            </a:r>
          </a:p>
          <a:p>
            <a:r>
              <a:rPr lang="en-US" dirty="0"/>
              <a:t>A unique constraint and a unique index are the same thing — creating either one builds a unique constraint/index.</a:t>
            </a:r>
          </a:p>
        </p:txBody>
      </p:sp>
    </p:spTree>
    <p:extLst>
      <p:ext uri="{BB962C8B-B14F-4D97-AF65-F5344CB8AC3E}">
        <p14:creationId xmlns:p14="http://schemas.microsoft.com/office/powerpoint/2010/main" val="2522870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E27C5-2A9B-4BFA-959B-3DFAC920D2CD}"/>
              </a:ext>
            </a:extLst>
          </p:cNvPr>
          <p:cNvSpPr>
            <a:spLocks noGrp="1"/>
          </p:cNvSpPr>
          <p:nvPr>
            <p:ph type="title"/>
          </p:nvPr>
        </p:nvSpPr>
        <p:spPr/>
        <p:txBody>
          <a:bodyPr/>
          <a:lstStyle/>
          <a:p>
            <a:r>
              <a:rPr lang="en-US" dirty="0"/>
              <a:t>The Page Split Problem</a:t>
            </a:r>
          </a:p>
        </p:txBody>
      </p:sp>
      <p:sp>
        <p:nvSpPr>
          <p:cNvPr id="3" name="Content Placeholder 2">
            <a:extLst>
              <a:ext uri="{FF2B5EF4-FFF2-40B4-BE49-F238E27FC236}">
                <a16:creationId xmlns:a16="http://schemas.microsoft.com/office/drawing/2014/main" id="{D3AE56CA-9AF7-4002-A236-A843B0E3997C}"/>
              </a:ext>
            </a:extLst>
          </p:cNvPr>
          <p:cNvSpPr>
            <a:spLocks noGrp="1"/>
          </p:cNvSpPr>
          <p:nvPr>
            <p:ph idx="1"/>
          </p:nvPr>
        </p:nvSpPr>
        <p:spPr/>
        <p:txBody>
          <a:bodyPr>
            <a:normAutofit fontScale="85000" lnSpcReduction="20000"/>
          </a:bodyPr>
          <a:lstStyle/>
          <a:p>
            <a:pPr marL="0" indent="0">
              <a:buNone/>
            </a:pPr>
            <a:r>
              <a:rPr lang="en-US" dirty="0"/>
              <a:t>If the index page to which a value needs to be added is full, SQL Server must split the page into two less full pages so that it can insert the value in the correct position.</a:t>
            </a:r>
          </a:p>
          <a:p>
            <a:pPr marL="0" indent="0">
              <a:buNone/>
            </a:pPr>
            <a:endParaRPr lang="en-US" dirty="0"/>
          </a:p>
          <a:p>
            <a:pPr marL="0" indent="0">
              <a:buNone/>
            </a:pPr>
            <a:r>
              <a:rPr lang="en-US" dirty="0"/>
              <a:t>Page splits may cause several performance-related problems:</a:t>
            </a:r>
          </a:p>
          <a:p>
            <a:r>
              <a:rPr lang="en-US" dirty="0"/>
              <a:t>The page split operation is expensive because it involves several steps and moving data.</a:t>
            </a:r>
          </a:p>
          <a:p>
            <a:r>
              <a:rPr lang="en-US" dirty="0"/>
              <a:t>If after the page split there still isn’t enough room, the page will be split again. This can occur again and again based on certain circumstances.</a:t>
            </a:r>
          </a:p>
          <a:p>
            <a:r>
              <a:rPr lang="en-US" dirty="0"/>
              <a:t>The data structure is left fragmented and can no longer be read in a single contiguous pass.</a:t>
            </a:r>
          </a:p>
          <a:p>
            <a:r>
              <a:rPr lang="en-US" dirty="0"/>
              <a:t>Page splits are also logged operations and can have a significant impact on the transaction log.</a:t>
            </a:r>
          </a:p>
        </p:txBody>
      </p:sp>
    </p:spTree>
    <p:extLst>
      <p:ext uri="{BB962C8B-B14F-4D97-AF65-F5344CB8AC3E}">
        <p14:creationId xmlns:p14="http://schemas.microsoft.com/office/powerpoint/2010/main" val="9673405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AC182-3F12-4A34-9D10-95F395F46606}"/>
              </a:ext>
            </a:extLst>
          </p:cNvPr>
          <p:cNvSpPr>
            <a:spLocks noGrp="1"/>
          </p:cNvSpPr>
          <p:nvPr>
            <p:ph type="title"/>
          </p:nvPr>
        </p:nvSpPr>
        <p:spPr/>
        <p:txBody>
          <a:bodyPr/>
          <a:lstStyle/>
          <a:p>
            <a:r>
              <a:rPr lang="en-US" dirty="0"/>
              <a:t>Query Operators</a:t>
            </a:r>
          </a:p>
        </p:txBody>
      </p:sp>
      <p:sp>
        <p:nvSpPr>
          <p:cNvPr id="3" name="Content Placeholder 2">
            <a:extLst>
              <a:ext uri="{FF2B5EF4-FFF2-40B4-BE49-F238E27FC236}">
                <a16:creationId xmlns:a16="http://schemas.microsoft.com/office/drawing/2014/main" id="{59A938BC-F0C5-41E8-AEE1-3DEB5E90BEE2}"/>
              </a:ext>
            </a:extLst>
          </p:cNvPr>
          <p:cNvSpPr>
            <a:spLocks noGrp="1"/>
          </p:cNvSpPr>
          <p:nvPr>
            <p:ph idx="1"/>
          </p:nvPr>
        </p:nvSpPr>
        <p:spPr/>
        <p:txBody>
          <a:bodyPr>
            <a:normAutofit/>
          </a:bodyPr>
          <a:lstStyle/>
          <a:p>
            <a:pPr marL="0" indent="0">
              <a:buNone/>
            </a:pPr>
            <a:r>
              <a:rPr lang="en-US" dirty="0"/>
              <a:t>■ </a:t>
            </a:r>
            <a:r>
              <a:rPr lang="en-US" b="1" dirty="0"/>
              <a:t>Table Scan</a:t>
            </a:r>
            <a:r>
              <a:rPr lang="en-US" dirty="0"/>
              <a:t>: Reads the entire heap and, most likely, passes all the data to a secondary filter operation.</a:t>
            </a:r>
          </a:p>
          <a:p>
            <a:pPr marL="0" indent="0">
              <a:buNone/>
            </a:pPr>
            <a:r>
              <a:rPr lang="en-US" dirty="0"/>
              <a:t>■ </a:t>
            </a:r>
            <a:r>
              <a:rPr lang="en-US" b="1" dirty="0"/>
              <a:t>Index Scan</a:t>
            </a:r>
            <a:r>
              <a:rPr lang="en-US" dirty="0"/>
              <a:t>: Reads the entire leaf level (every row) of the clustered index or nonclustered index. The index scan operation might filter the rows and return only those rows that meet the criteria, or it might pass all the rows to another filter operation depending on the complexity of the criteria. The data may or may not be ordered.</a:t>
            </a:r>
          </a:p>
          <a:p>
            <a:pPr marL="0" indent="0">
              <a:buNone/>
            </a:pPr>
            <a:r>
              <a:rPr lang="en-US" dirty="0"/>
              <a:t>■ </a:t>
            </a:r>
            <a:r>
              <a:rPr lang="en-US" b="1" dirty="0"/>
              <a:t>Index Seek</a:t>
            </a:r>
            <a:r>
              <a:rPr lang="en-US" dirty="0"/>
              <a:t>: Locates specific row(s) of data using the B-tree and returns only the selected rows in an ordered list </a:t>
            </a:r>
          </a:p>
        </p:txBody>
      </p:sp>
    </p:spTree>
    <p:extLst>
      <p:ext uri="{BB962C8B-B14F-4D97-AF65-F5344CB8AC3E}">
        <p14:creationId xmlns:p14="http://schemas.microsoft.com/office/powerpoint/2010/main" val="20666897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329FA-CE79-4945-A142-4EF57CE44E95}"/>
              </a:ext>
            </a:extLst>
          </p:cNvPr>
          <p:cNvSpPr>
            <a:spLocks noGrp="1"/>
          </p:cNvSpPr>
          <p:nvPr>
            <p:ph type="title"/>
          </p:nvPr>
        </p:nvSpPr>
        <p:spPr>
          <a:xfrm>
            <a:off x="106017" y="145775"/>
            <a:ext cx="12085981" cy="834886"/>
          </a:xfrm>
        </p:spPr>
        <p:txBody>
          <a:bodyPr/>
          <a:lstStyle/>
          <a:p>
            <a:r>
              <a:rPr lang="en-US" b="1" dirty="0"/>
              <a:t>Query Path Performance</a:t>
            </a:r>
            <a:endParaRPr lang="en-US" dirty="0"/>
          </a:p>
        </p:txBody>
      </p:sp>
      <p:pic>
        <p:nvPicPr>
          <p:cNvPr id="4" name="Content Placeholder 3">
            <a:extLst>
              <a:ext uri="{FF2B5EF4-FFF2-40B4-BE49-F238E27FC236}">
                <a16:creationId xmlns:a16="http://schemas.microsoft.com/office/drawing/2014/main" id="{A8CEDC81-E776-46FF-B947-1592F02155AB}"/>
              </a:ext>
            </a:extLst>
          </p:cNvPr>
          <p:cNvPicPr>
            <a:picLocks noGrp="1" noChangeAspect="1"/>
          </p:cNvPicPr>
          <p:nvPr>
            <p:ph idx="1"/>
          </p:nvPr>
        </p:nvPicPr>
        <p:blipFill>
          <a:blip r:embed="rId2"/>
          <a:stretch>
            <a:fillRect/>
          </a:stretch>
        </p:blipFill>
        <p:spPr>
          <a:xfrm>
            <a:off x="106018" y="1099930"/>
            <a:ext cx="11979965" cy="5758069"/>
          </a:xfrm>
          <a:prstGeom prst="rect">
            <a:avLst/>
          </a:prstGeom>
        </p:spPr>
      </p:pic>
    </p:spTree>
    <p:extLst>
      <p:ext uri="{BB962C8B-B14F-4D97-AF65-F5344CB8AC3E}">
        <p14:creationId xmlns:p14="http://schemas.microsoft.com/office/powerpoint/2010/main" val="3492623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D2C4A-7BFF-4BB0-9433-635428515BE5}"/>
              </a:ext>
            </a:extLst>
          </p:cNvPr>
          <p:cNvSpPr>
            <a:spLocks noGrp="1"/>
          </p:cNvSpPr>
          <p:nvPr>
            <p:ph type="title"/>
          </p:nvPr>
        </p:nvSpPr>
        <p:spPr/>
        <p:txBody>
          <a:bodyPr/>
          <a:lstStyle/>
          <a:p>
            <a:r>
              <a:rPr lang="en-US" dirty="0"/>
              <a:t>The Column store Index</a:t>
            </a:r>
          </a:p>
        </p:txBody>
      </p:sp>
      <p:sp>
        <p:nvSpPr>
          <p:cNvPr id="3" name="Content Placeholder 2">
            <a:extLst>
              <a:ext uri="{FF2B5EF4-FFF2-40B4-BE49-F238E27FC236}">
                <a16:creationId xmlns:a16="http://schemas.microsoft.com/office/drawing/2014/main" id="{84AC8D07-A7C2-4360-9FA5-94CDB1521BBB}"/>
              </a:ext>
            </a:extLst>
          </p:cNvPr>
          <p:cNvSpPr>
            <a:spLocks noGrp="1"/>
          </p:cNvSpPr>
          <p:nvPr>
            <p:ph idx="1"/>
          </p:nvPr>
        </p:nvSpPr>
        <p:spPr/>
        <p:txBody>
          <a:bodyPr/>
          <a:lstStyle/>
          <a:p>
            <a:r>
              <a:rPr lang="en-US" dirty="0"/>
              <a:t>New to SQL Server 2012 is the Columnstore index, which is structured and behaves differently than traditional B-tree indexes. With B-tree indexes, column values are stored in rows in a page. </a:t>
            </a:r>
          </a:p>
          <a:p>
            <a:r>
              <a:rPr lang="en-US" dirty="0"/>
              <a:t>However, with Columnstore indexes, the column values are stored together in segments, which allows for incredible data compression while dramatically increasing speed of processing for scanning huge amounts of data.</a:t>
            </a:r>
          </a:p>
        </p:txBody>
      </p:sp>
    </p:spTree>
    <p:extLst>
      <p:ext uri="{BB962C8B-B14F-4D97-AF65-F5344CB8AC3E}">
        <p14:creationId xmlns:p14="http://schemas.microsoft.com/office/powerpoint/2010/main" val="44875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A88E3-B573-4F6E-A3E2-72146577F03D}"/>
              </a:ext>
            </a:extLst>
          </p:cNvPr>
          <p:cNvSpPr>
            <a:spLocks noGrp="1"/>
          </p:cNvSpPr>
          <p:nvPr>
            <p:ph type="title"/>
          </p:nvPr>
        </p:nvSpPr>
        <p:spPr/>
        <p:txBody>
          <a:bodyPr/>
          <a:lstStyle/>
          <a:p>
            <a:r>
              <a:rPr lang="en-US" dirty="0"/>
              <a:t>Indexed Views</a:t>
            </a:r>
          </a:p>
        </p:txBody>
      </p:sp>
      <p:sp>
        <p:nvSpPr>
          <p:cNvPr id="3" name="Content Placeholder 2">
            <a:extLst>
              <a:ext uri="{FF2B5EF4-FFF2-40B4-BE49-F238E27FC236}">
                <a16:creationId xmlns:a16="http://schemas.microsoft.com/office/drawing/2014/main" id="{95AE6330-5028-4090-B02A-9F71149022EE}"/>
              </a:ext>
            </a:extLst>
          </p:cNvPr>
          <p:cNvSpPr>
            <a:spLocks noGrp="1"/>
          </p:cNvSpPr>
          <p:nvPr>
            <p:ph idx="1"/>
          </p:nvPr>
        </p:nvSpPr>
        <p:spPr>
          <a:xfrm>
            <a:off x="838200" y="2623929"/>
            <a:ext cx="10515600" cy="3553033"/>
          </a:xfrm>
        </p:spPr>
        <p:txBody>
          <a:bodyPr/>
          <a:lstStyle/>
          <a:p>
            <a:pPr marL="0" indent="0">
              <a:buNone/>
            </a:pPr>
            <a:r>
              <a:rPr lang="en-US" dirty="0"/>
              <a:t>When a denormalized and pre-aggregated data solution needs to be in real time, an excellent alternative to querying the base tables includes using indexed views. Indexed views are “materialized” in that when the base table is updated the index for the view is also updated. This stores pre-aggregated or deformalized data without using special programming methods to do so.</a:t>
            </a:r>
          </a:p>
        </p:txBody>
      </p:sp>
    </p:spTree>
    <p:extLst>
      <p:ext uri="{BB962C8B-B14F-4D97-AF65-F5344CB8AC3E}">
        <p14:creationId xmlns:p14="http://schemas.microsoft.com/office/powerpoint/2010/main" val="675774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4488B-E57D-4AB3-8402-31BF621DB827}"/>
              </a:ext>
            </a:extLst>
          </p:cNvPr>
          <p:cNvSpPr>
            <a:spLocks noGrp="1"/>
          </p:cNvSpPr>
          <p:nvPr>
            <p:ph type="title"/>
          </p:nvPr>
        </p:nvSpPr>
        <p:spPr/>
        <p:txBody>
          <a:bodyPr/>
          <a:lstStyle/>
          <a:p>
            <a:r>
              <a:rPr lang="en-US" dirty="0"/>
              <a:t>Why &amp; What ??</a:t>
            </a:r>
          </a:p>
        </p:txBody>
      </p:sp>
      <p:sp>
        <p:nvSpPr>
          <p:cNvPr id="3" name="Content Placeholder 2">
            <a:extLst>
              <a:ext uri="{FF2B5EF4-FFF2-40B4-BE49-F238E27FC236}">
                <a16:creationId xmlns:a16="http://schemas.microsoft.com/office/drawing/2014/main" id="{B4EC1E28-094F-456B-AA6B-526D5DF60EE3}"/>
              </a:ext>
            </a:extLst>
          </p:cNvPr>
          <p:cNvSpPr>
            <a:spLocks noGrp="1"/>
          </p:cNvSpPr>
          <p:nvPr>
            <p:ph idx="1"/>
          </p:nvPr>
        </p:nvSpPr>
        <p:spPr/>
        <p:txBody>
          <a:bodyPr/>
          <a:lstStyle/>
          <a:p>
            <a:pPr marL="0" indent="0">
              <a:buNone/>
            </a:pPr>
            <a:r>
              <a:rPr lang="en-US" dirty="0"/>
              <a:t>A </a:t>
            </a:r>
            <a:r>
              <a:rPr lang="en-US" b="1" dirty="0"/>
              <a:t>database index</a:t>
            </a:r>
            <a:r>
              <a:rPr lang="en-US" dirty="0"/>
              <a:t> is a </a:t>
            </a:r>
            <a:r>
              <a:rPr lang="en-US" dirty="0">
                <a:hlinkClick r:id="rId2" tooltip="Data structure">
                  <a:extLst>
                    <a:ext uri="{A12FA001-AC4F-418D-AE19-62706E023703}">
                      <ahyp:hlinkClr xmlns:ahyp="http://schemas.microsoft.com/office/drawing/2018/hyperlinkcolor" xmlns="" val="tx"/>
                    </a:ext>
                  </a:extLst>
                </a:hlinkClick>
              </a:rPr>
              <a:t>data structure</a:t>
            </a:r>
            <a:r>
              <a:rPr lang="en-US" dirty="0"/>
              <a:t> that improves the speed of data retrieval operations on a </a:t>
            </a:r>
            <a:r>
              <a:rPr lang="en-US" dirty="0">
                <a:hlinkClick r:id="rId3" tooltip="Table (database)">
                  <a:extLst>
                    <a:ext uri="{A12FA001-AC4F-418D-AE19-62706E023703}">
                      <ahyp:hlinkClr xmlns:ahyp="http://schemas.microsoft.com/office/drawing/2018/hyperlinkcolor" xmlns="" val="tx"/>
                    </a:ext>
                  </a:extLst>
                </a:hlinkClick>
              </a:rPr>
              <a:t>database table</a:t>
            </a:r>
            <a:r>
              <a:rPr lang="en-US" dirty="0"/>
              <a:t> at the cost of additional writes and storage space to maintain the index data structure. Indexes are used to quickly locate data without having to search every row in a database table every time a database table is accessed. Indexes can be created using one or more </a:t>
            </a:r>
            <a:r>
              <a:rPr lang="en-US" dirty="0">
                <a:hlinkClick r:id="rId4" tooltip="Column (database)">
                  <a:extLst>
                    <a:ext uri="{A12FA001-AC4F-418D-AE19-62706E023703}">
                      <ahyp:hlinkClr xmlns:ahyp="http://schemas.microsoft.com/office/drawing/2018/hyperlinkcolor" xmlns="" val="tx"/>
                    </a:ext>
                  </a:extLst>
                </a:hlinkClick>
              </a:rPr>
              <a:t>columns of a database table</a:t>
            </a:r>
            <a:r>
              <a:rPr lang="en-US" dirty="0"/>
              <a:t>, providing the basis for both rapid random </a:t>
            </a:r>
            <a:r>
              <a:rPr lang="en-US" dirty="0">
                <a:hlinkClick r:id="rId5" tooltip="Lookup">
                  <a:extLst>
                    <a:ext uri="{A12FA001-AC4F-418D-AE19-62706E023703}">
                      <ahyp:hlinkClr xmlns:ahyp="http://schemas.microsoft.com/office/drawing/2018/hyperlinkcolor" xmlns="" val="tx"/>
                    </a:ext>
                  </a:extLst>
                </a:hlinkClick>
              </a:rPr>
              <a:t>lookups</a:t>
            </a:r>
            <a:r>
              <a:rPr lang="en-US" dirty="0"/>
              <a:t> and efficient access of ordered records</a:t>
            </a:r>
          </a:p>
        </p:txBody>
      </p:sp>
    </p:spTree>
    <p:extLst>
      <p:ext uri="{BB962C8B-B14F-4D97-AF65-F5344CB8AC3E}">
        <p14:creationId xmlns:p14="http://schemas.microsoft.com/office/powerpoint/2010/main" val="1128164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3E569-5C9D-4C90-BA8A-9D6FD0F5DBFE}"/>
              </a:ext>
            </a:extLst>
          </p:cNvPr>
          <p:cNvSpPr>
            <a:spLocks noGrp="1"/>
          </p:cNvSpPr>
          <p:nvPr>
            <p:ph type="title"/>
          </p:nvPr>
        </p:nvSpPr>
        <p:spPr>
          <a:xfrm>
            <a:off x="838200" y="365125"/>
            <a:ext cx="10515600" cy="893832"/>
          </a:xfrm>
        </p:spPr>
        <p:txBody>
          <a:bodyPr>
            <a:normAutofit/>
          </a:bodyPr>
          <a:lstStyle/>
          <a:p>
            <a:r>
              <a:rPr lang="en-US" dirty="0"/>
              <a:t> </a:t>
            </a:r>
          </a:p>
        </p:txBody>
      </p:sp>
      <p:pic>
        <p:nvPicPr>
          <p:cNvPr id="4" name="Picture 4" descr="Image result for image for q&amp;a">
            <a:extLst>
              <a:ext uri="{FF2B5EF4-FFF2-40B4-BE49-F238E27FC236}">
                <a16:creationId xmlns:a16="http://schemas.microsoft.com/office/drawing/2014/main" id="{B04F4612-4860-4393-BD37-029C2BF04EC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6400" y="881063"/>
            <a:ext cx="11467548" cy="5611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426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FEADB-DF42-494C-AAAC-FB4747F4CA01}"/>
              </a:ext>
            </a:extLst>
          </p:cNvPr>
          <p:cNvSpPr>
            <a:spLocks noGrp="1"/>
          </p:cNvSpPr>
          <p:nvPr>
            <p:ph type="title"/>
          </p:nvPr>
        </p:nvSpPr>
        <p:spPr/>
        <p:txBody>
          <a:bodyPr/>
          <a:lstStyle/>
          <a:p>
            <a:r>
              <a:rPr lang="en-US" dirty="0"/>
              <a:t>The Art of Indexing</a:t>
            </a:r>
          </a:p>
        </p:txBody>
      </p:sp>
      <p:sp>
        <p:nvSpPr>
          <p:cNvPr id="3" name="Content Placeholder 2">
            <a:extLst>
              <a:ext uri="{FF2B5EF4-FFF2-40B4-BE49-F238E27FC236}">
                <a16:creationId xmlns:a16="http://schemas.microsoft.com/office/drawing/2014/main" id="{7A5EB54A-F626-4FB1-B730-7FDD13FEA2A0}"/>
              </a:ext>
            </a:extLst>
          </p:cNvPr>
          <p:cNvSpPr>
            <a:spLocks noGrp="1"/>
          </p:cNvSpPr>
          <p:nvPr>
            <p:ph idx="1"/>
          </p:nvPr>
        </p:nvSpPr>
        <p:spPr/>
        <p:txBody>
          <a:bodyPr/>
          <a:lstStyle/>
          <a:p>
            <a:pPr marL="0" indent="0">
              <a:buNone/>
            </a:pPr>
            <a:r>
              <a:rPr lang="en-US" dirty="0"/>
              <a:t>Indexing and performance tuning are a mixture of art and science. </a:t>
            </a:r>
          </a:p>
          <a:p>
            <a:pPr marL="0" indent="0">
              <a:buNone/>
            </a:pPr>
            <a:endParaRPr lang="en-US" dirty="0"/>
          </a:p>
          <a:p>
            <a:pPr marL="0" indent="0">
              <a:buNone/>
            </a:pPr>
            <a:r>
              <a:rPr lang="en-US" dirty="0"/>
              <a:t>The science portion includes knowing the details of how indexing works under the covers and when it makes sense to define indexes on the appropriate columns on a table. </a:t>
            </a:r>
          </a:p>
          <a:p>
            <a:pPr marL="0" indent="0">
              <a:buNone/>
            </a:pPr>
            <a:endParaRPr lang="en-US" dirty="0"/>
          </a:p>
          <a:p>
            <a:pPr marL="0" indent="0">
              <a:buNone/>
            </a:pPr>
            <a:r>
              <a:rPr lang="en-US" dirty="0"/>
              <a:t>The art portion includes knowing when to stray away from what conventional wisdom tells you to do and designing a proper indexing strategy for what works best for </a:t>
            </a:r>
            <a:r>
              <a:rPr lang="en-US" i="1" dirty="0"/>
              <a:t>your </a:t>
            </a:r>
            <a:r>
              <a:rPr lang="en-US" dirty="0"/>
              <a:t>environment.</a:t>
            </a:r>
          </a:p>
        </p:txBody>
      </p:sp>
    </p:spTree>
    <p:extLst>
      <p:ext uri="{BB962C8B-B14F-4D97-AF65-F5344CB8AC3E}">
        <p14:creationId xmlns:p14="http://schemas.microsoft.com/office/powerpoint/2010/main" val="477504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C334A-8216-4ECF-B24D-31B5E8F39C13}"/>
              </a:ext>
            </a:extLst>
          </p:cNvPr>
          <p:cNvSpPr>
            <a:spLocks noGrp="1"/>
          </p:cNvSpPr>
          <p:nvPr>
            <p:ph type="title"/>
          </p:nvPr>
        </p:nvSpPr>
        <p:spPr/>
        <p:txBody>
          <a:bodyPr/>
          <a:lstStyle/>
          <a:p>
            <a:r>
              <a:rPr lang="en-US" dirty="0"/>
              <a:t>Indexing Basics</a:t>
            </a:r>
          </a:p>
        </p:txBody>
      </p:sp>
      <p:sp>
        <p:nvSpPr>
          <p:cNvPr id="3" name="Content Placeholder 2">
            <a:extLst>
              <a:ext uri="{FF2B5EF4-FFF2-40B4-BE49-F238E27FC236}">
                <a16:creationId xmlns:a16="http://schemas.microsoft.com/office/drawing/2014/main" id="{B44D55B3-713A-45C3-B3E5-6C8B4168EDC7}"/>
              </a:ext>
            </a:extLst>
          </p:cNvPr>
          <p:cNvSpPr>
            <a:spLocks noGrp="1"/>
          </p:cNvSpPr>
          <p:nvPr>
            <p:ph idx="1"/>
          </p:nvPr>
        </p:nvSpPr>
        <p:spPr/>
        <p:txBody>
          <a:bodyPr/>
          <a:lstStyle/>
          <a:p>
            <a:pPr marL="0" indent="0">
              <a:buNone/>
            </a:pPr>
            <a:r>
              <a:rPr lang="en-US" dirty="0"/>
              <a:t>The two main types of indexes in SQL Server are clustered and nonclustered indexes. </a:t>
            </a:r>
          </a:p>
          <a:p>
            <a:pPr marL="0" indent="0">
              <a:buNone/>
            </a:pPr>
            <a:r>
              <a:rPr lang="en-US" dirty="0"/>
              <a:t>Each index type is implemented via a balanced-tree (B-tree) data structure. A B-tree is a structure that stores data in a sorted order and enables fast access to the data it holds.</a:t>
            </a:r>
          </a:p>
          <a:p>
            <a:pPr marL="0" indent="0">
              <a:buNone/>
            </a:pPr>
            <a:endParaRPr lang="en-US" dirty="0"/>
          </a:p>
        </p:txBody>
      </p:sp>
    </p:spTree>
    <p:extLst>
      <p:ext uri="{BB962C8B-B14F-4D97-AF65-F5344CB8AC3E}">
        <p14:creationId xmlns:p14="http://schemas.microsoft.com/office/powerpoint/2010/main" val="1032104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B2034-9416-41B7-9F3B-D82864BE21BC}"/>
              </a:ext>
            </a:extLst>
          </p:cNvPr>
          <p:cNvSpPr>
            <a:spLocks noGrp="1"/>
          </p:cNvSpPr>
          <p:nvPr>
            <p:ph type="title"/>
          </p:nvPr>
        </p:nvSpPr>
        <p:spPr/>
        <p:txBody>
          <a:bodyPr/>
          <a:lstStyle/>
          <a:p>
            <a:r>
              <a:rPr lang="en-US" dirty="0"/>
              <a:t>The B-Tree Index</a:t>
            </a:r>
          </a:p>
        </p:txBody>
      </p:sp>
      <p:pic>
        <p:nvPicPr>
          <p:cNvPr id="4" name="Content Placeholder 3">
            <a:extLst>
              <a:ext uri="{FF2B5EF4-FFF2-40B4-BE49-F238E27FC236}">
                <a16:creationId xmlns:a16="http://schemas.microsoft.com/office/drawing/2014/main" id="{D6BEF035-C0F5-4EF4-A91E-5801EAB5F529}"/>
              </a:ext>
            </a:extLst>
          </p:cNvPr>
          <p:cNvPicPr>
            <a:picLocks noGrp="1" noChangeAspect="1"/>
          </p:cNvPicPr>
          <p:nvPr>
            <p:ph idx="1"/>
          </p:nvPr>
        </p:nvPicPr>
        <p:blipFill>
          <a:blip r:embed="rId2"/>
          <a:stretch>
            <a:fillRect/>
          </a:stretch>
        </p:blipFill>
        <p:spPr>
          <a:xfrm>
            <a:off x="838200" y="2282031"/>
            <a:ext cx="10515600" cy="4210844"/>
          </a:xfrm>
          <a:prstGeom prst="rect">
            <a:avLst/>
          </a:prstGeom>
        </p:spPr>
      </p:pic>
    </p:spTree>
    <p:extLst>
      <p:ext uri="{BB962C8B-B14F-4D97-AF65-F5344CB8AC3E}">
        <p14:creationId xmlns:p14="http://schemas.microsoft.com/office/powerpoint/2010/main" val="4003808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D29F8-62F7-425D-BF7A-316582F07DBA}"/>
              </a:ext>
            </a:extLst>
          </p:cNvPr>
          <p:cNvSpPr>
            <a:spLocks noGrp="1"/>
          </p:cNvSpPr>
          <p:nvPr>
            <p:ph type="title"/>
          </p:nvPr>
        </p:nvSpPr>
        <p:spPr/>
        <p:txBody>
          <a:bodyPr/>
          <a:lstStyle/>
          <a:p>
            <a:r>
              <a:rPr lang="en-US" dirty="0"/>
              <a:t>Clustered Indexes</a:t>
            </a:r>
          </a:p>
        </p:txBody>
      </p:sp>
      <p:sp>
        <p:nvSpPr>
          <p:cNvPr id="3" name="Content Placeholder 2">
            <a:extLst>
              <a:ext uri="{FF2B5EF4-FFF2-40B4-BE49-F238E27FC236}">
                <a16:creationId xmlns:a16="http://schemas.microsoft.com/office/drawing/2014/main" id="{AFA72939-A0DB-4197-92DB-63769D74850F}"/>
              </a:ext>
            </a:extLst>
          </p:cNvPr>
          <p:cNvSpPr>
            <a:spLocks noGrp="1"/>
          </p:cNvSpPr>
          <p:nvPr>
            <p:ph idx="1"/>
          </p:nvPr>
        </p:nvSpPr>
        <p:spPr/>
        <p:txBody>
          <a:bodyPr>
            <a:normAutofit lnSpcReduction="10000"/>
          </a:bodyPr>
          <a:lstStyle/>
          <a:p>
            <a:r>
              <a:rPr lang="en-US" dirty="0"/>
              <a:t>When a clustered index is created on a table, the index itself becomes the table.</a:t>
            </a:r>
          </a:p>
          <a:p>
            <a:r>
              <a:rPr lang="en-US" dirty="0"/>
              <a:t>The clustered index doesn’t become a separate structure for the underlying table data like a nonclustered index does.</a:t>
            </a:r>
          </a:p>
          <a:p>
            <a:r>
              <a:rPr lang="en-US" dirty="0"/>
              <a:t>The clustered index </a:t>
            </a:r>
            <a:r>
              <a:rPr lang="en-US" i="1" dirty="0"/>
              <a:t>is </a:t>
            </a:r>
            <a:r>
              <a:rPr lang="en-US" dirty="0"/>
              <a:t>the table.</a:t>
            </a:r>
          </a:p>
          <a:p>
            <a:endParaRPr lang="en-US" dirty="0"/>
          </a:p>
          <a:p>
            <a:r>
              <a:rPr lang="en-US" dirty="0"/>
              <a:t>A great example to illustrate a clustered index is a telephone book. A telephone book is always in sorted order, based on the last name of the individual followed by the first name . The sorted order makes it easy to </a:t>
            </a:r>
            <a:r>
              <a:rPr lang="en-US" dirty="0" smtClean="0"/>
              <a:t>find </a:t>
            </a:r>
            <a:r>
              <a:rPr lang="en-US" dirty="0"/>
              <a:t>the phone number of the person you’re looking for.</a:t>
            </a:r>
          </a:p>
        </p:txBody>
      </p:sp>
    </p:spTree>
    <p:extLst>
      <p:ext uri="{BB962C8B-B14F-4D97-AF65-F5344CB8AC3E}">
        <p14:creationId xmlns:p14="http://schemas.microsoft.com/office/powerpoint/2010/main" val="2060745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B0F34-1E2D-41D5-BF32-F8A2BB73F8AA}"/>
              </a:ext>
            </a:extLst>
          </p:cNvPr>
          <p:cNvSpPr>
            <a:spLocks noGrp="1"/>
          </p:cNvSpPr>
          <p:nvPr>
            <p:ph type="title"/>
          </p:nvPr>
        </p:nvSpPr>
        <p:spPr/>
        <p:txBody>
          <a:bodyPr/>
          <a:lstStyle/>
          <a:p>
            <a:r>
              <a:rPr lang="en-US" dirty="0"/>
              <a:t>Clustered Indexes</a:t>
            </a:r>
          </a:p>
        </p:txBody>
      </p:sp>
      <p:pic>
        <p:nvPicPr>
          <p:cNvPr id="1026" name="Picture 2" descr="Image result for easy to understand image for cluster index">
            <a:extLst>
              <a:ext uri="{FF2B5EF4-FFF2-40B4-BE49-F238E27FC236}">
                <a16:creationId xmlns:a16="http://schemas.microsoft.com/office/drawing/2014/main" id="{F1BB06EC-CC31-4C18-BFE5-817D39CA7BF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199" y="1948070"/>
            <a:ext cx="10515599" cy="4544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2574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39A89-2BCF-4223-8250-0085AFCFEC6A}"/>
              </a:ext>
            </a:extLst>
          </p:cNvPr>
          <p:cNvSpPr>
            <a:spLocks noGrp="1"/>
          </p:cNvSpPr>
          <p:nvPr>
            <p:ph type="title"/>
          </p:nvPr>
        </p:nvSpPr>
        <p:spPr/>
        <p:txBody>
          <a:bodyPr/>
          <a:lstStyle/>
          <a:p>
            <a:r>
              <a:rPr lang="en-US" dirty="0"/>
              <a:t>Clustered Indexes Creation</a:t>
            </a:r>
          </a:p>
        </p:txBody>
      </p:sp>
      <p:sp>
        <p:nvSpPr>
          <p:cNvPr id="3" name="Content Placeholder 2">
            <a:extLst>
              <a:ext uri="{FF2B5EF4-FFF2-40B4-BE49-F238E27FC236}">
                <a16:creationId xmlns:a16="http://schemas.microsoft.com/office/drawing/2014/main" id="{B4551708-DD77-4DB3-B93F-F9FCE908A65C}"/>
              </a:ext>
            </a:extLst>
          </p:cNvPr>
          <p:cNvSpPr>
            <a:spLocks noGrp="1"/>
          </p:cNvSpPr>
          <p:nvPr>
            <p:ph idx="1"/>
          </p:nvPr>
        </p:nvSpPr>
        <p:spPr/>
        <p:txBody>
          <a:bodyPr/>
          <a:lstStyle/>
          <a:p>
            <a:pPr marL="0" indent="0">
              <a:buNone/>
            </a:pPr>
            <a:r>
              <a:rPr lang="en-US" dirty="0"/>
              <a:t>IF NOT EXISTS (SELECT 1 FROM sys.indexes I  WHERE I.Name = 'CIX_CustomerInformations_Id' AND I.object_id = OBJECT_ID('dbo.CustomerInformations'))</a:t>
            </a:r>
          </a:p>
          <a:p>
            <a:pPr marL="0" indent="0">
              <a:buNone/>
            </a:pPr>
            <a:r>
              <a:rPr lang="en-US" dirty="0"/>
              <a:t>CREATE CLUSTERED  INDEX CIX_CustomerInformations_Id On CustomerInformations(Id Asc)</a:t>
            </a:r>
          </a:p>
          <a:p>
            <a:pPr marL="0" indent="0">
              <a:buNone/>
            </a:pPr>
            <a:r>
              <a:rPr lang="en-US" dirty="0"/>
              <a:t>GO</a:t>
            </a:r>
          </a:p>
          <a:p>
            <a:pPr marL="0" indent="0">
              <a:buNone/>
            </a:pPr>
            <a:r>
              <a:rPr lang="en-US" dirty="0"/>
              <a:t>DROP INDEX CIX_CustomerInformations_Id ON CustomerInformations</a:t>
            </a:r>
          </a:p>
        </p:txBody>
      </p:sp>
    </p:spTree>
    <p:extLst>
      <p:ext uri="{BB962C8B-B14F-4D97-AF65-F5344CB8AC3E}">
        <p14:creationId xmlns:p14="http://schemas.microsoft.com/office/powerpoint/2010/main" val="1022701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45FC8-AF93-4E52-8698-F5FA13797EF1}"/>
              </a:ext>
            </a:extLst>
          </p:cNvPr>
          <p:cNvSpPr>
            <a:spLocks noGrp="1"/>
          </p:cNvSpPr>
          <p:nvPr>
            <p:ph type="title"/>
          </p:nvPr>
        </p:nvSpPr>
        <p:spPr/>
        <p:txBody>
          <a:bodyPr/>
          <a:lstStyle/>
          <a:p>
            <a:r>
              <a:rPr lang="en-US" dirty="0"/>
              <a:t>Nonclustered Indexes</a:t>
            </a:r>
          </a:p>
        </p:txBody>
      </p:sp>
      <p:sp>
        <p:nvSpPr>
          <p:cNvPr id="3" name="Content Placeholder 2">
            <a:extLst>
              <a:ext uri="{FF2B5EF4-FFF2-40B4-BE49-F238E27FC236}">
                <a16:creationId xmlns:a16="http://schemas.microsoft.com/office/drawing/2014/main" id="{44FAFB2F-B3FD-4786-BA95-74B3291E8BDE}"/>
              </a:ext>
            </a:extLst>
          </p:cNvPr>
          <p:cNvSpPr>
            <a:spLocks noGrp="1"/>
          </p:cNvSpPr>
          <p:nvPr>
            <p:ph idx="1"/>
          </p:nvPr>
        </p:nvSpPr>
        <p:spPr/>
        <p:txBody>
          <a:bodyPr/>
          <a:lstStyle/>
          <a:p>
            <a:pPr marL="0" indent="0">
              <a:buNone/>
            </a:pPr>
            <a:r>
              <a:rPr lang="en-US" dirty="0"/>
              <a:t>SQL Server nonclustered indexes are also implemented as a B-tree data structure.</a:t>
            </a:r>
          </a:p>
          <a:p>
            <a:pPr marL="0" indent="0">
              <a:buNone/>
            </a:pPr>
            <a:r>
              <a:rPr lang="en-US" dirty="0"/>
              <a:t>The leaf level of the nonclustered index contains the index keys along with a pointer to the base table. If the nonclustered index is not unique, all levels of the index contain a pointer to the base table.</a:t>
            </a:r>
          </a:p>
          <a:p>
            <a:pPr marL="0" indent="0">
              <a:buNone/>
            </a:pPr>
            <a:r>
              <a:rPr lang="en-US" dirty="0"/>
              <a:t>If the base table is a clustered index, the clustered keys are stored in the nonclustered index.</a:t>
            </a:r>
          </a:p>
        </p:txBody>
      </p:sp>
    </p:spTree>
    <p:extLst>
      <p:ext uri="{BB962C8B-B14F-4D97-AF65-F5344CB8AC3E}">
        <p14:creationId xmlns:p14="http://schemas.microsoft.com/office/powerpoint/2010/main" val="316237239"/>
      </p:ext>
    </p:extLst>
  </p:cSld>
  <p:clrMapOvr>
    <a:masterClrMapping/>
  </p:clrMapOvr>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1272</TotalTime>
  <Words>902</Words>
  <Application>Microsoft Office PowerPoint</Application>
  <PresentationFormat>Widescreen</PresentationFormat>
  <Paragraphs>70</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Indexing Strategies</vt:lpstr>
      <vt:lpstr>Why &amp; What ??</vt:lpstr>
      <vt:lpstr>The Art of Indexing</vt:lpstr>
      <vt:lpstr>Indexing Basics</vt:lpstr>
      <vt:lpstr>The B-Tree Index</vt:lpstr>
      <vt:lpstr>Clustered Indexes</vt:lpstr>
      <vt:lpstr>Clustered Indexes</vt:lpstr>
      <vt:lpstr>Clustered Indexes Creation</vt:lpstr>
      <vt:lpstr>Nonclustered Indexes</vt:lpstr>
      <vt:lpstr>Nonclustered Indexes</vt:lpstr>
      <vt:lpstr>Nonclustered Indexes</vt:lpstr>
      <vt:lpstr>Clustered vs Non-Clustered</vt:lpstr>
      <vt:lpstr>Composite Indexes</vt:lpstr>
      <vt:lpstr>Unique Indexes and Constraints</vt:lpstr>
      <vt:lpstr>The Page Split Problem</vt:lpstr>
      <vt:lpstr>Query Operators</vt:lpstr>
      <vt:lpstr>Query Path Performance</vt:lpstr>
      <vt:lpstr>The Column store Index</vt:lpstr>
      <vt:lpstr>Indexed Views</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Database concepts with Sql server</dc:title>
  <dc:creator>Md. Khairul Alam</dc:creator>
  <cp:lastModifiedBy>Md. Khairul Alam</cp:lastModifiedBy>
  <cp:revision>284</cp:revision>
  <dcterms:created xsi:type="dcterms:W3CDTF">2019-01-02T04:08:15Z</dcterms:created>
  <dcterms:modified xsi:type="dcterms:W3CDTF">2019-02-16T20:17:37Z</dcterms:modified>
</cp:coreProperties>
</file>