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0" r:id="rId12"/>
    <p:sldId id="291" r:id="rId13"/>
    <p:sldId id="265" r:id="rId14"/>
    <p:sldId id="267" r:id="rId15"/>
    <p:sldId id="268" r:id="rId16"/>
    <p:sldId id="292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93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embeddedFontLst>
    <p:embeddedFont>
      <p:font typeface="Sora" panose="020B0604020202020204" charset="0"/>
      <p:regular r:id="rId41"/>
      <p:bold r:id="rId42"/>
    </p:embeddedFont>
    <p:embeddedFont>
      <p:font typeface="Roboto Mono Medium" panose="020B060402020202020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Roboto Mono" panose="020B0604020202020204" charset="0"/>
      <p:regular r:id="rId51"/>
      <p:bold r:id="rId52"/>
      <p:italic r:id="rId53"/>
      <p:boldItalic r:id="rId54"/>
    </p:embeddedFont>
    <p:embeddedFont>
      <p:font typeface="Roboto Mono Light" panose="020B0604020202020204" charset="0"/>
      <p:regular r:id="rId55"/>
      <p:bold r:id="rId56"/>
      <p:italic r:id="rId57"/>
      <p:boldItalic r:id="rId58"/>
    </p:embeddedFont>
    <p:embeddedFont>
      <p:font typeface="Montserrat Light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jxhOICIoDviFNG13H5ziLP7lzJ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2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7756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8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51da4399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451da439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0127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2ad2f6649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142ad2f664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9602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2ad2f66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42ad2f6649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62" name="Google Shape;262;g142ad2f664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17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2ad2f6649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142ad2f664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08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2ad2f6649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42ad2f664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7556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51da4399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1451da439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2538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51da4399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1451da439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0902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ad2f6649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142ad2f664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3284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2ad2f664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42ad2f6649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98" name="Google Shape;298;g142ad2f6649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77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2ad2f6649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142ad2f664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017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7686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2ad2f6649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142ad2f664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556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51da43991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1451da439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8072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51da43991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1451da4399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2124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2ad2f6649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142ad2f664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5762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2ad2f664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142ad2f6649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34" name="Google Shape;334;g142ad2f6649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5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2ad2f6649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142ad2f66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9139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2ad2f664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142ad2f6649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46" name="Google Shape;346;g142ad2f6649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984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ad2f6649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142ad2f664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0782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2ad2f6649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142ad2f664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4206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51da43991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1451da4399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461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02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2ad2f66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42ad2f6649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370" name="Google Shape;370;g142ad2f6649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991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2ad2f6649_0_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g142ad2f664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176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51da43991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g1451da4399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0628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023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435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2ad2f664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42ad2f6649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14" name="Google Shape;214;g142ad2f6649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91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2ad2f6649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142ad2f664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028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2ad2f664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42ad2f6649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Transisi antar outline</a:t>
            </a:r>
            <a:endParaRPr/>
          </a:p>
        </p:txBody>
      </p:sp>
      <p:sp>
        <p:nvSpPr>
          <p:cNvPr id="226" name="Google Shape;226;g142ad2f6649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085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2ad2f6649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42ad2f664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4652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2ad2f6649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142ad2f664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279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2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5099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7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5" name="Google Shape;95;p7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8" name="Google Shape;98;p72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73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" name="Google Shape;102;p73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3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3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06" name="Google Shape;106;p73"/>
          <p:cNvCxnSpPr/>
          <p:nvPr/>
        </p:nvCxnSpPr>
        <p:spPr>
          <a:xfrm>
            <a:off x="504885" y="1224951"/>
            <a:ext cx="3640347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400"/>
              <a:buFont typeface="Sora"/>
              <a:buNone/>
              <a:defRPr sz="44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74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0" name="Google Shape;110;p74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4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4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4" name="Google Shape;114;p74"/>
          <p:cNvCxnSpPr/>
          <p:nvPr/>
        </p:nvCxnSpPr>
        <p:spPr>
          <a:xfrm>
            <a:off x="3969975" y="3588007"/>
            <a:ext cx="4252050" cy="0"/>
          </a:xfrm>
          <a:prstGeom prst="straightConnector1">
            <a:avLst/>
          </a:prstGeom>
          <a:noFill/>
          <a:ln w="28575" cap="flat" cmpd="sng">
            <a:solidFill>
              <a:srgbClr val="F3C14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/>
        </p:nvSpPr>
        <p:spPr>
          <a:xfrm>
            <a:off x="249920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75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8" name="Google Shape;118;p75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192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6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91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6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5854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76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6308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5" name="Google Shape;125;p76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26" name="Google Shape;126;p76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6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6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7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18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7"/>
          <p:cNvSpPr txBox="1">
            <a:spLocks noGrp="1"/>
          </p:cNvSpPr>
          <p:nvPr>
            <p:ph type="body" idx="1"/>
          </p:nvPr>
        </p:nvSpPr>
        <p:spPr>
          <a:xfrm>
            <a:off x="388944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77"/>
          <p:cNvSpPr txBox="1">
            <a:spLocks noGrp="1"/>
          </p:cNvSpPr>
          <p:nvPr>
            <p:ph type="body" idx="2"/>
          </p:nvPr>
        </p:nvSpPr>
        <p:spPr>
          <a:xfrm>
            <a:off x="388944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863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400"/>
              <a:buNone/>
              <a:defRPr sz="2400" b="1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863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6" name="Google Shape;136;p77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7" name="Google Shape;137;p77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7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7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8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3" name="Google Shape;143;p78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8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8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9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Roboto Mono Light"/>
              <a:buNone/>
              <a:defRPr sz="2800">
                <a:solidFill>
                  <a:srgbClr val="103864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619868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 sz="2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 sz="24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 sz="20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800"/>
              <a:buChar char="•"/>
              <a:defRPr sz="18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0" name="Google Shape;150;p79"/>
          <p:cNvSpPr txBox="1">
            <a:spLocks noGrp="1"/>
          </p:cNvSpPr>
          <p:nvPr>
            <p:ph type="body" idx="2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1" name="Google Shape;151;p79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2" name="Google Shape;152;p79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9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9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>
            <a:spLocks noGrp="1"/>
          </p:cNvSpPr>
          <p:nvPr>
            <p:ph type="title"/>
          </p:nvPr>
        </p:nvSpPr>
        <p:spPr>
          <a:xfrm>
            <a:off x="388944" y="457200"/>
            <a:ext cx="438308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0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619868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0"/>
          <p:cNvSpPr txBox="1">
            <a:spLocks noGrp="1"/>
          </p:cNvSpPr>
          <p:nvPr>
            <p:ph type="body" idx="1"/>
          </p:nvPr>
        </p:nvSpPr>
        <p:spPr>
          <a:xfrm>
            <a:off x="388944" y="2057400"/>
            <a:ext cx="43830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60" name="Google Shape;160;p80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1" name="Google Shape;161;p80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0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0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141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 Medium"/>
              <a:buNone/>
              <a:defRPr sz="3200"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1"/>
          <p:cNvSpPr txBox="1">
            <a:spLocks noGrp="1"/>
          </p:cNvSpPr>
          <p:nvPr>
            <p:ph type="body" idx="1"/>
          </p:nvPr>
        </p:nvSpPr>
        <p:spPr>
          <a:xfrm rot="5400000">
            <a:off x="3920330" y="-1705762"/>
            <a:ext cx="4351338" cy="1141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8" name="Google Shape;168;p8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9" name="Google Shape;169;p8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1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2"/>
          <p:cNvSpPr txBox="1">
            <a:spLocks noGrp="1"/>
          </p:cNvSpPr>
          <p:nvPr>
            <p:ph type="title"/>
          </p:nvPr>
        </p:nvSpPr>
        <p:spPr>
          <a:xfrm rot="5400000">
            <a:off x="7563391" y="1841431"/>
            <a:ext cx="5497039" cy="317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Roboto Mono"/>
              <a:buNone/>
              <a:defRPr sz="3200">
                <a:solidFill>
                  <a:srgbClr val="10386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82"/>
          <p:cNvSpPr txBox="1">
            <a:spLocks noGrp="1"/>
          </p:cNvSpPr>
          <p:nvPr>
            <p:ph type="body" idx="1"/>
          </p:nvPr>
        </p:nvSpPr>
        <p:spPr>
          <a:xfrm rot="5400000">
            <a:off x="1732201" y="-663336"/>
            <a:ext cx="5497040" cy="818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Char char="•"/>
              <a:defRPr>
                <a:solidFill>
                  <a:srgbClr val="103864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6" name="Google Shape;176;p82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7" name="Google Shape;177;p82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2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2"/>
          <p:cNvSpPr txBox="1"/>
          <p:nvPr/>
        </p:nvSpPr>
        <p:spPr>
          <a:xfrm>
            <a:off x="9155723" y="63393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sz="800" b="0" i="0" u="none" strike="noStrike" cap="none">
              <a:solidFill>
                <a:srgbClr val="10386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39274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71"/>
          <p:cNvSpPr txBox="1">
            <a:spLocks noGrp="1"/>
          </p:cNvSpPr>
          <p:nvPr>
            <p:ph type="body" idx="1"/>
          </p:nvPr>
        </p:nvSpPr>
        <p:spPr>
          <a:xfrm>
            <a:off x="388943" y="1825625"/>
            <a:ext cx="1139274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7" name="Google Shape;87;p7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12084" y="224287"/>
            <a:ext cx="1572880" cy="455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7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rgbClr val="103864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9" name="Google Shape;89;p71"/>
          <p:cNvSpPr txBox="1"/>
          <p:nvPr/>
        </p:nvSpPr>
        <p:spPr>
          <a:xfrm>
            <a:off x="-1190479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1"/>
          <p:cNvSpPr txBox="1"/>
          <p:nvPr/>
        </p:nvSpPr>
        <p:spPr>
          <a:xfrm>
            <a:off x="3906714" y="633930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10386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"/>
          <p:cNvGrpSpPr/>
          <p:nvPr/>
        </p:nvGrpSpPr>
        <p:grpSpPr>
          <a:xfrm>
            <a:off x="1352100" y="2431013"/>
            <a:ext cx="9487800" cy="1199299"/>
            <a:chOff x="1352101" y="2247783"/>
            <a:chExt cx="9487800" cy="1199299"/>
          </a:xfrm>
        </p:grpSpPr>
        <p:sp>
          <p:nvSpPr>
            <p:cNvPr id="187" name="Google Shape;187;p1"/>
            <p:cNvSpPr txBox="1"/>
            <p:nvPr/>
          </p:nvSpPr>
          <p:spPr>
            <a:xfrm>
              <a:off x="1352101" y="2247783"/>
              <a:ext cx="94878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Sora"/>
                <a:buNone/>
              </a:pPr>
              <a:r>
                <a:rPr lang="en-US" sz="4400" dirty="0" smtClean="0">
                  <a:solidFill>
                    <a:srgbClr val="FFFFFF"/>
                  </a:solidFill>
                  <a:latin typeface="Sora"/>
                  <a:ea typeface="Sora"/>
                  <a:cs typeface="Sora"/>
                  <a:sym typeface="Sora"/>
                </a:rPr>
                <a:t>Final Project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306290" y="3044482"/>
              <a:ext cx="5579400" cy="402600"/>
            </a:xfrm>
            <a:prstGeom prst="roundRect">
              <a:avLst>
                <a:gd name="adj" fmla="val 50000"/>
              </a:avLst>
            </a:prstGeom>
            <a:solidFill>
              <a:srgbClr val="F3C1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3864"/>
                </a:buClr>
                <a:buSzPts val="1800"/>
                <a:buFont typeface="Sora"/>
                <a:buNone/>
              </a:pPr>
              <a:r>
                <a:rPr lang="en-US" sz="1800">
                  <a:solidFill>
                    <a:srgbClr val="103864"/>
                  </a:solidFill>
                  <a:latin typeface="Sora"/>
                  <a:ea typeface="Sora"/>
                  <a:cs typeface="Sora"/>
                  <a:sym typeface="Sora"/>
                </a:rPr>
                <a:t>Probability Course - Sekolah Data Pacmann</a:t>
              </a:r>
              <a:endParaRPr sz="1800" b="0" i="0" u="none" strike="noStrike" cap="none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pic>
        <p:nvPicPr>
          <p:cNvPr id="189" name="Google Shape;1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2083" y="224287"/>
            <a:ext cx="1572882" cy="4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 txBox="1"/>
          <p:nvPr/>
        </p:nvSpPr>
        <p:spPr>
          <a:xfrm>
            <a:off x="10662473" y="6414143"/>
            <a:ext cx="128592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© 2022 – Pacmann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496312" y="6414143"/>
            <a:ext cx="7889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 Light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pacmann.io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"/>
          <p:cNvCxnSpPr/>
          <p:nvPr/>
        </p:nvCxnSpPr>
        <p:spPr>
          <a:xfrm>
            <a:off x="388943" y="6521865"/>
            <a:ext cx="14547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Charges variance between smoker and non smoker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943" y="1285336"/>
            <a:ext cx="11509980" cy="296748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Pencarian</a:t>
            </a:r>
            <a:r>
              <a:rPr lang="en-US" sz="2000" dirty="0" smtClean="0"/>
              <a:t> variance </a:t>
            </a:r>
            <a:r>
              <a:rPr lang="en-US" sz="2000" dirty="0" err="1" smtClean="0"/>
              <a:t>dari</a:t>
            </a:r>
            <a:r>
              <a:rPr lang="en-US" sz="2000" dirty="0" smtClean="0"/>
              <a:t> charges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analisa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pivot table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field </a:t>
            </a:r>
            <a:r>
              <a:rPr lang="en-US" sz="2000" dirty="0" err="1" smtClean="0"/>
              <a:t>valuenya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Kita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juga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averagenya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Average </a:t>
            </a:r>
            <a:r>
              <a:rPr lang="en-US" sz="2000" dirty="0" err="1" smtClean="0"/>
              <a:t>pada</a:t>
            </a:r>
            <a:r>
              <a:rPr lang="en-US" sz="2000" dirty="0" smtClean="0"/>
              <a:t> pivot table</a:t>
            </a:r>
            <a:endParaRPr lang="en-US" sz="2000" dirty="0"/>
          </a:p>
          <a:p>
            <a:r>
              <a:rPr lang="en-US" sz="2000" dirty="0" smtClean="0"/>
              <a:t>Variance </a:t>
            </a:r>
            <a:r>
              <a:rPr lang="en-US" sz="2000" dirty="0" err="1" smtClean="0"/>
              <a:t>dari</a:t>
            </a:r>
            <a:r>
              <a:rPr lang="en-US" sz="2000" dirty="0" smtClean="0"/>
              <a:t> charges 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non-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ialah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sebesar</a:t>
            </a:r>
            <a:r>
              <a:rPr lang="en-US" sz="2000" dirty="0" smtClean="0"/>
              <a:t> </a:t>
            </a:r>
            <a:r>
              <a:rPr lang="en-US" sz="2000" dirty="0"/>
              <a:t>$</a:t>
            </a:r>
            <a:r>
              <a:rPr lang="en-US" sz="2000" dirty="0" smtClean="0"/>
              <a:t>. 35.925.420,50 </a:t>
            </a:r>
            <a:r>
              <a:rPr lang="en-US" sz="2000" dirty="0" err="1" smtClean="0"/>
              <a:t>untuk</a:t>
            </a:r>
            <a:r>
              <a:rPr lang="en-US" sz="2000" dirty="0" smtClean="0"/>
              <a:t> non 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/>
              <a:t>$</a:t>
            </a:r>
            <a:r>
              <a:rPr lang="en-US" sz="2000" dirty="0" smtClean="0"/>
              <a:t>. 133.207.311,21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perokok</a:t>
            </a:r>
            <a:endParaRPr lang="en-US" sz="2000" dirty="0" smtClean="0"/>
          </a:p>
          <a:p>
            <a:r>
              <a:rPr lang="en-US" sz="2000" dirty="0" smtClean="0"/>
              <a:t>Total average charges </a:t>
            </a:r>
            <a:r>
              <a:rPr lang="en-US" sz="2000" dirty="0" err="1" smtClean="0"/>
              <a:t>dari</a:t>
            </a:r>
            <a:r>
              <a:rPr lang="en-US" sz="2000" dirty="0" smtClean="0"/>
              <a:t> non 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ialah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sebesar</a:t>
            </a:r>
            <a:r>
              <a:rPr lang="en-US" sz="2000" dirty="0" smtClean="0"/>
              <a:t> </a:t>
            </a:r>
            <a:r>
              <a:rPr lang="en-US" sz="2000" dirty="0"/>
              <a:t>$</a:t>
            </a:r>
            <a:r>
              <a:rPr lang="en-US" sz="2000" dirty="0" smtClean="0"/>
              <a:t>. 8.434,268 </a:t>
            </a:r>
            <a:r>
              <a:rPr lang="en-US" sz="2000" dirty="0" err="1" smtClean="0"/>
              <a:t>untuk</a:t>
            </a:r>
            <a:r>
              <a:rPr lang="en-US" sz="2000" dirty="0" smtClean="0"/>
              <a:t> non 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sebesar</a:t>
            </a:r>
            <a:r>
              <a:rPr lang="en-US" sz="2000" dirty="0" smtClean="0"/>
              <a:t> </a:t>
            </a:r>
            <a:r>
              <a:rPr lang="en-US" sz="2000" dirty="0"/>
              <a:t>$</a:t>
            </a:r>
            <a:r>
              <a:rPr lang="en-US" sz="2000" dirty="0" smtClean="0"/>
              <a:t>. 32.050,232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perokok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98" y="4448635"/>
            <a:ext cx="1029580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3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Smoker’s age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943" y="1311216"/>
            <a:ext cx="11509980" cy="2674188"/>
          </a:xfrm>
        </p:spPr>
        <p:txBody>
          <a:bodyPr>
            <a:normAutofit/>
          </a:bodyPr>
          <a:lstStyle/>
          <a:p>
            <a:r>
              <a:rPr lang="en-US" sz="2000" dirty="0"/>
              <a:t>Data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excel </a:t>
            </a:r>
            <a:r>
              <a:rPr lang="en-US" sz="2000" dirty="0" err="1"/>
              <a:t>dibuat</a:t>
            </a:r>
            <a:r>
              <a:rPr lang="en-US" sz="2000" dirty="0"/>
              <a:t> pivot </a:t>
            </a:r>
            <a:r>
              <a:rPr lang="en-US" sz="2000" dirty="0" err="1"/>
              <a:t>tablenya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analisa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.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Average </a:t>
            </a:r>
            <a:r>
              <a:rPr lang="en-US" sz="2000" dirty="0" err="1"/>
              <a:t>pada</a:t>
            </a:r>
            <a:r>
              <a:rPr lang="en-US" sz="2000" dirty="0"/>
              <a:t> pivot table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mean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Umur</a:t>
            </a:r>
            <a:r>
              <a:rPr lang="en-US" sz="2000" dirty="0"/>
              <a:t> </a:t>
            </a:r>
            <a:r>
              <a:rPr lang="en-US" sz="2000" dirty="0" err="1"/>
              <a:t>laki-laki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perempuan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perokok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non-</a:t>
            </a:r>
            <a:r>
              <a:rPr lang="en-US" sz="2000" dirty="0" err="1"/>
              <a:t>perokok</a:t>
            </a:r>
            <a:r>
              <a:rPr lang="en-US" sz="2000" dirty="0"/>
              <a:t> </a:t>
            </a:r>
            <a:r>
              <a:rPr lang="en-US" sz="2000" dirty="0" err="1" smtClean="0"/>
              <a:t>juga</a:t>
            </a:r>
            <a:endParaRPr lang="en-US" sz="2000" dirty="0" smtClean="0"/>
          </a:p>
          <a:p>
            <a:r>
              <a:rPr lang="en-US" sz="2000" dirty="0" err="1" smtClean="0"/>
              <a:t>Berdasarkan</a:t>
            </a:r>
            <a:r>
              <a:rPr lang="en-US" sz="2000" dirty="0" smtClean="0"/>
              <a:t> data average age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disimpulkan</a:t>
            </a:r>
            <a:r>
              <a:rPr lang="en-US" sz="2000" dirty="0" smtClean="0"/>
              <a:t> </a:t>
            </a:r>
            <a:r>
              <a:rPr lang="en-US" sz="2000" dirty="0" err="1" smtClean="0"/>
              <a:t>perbandingan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rata-rata </a:t>
            </a:r>
            <a:r>
              <a:rPr lang="en-US" sz="2000" dirty="0" err="1" smtClean="0"/>
              <a:t>umur</a:t>
            </a:r>
            <a:r>
              <a:rPr lang="en-US" sz="2000" dirty="0" smtClean="0"/>
              <a:t> </a:t>
            </a:r>
            <a:r>
              <a:rPr lang="en-US" sz="2000" dirty="0" err="1" smtClean="0"/>
              <a:t>laki-laki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perempuan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38,92 : 39,50.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73304"/>
              </p:ext>
            </p:extLst>
          </p:nvPr>
        </p:nvGraphicFramePr>
        <p:xfrm>
          <a:off x="1992000" y="4064843"/>
          <a:ext cx="8208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000"/>
                <a:gridCol w="2052000"/>
                <a:gridCol w="2052000"/>
                <a:gridCol w="2052000"/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Average of 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Grand 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39,69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39,06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39,39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38,61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38,45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38,51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Grand 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39,50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38,92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39,21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8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51da43991_0_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2800" dirty="0" smtClean="0"/>
              <a:t>Average of smoker and non-smoker charges with BMI &gt;25</a:t>
            </a:r>
            <a:endParaRPr lang="en-US" sz="2800" dirty="0"/>
          </a:p>
        </p:txBody>
      </p:sp>
      <p:sp>
        <p:nvSpPr>
          <p:cNvPr id="246" name="Google Shape;246;g1451da43991_0_0"/>
          <p:cNvSpPr txBox="1"/>
          <p:nvPr/>
        </p:nvSpPr>
        <p:spPr>
          <a:xfrm>
            <a:off x="401515" y="158437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kedalam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excel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tablenya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mempermudah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Average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average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charges yang smoker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non-smoker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BMI&gt;25,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baik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juga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average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charges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perbandingan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smoker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non-smoker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$35.116,910 : $8.644,955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3" y="3588588"/>
            <a:ext cx="10101948" cy="25826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2ad2f6649_0_9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58" name="Google Shape;258;g142ad2f6649_0_94"/>
          <p:cNvSpPr txBox="1"/>
          <p:nvPr/>
        </p:nvSpPr>
        <p:spPr>
          <a:xfrm>
            <a:off x="401515" y="1584375"/>
            <a:ext cx="1138890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fontAlgn="b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dipakai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dataset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Data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diambil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1338 orang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 ±39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Rata-rata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mereka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30,663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30,943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30,748.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menunjukkan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orang </a:t>
            </a:r>
            <a:r>
              <a:rPr lang="en-US" sz="2000" b="1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</a:t>
            </a:r>
            <a:r>
              <a:rPr lang="en-US" sz="20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sedikit</a:t>
            </a:r>
            <a:r>
              <a:rPr lang="en-US" sz="20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berlebih</a:t>
            </a:r>
            <a:r>
              <a:rPr lang="en-US" sz="2000" b="1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dikarenakan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sedikit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diatas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batas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normal (19-25)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342900" indent="-342900" fontAlgn="b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Rata-rata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seluruh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Rp.13.270,422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variance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146.652.372,153. Variance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sangat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variance. Hal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dikarenakan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adanya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beberapa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terkecil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Rp±1.000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Rp±63.000.</a:t>
            </a:r>
          </a:p>
          <a:p>
            <a:pPr marL="342900" indent="-342900" fontAlgn="b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orang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sedikit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perbedaan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bagi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rata-rata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35.116,910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bagi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8.633,955.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Perbedaan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rata-rata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mungkin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disebabkan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perbedaan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kondisi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</a:t>
            </a:r>
          </a:p>
          <a:p>
            <a:pPr marL="342900" indent="-342900" fontAlgn="b">
              <a:buFont typeface="Arial" panose="020B0604020202020204" pitchFamily="34" charset="0"/>
              <a:buChar char="•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2ad2f6649_0_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Categorical Variables Analysis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gender has the highest charges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8943" y="1825625"/>
            <a:ext cx="5960099" cy="435133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tagihan</a:t>
            </a:r>
            <a:r>
              <a:rPr lang="en-US" sz="2000" dirty="0" smtClean="0"/>
              <a:t> </a:t>
            </a:r>
            <a:r>
              <a:rPr lang="en-US" sz="2000" dirty="0" err="1" smtClean="0"/>
              <a:t>tiap</a:t>
            </a:r>
            <a:r>
              <a:rPr lang="en-US" sz="2000" dirty="0" smtClean="0"/>
              <a:t> gender, data </a:t>
            </a:r>
            <a:r>
              <a:rPr lang="en-US" sz="2000" dirty="0" err="1" smtClean="0"/>
              <a:t>dimasukkan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pivot table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gender </a:t>
            </a:r>
            <a:r>
              <a:rPr lang="en-US" sz="2000" dirty="0" err="1" smtClean="0"/>
              <a:t>pada</a:t>
            </a:r>
            <a:r>
              <a:rPr lang="en-US" sz="2000" dirty="0" smtClean="0"/>
              <a:t> column </a:t>
            </a:r>
            <a:r>
              <a:rPr lang="en-US" sz="2000" dirty="0" err="1" smtClean="0"/>
              <a:t>dan</a:t>
            </a:r>
            <a:r>
              <a:rPr lang="en-US" sz="2000" dirty="0" smtClean="0"/>
              <a:t> charges </a:t>
            </a:r>
            <a:r>
              <a:rPr lang="en-US" sz="2000" dirty="0" err="1" smtClean="0"/>
              <a:t>kedalam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value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SUM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total </a:t>
            </a:r>
            <a:r>
              <a:rPr lang="en-US" sz="2000" dirty="0" err="1" smtClean="0"/>
              <a:t>chargesnya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analisa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, total </a:t>
            </a:r>
            <a:r>
              <a:rPr lang="en-US" sz="2000" dirty="0" err="1" smtClean="0"/>
              <a:t>tagihan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gender </a:t>
            </a:r>
            <a:r>
              <a:rPr lang="en-US" sz="2000" dirty="0" err="1" smtClean="0"/>
              <a:t>ialah</a:t>
            </a:r>
            <a:r>
              <a:rPr lang="en-US" sz="2000" dirty="0" smtClean="0"/>
              <a:t>:</a:t>
            </a:r>
          </a:p>
          <a:p>
            <a:pPr>
              <a:tabLst>
                <a:tab pos="2155825" algn="l"/>
              </a:tabLst>
            </a:pPr>
            <a:r>
              <a:rPr lang="en-US" sz="2000" dirty="0" err="1" smtClean="0"/>
              <a:t>Perempuan</a:t>
            </a:r>
            <a:r>
              <a:rPr lang="en-US" sz="2000" dirty="0" smtClean="0"/>
              <a:t> 	= $. 8.321.061,195</a:t>
            </a:r>
          </a:p>
          <a:p>
            <a:pPr>
              <a:tabLst>
                <a:tab pos="2155825" algn="l"/>
              </a:tabLst>
            </a:pPr>
            <a:r>
              <a:rPr lang="en-US" sz="2000" dirty="0" err="1" smtClean="0"/>
              <a:t>Laki-laki</a:t>
            </a:r>
            <a:r>
              <a:rPr lang="en-US" sz="2000" dirty="0" smtClean="0"/>
              <a:t>	= $. 9.343.763,796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9904"/>
              </p:ext>
            </p:extLst>
          </p:nvPr>
        </p:nvGraphicFramePr>
        <p:xfrm>
          <a:off x="6947843" y="2013768"/>
          <a:ext cx="3600000" cy="1652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/>
                <a:gridCol w="1800000"/>
              </a:tblGrid>
              <a:tr h="413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Gender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Sum of charges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413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8.321.061,195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413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9.434.763,796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413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Grand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17.755.824,991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8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ad2f6649_0_10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smtClean="0"/>
              <a:t>Proportion </a:t>
            </a:r>
            <a:r>
              <a:rPr lang="en-US" dirty="0"/>
              <a:t>of smokers and non smokers</a:t>
            </a:r>
            <a:endParaRPr dirty="0"/>
          </a:p>
        </p:txBody>
      </p:sp>
      <p:sp>
        <p:nvSpPr>
          <p:cNvPr id="270" name="Google Shape;270;g142ad2f6649_0_104"/>
          <p:cNvSpPr txBox="1"/>
          <p:nvPr/>
        </p:nvSpPr>
        <p:spPr>
          <a:xfrm>
            <a:off x="401515" y="1584375"/>
            <a:ext cx="113889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 yang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kedalam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bentuk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excel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tablenya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mempermudah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Count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Setelah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itu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anggota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dibagi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seluruh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lang="en-US" sz="19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lang="en-US" sz="19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  <a:tabLst>
                <a:tab pos="3589338" algn="l"/>
                <a:tab pos="4752975" algn="l"/>
              </a:tabLst>
            </a:pPr>
            <a:r>
              <a:rPr lang="en-US" sz="19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19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: 0,205	= 20,5%</a:t>
            </a: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  <a:tabLst>
                <a:tab pos="3589338" algn="l"/>
                <a:tab pos="4752975" algn="l"/>
              </a:tabLst>
            </a:pP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: 0,795	= 79,5%</a:t>
            </a: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  <a:tabLst>
                <a:tab pos="3589338" algn="l"/>
              </a:tabLst>
            </a:pP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daripada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9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9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lang="en-US" sz="19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82" y="4171829"/>
            <a:ext cx="10108044" cy="17923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2ad2f6649_0_9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smtClean="0"/>
              <a:t>Proportion </a:t>
            </a:r>
            <a:r>
              <a:rPr lang="en-US" dirty="0"/>
              <a:t>of charges in each region</a:t>
            </a:r>
            <a:endParaRPr dirty="0"/>
          </a:p>
        </p:txBody>
      </p:sp>
      <p:sp>
        <p:nvSpPr>
          <p:cNvPr id="276" name="Google Shape;276;g142ad2f6649_0_99"/>
          <p:cNvSpPr txBox="1"/>
          <p:nvPr/>
        </p:nvSpPr>
        <p:spPr>
          <a:xfrm>
            <a:off x="401515" y="1584375"/>
            <a:ext cx="1138890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kedalam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excel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tablenya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mempermudah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SUM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keseluruhan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tiap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region.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Setelah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itu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tiap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lalu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bagikan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seluruh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seluruh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tiap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region:</a:t>
            </a: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  <a:tabLst>
                <a:tab pos="3054350" algn="l"/>
                <a:tab pos="3406775" algn="l"/>
                <a:tab pos="4305300" algn="l"/>
              </a:tabLst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Northeast	=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0,245	= 24,5%</a:t>
            </a: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  <a:tabLst>
                <a:tab pos="3054350" algn="l"/>
                <a:tab pos="3406775" algn="l"/>
                <a:tab pos="4305300" algn="l"/>
              </a:tabLst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Northwest	=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0,227	= 22,7%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  <a:tabLst>
                <a:tab pos="3054350" algn="l"/>
                <a:tab pos="3406775" algn="l"/>
                <a:tab pos="4305300" algn="l"/>
              </a:tabLst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Southeast	=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0,302	= 30,2%</a:t>
            </a: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  <a:tabLst>
                <a:tab pos="3054350" algn="l"/>
                <a:tab pos="3406775" algn="l"/>
                <a:tab pos="4305300" algn="l"/>
              </a:tabLst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Southwest	=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	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0,226	= 22,6%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85910"/>
              </p:ext>
            </p:extLst>
          </p:nvPr>
        </p:nvGraphicFramePr>
        <p:xfrm>
          <a:off x="6104731" y="3021333"/>
          <a:ext cx="5040000" cy="1874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0"/>
                <a:gridCol w="25200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Region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Sum of charges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northeast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4.343.668,583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northwest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4.035.711,997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southeast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5.363.689,763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southwest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4.012.754,648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Grand 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17.755.824,991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51da43991_0_10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smtClean="0"/>
              <a:t>Distribution shapes of each region</a:t>
            </a:r>
            <a:endParaRPr lang="en-US" dirty="0"/>
          </a:p>
        </p:txBody>
      </p:sp>
      <p:sp>
        <p:nvSpPr>
          <p:cNvPr id="282" name="Google Shape;282;g1451da43991_0_10"/>
          <p:cNvSpPr txBox="1"/>
          <p:nvPr/>
        </p:nvSpPr>
        <p:spPr>
          <a:xfrm>
            <a:off x="401515" y="1584375"/>
            <a:ext cx="6775662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tiap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daerah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aplikasi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Tabelau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charges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menjadi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bin. Data charges(bin)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dimasukkan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row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(count)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column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tiap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daerah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memasukkan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filter region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kedalamnya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masing-masing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skewed distribution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right skewed.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70" y="1457865"/>
            <a:ext cx="4738427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51da43991_0_15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smtClean="0"/>
              <a:t>Probability of a Woman Also a Smoker</a:t>
            </a:r>
            <a:endParaRPr dirty="0"/>
          </a:p>
        </p:txBody>
      </p:sp>
      <p:sp>
        <p:nvSpPr>
          <p:cNvPr id="288" name="Google Shape;288;g1451da43991_0_15"/>
          <p:cNvSpPr txBox="1"/>
          <p:nvPr/>
        </p:nvSpPr>
        <p:spPr>
          <a:xfrm>
            <a:off x="401515" y="1584375"/>
            <a:ext cx="11623708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perlu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diantara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seluruh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itu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merupakan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Data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diolah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seluruh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seluruh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data.</a:t>
            </a:r>
            <a:endParaRPr sz="18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merokok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sebanyak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115 orang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sebanyak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274 orang.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lalu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dihitung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membagi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0,42</a:t>
            </a:r>
            <a:endParaRPr sz="18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4284791"/>
            <a:ext cx="7200000" cy="1273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401515" y="1584375"/>
            <a:ext cx="11388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Introduction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Descriptive Statistic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Categorical Variables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Continuous Variables Analysis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Variables Correlation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Hypothesis Testing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Conclusion</a:t>
            </a:r>
            <a:endParaRPr sz="200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2ad2f6649_0_10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94" name="Google Shape;294;g142ad2f6649_0_109"/>
          <p:cNvSpPr txBox="1"/>
          <p:nvPr/>
        </p:nvSpPr>
        <p:spPr>
          <a:xfrm>
            <a:off x="401515" y="1584375"/>
            <a:ext cx="11388900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beberapa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seperti</a:t>
            </a:r>
            <a:endParaRPr lang="en-US" sz="2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558800" lvl="0" indent="-457200" algn="just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Total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oleh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semuanya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9.434.763,796</a:t>
            </a:r>
          </a:p>
          <a:p>
            <a:pPr marL="558800" lvl="0" indent="-457200" algn="just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79,5%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20,5%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558800" lvl="0" indent="-457200" algn="just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tiap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relative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berbeda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jauh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proporsi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tertinggi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southeast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30,2%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diikuti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northeast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24,5%,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lalu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northwest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southwest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masing-masing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22,7%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22,6%.</a:t>
            </a:r>
          </a:p>
          <a:p>
            <a:pPr marL="558800" lvl="0" indent="-457200" algn="just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distribusi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tiap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region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skewed right</a:t>
            </a:r>
          </a:p>
          <a:p>
            <a:pPr marL="558800" lvl="0" indent="-457200" algn="just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0,42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(1-0,42) = 0,58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mengikuti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Axiom of Probability.</a:t>
            </a:r>
          </a:p>
          <a:p>
            <a:pPr marL="558800" lvl="0" indent="-457200" algn="just">
              <a:buClr>
                <a:srgbClr val="103864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+mj-lt"/>
              <a:buAutoNum type="arabicPeriod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2ad2f6649_0_6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Continuous Variables Analysis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2ad2f6649_0_11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2800" b="1" dirty="0"/>
              <a:t>Probability of someone has high charges given </a:t>
            </a:r>
            <a:r>
              <a:rPr lang="en-US" sz="2800" b="1" dirty="0" smtClean="0"/>
              <a:t>they’re BMI</a:t>
            </a:r>
            <a:endParaRPr sz="2800" b="1" dirty="0"/>
          </a:p>
        </p:txBody>
      </p:sp>
      <p:sp>
        <p:nvSpPr>
          <p:cNvPr id="306" name="Google Shape;306;g142ad2f6649_0_114"/>
          <p:cNvSpPr txBox="1"/>
          <p:nvPr/>
        </p:nvSpPr>
        <p:spPr>
          <a:xfrm>
            <a:off x="401515" y="15843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BMInya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harus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mengklasifikasi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bagaimana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saya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chargesnya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$.16.700.</a:t>
            </a:r>
          </a:p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Setelah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itu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lakukan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orang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  25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25.</a:t>
            </a:r>
          </a:p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excel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semua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orang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berbeda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Terdapat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334 orang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&gt; $.16.700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dimana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terdapat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51 orang yang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 25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283 orang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25.</a:t>
            </a:r>
          </a:p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 25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$16.700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= 51/334 = </a:t>
            </a:r>
            <a:r>
              <a:rPr lang="en-US" sz="18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0,153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 $16.700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= 283/334 = </a:t>
            </a:r>
            <a:r>
              <a:rPr lang="en-US" sz="18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0,847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2ad2f6649_0_119"/>
          <p:cNvSpPr txBox="1">
            <a:spLocks noGrp="1"/>
          </p:cNvSpPr>
          <p:nvPr>
            <p:ph type="title"/>
          </p:nvPr>
        </p:nvSpPr>
        <p:spPr>
          <a:xfrm>
            <a:off x="388943" y="192599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2750" b="1" dirty="0" smtClean="0"/>
              <a:t>Probability Someone have charges &gt;$16.700 if they’re smoker</a:t>
            </a:r>
            <a:endParaRPr lang="en-US" sz="2750" b="1" dirty="0"/>
          </a:p>
        </p:txBody>
      </p:sp>
      <p:sp>
        <p:nvSpPr>
          <p:cNvPr id="312" name="Google Shape;312;g142ad2f6649_0_119"/>
          <p:cNvSpPr txBox="1"/>
          <p:nvPr/>
        </p:nvSpPr>
        <p:spPr>
          <a:xfrm>
            <a:off x="384263" y="1500987"/>
            <a:ext cx="113889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1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1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21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1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&gt;$16.700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harus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diantaranya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&gt;$16.700.</a:t>
            </a:r>
          </a:p>
          <a:p>
            <a:pPr marL="45720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excel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&gt;$16.700.</a:t>
            </a:r>
          </a:p>
          <a:p>
            <a:pPr marL="45720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sebanyak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274 orang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diantaranya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terdapat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254 orang yang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&gt;$16.700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20 orang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&lt;$16.700.</a:t>
            </a:r>
          </a:p>
          <a:p>
            <a:pPr marL="45720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&gt;$16.700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merupakan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1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21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= 254/274 = </a:t>
            </a:r>
            <a:r>
              <a:rPr lang="en-US" sz="21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0,927.</a:t>
            </a:r>
            <a:endParaRPr lang="en-US" sz="21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endParaRPr sz="21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51da43991_0_20"/>
          <p:cNvSpPr txBox="1">
            <a:spLocks noGrp="1"/>
          </p:cNvSpPr>
          <p:nvPr>
            <p:ph type="title"/>
          </p:nvPr>
        </p:nvSpPr>
        <p:spPr>
          <a:xfrm>
            <a:off x="388943" y="192600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3000" b="1" dirty="0" smtClean="0"/>
              <a:t>Probability of a smoker with BMI &gt; 25 will get </a:t>
            </a:r>
            <a:br>
              <a:rPr lang="en-US" sz="3000" b="1" dirty="0" smtClean="0"/>
            </a:br>
            <a:r>
              <a:rPr lang="en-US" sz="3000" b="1" dirty="0" smtClean="0"/>
              <a:t>charges &gt;16.700</a:t>
            </a:r>
            <a:endParaRPr lang="en-US" sz="3000" b="1" dirty="0"/>
          </a:p>
        </p:txBody>
      </p:sp>
      <p:sp>
        <p:nvSpPr>
          <p:cNvPr id="318" name="Google Shape;318;g1451da43991_0_20"/>
          <p:cNvSpPr txBox="1"/>
          <p:nvPr/>
        </p:nvSpPr>
        <p:spPr>
          <a:xfrm>
            <a:off x="401515" y="1584375"/>
            <a:ext cx="113889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&gt;$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16.700,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harus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diantaranya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&gt;$16.700.</a:t>
            </a:r>
          </a:p>
          <a:p>
            <a:pPr marL="45720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excel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&gt;$16.700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sebanyak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219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orang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diantaranya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215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orang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&gt;$16.700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4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orang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&lt;$16.700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eluang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&gt;$16.700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= 215/219 = </a:t>
            </a:r>
            <a:r>
              <a:rPr lang="en-US" sz="20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0,982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Sedangkan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charges &lt;$16.700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= 4/219 = </a:t>
            </a:r>
            <a:r>
              <a:rPr lang="en-US" sz="20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0,018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indent="-355600" algn="just"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51da43991_0_31"/>
          <p:cNvSpPr txBox="1">
            <a:spLocks noGrp="1"/>
          </p:cNvSpPr>
          <p:nvPr>
            <p:ph type="title"/>
          </p:nvPr>
        </p:nvSpPr>
        <p:spPr>
          <a:xfrm>
            <a:off x="294057" y="209854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sz="2750" b="1" dirty="0" smtClean="0"/>
              <a:t>Which is more likely, someone with BMI &gt; 25 has charges </a:t>
            </a:r>
            <a:br>
              <a:rPr lang="en-US" sz="2750" b="1" dirty="0" smtClean="0"/>
            </a:br>
            <a:r>
              <a:rPr lang="en-US" sz="2750" b="1" dirty="0" smtClean="0"/>
              <a:t>&gt; 16.700 or someone with BMI &lt; 25 has charges &gt; 16.700</a:t>
            </a:r>
            <a:endParaRPr sz="2750" b="1" dirty="0"/>
          </a:p>
        </p:txBody>
      </p:sp>
      <p:sp>
        <p:nvSpPr>
          <p:cNvPr id="324" name="Google Shape;324;g1451da43991_0_31"/>
          <p:cNvSpPr txBox="1"/>
          <p:nvPr/>
        </p:nvSpPr>
        <p:spPr>
          <a:xfrm>
            <a:off x="410141" y="1549869"/>
            <a:ext cx="11388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pertanyaan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nomor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bagian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Continous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Analysis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dicari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berapa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 25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&gt;$16.700.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diketahui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&gt;$16.700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0,847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peluang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 25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&gt;$16.700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0,153.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mungkin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&gt;$16.700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 25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025" y="166719"/>
            <a:ext cx="1150998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is more likely, </a:t>
            </a:r>
            <a:r>
              <a:rPr lang="en-US" b="1" dirty="0" smtClean="0"/>
              <a:t>smoker </a:t>
            </a:r>
            <a:r>
              <a:rPr lang="en-US" b="1" dirty="0"/>
              <a:t>with BMI &gt; 25 has charges </a:t>
            </a:r>
            <a:br>
              <a:rPr lang="en-US" b="1" dirty="0"/>
            </a:br>
            <a:r>
              <a:rPr lang="en-US" b="1" dirty="0"/>
              <a:t>&gt; 16.700 or </a:t>
            </a:r>
            <a:r>
              <a:rPr lang="en-US" b="1" dirty="0" smtClean="0"/>
              <a:t>non-smoker </a:t>
            </a:r>
            <a:r>
              <a:rPr lang="en-US" b="1" dirty="0"/>
              <a:t>with BMI </a:t>
            </a:r>
            <a:r>
              <a:rPr lang="en-US" b="1" dirty="0" smtClean="0"/>
              <a:t>&gt; </a:t>
            </a:r>
            <a:r>
              <a:rPr lang="en-US" b="1" dirty="0"/>
              <a:t>25 has charges &gt; 16.700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8943" y="1285336"/>
            <a:ext cx="11509980" cy="4891627"/>
          </a:xfrm>
        </p:spPr>
        <p:txBody>
          <a:bodyPr>
            <a:normAutofit/>
          </a:bodyPr>
          <a:lstStyle/>
          <a:p>
            <a:pPr lvl="0" algn="just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peluang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perokok</a:t>
            </a:r>
            <a:r>
              <a:rPr lang="en-US" sz="2000" dirty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non-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/>
              <a:t>BMI &gt; 25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tagihan</a:t>
            </a:r>
            <a:r>
              <a:rPr lang="en-US" sz="2000" dirty="0"/>
              <a:t> &gt;$16.700,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non-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 </a:t>
            </a:r>
            <a:r>
              <a:rPr lang="en-US" sz="2000" dirty="0" err="1"/>
              <a:t>dengan</a:t>
            </a:r>
            <a:r>
              <a:rPr lang="en-US" sz="2000" dirty="0"/>
              <a:t> BMI &gt; 25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tagihan</a:t>
            </a:r>
            <a:r>
              <a:rPr lang="en-US" sz="2000" dirty="0"/>
              <a:t> &gt;$16.700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/>
              <a:t>Analisa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pivot table </a:t>
            </a:r>
            <a:r>
              <a:rPr lang="en-US" sz="2000" dirty="0" err="1"/>
              <a:t>dari</a:t>
            </a:r>
            <a:r>
              <a:rPr lang="en-US" sz="2000" dirty="0"/>
              <a:t> excel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non-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BMI &gt; 25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charges &gt;$16.700.</a:t>
            </a:r>
          </a:p>
          <a:p>
            <a:pPr lvl="0" algn="just"/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analisa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pivot table,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orang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BMI &gt; 25 </a:t>
            </a:r>
            <a:r>
              <a:rPr lang="en-US" sz="2000" dirty="0" err="1" smtClean="0"/>
              <a:t>dan</a:t>
            </a:r>
            <a:r>
              <a:rPr lang="en-US" sz="2000" dirty="0" smtClean="0"/>
              <a:t> charges &gt; $16.700 </a:t>
            </a:r>
            <a:r>
              <a:rPr lang="en-US" sz="2000" dirty="0" err="1" smtClean="0"/>
              <a:t>ialah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283 orang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215 orang </a:t>
            </a:r>
            <a:r>
              <a:rPr lang="en-US" sz="2000" dirty="0" err="1" smtClean="0"/>
              <a:t>diantaranya</a:t>
            </a:r>
            <a:r>
              <a:rPr lang="en-US" sz="2000" dirty="0" smtClean="0"/>
              <a:t> 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68 orang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non-</a:t>
            </a:r>
            <a:r>
              <a:rPr lang="en-US" sz="2000" dirty="0" err="1" smtClean="0"/>
              <a:t>perokok</a:t>
            </a:r>
            <a:r>
              <a:rPr lang="en-US" sz="2000" dirty="0" smtClean="0"/>
              <a:t>.</a:t>
            </a:r>
          </a:p>
          <a:p>
            <a:pPr lvl="0" algn="just"/>
            <a:r>
              <a:rPr lang="en-US" sz="2000" dirty="0" err="1" smtClean="0"/>
              <a:t>Peluang</a:t>
            </a:r>
            <a:r>
              <a:rPr lang="en-US" sz="2000" dirty="0" smtClean="0"/>
              <a:t> 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BMI &gt; 25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charges &gt;$16.700 </a:t>
            </a:r>
            <a:r>
              <a:rPr lang="en-US" sz="2000" dirty="0" err="1" smtClean="0"/>
              <a:t>ialah</a:t>
            </a:r>
            <a:r>
              <a:rPr lang="en-US" sz="2000" dirty="0" smtClean="0"/>
              <a:t> = 215/283 = </a:t>
            </a:r>
            <a:r>
              <a:rPr lang="en-US" sz="2000" b="1" dirty="0" smtClean="0"/>
              <a:t>0,76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peluang</a:t>
            </a:r>
            <a:r>
              <a:rPr lang="en-US" sz="2000" dirty="0" smtClean="0"/>
              <a:t> non-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BMI  &gt; 25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charges &gt; $16.700 </a:t>
            </a:r>
            <a:r>
              <a:rPr lang="en-US" sz="2000" dirty="0" err="1" smtClean="0"/>
              <a:t>ialah</a:t>
            </a:r>
            <a:r>
              <a:rPr lang="en-US" sz="2000" dirty="0" smtClean="0"/>
              <a:t> = 68/283 = </a:t>
            </a:r>
            <a:r>
              <a:rPr lang="en-US" sz="2000" b="1" dirty="0" smtClean="0"/>
              <a:t>0,24</a:t>
            </a:r>
            <a:r>
              <a:rPr lang="en-US" sz="2000" dirty="0" smtClean="0"/>
              <a:t>.</a:t>
            </a:r>
          </a:p>
          <a:p>
            <a:pPr lvl="0" algn="just"/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mungkin</a:t>
            </a:r>
            <a:r>
              <a:rPr lang="en-US" sz="2000" dirty="0" smtClean="0"/>
              <a:t>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BMI &gt; 25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charges &gt;$16.700 </a:t>
            </a:r>
            <a:r>
              <a:rPr lang="en-US" sz="2000" dirty="0" err="1" smtClean="0"/>
              <a:t>dibanding</a:t>
            </a:r>
            <a:r>
              <a:rPr lang="en-US" sz="2000" dirty="0" smtClean="0"/>
              <a:t> non-</a:t>
            </a:r>
            <a:r>
              <a:rPr lang="en-US" sz="2000" dirty="0" err="1" smtClean="0"/>
              <a:t>perokok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BMI &gt; 25.</a:t>
            </a: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3908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2ad2f6649_0_12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330" name="Google Shape;330;g142ad2f6649_0_124"/>
          <p:cNvSpPr txBox="1"/>
          <p:nvPr/>
        </p:nvSpPr>
        <p:spPr>
          <a:xfrm>
            <a:off x="401515" y="1584375"/>
            <a:ext cx="11388900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Berdasarkan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data-data yang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telah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didapatkan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dapat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diketahui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beberapa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hal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seperti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:</a:t>
            </a: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mungkin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seseorang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charges &gt; $16.700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jika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dia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BMI &gt; 25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dibandingkan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BMI &lt; 25.</a:t>
            </a:r>
          </a:p>
          <a:p>
            <a:pPr marL="558800" lvl="0" indent="-457200" algn="just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Jika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seseorang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itu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seorang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mungkin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dia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charges &gt;$16.700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daripada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charges&lt;</a:t>
            </a:r>
            <a:r>
              <a:rPr lang="en-US" sz="20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$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16.700.</a:t>
            </a:r>
          </a:p>
          <a:p>
            <a:pPr marL="558800" lvl="0" indent="-457200" algn="just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Peluang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seorang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BMI &gt; 25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charges &gt;$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16.700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tinggi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dibandingkan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BMI &gt; 25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charges &lt;</a:t>
            </a:r>
            <a:r>
              <a:rPr lang="en-US" sz="20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$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16.700.</a:t>
            </a:r>
          </a:p>
          <a:p>
            <a:pPr marL="558800" lvl="0" indent="-457200" algn="just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mungkin</a:t>
            </a:r>
            <a:r>
              <a:rPr lang="en-US" sz="20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seorang</a:t>
            </a:r>
            <a:r>
              <a:rPr lang="en-US" sz="20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dengan</a:t>
            </a:r>
            <a:r>
              <a:rPr lang="en-US" sz="20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BMI &gt; 25 </a:t>
            </a:r>
            <a:r>
              <a:rPr lang="en-US" sz="20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memiliki</a:t>
            </a:r>
            <a:r>
              <a:rPr lang="en-US" sz="20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charges &gt;$16.700 </a:t>
            </a:r>
            <a:r>
              <a:rPr lang="en-US" sz="20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dibanding</a:t>
            </a:r>
            <a:r>
              <a:rPr lang="en-US" sz="20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non-</a:t>
            </a:r>
            <a:r>
              <a:rPr lang="en-US" sz="20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dan</a:t>
            </a:r>
            <a:r>
              <a:rPr lang="en-US" sz="20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BMI &gt; 25.</a:t>
            </a:r>
          </a:p>
          <a:p>
            <a:pPr marL="558800" lvl="0" indent="-457200" algn="just">
              <a:buClr>
                <a:srgbClr val="103864"/>
              </a:buClr>
              <a:buSzPts val="2000"/>
              <a:buFont typeface="+mj-lt"/>
              <a:buAutoNum type="arabicPeriod"/>
            </a:pPr>
            <a:endParaRPr sz="2000" dirty="0">
              <a:solidFill>
                <a:srgbClr val="103864"/>
              </a:solidFill>
              <a:latin typeface="Sora" panose="020B0604020202020204" charset="0"/>
              <a:ea typeface="Sora"/>
              <a:cs typeface="Sora" panose="020B0604020202020204" charset="0"/>
              <a:sym typeface="S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 panose="020B0604020202020204" charset="0"/>
              <a:ea typeface="Sora"/>
              <a:cs typeface="Sora" panose="020B0604020202020204" charset="0"/>
              <a:sym typeface="S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2ad2f6649_0_14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Variables Correlation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2ad2f6649_0_15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Correlation </a:t>
            </a:r>
            <a:endParaRPr/>
          </a:p>
        </p:txBody>
      </p:sp>
      <p:sp>
        <p:nvSpPr>
          <p:cNvPr id="342" name="Google Shape;342;g142ad2f6649_0_154"/>
          <p:cNvSpPr txBox="1"/>
          <p:nvPr/>
        </p:nvSpPr>
        <p:spPr>
          <a:xfrm>
            <a:off x="401515" y="1584375"/>
            <a:ext cx="113889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hubungan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data-data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seperti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berikut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aplikasi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Tableau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memudahkan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serta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filter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terhadap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variable-variable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diiginkan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Jika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dilihat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secara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keseluruhan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20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0,10927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dimana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sepertinya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charges.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Tetapi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apabila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filter data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naik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menjadi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b="1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0,80648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menjadi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semakin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kuat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berarti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apabila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merupakan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korelasi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antara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juga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semakin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positif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2ad2f6649_0_69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Hypothesis Testing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2ad2f6649_0_129"/>
          <p:cNvSpPr txBox="1">
            <a:spLocks noGrp="1"/>
          </p:cNvSpPr>
          <p:nvPr>
            <p:ph type="title"/>
          </p:nvPr>
        </p:nvSpPr>
        <p:spPr>
          <a:xfrm>
            <a:off x="371691" y="201223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Smoker’s charges are higher than non smoker’s</a:t>
            </a:r>
            <a:endParaRPr dirty="0"/>
          </a:p>
        </p:txBody>
      </p:sp>
      <p:sp>
        <p:nvSpPr>
          <p:cNvPr id="354" name="Google Shape;354;g142ad2f6649_0_129"/>
          <p:cNvSpPr txBox="1"/>
          <p:nvPr/>
        </p:nvSpPr>
        <p:spPr>
          <a:xfrm>
            <a:off x="-1" y="1273824"/>
            <a:ext cx="7410092" cy="453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smoker &gt; charges non smoker,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harus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analysis di excel.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T-test: Two Sample Assuming Unequal Variances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null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alternatifnya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lang="en-US" sz="17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H0: </a:t>
            </a:r>
            <a:r>
              <a:rPr lang="el-GR" sz="1700" b="1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Sora" panose="020B0604020202020204" charset="0"/>
                <a:sym typeface="Sora"/>
              </a:rPr>
              <a:t>μ</a:t>
            </a:r>
            <a:r>
              <a:rPr lang="en-US" sz="17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7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charges</a:t>
            </a: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7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smoker = </a:t>
            </a:r>
            <a:r>
              <a:rPr lang="el-GR" sz="1700" b="1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Sora" panose="020B0604020202020204" charset="0"/>
                <a:sym typeface="Sora"/>
              </a:rPr>
              <a:t>μ</a:t>
            </a:r>
            <a:r>
              <a:rPr lang="en-US" sz="17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 charges non smoker. H1: </a:t>
            </a:r>
            <a:r>
              <a:rPr lang="el-GR" sz="1700" b="1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μ</a:t>
            </a:r>
            <a:r>
              <a:rPr lang="en-US" sz="17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 charges smoker &gt; </a:t>
            </a:r>
            <a:r>
              <a:rPr lang="el-GR" sz="1700" b="1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μ</a:t>
            </a:r>
            <a:r>
              <a:rPr lang="en-US" sz="17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 charges non smoker. </a:t>
            </a: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Tingkat </a:t>
            </a:r>
            <a:r>
              <a:rPr lang="en-US" sz="17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signifikasi</a:t>
            </a: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(alpha) = 0,05 </a:t>
            </a:r>
            <a:r>
              <a:rPr lang="en-US" sz="17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dan</a:t>
            </a: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digunakan</a:t>
            </a: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t-test one tail </a:t>
            </a:r>
            <a:r>
              <a:rPr lang="en-US" sz="17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untuk</a:t>
            </a: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melihat</a:t>
            </a: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perbandingan</a:t>
            </a:r>
            <a:endParaRPr sz="17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Result</a:t>
            </a:r>
            <a:endParaRPr sz="17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just"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p-value yang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dapatkan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2,7914E-103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 stat 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= 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32,75188777.</a:t>
            </a:r>
            <a:endParaRPr sz="17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○"/>
            </a:pP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nilai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p-value&lt; alpha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 stat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daripada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 critical,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H0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belum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statistik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membuktikan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daripada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non-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sz="17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2356281"/>
            <a:ext cx="4680000" cy="214543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2ad2f6649_0_13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smtClean="0"/>
              <a:t>BMI &gt;= 25 charges are higher than BMI &lt; 25</a:t>
            </a:r>
            <a:endParaRPr dirty="0"/>
          </a:p>
        </p:txBody>
      </p:sp>
      <p:sp>
        <p:nvSpPr>
          <p:cNvPr id="360" name="Google Shape;360;g142ad2f6649_0_134"/>
          <p:cNvSpPr txBox="1"/>
          <p:nvPr/>
        </p:nvSpPr>
        <p:spPr>
          <a:xfrm>
            <a:off x="401515" y="1584375"/>
            <a:ext cx="7025828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&gt; 25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charges 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&lt; 25,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harus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analysis di excel.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T-test: Two Sample Assuming Unequal Variances.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null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alternatifnya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H0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l-GR" sz="1800" b="1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Sora" panose="020B0604020202020204" charset="0"/>
                <a:sym typeface="Sora"/>
              </a:rPr>
              <a:t>μ</a:t>
            </a:r>
            <a:r>
              <a:rPr lang="el-GR" sz="18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8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charges BMI &gt; 25 </a:t>
            </a:r>
            <a:r>
              <a:rPr lang="en-US" sz="1800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= </a:t>
            </a:r>
            <a:r>
              <a:rPr lang="el-GR" sz="1800" b="1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Sora" panose="020B0604020202020204" charset="0"/>
                <a:sym typeface="Sora"/>
              </a:rPr>
              <a:t>μ</a:t>
            </a:r>
            <a:r>
              <a:rPr lang="el-GR" sz="1800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 </a:t>
            </a:r>
            <a:r>
              <a:rPr lang="en-US" sz="18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charges BMI &lt; 25. </a:t>
            </a:r>
            <a:r>
              <a:rPr lang="en-US" sz="1800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H1: </a:t>
            </a:r>
            <a:r>
              <a:rPr lang="el-GR" sz="1800" b="1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μ</a:t>
            </a:r>
            <a:r>
              <a:rPr lang="el-GR" sz="1800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 </a:t>
            </a:r>
            <a:r>
              <a:rPr lang="en-US" sz="18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charges BMI &gt; 25 </a:t>
            </a:r>
            <a:r>
              <a:rPr lang="en-US" sz="1800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&gt; </a:t>
            </a:r>
            <a:r>
              <a:rPr lang="el-GR" sz="1800" b="1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μ</a:t>
            </a:r>
            <a:r>
              <a:rPr lang="el-GR" sz="1800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 </a:t>
            </a:r>
            <a:r>
              <a:rPr lang="en-US" sz="18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charges BMI &lt; 25. </a:t>
            </a:r>
            <a:r>
              <a:rPr lang="en-US" sz="18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Tingkat </a:t>
            </a:r>
            <a:r>
              <a:rPr lang="en-US" sz="18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signifikasi</a:t>
            </a:r>
            <a:r>
              <a:rPr lang="en-US" sz="18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(alpha) = </a:t>
            </a:r>
            <a:r>
              <a:rPr lang="en-US" sz="18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5% </a:t>
            </a:r>
            <a:r>
              <a:rPr lang="en-US" sz="18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atau</a:t>
            </a:r>
            <a:r>
              <a:rPr lang="en-US" sz="18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0,05 </a:t>
            </a:r>
            <a:r>
              <a:rPr lang="en-US" sz="18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dan</a:t>
            </a:r>
            <a:r>
              <a:rPr lang="en-US" sz="18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digunakan</a:t>
            </a:r>
            <a:r>
              <a:rPr lang="en-US" sz="18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t-test one tail </a:t>
            </a:r>
            <a:r>
              <a:rPr lang="en-US" sz="18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untuk</a:t>
            </a:r>
            <a:r>
              <a:rPr lang="en-US" sz="18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melihat</a:t>
            </a:r>
            <a:r>
              <a:rPr lang="en-US" sz="18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perbandingannya</a:t>
            </a:r>
            <a:r>
              <a:rPr lang="en-US" sz="18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.</a:t>
            </a:r>
          </a:p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8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Result</a:t>
            </a:r>
          </a:p>
          <a:p>
            <a:pPr marL="896938" lvl="0" indent="-447675" algn="just"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p-value = 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2,63340223679579E-09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atau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0,0000000026.</a:t>
            </a:r>
          </a:p>
          <a:p>
            <a:pPr marL="896938" lvl="0" indent="-447675" algn="just">
              <a:buClr>
                <a:srgbClr val="103864"/>
              </a:buClr>
              <a:buSzPts val="2000"/>
              <a:buFont typeface="Courier New" panose="02070309020205020404" pitchFamily="49" charset="0"/>
              <a:buChar char="o"/>
            </a:pP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p-value &lt; alpha,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tolak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H0,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belum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statistik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membuktikan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18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&gt; 25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8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18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&lt; 25 </a:t>
            </a:r>
            <a:endParaRPr lang="en-US" sz="18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2214304"/>
            <a:ext cx="4680000" cy="242939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451da43991_0_36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 smtClean="0"/>
              <a:t>Male BMI is the same with female BMI</a:t>
            </a:r>
            <a:endParaRPr dirty="0"/>
          </a:p>
        </p:txBody>
      </p:sp>
      <p:sp>
        <p:nvSpPr>
          <p:cNvPr id="366" name="Google Shape;366;g1451da43991_0_36"/>
          <p:cNvSpPr txBox="1"/>
          <p:nvPr/>
        </p:nvSpPr>
        <p:spPr>
          <a:xfrm>
            <a:off x="401515" y="1584375"/>
            <a:ext cx="6939564" cy="427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apakah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&gt;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harus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melakukan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melihat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hasil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uji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menggunakan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analysis di excel.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T-test: Two Sample Assuming Unequal Variances.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null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alternatifnya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700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H0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r>
              <a:rPr lang="el-GR" sz="1700" b="1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Sora" panose="020B0604020202020204" charset="0"/>
                <a:sym typeface="Sora"/>
              </a:rPr>
              <a:t>μ</a:t>
            </a:r>
            <a:r>
              <a:rPr lang="el-GR" sz="17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7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BMI male = </a:t>
            </a:r>
            <a:r>
              <a:rPr lang="el-GR" sz="1700" b="1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Sora" panose="020B0604020202020204" charset="0"/>
                <a:sym typeface="Sora"/>
              </a:rPr>
              <a:t>μ</a:t>
            </a:r>
            <a:r>
              <a:rPr lang="en-US" sz="17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 BMI female. </a:t>
            </a:r>
            <a:r>
              <a:rPr lang="en-US" sz="1700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H1: </a:t>
            </a:r>
            <a:r>
              <a:rPr lang="el-GR" sz="1700" b="1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μ</a:t>
            </a:r>
            <a:r>
              <a:rPr lang="el-GR" sz="1700" dirty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 </a:t>
            </a:r>
            <a:r>
              <a:rPr lang="en-US" sz="17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BMI male =/= </a:t>
            </a:r>
            <a:r>
              <a:rPr lang="el-GR" sz="1700" b="1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μ</a:t>
            </a:r>
            <a:r>
              <a:rPr lang="el-GR" sz="17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 </a:t>
            </a:r>
            <a:r>
              <a:rPr lang="en-US" sz="1700" dirty="0" smtClean="0">
                <a:solidFill>
                  <a:srgbClr val="103864"/>
                </a:solidFill>
                <a:latin typeface="Calibri" panose="020F0502020204030204" pitchFamily="34" charset="0"/>
                <a:ea typeface="Sora"/>
                <a:cs typeface="Calibri" panose="020F0502020204030204" pitchFamily="34" charset="0"/>
                <a:sym typeface="Sora"/>
              </a:rPr>
              <a:t>BMI female. </a:t>
            </a:r>
            <a:r>
              <a:rPr lang="en-US" sz="17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Tingkat </a:t>
            </a:r>
            <a:r>
              <a:rPr lang="en-US" sz="17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signifikasi</a:t>
            </a:r>
            <a:r>
              <a:rPr lang="en-US" sz="17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(alpha) = </a:t>
            </a: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5% </a:t>
            </a:r>
            <a:r>
              <a:rPr lang="en-US" sz="1700" dirty="0" err="1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atau</a:t>
            </a: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0,05 </a:t>
            </a:r>
            <a:r>
              <a:rPr lang="en-US" sz="17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dan</a:t>
            </a:r>
            <a:r>
              <a:rPr lang="en-US" sz="17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digunakan</a:t>
            </a:r>
            <a:r>
              <a:rPr lang="en-US" sz="17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t-test one tail </a:t>
            </a:r>
            <a:r>
              <a:rPr lang="en-US" sz="17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untuk</a:t>
            </a:r>
            <a:r>
              <a:rPr lang="en-US" sz="17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melihat</a:t>
            </a:r>
            <a:r>
              <a:rPr lang="en-US" sz="1700" dirty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perbandingannya</a:t>
            </a: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.</a:t>
            </a:r>
          </a:p>
          <a:p>
            <a:pPr marL="457200" lvl="0" indent="-355600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700" dirty="0" smtClean="0">
                <a:solidFill>
                  <a:srgbClr val="103864"/>
                </a:solidFill>
                <a:latin typeface="Sora" panose="020B0604020202020204" charset="0"/>
                <a:ea typeface="Sora"/>
                <a:cs typeface="Sora" panose="020B0604020202020204" charset="0"/>
                <a:sym typeface="Sora"/>
              </a:rPr>
              <a:t>Result</a:t>
            </a:r>
            <a:endParaRPr lang="en-US" sz="1700" dirty="0">
              <a:solidFill>
                <a:srgbClr val="103864"/>
              </a:solidFill>
              <a:latin typeface="Sora" panose="020B0604020202020204" charset="0"/>
              <a:ea typeface="Sora"/>
              <a:cs typeface="Sora" panose="020B0604020202020204" charset="0"/>
              <a:sym typeface="Sora"/>
            </a:endParaRPr>
          </a:p>
          <a:p>
            <a:pPr marL="801688" lvl="0" indent="-352425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p-value = 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0,04496215 </a:t>
            </a:r>
          </a:p>
          <a:p>
            <a:pPr marL="801688" lvl="0" indent="-352425" algn="just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p-value &lt; alpha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maka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kita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menolak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H0,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karena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belum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cukup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bukti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statistik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membuktikan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klaim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benar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sehingga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hipotesis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null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ditolak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17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17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=/= BMI </a:t>
            </a:r>
            <a:r>
              <a:rPr lang="en-US" sz="17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17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lang="en-US" sz="17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00" y="2356281"/>
            <a:ext cx="4680000" cy="214543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42ad2f6649_0_1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Conclusion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2ad2f6649_0_13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78" name="Google Shape;378;g142ad2f6649_0_139"/>
          <p:cNvSpPr txBox="1"/>
          <p:nvPr/>
        </p:nvSpPr>
        <p:spPr>
          <a:xfrm>
            <a:off x="401515" y="1584375"/>
            <a:ext cx="1138890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lakukan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terdapat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beberapa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simpulkan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lang="en-US" sz="2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801688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Secara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umum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(&gt;$16.700)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juga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seorang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801688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Seseorang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relative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juga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juga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801688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total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tagihan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daripada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801688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Tidak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dapat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disimpulkan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bahwa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sama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801688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Orang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tinggal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daerah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Southeast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memiliki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kemungkinan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membayar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charges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banyak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dibanding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daerah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lainnya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801688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lang="en-US" sz="2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801688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51da43991_0_41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384" name="Google Shape;384;g1451da43991_0_41"/>
          <p:cNvSpPr txBox="1"/>
          <p:nvPr/>
        </p:nvSpPr>
        <p:spPr>
          <a:xfrm>
            <a:off x="401515" y="15843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Hal-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hal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harus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saya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upgrade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kedepannya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termasuk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python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baik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Pemahaman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membaca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serta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pengolahan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baik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bahasa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pemahaman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bahasa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membaca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baik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Pembersihan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optimisasi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penggunaan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powerpoint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agar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lebih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mudah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terbaca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endParaRPr sz="2000" b="1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5099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90" name="Google Shape;390;p2"/>
          <p:cNvSpPr txBox="1"/>
          <p:nvPr/>
        </p:nvSpPr>
        <p:spPr>
          <a:xfrm>
            <a:off x="401515" y="1584375"/>
            <a:ext cx="113889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Siswa.pacman.ai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Probabilitycourse.com</a:t>
            </a:r>
            <a:endParaRPr lang="en-US" dirty="0">
              <a:latin typeface="Sora"/>
              <a:ea typeface="Sora"/>
              <a:cs typeface="Sora"/>
              <a:sym typeface="Sor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Youtube.com </a:t>
            </a:r>
          </a:p>
          <a:p>
            <a:pPr marL="534988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How to make a Hypothesis Test in Excel II Null Hypothesis Test</a:t>
            </a:r>
          </a:p>
          <a:p>
            <a:pPr marL="534988" lvl="0" indent="-285750"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Tableau in Two Minutes - Using the Correlation and Covariance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Functions</a:t>
            </a:r>
          </a:p>
          <a:p>
            <a:pPr marL="534988" lvl="0" indent="-285750"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Asistensi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- Intro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Stat&amp;Prob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Pertemuan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17 (Career Program) [Aug 22] -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Pacmann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Academy</a:t>
            </a:r>
          </a:p>
          <a:p>
            <a:pPr marL="534988" lvl="0" indent="-285750">
              <a:buClr>
                <a:srgbClr val="103864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Asistensi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- Intro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Stat&amp;Prob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Pertemuan</a:t>
            </a:r>
            <a:r>
              <a:rPr lang="en-US" sz="200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18 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(Career Program) [Aug 22] -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Pacmann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Academy</a:t>
            </a:r>
            <a:endParaRPr lang="en-US" sz="2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401515" y="1584375"/>
            <a:ext cx="1138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Project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ini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dilakukan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sebagai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tugas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akhir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2ad2f6649_0_7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ad2f6649_0_7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222" name="Google Shape;222;g142ad2f6649_0_79"/>
          <p:cNvSpPr txBox="1"/>
          <p:nvPr/>
        </p:nvSpPr>
        <p:spPr>
          <a:xfrm>
            <a:off x="401515" y="1584375"/>
            <a:ext cx="1138890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asuransi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kesehatan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google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drive Final Project – Probability Course.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Datasetnya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sendiri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terdiri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:</a:t>
            </a:r>
          </a:p>
          <a:p>
            <a:pPr marL="457200" lvl="2" indent="-457200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endParaRPr lang="en-US" sz="2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2" indent="-457200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Jenis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Kelamin</a:t>
            </a:r>
            <a:endParaRPr lang="en-US" sz="2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2" indent="-457200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Body Mass Index (BMI)</a:t>
            </a:r>
          </a:p>
          <a:p>
            <a:pPr marL="457200" lvl="2" indent="-457200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Jumlah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anak</a:t>
            </a:r>
            <a:endParaRPr lang="en-US" sz="2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2" indent="-457200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endParaRPr lang="en-US" sz="2000" dirty="0" smtClean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2" indent="-457200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Daerah</a:t>
            </a:r>
          </a:p>
          <a:p>
            <a:pPr marL="457200" lvl="2" indent="-457200">
              <a:buClr>
                <a:srgbClr val="103864"/>
              </a:buClr>
              <a:buSzPts val="2000"/>
              <a:buFont typeface="+mj-lt"/>
              <a:buAutoNum type="arabicPeriod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Premi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2ad2f6649_0_44"/>
          <p:cNvSpPr txBox="1">
            <a:spLocks noGrp="1"/>
          </p:cNvSpPr>
          <p:nvPr>
            <p:ph type="title"/>
          </p:nvPr>
        </p:nvSpPr>
        <p:spPr>
          <a:xfrm>
            <a:off x="316523" y="2691441"/>
            <a:ext cx="115824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4000"/>
              <a:buFont typeface="Sora"/>
              <a:buNone/>
            </a:pPr>
            <a:r>
              <a:rPr lang="en-US" sz="4000"/>
              <a:t>Descriptive Statistics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ad2f6649_0_84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Mean of </a:t>
            </a:r>
            <a:r>
              <a:rPr lang="en-US" dirty="0" smtClean="0"/>
              <a:t>age</a:t>
            </a:r>
            <a:endParaRPr dirty="0"/>
          </a:p>
        </p:txBody>
      </p:sp>
      <p:sp>
        <p:nvSpPr>
          <p:cNvPr id="234" name="Google Shape;234;g142ad2f6649_0_84"/>
          <p:cNvSpPr txBox="1"/>
          <p:nvPr/>
        </p:nvSpPr>
        <p:spPr>
          <a:xfrm>
            <a:off x="401515" y="1584375"/>
            <a:ext cx="11388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kedalam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excel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tablenya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mempermudah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Average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mean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baik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juga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umur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39,21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berumur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38,92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Tahun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berumur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39,50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32713"/>
              </p:ext>
            </p:extLst>
          </p:nvPr>
        </p:nvGraphicFramePr>
        <p:xfrm>
          <a:off x="1992000" y="3854644"/>
          <a:ext cx="8208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000"/>
                <a:gridCol w="2052000"/>
                <a:gridCol w="2052000"/>
                <a:gridCol w="2052000"/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Average of 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Grand 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39,69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39,06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39,39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38,61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38,45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38,51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Grand 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39,50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38,92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39,21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2ad2f6649_0_89"/>
          <p:cNvSpPr txBox="1">
            <a:spLocks noGrp="1"/>
          </p:cNvSpPr>
          <p:nvPr>
            <p:ph type="title"/>
          </p:nvPr>
        </p:nvSpPr>
        <p:spPr>
          <a:xfrm>
            <a:off x="388943" y="365125"/>
            <a:ext cx="114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3864"/>
              </a:buClr>
              <a:buSzPts val="3200"/>
              <a:buFont typeface="Sora"/>
              <a:buNone/>
            </a:pPr>
            <a:r>
              <a:rPr lang="en-US" dirty="0"/>
              <a:t>Mean of </a:t>
            </a:r>
            <a:r>
              <a:rPr lang="en-US" dirty="0" smtClean="0"/>
              <a:t>BMI </a:t>
            </a:r>
            <a:endParaRPr dirty="0"/>
          </a:p>
        </p:txBody>
      </p:sp>
      <p:sp>
        <p:nvSpPr>
          <p:cNvPr id="240" name="Google Shape;240;g142ad2f6649_0_89"/>
          <p:cNvSpPr txBox="1"/>
          <p:nvPr/>
        </p:nvSpPr>
        <p:spPr>
          <a:xfrm>
            <a:off x="401515" y="1584375"/>
            <a:ext cx="11388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Data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telah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kedalam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excel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dibuat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tablenya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mempermudah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analisa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ada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Digunakan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fungsi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Average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untuk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mendapatkan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mean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dari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BMI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,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baik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non-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perokok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juga</a:t>
            </a:r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/>
            <a:endParaRPr lang="en-US"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55600">
              <a:buClr>
                <a:srgbClr val="103864"/>
              </a:buClr>
              <a:buSzPts val="2000"/>
              <a:buFont typeface="Sora"/>
              <a:buChar char="•"/>
            </a:pP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Berdasarkan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pivot table,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didapat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rata-rata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BMI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pada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data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tersebut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30,663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dengan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yang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laki-laki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30,943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dan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perempuan</a:t>
            </a:r>
            <a:r>
              <a:rPr lang="en-US" sz="2000" dirty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-US" sz="2000" dirty="0" err="1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sebesar</a:t>
            </a:r>
            <a:r>
              <a:rPr lang="en-US" sz="2000" dirty="0" smtClean="0">
                <a:solidFill>
                  <a:srgbClr val="103864"/>
                </a:solidFill>
                <a:latin typeface="Sora"/>
                <a:ea typeface="Sora"/>
                <a:cs typeface="Sora"/>
                <a:sym typeface="Sora"/>
              </a:rPr>
              <a:t> 30,378</a:t>
            </a:r>
            <a:endParaRPr sz="2000" dirty="0">
              <a:solidFill>
                <a:srgbClr val="103864"/>
              </a:solidFill>
              <a:latin typeface="Sora"/>
              <a:ea typeface="Sora"/>
              <a:cs typeface="Sora"/>
              <a:sym typeface="Sora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57447"/>
              </p:ext>
            </p:extLst>
          </p:nvPr>
        </p:nvGraphicFramePr>
        <p:xfrm>
          <a:off x="854400" y="4078926"/>
          <a:ext cx="10483200" cy="1562100"/>
        </p:xfrm>
        <a:graphic>
          <a:graphicData uri="http://schemas.openxmlformats.org/drawingml/2006/table">
            <a:tbl>
              <a:tblPr/>
              <a:tblGrid>
                <a:gridCol w="2620800"/>
                <a:gridCol w="2620800"/>
                <a:gridCol w="2620800"/>
                <a:gridCol w="2620800"/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Average of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bmi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Smoker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female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male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Grand 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30,540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30,771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30,652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29,608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31,504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30,708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Grand Total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30,378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30,943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ra" panose="020B0604020202020204" charset="0"/>
                          <a:cs typeface="Sora" panose="020B0604020202020204" charset="0"/>
                        </a:rPr>
                        <a:t>30,663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BAB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2591</Words>
  <Application>Microsoft Office PowerPoint</Application>
  <PresentationFormat>Widescreen</PresentationFormat>
  <Paragraphs>265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Sora</vt:lpstr>
      <vt:lpstr>Roboto Mono Medium</vt:lpstr>
      <vt:lpstr>Calibri</vt:lpstr>
      <vt:lpstr>Courier New</vt:lpstr>
      <vt:lpstr>Roboto Mono</vt:lpstr>
      <vt:lpstr>Roboto Mono Light</vt:lpstr>
      <vt:lpstr>Arial</vt:lpstr>
      <vt:lpstr>Montserrat Light</vt:lpstr>
      <vt:lpstr>1_Office Theme</vt:lpstr>
      <vt:lpstr>Office Theme</vt:lpstr>
      <vt:lpstr>PowerPoint Presentation</vt:lpstr>
      <vt:lpstr>Outline</vt:lpstr>
      <vt:lpstr>Introduction</vt:lpstr>
      <vt:lpstr>Introduction</vt:lpstr>
      <vt:lpstr>Dataset</vt:lpstr>
      <vt:lpstr>Dataset</vt:lpstr>
      <vt:lpstr>Descriptive Statistics Analysis</vt:lpstr>
      <vt:lpstr>Mean of age</vt:lpstr>
      <vt:lpstr>Mean of BMI </vt:lpstr>
      <vt:lpstr>Charges variance between smoker and non smoker</vt:lpstr>
      <vt:lpstr>Smoker’s age comparison</vt:lpstr>
      <vt:lpstr>Average of smoker and non-smoker charges with BMI &gt;25</vt:lpstr>
      <vt:lpstr>Analysis</vt:lpstr>
      <vt:lpstr>Categorical Variables Analysis</vt:lpstr>
      <vt:lpstr>Which gender has the highest charges</vt:lpstr>
      <vt:lpstr>Proportion of smokers and non smokers</vt:lpstr>
      <vt:lpstr>Proportion of charges in each region</vt:lpstr>
      <vt:lpstr>Distribution shapes of each region</vt:lpstr>
      <vt:lpstr>Probability of a Woman Also a Smoker</vt:lpstr>
      <vt:lpstr>Analysis</vt:lpstr>
      <vt:lpstr>Continuous Variables Analysis</vt:lpstr>
      <vt:lpstr>Probability of someone has high charges given they’re BMI</vt:lpstr>
      <vt:lpstr>Probability Someone have charges &gt;$16.700 if they’re smoker</vt:lpstr>
      <vt:lpstr>Probability of a smoker with BMI &gt; 25 will get  charges &gt;16.700</vt:lpstr>
      <vt:lpstr>Which is more likely, someone with BMI &gt; 25 has charges  &gt; 16.700 or someone with BMI &lt; 25 has charges &gt; 16.700</vt:lpstr>
      <vt:lpstr>Which is more likely, smoker with BMI &gt; 25 has charges  &gt; 16.700 or non-smoker with BMI &gt; 25 has charges &gt; 16.700</vt:lpstr>
      <vt:lpstr>Analysis</vt:lpstr>
      <vt:lpstr>Variables Correlation</vt:lpstr>
      <vt:lpstr>Correlation </vt:lpstr>
      <vt:lpstr>Hypothesis Testing</vt:lpstr>
      <vt:lpstr>Smoker’s charges are higher than non smoker’s</vt:lpstr>
      <vt:lpstr>BMI &gt;= 25 charges are higher than BMI &lt; 25</vt:lpstr>
      <vt:lpstr>Male BMI is the same with female BMI</vt:lpstr>
      <vt:lpstr>Conclusion</vt:lpstr>
      <vt:lpstr>Conclusion</vt:lpstr>
      <vt:lpstr>Notes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RIDO TRI PUTRA</dc:creator>
  <cp:lastModifiedBy>Khairuzan Ahmad</cp:lastModifiedBy>
  <cp:revision>56</cp:revision>
  <dcterms:created xsi:type="dcterms:W3CDTF">2022-06-30T03:08:43Z</dcterms:created>
  <dcterms:modified xsi:type="dcterms:W3CDTF">2022-10-08T05:01:47Z</dcterms:modified>
</cp:coreProperties>
</file>