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nton" charset="1" panose="00000500000000000000"/>
      <p:regular r:id="rId21"/>
    </p:embeddedFont>
    <p:embeddedFont>
      <p:font typeface="Arimo" charset="1"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ED7CC"/>
        </a:solidFill>
      </p:bgPr>
    </p:bg>
    <p:spTree>
      <p:nvGrpSpPr>
        <p:cNvPr id="1" name=""/>
        <p:cNvGrpSpPr/>
        <p:nvPr/>
      </p:nvGrpSpPr>
      <p:grpSpPr>
        <a:xfrm>
          <a:off x="0" y="0"/>
          <a:ext cx="0" cy="0"/>
          <a:chOff x="0" y="0"/>
          <a:chExt cx="0" cy="0"/>
        </a:xfrm>
      </p:grpSpPr>
      <p:sp>
        <p:nvSpPr>
          <p:cNvPr name="Freeform 2" id="2"/>
          <p:cNvSpPr/>
          <p:nvPr/>
        </p:nvSpPr>
        <p:spPr>
          <a:xfrm flipH="false" flipV="false" rot="0">
            <a:off x="183373" y="158536"/>
            <a:ext cx="17912681" cy="9910553"/>
          </a:xfrm>
          <a:custGeom>
            <a:avLst/>
            <a:gdLst/>
            <a:ahLst/>
            <a:cxnLst/>
            <a:rect r="r" b="b" t="t" l="l"/>
            <a:pathLst>
              <a:path h="9910553" w="17912681">
                <a:moveTo>
                  <a:pt x="0" y="0"/>
                </a:moveTo>
                <a:lnTo>
                  <a:pt x="17912681" y="0"/>
                </a:lnTo>
                <a:lnTo>
                  <a:pt x="17912681" y="9910553"/>
                </a:lnTo>
                <a:lnTo>
                  <a:pt x="0" y="9910553"/>
                </a:lnTo>
                <a:lnTo>
                  <a:pt x="0" y="0"/>
                </a:lnTo>
                <a:close/>
              </a:path>
            </a:pathLst>
          </a:custGeom>
          <a:blipFill>
            <a:blip r:embed="rId2">
              <a:alphaModFix amt="28000"/>
            </a:blip>
            <a:stretch>
              <a:fillRect l="0" t="-38146" r="0" b="-42597"/>
            </a:stretch>
          </a:blipFill>
        </p:spPr>
      </p:sp>
      <p:sp>
        <p:nvSpPr>
          <p:cNvPr name="Freeform 3" id="3"/>
          <p:cNvSpPr/>
          <p:nvPr/>
        </p:nvSpPr>
        <p:spPr>
          <a:xfrm flipH="false" flipV="false" rot="0">
            <a:off x="9144000" y="871209"/>
            <a:ext cx="7402350" cy="8903585"/>
          </a:xfrm>
          <a:custGeom>
            <a:avLst/>
            <a:gdLst/>
            <a:ahLst/>
            <a:cxnLst/>
            <a:rect r="r" b="b" t="t" l="l"/>
            <a:pathLst>
              <a:path h="8903585" w="7402350">
                <a:moveTo>
                  <a:pt x="0" y="0"/>
                </a:moveTo>
                <a:lnTo>
                  <a:pt x="7402350" y="0"/>
                </a:lnTo>
                <a:lnTo>
                  <a:pt x="7402350" y="8903585"/>
                </a:lnTo>
                <a:lnTo>
                  <a:pt x="0" y="8903585"/>
                </a:lnTo>
                <a:lnTo>
                  <a:pt x="0" y="0"/>
                </a:lnTo>
                <a:close/>
              </a:path>
            </a:pathLst>
          </a:custGeom>
          <a:blipFill>
            <a:blip r:embed="rId3"/>
            <a:stretch>
              <a:fillRect l="-38628" t="-7627" r="0" b="-7627"/>
            </a:stretch>
          </a:blipFill>
        </p:spPr>
      </p:sp>
      <p:sp>
        <p:nvSpPr>
          <p:cNvPr name="TextBox 4" id="4"/>
          <p:cNvSpPr txBox="true"/>
          <p:nvPr/>
        </p:nvSpPr>
        <p:spPr>
          <a:xfrm rot="0">
            <a:off x="798634" y="3820795"/>
            <a:ext cx="7342528" cy="5437505"/>
          </a:xfrm>
          <a:prstGeom prst="rect">
            <a:avLst/>
          </a:prstGeom>
        </p:spPr>
        <p:txBody>
          <a:bodyPr anchor="t" rtlCol="false" tIns="0" lIns="0" bIns="0" rIns="0">
            <a:spAutoFit/>
          </a:bodyPr>
          <a:lstStyle/>
          <a:p>
            <a:pPr algn="ctr">
              <a:lnSpc>
                <a:spcPts val="12720"/>
              </a:lnSpc>
            </a:pPr>
            <a:r>
              <a:rPr lang="en-US" sz="8000" spc="1264">
                <a:solidFill>
                  <a:srgbClr val="FFFFFF"/>
                </a:solidFill>
                <a:latin typeface="Anton"/>
                <a:ea typeface="Anton"/>
                <a:cs typeface="Anton"/>
                <a:sym typeface="Anton"/>
              </a:rPr>
              <a:t>RETAIL STORE ANALYSIS</a:t>
            </a:r>
          </a:p>
          <a:p>
            <a:pPr algn="ctr">
              <a:lnSpc>
                <a:spcPts val="8000"/>
              </a:lnSpc>
            </a:pPr>
          </a:p>
          <a:p>
            <a:pPr algn="ctr">
              <a:lnSpc>
                <a:spcPts val="8000"/>
              </a:lnSpc>
            </a:pPr>
            <a:r>
              <a:rPr lang="en-US" sz="8000">
                <a:solidFill>
                  <a:srgbClr val="FFFFFF"/>
                </a:solidFill>
                <a:latin typeface="Anton"/>
                <a:ea typeface="Anton"/>
                <a:cs typeface="Anton"/>
                <a:sym typeface="Anton"/>
              </a:rPr>
              <a:t>SQL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70162" y="1685975"/>
            <a:ext cx="10607538" cy="4773944"/>
          </a:xfrm>
          <a:custGeom>
            <a:avLst/>
            <a:gdLst/>
            <a:ahLst/>
            <a:cxnLst/>
            <a:rect r="r" b="b" t="t" l="l"/>
            <a:pathLst>
              <a:path h="4773944" w="10607538">
                <a:moveTo>
                  <a:pt x="0" y="0"/>
                </a:moveTo>
                <a:lnTo>
                  <a:pt x="10607539" y="0"/>
                </a:lnTo>
                <a:lnTo>
                  <a:pt x="10607539" y="4773944"/>
                </a:lnTo>
                <a:lnTo>
                  <a:pt x="0" y="4773944"/>
                </a:lnTo>
                <a:lnTo>
                  <a:pt x="0" y="0"/>
                </a:lnTo>
                <a:close/>
              </a:path>
            </a:pathLst>
          </a:custGeom>
          <a:blipFill>
            <a:blip r:embed="rId3"/>
            <a:stretch>
              <a:fillRect l="0" t="-8248" r="-6032" b="-21136"/>
            </a:stretch>
          </a:blipFill>
        </p:spPr>
      </p:sp>
      <p:sp>
        <p:nvSpPr>
          <p:cNvPr name="Freeform 4" id="4"/>
          <p:cNvSpPr/>
          <p:nvPr/>
        </p:nvSpPr>
        <p:spPr>
          <a:xfrm flipH="false" flipV="false" rot="0">
            <a:off x="6569672" y="6855921"/>
            <a:ext cx="11301259" cy="3023087"/>
          </a:xfrm>
          <a:custGeom>
            <a:avLst/>
            <a:gdLst/>
            <a:ahLst/>
            <a:cxnLst/>
            <a:rect r="r" b="b" t="t" l="l"/>
            <a:pathLst>
              <a:path h="3023087" w="11301259">
                <a:moveTo>
                  <a:pt x="0" y="0"/>
                </a:moveTo>
                <a:lnTo>
                  <a:pt x="11301259" y="0"/>
                </a:lnTo>
                <a:lnTo>
                  <a:pt x="11301259" y="3023087"/>
                </a:lnTo>
                <a:lnTo>
                  <a:pt x="0" y="3023087"/>
                </a:lnTo>
                <a:lnTo>
                  <a:pt x="0" y="0"/>
                </a:lnTo>
                <a:close/>
              </a:path>
            </a:pathLst>
          </a:custGeom>
          <a:blipFill>
            <a:blip r:embed="rId4"/>
            <a:stretch>
              <a:fillRect l="0" t="0" r="0" b="0"/>
            </a:stretch>
          </a:blipFill>
        </p:spPr>
      </p:sp>
      <p:sp>
        <p:nvSpPr>
          <p:cNvPr name="TextBox 5" id="5"/>
          <p:cNvSpPr txBox="true"/>
          <p:nvPr/>
        </p:nvSpPr>
        <p:spPr>
          <a:xfrm rot="0">
            <a:off x="1780817" y="597535"/>
            <a:ext cx="14726365"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find all transactions where the total_sale is greater than 1000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89342" y="1959203"/>
            <a:ext cx="10562947" cy="3636838"/>
          </a:xfrm>
          <a:custGeom>
            <a:avLst/>
            <a:gdLst/>
            <a:ahLst/>
            <a:cxnLst/>
            <a:rect r="r" b="b" t="t" l="l"/>
            <a:pathLst>
              <a:path h="3636838" w="10562947">
                <a:moveTo>
                  <a:pt x="0" y="0"/>
                </a:moveTo>
                <a:lnTo>
                  <a:pt x="10562946" y="0"/>
                </a:lnTo>
                <a:lnTo>
                  <a:pt x="10562946" y="3636838"/>
                </a:lnTo>
                <a:lnTo>
                  <a:pt x="0" y="3636838"/>
                </a:lnTo>
                <a:lnTo>
                  <a:pt x="0" y="0"/>
                </a:lnTo>
                <a:close/>
              </a:path>
            </a:pathLst>
          </a:custGeom>
          <a:blipFill>
            <a:blip r:embed="rId3"/>
            <a:stretch>
              <a:fillRect l="0" t="-9473" r="-6989" b="-7443"/>
            </a:stretch>
          </a:blipFill>
        </p:spPr>
      </p:sp>
      <p:sp>
        <p:nvSpPr>
          <p:cNvPr name="Freeform 4" id="4"/>
          <p:cNvSpPr/>
          <p:nvPr/>
        </p:nvSpPr>
        <p:spPr>
          <a:xfrm flipH="false" flipV="false" rot="0">
            <a:off x="9397201" y="6183078"/>
            <a:ext cx="7862099" cy="3075222"/>
          </a:xfrm>
          <a:custGeom>
            <a:avLst/>
            <a:gdLst/>
            <a:ahLst/>
            <a:cxnLst/>
            <a:rect r="r" b="b" t="t" l="l"/>
            <a:pathLst>
              <a:path h="3075222" w="7862099">
                <a:moveTo>
                  <a:pt x="0" y="0"/>
                </a:moveTo>
                <a:lnTo>
                  <a:pt x="7862099" y="0"/>
                </a:lnTo>
                <a:lnTo>
                  <a:pt x="7862099" y="3075222"/>
                </a:lnTo>
                <a:lnTo>
                  <a:pt x="0" y="3075222"/>
                </a:lnTo>
                <a:lnTo>
                  <a:pt x="0" y="0"/>
                </a:lnTo>
                <a:close/>
              </a:path>
            </a:pathLst>
          </a:custGeom>
          <a:blipFill>
            <a:blip r:embed="rId4"/>
            <a:stretch>
              <a:fillRect l="0" t="0" r="-14086" b="-70568"/>
            </a:stretch>
          </a:blipFill>
        </p:spPr>
      </p:sp>
      <p:sp>
        <p:nvSpPr>
          <p:cNvPr name="TextBox 5" id="5"/>
          <p:cNvSpPr txBox="true"/>
          <p:nvPr/>
        </p:nvSpPr>
        <p:spPr>
          <a:xfrm rot="0">
            <a:off x="0" y="395661"/>
            <a:ext cx="17992675"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find the total number of transactions (transaction_id) made by each gender in each category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02687" y="1478423"/>
            <a:ext cx="9890153" cy="5551308"/>
          </a:xfrm>
          <a:custGeom>
            <a:avLst/>
            <a:gdLst/>
            <a:ahLst/>
            <a:cxnLst/>
            <a:rect r="r" b="b" t="t" l="l"/>
            <a:pathLst>
              <a:path h="5551308" w="9890153">
                <a:moveTo>
                  <a:pt x="0" y="0"/>
                </a:moveTo>
                <a:lnTo>
                  <a:pt x="9890152" y="0"/>
                </a:lnTo>
                <a:lnTo>
                  <a:pt x="9890152" y="5551308"/>
                </a:lnTo>
                <a:lnTo>
                  <a:pt x="0" y="5551308"/>
                </a:lnTo>
                <a:lnTo>
                  <a:pt x="0" y="0"/>
                </a:lnTo>
                <a:close/>
              </a:path>
            </a:pathLst>
          </a:custGeom>
          <a:blipFill>
            <a:blip r:embed="rId3"/>
            <a:stretch>
              <a:fillRect l="0" t="0" r="0" b="-1773"/>
            </a:stretch>
          </a:blipFill>
        </p:spPr>
      </p:sp>
      <p:sp>
        <p:nvSpPr>
          <p:cNvPr name="Freeform 4" id="4"/>
          <p:cNvSpPr/>
          <p:nvPr/>
        </p:nvSpPr>
        <p:spPr>
          <a:xfrm flipH="false" flipV="false" rot="0">
            <a:off x="8858315" y="7266191"/>
            <a:ext cx="8400985" cy="2534933"/>
          </a:xfrm>
          <a:custGeom>
            <a:avLst/>
            <a:gdLst/>
            <a:ahLst/>
            <a:cxnLst/>
            <a:rect r="r" b="b" t="t" l="l"/>
            <a:pathLst>
              <a:path h="2534933" w="8400985">
                <a:moveTo>
                  <a:pt x="0" y="0"/>
                </a:moveTo>
                <a:lnTo>
                  <a:pt x="8400985" y="0"/>
                </a:lnTo>
                <a:lnTo>
                  <a:pt x="8400985" y="2534933"/>
                </a:lnTo>
                <a:lnTo>
                  <a:pt x="0" y="2534933"/>
                </a:lnTo>
                <a:lnTo>
                  <a:pt x="0" y="0"/>
                </a:lnTo>
                <a:close/>
              </a:path>
            </a:pathLst>
          </a:custGeom>
          <a:blipFill>
            <a:blip r:embed="rId4"/>
            <a:stretch>
              <a:fillRect l="0" t="-26704" r="-27536" b="-15533"/>
            </a:stretch>
          </a:blipFill>
        </p:spPr>
      </p:sp>
      <p:sp>
        <p:nvSpPr>
          <p:cNvPr name="TextBox 5" id="5"/>
          <p:cNvSpPr txBox="true"/>
          <p:nvPr/>
        </p:nvSpPr>
        <p:spPr>
          <a:xfrm rot="0">
            <a:off x="0" y="420272"/>
            <a:ext cx="18288000"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calculate the average sale for each month. Find out best selling month in each year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40121" y="1296365"/>
            <a:ext cx="10710609" cy="4470306"/>
          </a:xfrm>
          <a:custGeom>
            <a:avLst/>
            <a:gdLst/>
            <a:ahLst/>
            <a:cxnLst/>
            <a:rect r="r" b="b" t="t" l="l"/>
            <a:pathLst>
              <a:path h="4470306" w="10710609">
                <a:moveTo>
                  <a:pt x="0" y="0"/>
                </a:moveTo>
                <a:lnTo>
                  <a:pt x="10710609" y="0"/>
                </a:lnTo>
                <a:lnTo>
                  <a:pt x="10710609" y="4470306"/>
                </a:lnTo>
                <a:lnTo>
                  <a:pt x="0" y="4470306"/>
                </a:lnTo>
                <a:lnTo>
                  <a:pt x="0" y="0"/>
                </a:lnTo>
                <a:close/>
              </a:path>
            </a:pathLst>
          </a:custGeom>
          <a:blipFill>
            <a:blip r:embed="rId3"/>
            <a:stretch>
              <a:fillRect l="0" t="0" r="-5514" b="-13763"/>
            </a:stretch>
          </a:blipFill>
        </p:spPr>
      </p:sp>
      <p:sp>
        <p:nvSpPr>
          <p:cNvPr name="Freeform 4" id="4"/>
          <p:cNvSpPr/>
          <p:nvPr/>
        </p:nvSpPr>
        <p:spPr>
          <a:xfrm flipH="false" flipV="false" rot="0">
            <a:off x="11250730" y="6309596"/>
            <a:ext cx="5713531" cy="3332783"/>
          </a:xfrm>
          <a:custGeom>
            <a:avLst/>
            <a:gdLst/>
            <a:ahLst/>
            <a:cxnLst/>
            <a:rect r="r" b="b" t="t" l="l"/>
            <a:pathLst>
              <a:path h="3332783" w="5713531">
                <a:moveTo>
                  <a:pt x="0" y="0"/>
                </a:moveTo>
                <a:lnTo>
                  <a:pt x="5713531" y="0"/>
                </a:lnTo>
                <a:lnTo>
                  <a:pt x="5713531" y="3332783"/>
                </a:lnTo>
                <a:lnTo>
                  <a:pt x="0" y="3332783"/>
                </a:lnTo>
                <a:lnTo>
                  <a:pt x="0" y="0"/>
                </a:lnTo>
                <a:close/>
              </a:path>
            </a:pathLst>
          </a:custGeom>
          <a:blipFill>
            <a:blip r:embed="rId4"/>
            <a:stretch>
              <a:fillRect l="0" t="-23629" r="-26254" b="-37660"/>
            </a:stretch>
          </a:blipFill>
        </p:spPr>
      </p:sp>
      <p:sp>
        <p:nvSpPr>
          <p:cNvPr name="TextBox 5" id="5"/>
          <p:cNvSpPr txBox="true"/>
          <p:nvPr/>
        </p:nvSpPr>
        <p:spPr>
          <a:xfrm rot="0">
            <a:off x="1893008" y="320209"/>
            <a:ext cx="13960555"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a:t>
            </a:r>
            <a:r>
              <a:rPr lang="en-US" sz="3100">
                <a:solidFill>
                  <a:srgbClr val="000000"/>
                </a:solidFill>
                <a:latin typeface="Arimo"/>
                <a:ea typeface="Arimo"/>
                <a:cs typeface="Arimo"/>
                <a:sym typeface="Arimo"/>
              </a:rPr>
              <a:t> Write a SQL query to find the top 5 customers based on the highest total sales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63173" y="2108260"/>
            <a:ext cx="11301259" cy="3503390"/>
          </a:xfrm>
          <a:custGeom>
            <a:avLst/>
            <a:gdLst/>
            <a:ahLst/>
            <a:cxnLst/>
            <a:rect r="r" b="b" t="t" l="l"/>
            <a:pathLst>
              <a:path h="3503390" w="11301259">
                <a:moveTo>
                  <a:pt x="0" y="0"/>
                </a:moveTo>
                <a:lnTo>
                  <a:pt x="11301259" y="0"/>
                </a:lnTo>
                <a:lnTo>
                  <a:pt x="11301259" y="3503390"/>
                </a:lnTo>
                <a:lnTo>
                  <a:pt x="0" y="3503390"/>
                </a:lnTo>
                <a:lnTo>
                  <a:pt x="0" y="0"/>
                </a:lnTo>
                <a:close/>
              </a:path>
            </a:pathLst>
          </a:custGeom>
          <a:blipFill>
            <a:blip r:embed="rId3"/>
            <a:stretch>
              <a:fillRect l="0" t="0" r="0" b="0"/>
            </a:stretch>
          </a:blipFill>
        </p:spPr>
      </p:sp>
      <p:sp>
        <p:nvSpPr>
          <p:cNvPr name="Freeform 4" id="4"/>
          <p:cNvSpPr/>
          <p:nvPr/>
        </p:nvSpPr>
        <p:spPr>
          <a:xfrm flipH="false" flipV="false" rot="0">
            <a:off x="10325300" y="6307296"/>
            <a:ext cx="7499974" cy="3098667"/>
          </a:xfrm>
          <a:custGeom>
            <a:avLst/>
            <a:gdLst/>
            <a:ahLst/>
            <a:cxnLst/>
            <a:rect r="r" b="b" t="t" l="l"/>
            <a:pathLst>
              <a:path h="3098667" w="7499974">
                <a:moveTo>
                  <a:pt x="0" y="0"/>
                </a:moveTo>
                <a:lnTo>
                  <a:pt x="7499974" y="0"/>
                </a:lnTo>
                <a:lnTo>
                  <a:pt x="7499974" y="3098666"/>
                </a:lnTo>
                <a:lnTo>
                  <a:pt x="0" y="3098666"/>
                </a:lnTo>
                <a:lnTo>
                  <a:pt x="0" y="0"/>
                </a:lnTo>
                <a:close/>
              </a:path>
            </a:pathLst>
          </a:custGeom>
          <a:blipFill>
            <a:blip r:embed="rId4"/>
            <a:stretch>
              <a:fillRect l="0" t="-25415" r="-18047" b="-40303"/>
            </a:stretch>
          </a:blipFill>
        </p:spPr>
      </p:sp>
      <p:sp>
        <p:nvSpPr>
          <p:cNvPr name="TextBox 5" id="5"/>
          <p:cNvSpPr txBox="true"/>
          <p:nvPr/>
        </p:nvSpPr>
        <p:spPr>
          <a:xfrm rot="0">
            <a:off x="238720" y="200399"/>
            <a:ext cx="17810559"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find the number of unique customers who purchased items from each category</a:t>
            </a:r>
          </a:p>
          <a:p>
            <a:pPr algn="ctr">
              <a:lnSpc>
                <a:spcPts val="3100"/>
              </a:lnSpc>
              <a:spcBef>
                <a:spcPct val="0"/>
              </a:spcBef>
            </a:pPr>
            <a:r>
              <a:rPr lang="en-US" sz="3100">
                <a:solidFill>
                  <a:srgbClr val="000000"/>
                </a:solidFill>
                <a:latin typeface="Arimo"/>
                <a:ea typeface="Arimo"/>
                <a:cs typeface="Arimo"/>
                <a:sym typeface="Arimo"/>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363426" y="6563324"/>
            <a:ext cx="7725249" cy="3441981"/>
          </a:xfrm>
          <a:custGeom>
            <a:avLst/>
            <a:gdLst/>
            <a:ahLst/>
            <a:cxnLst/>
            <a:rect r="r" b="b" t="t" l="l"/>
            <a:pathLst>
              <a:path h="3441981" w="7725249">
                <a:moveTo>
                  <a:pt x="0" y="0"/>
                </a:moveTo>
                <a:lnTo>
                  <a:pt x="7725249" y="0"/>
                </a:lnTo>
                <a:lnTo>
                  <a:pt x="7725249" y="3441981"/>
                </a:lnTo>
                <a:lnTo>
                  <a:pt x="0" y="3441981"/>
                </a:lnTo>
                <a:lnTo>
                  <a:pt x="0" y="0"/>
                </a:lnTo>
                <a:close/>
              </a:path>
            </a:pathLst>
          </a:custGeom>
          <a:blipFill>
            <a:blip r:embed="rId3"/>
            <a:stretch>
              <a:fillRect l="0" t="-35750" r="-27715" b="-23421"/>
            </a:stretch>
          </a:blipFill>
        </p:spPr>
      </p:sp>
      <p:sp>
        <p:nvSpPr>
          <p:cNvPr name="Freeform 4" id="4"/>
          <p:cNvSpPr/>
          <p:nvPr/>
        </p:nvSpPr>
        <p:spPr>
          <a:xfrm flipH="false" flipV="false" rot="0">
            <a:off x="343237" y="1413774"/>
            <a:ext cx="10932103" cy="5662891"/>
          </a:xfrm>
          <a:custGeom>
            <a:avLst/>
            <a:gdLst/>
            <a:ahLst/>
            <a:cxnLst/>
            <a:rect r="r" b="b" t="t" l="l"/>
            <a:pathLst>
              <a:path h="5662891" w="10932103">
                <a:moveTo>
                  <a:pt x="0" y="0"/>
                </a:moveTo>
                <a:lnTo>
                  <a:pt x="10932103" y="0"/>
                </a:lnTo>
                <a:lnTo>
                  <a:pt x="10932103" y="5662891"/>
                </a:lnTo>
                <a:lnTo>
                  <a:pt x="0" y="5662891"/>
                </a:lnTo>
                <a:lnTo>
                  <a:pt x="0" y="0"/>
                </a:lnTo>
                <a:close/>
              </a:path>
            </a:pathLst>
          </a:custGeom>
          <a:blipFill>
            <a:blip r:embed="rId4"/>
            <a:stretch>
              <a:fillRect l="0" t="0" r="-3376" b="-6518"/>
            </a:stretch>
          </a:blipFill>
        </p:spPr>
      </p:sp>
      <p:sp>
        <p:nvSpPr>
          <p:cNvPr name="TextBox 5" id="5"/>
          <p:cNvSpPr txBox="true"/>
          <p:nvPr/>
        </p:nvSpPr>
        <p:spPr>
          <a:xfrm rot="0">
            <a:off x="295325" y="207010"/>
            <a:ext cx="17992675"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create each shift and number of orders (Example Morning &lt;12, Afternoon Between 12 &amp; 17, Evening &gt;17)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558414" y="779777"/>
            <a:ext cx="17171172" cy="8775072"/>
          </a:xfrm>
          <a:prstGeom prst="rect">
            <a:avLst/>
          </a:prstGeom>
        </p:spPr>
        <p:txBody>
          <a:bodyPr anchor="t" rtlCol="false" tIns="0" lIns="0" bIns="0" rIns="0">
            <a:spAutoFit/>
          </a:bodyPr>
          <a:lstStyle/>
          <a:p>
            <a:pPr algn="ctr">
              <a:lnSpc>
                <a:spcPts val="3807"/>
              </a:lnSpc>
              <a:spcBef>
                <a:spcPct val="0"/>
              </a:spcBef>
            </a:pPr>
            <a:r>
              <a:rPr lang="en-US" sz="3807">
                <a:solidFill>
                  <a:srgbClr val="000000"/>
                </a:solidFill>
                <a:latin typeface="Arimo"/>
                <a:ea typeface="Arimo"/>
                <a:cs typeface="Arimo"/>
                <a:sym typeface="Arimo"/>
              </a:rPr>
              <a:t>Project Overview</a:t>
            </a:r>
          </a:p>
          <a:p>
            <a:pPr algn="just">
              <a:lnSpc>
                <a:spcPts val="3807"/>
              </a:lnSpc>
              <a:spcBef>
                <a:spcPct val="0"/>
              </a:spcBef>
            </a:pPr>
          </a:p>
          <a:p>
            <a:pPr algn="just">
              <a:lnSpc>
                <a:spcPts val="5291"/>
              </a:lnSpc>
            </a:pPr>
            <a:r>
              <a:rPr lang="en-US" sz="3807">
                <a:solidFill>
                  <a:srgbClr val="000000"/>
                </a:solidFill>
                <a:latin typeface="Arimo"/>
                <a:ea typeface="Arimo"/>
                <a:cs typeface="Arimo"/>
                <a:sym typeface="Arimo"/>
              </a:rPr>
              <a:t>Project Title: Retail Sales </a:t>
            </a:r>
          </a:p>
          <a:p>
            <a:pPr algn="just">
              <a:lnSpc>
                <a:spcPts val="5291"/>
              </a:lnSpc>
            </a:pPr>
            <a:r>
              <a:rPr lang="en-US" sz="3807">
                <a:solidFill>
                  <a:srgbClr val="000000"/>
                </a:solidFill>
                <a:latin typeface="Arimo"/>
                <a:ea typeface="Arimo"/>
                <a:cs typeface="Arimo"/>
                <a:sym typeface="Arimo"/>
              </a:rPr>
              <a:t>Analysis Skill Level: Beginner </a:t>
            </a:r>
          </a:p>
          <a:p>
            <a:pPr algn="just">
              <a:lnSpc>
                <a:spcPts val="5291"/>
              </a:lnSpc>
            </a:pPr>
            <a:r>
              <a:rPr lang="en-US" sz="3807">
                <a:solidFill>
                  <a:srgbClr val="000000"/>
                </a:solidFill>
                <a:latin typeface="Arimo"/>
                <a:ea typeface="Arimo"/>
                <a:cs typeface="Arimo"/>
                <a:sym typeface="Arimo"/>
              </a:rPr>
              <a:t>Database: p1_retail_db</a:t>
            </a:r>
          </a:p>
          <a:p>
            <a:pPr algn="just">
              <a:lnSpc>
                <a:spcPts val="3807"/>
              </a:lnSpc>
              <a:spcBef>
                <a:spcPct val="0"/>
              </a:spcBef>
            </a:pPr>
          </a:p>
          <a:p>
            <a:pPr algn="just">
              <a:lnSpc>
                <a:spcPts val="7329"/>
              </a:lnSpc>
            </a:pPr>
            <a:r>
              <a:rPr lang="en-US" sz="3507">
                <a:solidFill>
                  <a:srgbClr val="000000"/>
                </a:solidFill>
                <a:latin typeface="Arimo"/>
                <a:ea typeface="Arimo"/>
                <a:cs typeface="Arimo"/>
                <a:sym typeface="Arimo"/>
              </a:rPr>
              <a:t>This project is a hands-on journey through the world of retail data, designed to help you sharpen your SQL skills while solving real business challenges. Whether you’re just starting or looking to deepen your expertise, this project offers a structured approach to exploring, cleaning, and analyzing retail sales data. By the end of this project, you’ll have gained a solid knowledge on how SQL is used to turn raw sales data into valuable business insights.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41000"/>
            </a:blip>
            <a:stretch>
              <a:fillRect l="0" t="-38888" r="0" b="-38888"/>
            </a:stretch>
          </a:blipFill>
          <a:ln cap="sq">
            <a:noFill/>
            <a:prstDash val="solid"/>
            <a:miter/>
          </a:ln>
        </p:spPr>
      </p:sp>
      <p:sp>
        <p:nvSpPr>
          <p:cNvPr name="Freeform 3" id="3"/>
          <p:cNvSpPr/>
          <p:nvPr/>
        </p:nvSpPr>
        <p:spPr>
          <a:xfrm flipH="false" flipV="false" rot="0">
            <a:off x="443994" y="1497936"/>
            <a:ext cx="11247409" cy="3993333"/>
          </a:xfrm>
          <a:custGeom>
            <a:avLst/>
            <a:gdLst/>
            <a:ahLst/>
            <a:cxnLst/>
            <a:rect r="r" b="b" t="t" l="l"/>
            <a:pathLst>
              <a:path h="3993333" w="11247409">
                <a:moveTo>
                  <a:pt x="0" y="0"/>
                </a:moveTo>
                <a:lnTo>
                  <a:pt x="11247409" y="0"/>
                </a:lnTo>
                <a:lnTo>
                  <a:pt x="11247409" y="3993333"/>
                </a:lnTo>
                <a:lnTo>
                  <a:pt x="0" y="3993333"/>
                </a:lnTo>
                <a:lnTo>
                  <a:pt x="0" y="0"/>
                </a:lnTo>
                <a:close/>
              </a:path>
            </a:pathLst>
          </a:custGeom>
          <a:blipFill>
            <a:blip r:embed="rId3"/>
            <a:stretch>
              <a:fillRect l="0" t="0" r="0" b="0"/>
            </a:stretch>
          </a:blipFill>
        </p:spPr>
      </p:sp>
      <p:sp>
        <p:nvSpPr>
          <p:cNvPr name="Freeform 4" id="4"/>
          <p:cNvSpPr/>
          <p:nvPr/>
        </p:nvSpPr>
        <p:spPr>
          <a:xfrm flipH="false" flipV="false" rot="0">
            <a:off x="11031267" y="6196119"/>
            <a:ext cx="6547968" cy="3263767"/>
          </a:xfrm>
          <a:custGeom>
            <a:avLst/>
            <a:gdLst/>
            <a:ahLst/>
            <a:cxnLst/>
            <a:rect r="r" b="b" t="t" l="l"/>
            <a:pathLst>
              <a:path h="3263767" w="6547968">
                <a:moveTo>
                  <a:pt x="0" y="0"/>
                </a:moveTo>
                <a:lnTo>
                  <a:pt x="6547968" y="0"/>
                </a:lnTo>
                <a:lnTo>
                  <a:pt x="6547968" y="3263766"/>
                </a:lnTo>
                <a:lnTo>
                  <a:pt x="0" y="3263766"/>
                </a:lnTo>
                <a:lnTo>
                  <a:pt x="0" y="0"/>
                </a:lnTo>
                <a:close/>
              </a:path>
            </a:pathLst>
          </a:custGeom>
          <a:blipFill>
            <a:blip r:embed="rId4"/>
            <a:stretch>
              <a:fillRect l="0" t="0" r="-40967" b="-22789"/>
            </a:stretch>
          </a:blipFill>
        </p:spPr>
      </p:sp>
      <p:sp>
        <p:nvSpPr>
          <p:cNvPr name="TextBox 5" id="5"/>
          <p:cNvSpPr txBox="true"/>
          <p:nvPr/>
        </p:nvSpPr>
        <p:spPr>
          <a:xfrm rot="0">
            <a:off x="2364768" y="361955"/>
            <a:ext cx="12721710"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how many sales we have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03802" y="1745661"/>
            <a:ext cx="11301259" cy="3397839"/>
          </a:xfrm>
          <a:custGeom>
            <a:avLst/>
            <a:gdLst/>
            <a:ahLst/>
            <a:cxnLst/>
            <a:rect r="r" b="b" t="t" l="l"/>
            <a:pathLst>
              <a:path h="3397839" w="11301259">
                <a:moveTo>
                  <a:pt x="0" y="0"/>
                </a:moveTo>
                <a:lnTo>
                  <a:pt x="11301259" y="0"/>
                </a:lnTo>
                <a:lnTo>
                  <a:pt x="11301259" y="3397839"/>
                </a:lnTo>
                <a:lnTo>
                  <a:pt x="0" y="3397839"/>
                </a:lnTo>
                <a:lnTo>
                  <a:pt x="0" y="0"/>
                </a:lnTo>
                <a:close/>
              </a:path>
            </a:pathLst>
          </a:custGeom>
          <a:blipFill>
            <a:blip r:embed="rId3"/>
            <a:stretch>
              <a:fillRect l="0" t="0" r="0" b="-13084"/>
            </a:stretch>
          </a:blipFill>
        </p:spPr>
      </p:sp>
      <p:sp>
        <p:nvSpPr>
          <p:cNvPr name="Freeform 4" id="4"/>
          <p:cNvSpPr/>
          <p:nvPr/>
        </p:nvSpPr>
        <p:spPr>
          <a:xfrm flipH="false" flipV="false" rot="0">
            <a:off x="11099931" y="6044783"/>
            <a:ext cx="5869104" cy="3414841"/>
          </a:xfrm>
          <a:custGeom>
            <a:avLst/>
            <a:gdLst/>
            <a:ahLst/>
            <a:cxnLst/>
            <a:rect r="r" b="b" t="t" l="l"/>
            <a:pathLst>
              <a:path h="3414841" w="5869104">
                <a:moveTo>
                  <a:pt x="0" y="0"/>
                </a:moveTo>
                <a:lnTo>
                  <a:pt x="5869104" y="0"/>
                </a:lnTo>
                <a:lnTo>
                  <a:pt x="5869104" y="3414841"/>
                </a:lnTo>
                <a:lnTo>
                  <a:pt x="0" y="3414841"/>
                </a:lnTo>
                <a:lnTo>
                  <a:pt x="0" y="0"/>
                </a:lnTo>
                <a:close/>
              </a:path>
            </a:pathLst>
          </a:custGeom>
          <a:blipFill>
            <a:blip r:embed="rId4"/>
            <a:stretch>
              <a:fillRect l="0" t="0" r="-33348" b="-43241"/>
            </a:stretch>
          </a:blipFill>
        </p:spPr>
      </p:sp>
      <p:sp>
        <p:nvSpPr>
          <p:cNvPr name="TextBox 5" id="5"/>
          <p:cNvSpPr txBox="true"/>
          <p:nvPr/>
        </p:nvSpPr>
        <p:spPr>
          <a:xfrm rot="0">
            <a:off x="5990304" y="597535"/>
            <a:ext cx="5273754"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total no.of unique customers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64731" y="1723092"/>
            <a:ext cx="11301259" cy="3420408"/>
          </a:xfrm>
          <a:custGeom>
            <a:avLst/>
            <a:gdLst/>
            <a:ahLst/>
            <a:cxnLst/>
            <a:rect r="r" b="b" t="t" l="l"/>
            <a:pathLst>
              <a:path h="3420408" w="11301259">
                <a:moveTo>
                  <a:pt x="0" y="0"/>
                </a:moveTo>
                <a:lnTo>
                  <a:pt x="11301259" y="0"/>
                </a:lnTo>
                <a:lnTo>
                  <a:pt x="11301259" y="3420408"/>
                </a:lnTo>
                <a:lnTo>
                  <a:pt x="0" y="3420408"/>
                </a:lnTo>
                <a:lnTo>
                  <a:pt x="0" y="0"/>
                </a:lnTo>
                <a:close/>
              </a:path>
            </a:pathLst>
          </a:custGeom>
          <a:blipFill>
            <a:blip r:embed="rId3"/>
            <a:stretch>
              <a:fillRect l="0" t="0" r="0" b="-11512"/>
            </a:stretch>
          </a:blipFill>
        </p:spPr>
      </p:sp>
      <p:sp>
        <p:nvSpPr>
          <p:cNvPr name="Freeform 4" id="4"/>
          <p:cNvSpPr/>
          <p:nvPr/>
        </p:nvSpPr>
        <p:spPr>
          <a:xfrm flipH="false" flipV="false" rot="0">
            <a:off x="11551898" y="5750849"/>
            <a:ext cx="5707402" cy="3781216"/>
          </a:xfrm>
          <a:custGeom>
            <a:avLst/>
            <a:gdLst/>
            <a:ahLst/>
            <a:cxnLst/>
            <a:rect r="r" b="b" t="t" l="l"/>
            <a:pathLst>
              <a:path h="3781216" w="5707402">
                <a:moveTo>
                  <a:pt x="0" y="0"/>
                </a:moveTo>
                <a:lnTo>
                  <a:pt x="5707402" y="0"/>
                </a:lnTo>
                <a:lnTo>
                  <a:pt x="5707402" y="3781216"/>
                </a:lnTo>
                <a:lnTo>
                  <a:pt x="0" y="3781216"/>
                </a:lnTo>
                <a:lnTo>
                  <a:pt x="0" y="0"/>
                </a:lnTo>
                <a:close/>
              </a:path>
            </a:pathLst>
          </a:custGeom>
          <a:blipFill>
            <a:blip r:embed="rId4"/>
            <a:stretch>
              <a:fillRect l="0" t="0" r="-15954" b="-31892"/>
            </a:stretch>
          </a:blipFill>
        </p:spPr>
      </p:sp>
      <p:sp>
        <p:nvSpPr>
          <p:cNvPr name="TextBox 5" id="5"/>
          <p:cNvSpPr txBox="true"/>
          <p:nvPr/>
        </p:nvSpPr>
        <p:spPr>
          <a:xfrm rot="0">
            <a:off x="6490558" y="418651"/>
            <a:ext cx="4420910"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no.of unique categories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51890" y="1704107"/>
            <a:ext cx="9151874" cy="4909954"/>
          </a:xfrm>
          <a:custGeom>
            <a:avLst/>
            <a:gdLst/>
            <a:ahLst/>
            <a:cxnLst/>
            <a:rect r="r" b="b" t="t" l="l"/>
            <a:pathLst>
              <a:path h="4909954" w="9151874">
                <a:moveTo>
                  <a:pt x="0" y="0"/>
                </a:moveTo>
                <a:lnTo>
                  <a:pt x="9151874" y="0"/>
                </a:lnTo>
                <a:lnTo>
                  <a:pt x="9151874" y="4909953"/>
                </a:lnTo>
                <a:lnTo>
                  <a:pt x="0" y="4909953"/>
                </a:lnTo>
                <a:lnTo>
                  <a:pt x="0" y="0"/>
                </a:lnTo>
                <a:close/>
              </a:path>
            </a:pathLst>
          </a:custGeom>
          <a:blipFill>
            <a:blip r:embed="rId3"/>
            <a:stretch>
              <a:fillRect l="0" t="0" r="0" b="-13032"/>
            </a:stretch>
          </a:blipFill>
        </p:spPr>
      </p:sp>
      <p:sp>
        <p:nvSpPr>
          <p:cNvPr name="Freeform 4" id="4"/>
          <p:cNvSpPr/>
          <p:nvPr/>
        </p:nvSpPr>
        <p:spPr>
          <a:xfrm flipH="false" flipV="false" rot="0">
            <a:off x="6643504" y="7085144"/>
            <a:ext cx="11301259" cy="2712302"/>
          </a:xfrm>
          <a:custGeom>
            <a:avLst/>
            <a:gdLst/>
            <a:ahLst/>
            <a:cxnLst/>
            <a:rect r="r" b="b" t="t" l="l"/>
            <a:pathLst>
              <a:path h="2712302" w="11301259">
                <a:moveTo>
                  <a:pt x="0" y="0"/>
                </a:moveTo>
                <a:lnTo>
                  <a:pt x="11301259" y="0"/>
                </a:lnTo>
                <a:lnTo>
                  <a:pt x="11301259" y="2712303"/>
                </a:lnTo>
                <a:lnTo>
                  <a:pt x="0" y="2712303"/>
                </a:lnTo>
                <a:lnTo>
                  <a:pt x="0" y="0"/>
                </a:lnTo>
                <a:close/>
              </a:path>
            </a:pathLst>
          </a:custGeom>
          <a:blipFill>
            <a:blip r:embed="rId4"/>
            <a:stretch>
              <a:fillRect l="0" t="0" r="0" b="0"/>
            </a:stretch>
          </a:blipFill>
        </p:spPr>
      </p:sp>
      <p:sp>
        <p:nvSpPr>
          <p:cNvPr name="TextBox 5" id="5"/>
          <p:cNvSpPr txBox="true"/>
          <p:nvPr/>
        </p:nvSpPr>
        <p:spPr>
          <a:xfrm rot="0">
            <a:off x="2673668" y="597535"/>
            <a:ext cx="12940665"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retrieve all columns for sales made on '2022-11-05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87783" y="1714964"/>
            <a:ext cx="10735219" cy="4420641"/>
          </a:xfrm>
          <a:custGeom>
            <a:avLst/>
            <a:gdLst/>
            <a:ahLst/>
            <a:cxnLst/>
            <a:rect r="r" b="b" t="t" l="l"/>
            <a:pathLst>
              <a:path h="4420641" w="10735219">
                <a:moveTo>
                  <a:pt x="0" y="0"/>
                </a:moveTo>
                <a:lnTo>
                  <a:pt x="10735220" y="0"/>
                </a:lnTo>
                <a:lnTo>
                  <a:pt x="10735220" y="4420641"/>
                </a:lnTo>
                <a:lnTo>
                  <a:pt x="0" y="4420641"/>
                </a:lnTo>
                <a:lnTo>
                  <a:pt x="0" y="0"/>
                </a:lnTo>
                <a:close/>
              </a:path>
            </a:pathLst>
          </a:custGeom>
          <a:blipFill>
            <a:blip r:embed="rId3"/>
            <a:stretch>
              <a:fillRect l="0" t="0" r="-5272" b="-12804"/>
            </a:stretch>
          </a:blipFill>
        </p:spPr>
      </p:sp>
      <p:sp>
        <p:nvSpPr>
          <p:cNvPr name="Freeform 4" id="4"/>
          <p:cNvSpPr/>
          <p:nvPr/>
        </p:nvSpPr>
        <p:spPr>
          <a:xfrm flipH="false" flipV="false" rot="0">
            <a:off x="6348179" y="6965735"/>
            <a:ext cx="11301259" cy="2655796"/>
          </a:xfrm>
          <a:custGeom>
            <a:avLst/>
            <a:gdLst/>
            <a:ahLst/>
            <a:cxnLst/>
            <a:rect r="r" b="b" t="t" l="l"/>
            <a:pathLst>
              <a:path h="2655796" w="11301259">
                <a:moveTo>
                  <a:pt x="0" y="0"/>
                </a:moveTo>
                <a:lnTo>
                  <a:pt x="11301259" y="0"/>
                </a:lnTo>
                <a:lnTo>
                  <a:pt x="11301259" y="2655796"/>
                </a:lnTo>
                <a:lnTo>
                  <a:pt x="0" y="2655796"/>
                </a:lnTo>
                <a:lnTo>
                  <a:pt x="0" y="0"/>
                </a:lnTo>
                <a:close/>
              </a:path>
            </a:pathLst>
          </a:custGeom>
          <a:blipFill>
            <a:blip r:embed="rId4"/>
            <a:stretch>
              <a:fillRect l="0" t="0" r="0" b="0"/>
            </a:stretch>
          </a:blipFill>
        </p:spPr>
      </p:sp>
      <p:sp>
        <p:nvSpPr>
          <p:cNvPr name="TextBox 5" id="5"/>
          <p:cNvSpPr txBox="true"/>
          <p:nvPr/>
        </p:nvSpPr>
        <p:spPr>
          <a:xfrm rot="0">
            <a:off x="0" y="420272"/>
            <a:ext cx="18288000"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retrieve all transactions where the category is 'Clothing' and the quantity sold is more than 4 in the month of Nov-2022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710666" y="1732531"/>
            <a:ext cx="9089776" cy="4508560"/>
          </a:xfrm>
          <a:custGeom>
            <a:avLst/>
            <a:gdLst/>
            <a:ahLst/>
            <a:cxnLst/>
            <a:rect r="r" b="b" t="t" l="l"/>
            <a:pathLst>
              <a:path h="4508560" w="9089776">
                <a:moveTo>
                  <a:pt x="0" y="0"/>
                </a:moveTo>
                <a:lnTo>
                  <a:pt x="9089777" y="0"/>
                </a:lnTo>
                <a:lnTo>
                  <a:pt x="9089777" y="4508559"/>
                </a:lnTo>
                <a:lnTo>
                  <a:pt x="0" y="4508559"/>
                </a:lnTo>
                <a:lnTo>
                  <a:pt x="0" y="0"/>
                </a:lnTo>
                <a:close/>
              </a:path>
            </a:pathLst>
          </a:custGeom>
          <a:blipFill>
            <a:blip r:embed="rId3"/>
            <a:stretch>
              <a:fillRect l="0" t="-6004" r="0" b="-21288"/>
            </a:stretch>
          </a:blipFill>
        </p:spPr>
      </p:sp>
      <p:sp>
        <p:nvSpPr>
          <p:cNvPr name="Freeform 4" id="4"/>
          <p:cNvSpPr/>
          <p:nvPr/>
        </p:nvSpPr>
        <p:spPr>
          <a:xfrm flipH="false" flipV="false" rot="0">
            <a:off x="8279750" y="6532136"/>
            <a:ext cx="9333118" cy="3287266"/>
          </a:xfrm>
          <a:custGeom>
            <a:avLst/>
            <a:gdLst/>
            <a:ahLst/>
            <a:cxnLst/>
            <a:rect r="r" b="b" t="t" l="l"/>
            <a:pathLst>
              <a:path h="3287266" w="9333118">
                <a:moveTo>
                  <a:pt x="0" y="0"/>
                </a:moveTo>
                <a:lnTo>
                  <a:pt x="9333118" y="0"/>
                </a:lnTo>
                <a:lnTo>
                  <a:pt x="9333118" y="3287266"/>
                </a:lnTo>
                <a:lnTo>
                  <a:pt x="0" y="3287266"/>
                </a:lnTo>
                <a:lnTo>
                  <a:pt x="0" y="0"/>
                </a:lnTo>
                <a:close/>
              </a:path>
            </a:pathLst>
          </a:custGeom>
          <a:blipFill>
            <a:blip r:embed="rId4"/>
            <a:stretch>
              <a:fillRect l="0" t="-28449" r="-9756" b="-13475"/>
            </a:stretch>
          </a:blipFill>
        </p:spPr>
      </p:sp>
      <p:sp>
        <p:nvSpPr>
          <p:cNvPr name="TextBox 5" id="5"/>
          <p:cNvSpPr txBox="true"/>
          <p:nvPr/>
        </p:nvSpPr>
        <p:spPr>
          <a:xfrm rot="0">
            <a:off x="2142301" y="597535"/>
            <a:ext cx="13412748" cy="431165"/>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calculate the total sales (total_sale) for each category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15510" y="1598975"/>
            <a:ext cx="10390674" cy="4406514"/>
          </a:xfrm>
          <a:custGeom>
            <a:avLst/>
            <a:gdLst/>
            <a:ahLst/>
            <a:cxnLst/>
            <a:rect r="r" b="b" t="t" l="l"/>
            <a:pathLst>
              <a:path h="4406514" w="10390674">
                <a:moveTo>
                  <a:pt x="0" y="0"/>
                </a:moveTo>
                <a:lnTo>
                  <a:pt x="10390674" y="0"/>
                </a:lnTo>
                <a:lnTo>
                  <a:pt x="10390674" y="4406515"/>
                </a:lnTo>
                <a:lnTo>
                  <a:pt x="0" y="4406515"/>
                </a:lnTo>
                <a:lnTo>
                  <a:pt x="0" y="0"/>
                </a:lnTo>
                <a:close/>
              </a:path>
            </a:pathLst>
          </a:custGeom>
          <a:blipFill>
            <a:blip r:embed="rId3"/>
            <a:stretch>
              <a:fillRect l="0" t="0" r="-8763" b="-12845"/>
            </a:stretch>
          </a:blipFill>
        </p:spPr>
      </p:sp>
      <p:sp>
        <p:nvSpPr>
          <p:cNvPr name="Freeform 4" id="4"/>
          <p:cNvSpPr/>
          <p:nvPr/>
        </p:nvSpPr>
        <p:spPr>
          <a:xfrm flipH="false" flipV="false" rot="0">
            <a:off x="10906184" y="6669971"/>
            <a:ext cx="6310092" cy="2918034"/>
          </a:xfrm>
          <a:custGeom>
            <a:avLst/>
            <a:gdLst/>
            <a:ahLst/>
            <a:cxnLst/>
            <a:rect r="r" b="b" t="t" l="l"/>
            <a:pathLst>
              <a:path h="2918034" w="6310092">
                <a:moveTo>
                  <a:pt x="0" y="0"/>
                </a:moveTo>
                <a:lnTo>
                  <a:pt x="6310092" y="0"/>
                </a:lnTo>
                <a:lnTo>
                  <a:pt x="6310092" y="2918034"/>
                </a:lnTo>
                <a:lnTo>
                  <a:pt x="0" y="2918034"/>
                </a:lnTo>
                <a:lnTo>
                  <a:pt x="0" y="0"/>
                </a:lnTo>
                <a:close/>
              </a:path>
            </a:pathLst>
          </a:custGeom>
          <a:blipFill>
            <a:blip r:embed="rId4"/>
            <a:stretch>
              <a:fillRect l="0" t="-39639" r="-26521" b="-26145"/>
            </a:stretch>
          </a:blipFill>
        </p:spPr>
      </p:sp>
      <p:sp>
        <p:nvSpPr>
          <p:cNvPr name="TextBox 5" id="5"/>
          <p:cNvSpPr txBox="true"/>
          <p:nvPr/>
        </p:nvSpPr>
        <p:spPr>
          <a:xfrm rot="0">
            <a:off x="0" y="420272"/>
            <a:ext cx="18288000" cy="821690"/>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Arimo"/>
                <a:ea typeface="Arimo"/>
                <a:cs typeface="Arimo"/>
                <a:sym typeface="Arimo"/>
              </a:rPr>
              <a:t># </a:t>
            </a:r>
            <a:r>
              <a:rPr lang="en-US" sz="3100">
                <a:solidFill>
                  <a:srgbClr val="000000"/>
                </a:solidFill>
                <a:latin typeface="Arimo"/>
                <a:ea typeface="Arimo"/>
                <a:cs typeface="Arimo"/>
                <a:sym typeface="Arimo"/>
              </a:rPr>
              <a:t>Write a SQL query to find the average age of customers who purchased items from the 'Beauty' category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DAGRt5-JlUA</dc:identifier>
  <dcterms:modified xsi:type="dcterms:W3CDTF">2011-08-01T06:04:30Z</dcterms:modified>
  <cp:revision>1</cp:revision>
  <dc:title>Retail Store Analysis</dc:title>
</cp:coreProperties>
</file>