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72" r:id="rId6"/>
    <p:sldId id="260" r:id="rId7"/>
    <p:sldId id="262" r:id="rId8"/>
    <p:sldId id="263" r:id="rId9"/>
    <p:sldId id="264" r:id="rId10"/>
    <p:sldId id="265" r:id="rId11"/>
    <p:sldId id="266"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15376233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8257C4-41AB-495D-BFDB-7F2158C4A91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116668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3223717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2009246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2300526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1330209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638194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892053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373145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261073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8257C4-41AB-495D-BFDB-7F2158C4A91B}" type="datetimeFigureOut">
              <a:rPr lang="en-IN" smtClean="0"/>
              <a:t>21-06-2019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38056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8257C4-41AB-495D-BFDB-7F2158C4A91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428129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8257C4-41AB-495D-BFDB-7F2158C4A91B}" type="datetimeFigureOut">
              <a:rPr lang="en-IN" smtClean="0"/>
              <a:t>21-06-2019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33312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8257C4-41AB-495D-BFDB-7F2158C4A91B}" type="datetimeFigureOut">
              <a:rPr lang="en-IN" smtClean="0"/>
              <a:t>21-06-2019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144970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257C4-41AB-495D-BFDB-7F2158C4A91B}" type="datetimeFigureOut">
              <a:rPr lang="en-IN" smtClean="0"/>
              <a:t>21-06-2019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32854249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8257C4-41AB-495D-BFDB-7F2158C4A91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10493418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8257C4-41AB-495D-BFDB-7F2158C4A91B}" type="datetimeFigureOut">
              <a:rPr lang="en-IN" smtClean="0"/>
              <a:t>21-06-2019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2283F7-D63B-4F19-9AF9-4B7186651E40}" type="slidenum">
              <a:rPr lang="en-IN" smtClean="0"/>
              <a:t>‹#›</a:t>
            </a:fld>
            <a:endParaRPr lang="en-IN"/>
          </a:p>
        </p:txBody>
      </p:sp>
    </p:spTree>
    <p:extLst>
      <p:ext uri="{BB962C8B-B14F-4D97-AF65-F5344CB8AC3E}">
        <p14:creationId xmlns:p14="http://schemas.microsoft.com/office/powerpoint/2010/main" val="29484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8257C4-41AB-495D-BFDB-7F2158C4A91B}" type="datetimeFigureOut">
              <a:rPr lang="en-IN" smtClean="0"/>
              <a:t>21-06-2019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2283F7-D63B-4F19-9AF9-4B7186651E40}" type="slidenum">
              <a:rPr lang="en-IN" smtClean="0"/>
              <a:t>‹#›</a:t>
            </a:fld>
            <a:endParaRPr lang="en-IN"/>
          </a:p>
        </p:txBody>
      </p:sp>
    </p:spTree>
    <p:extLst>
      <p:ext uri="{BB962C8B-B14F-4D97-AF65-F5344CB8AC3E}">
        <p14:creationId xmlns:p14="http://schemas.microsoft.com/office/powerpoint/2010/main" val="207973359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readboard" TargetMode="External"/><Relationship Id="rId2" Type="http://schemas.openxmlformats.org/officeDocument/2006/relationships/hyperlink" Target="https://en.wikipedia.org/wiki/Electrical_wire" TargetMode="Externa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hyperlink" Target="https://en.wikipedia.org/wiki/C_(programming_languag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hyperlink" Target="https://en.wikipedia.org/wiki/Android_(operating_system)"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7.xml"/><Relationship Id="rId6" Type="http://schemas.openxmlformats.org/officeDocument/2006/relationships/hyperlink" Target="https://en.wikipedia.org/wiki/Application_software" TargetMode="External"/><Relationship Id="rId5" Type="http://schemas.openxmlformats.org/officeDocument/2006/relationships/hyperlink" Target="https://en.wikipedia.org/wiki/Computer_programming" TargetMode="External"/><Relationship Id="rId4" Type="http://schemas.openxmlformats.org/officeDocument/2006/relationships/hyperlink" Target="https://en.wikipedia.org/wiki/Massachusetts_Institute_of_Technolog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8983" y="730553"/>
            <a:ext cx="10376263" cy="3265714"/>
          </a:xfrm>
        </p:spPr>
        <p:txBody>
          <a:bodyPr>
            <a:normAutofit fontScale="90000"/>
          </a:bodyPr>
          <a:lstStyle/>
          <a:p>
            <a:r>
              <a:rPr lang="en-IN" b="1" i="1" dirty="0"/>
              <a:t>SMART MEDICINE REMINDER FOR ELDERLY PEOPLE USING </a:t>
            </a:r>
            <a:r>
              <a:rPr lang="en-IN" b="1" i="1" dirty="0" smtClean="0"/>
              <a:t>IOT</a:t>
            </a:r>
            <a:r>
              <a:rPr lang="en-IN" dirty="0"/>
              <a:t/>
            </a:r>
            <a:br>
              <a:rPr lang="en-IN" dirty="0"/>
            </a:br>
            <a:endParaRPr lang="en-IN" dirty="0"/>
          </a:p>
        </p:txBody>
      </p:sp>
      <p:sp>
        <p:nvSpPr>
          <p:cNvPr id="3" name="Subtitle 2"/>
          <p:cNvSpPr>
            <a:spLocks noGrp="1"/>
          </p:cNvSpPr>
          <p:nvPr>
            <p:ph type="subTitle" idx="1"/>
          </p:nvPr>
        </p:nvSpPr>
        <p:spPr>
          <a:xfrm>
            <a:off x="5212080" y="3996267"/>
            <a:ext cx="6290942" cy="2365344"/>
          </a:xfrm>
        </p:spPr>
        <p:txBody>
          <a:bodyPr>
            <a:noAutofit/>
          </a:bodyPr>
          <a:lstStyle/>
          <a:p>
            <a:pPr algn="l"/>
            <a:r>
              <a:rPr lang="en-IN" sz="2400" b="1" dirty="0" smtClean="0"/>
              <a:t>    BY TEAM:  “</a:t>
            </a:r>
            <a:r>
              <a:rPr lang="en-IN" sz="2400" b="1" i="1" u="sng" dirty="0" smtClean="0"/>
              <a:t>PINGS WITH THINGS”</a:t>
            </a:r>
            <a:endParaRPr lang="en-IN" sz="2400" b="1" i="1" u="sng" dirty="0"/>
          </a:p>
          <a:p>
            <a:pPr algn="ctr"/>
            <a:r>
              <a:rPr lang="en-IN" sz="2400" b="1" dirty="0"/>
              <a:t>P. </a:t>
            </a:r>
            <a:r>
              <a:rPr lang="en-IN" sz="2400" b="1" dirty="0" err="1"/>
              <a:t>Bhavana</a:t>
            </a:r>
            <a:r>
              <a:rPr lang="en-IN" sz="2400" b="1" dirty="0"/>
              <a:t>			Roll No: 187Y1A04C6</a:t>
            </a:r>
          </a:p>
          <a:p>
            <a:pPr algn="ctr"/>
            <a:r>
              <a:rPr lang="en-IN" sz="2400" b="1" dirty="0"/>
              <a:t>B. </a:t>
            </a:r>
            <a:r>
              <a:rPr lang="en-IN" sz="2400" b="1" dirty="0" err="1"/>
              <a:t>Nikhitha</a:t>
            </a:r>
            <a:r>
              <a:rPr lang="en-IN" sz="2400" b="1" dirty="0"/>
              <a:t>			Roll No: 187Y1A0490</a:t>
            </a:r>
          </a:p>
          <a:p>
            <a:pPr algn="ctr"/>
            <a:r>
              <a:rPr lang="en-IN" sz="2400" b="1" dirty="0" err="1"/>
              <a:t>Shaik</a:t>
            </a:r>
            <a:r>
              <a:rPr lang="en-IN" sz="2400" b="1" dirty="0"/>
              <a:t> </a:t>
            </a:r>
            <a:r>
              <a:rPr lang="en-IN" sz="2400" b="1" dirty="0" err="1"/>
              <a:t>Khaja</a:t>
            </a:r>
            <a:r>
              <a:rPr lang="en-IN" sz="2400" b="1" dirty="0"/>
              <a:t> </a:t>
            </a:r>
            <a:r>
              <a:rPr lang="en-IN" sz="2400" b="1" dirty="0" err="1"/>
              <a:t>Ayaz</a:t>
            </a:r>
            <a:r>
              <a:rPr lang="en-IN" sz="2400" b="1" dirty="0"/>
              <a:t>		Roll No: 187Y1A0411</a:t>
            </a:r>
          </a:p>
          <a:p>
            <a:pPr algn="ctr"/>
            <a:endParaRPr lang="en-IN" sz="2400" b="1" dirty="0"/>
          </a:p>
        </p:txBody>
      </p:sp>
    </p:spTree>
    <p:extLst>
      <p:ext uri="{BB962C8B-B14F-4D97-AF65-F5344CB8AC3E}">
        <p14:creationId xmlns:p14="http://schemas.microsoft.com/office/powerpoint/2010/main" val="2291170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9612" y="143692"/>
            <a:ext cx="5055325" cy="5368264"/>
          </a:xfrm>
          <a:prstGeom prst="rect">
            <a:avLst/>
          </a:prstGeom>
        </p:spPr>
        <p:txBody>
          <a:bodyPr wrap="square">
            <a:spAutoFit/>
          </a:bodyPr>
          <a:lstStyle/>
          <a:p>
            <a:pPr indent="457200">
              <a:lnSpc>
                <a:spcPct val="106000"/>
              </a:lnSpc>
              <a:spcAft>
                <a:spcPts val="800"/>
              </a:spcAft>
            </a:pPr>
            <a:r>
              <a:rPr lang="en-IN" sz="2400" u="none" strike="noStrike"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6000"/>
              </a:lnSpc>
              <a:spcAft>
                <a:spcPts val="800"/>
              </a:spcAft>
            </a:pPr>
            <a:r>
              <a:rPr lang="en-IN" sz="2400" u="sng" dirty="0" smtClean="0">
                <a:effectLst/>
                <a:latin typeface="Calibri" panose="020F0502020204030204" pitchFamily="34" charset="0"/>
                <a:ea typeface="Calibri" panose="020F0502020204030204" pitchFamily="34" charset="0"/>
                <a:cs typeface="Times New Roman" panose="02020603050405020304" pitchFamily="18" charset="0"/>
              </a:rPr>
              <a:t>Connecting Wires :-</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6000"/>
              </a:lnSpc>
              <a:spcAft>
                <a:spcPts val="800"/>
              </a:spcAft>
            </a:pPr>
            <a:r>
              <a:rPr lang="en-IN" sz="2400" dirty="0">
                <a:solidFill>
                  <a:srgbClr val="222222"/>
                </a:solidFill>
                <a:latin typeface="Arial" panose="020B0604020202020204" pitchFamily="34" charset="0"/>
                <a:ea typeface="Calibri" panose="020F0502020204030204" pitchFamily="34" charset="0"/>
                <a:cs typeface="Times New Roman" panose="02020603050405020304" pitchFamily="18" charset="0"/>
              </a:rPr>
              <a:t>A </a:t>
            </a:r>
            <a:r>
              <a:rPr lang="en-IN" sz="2400" b="1" dirty="0">
                <a:solidFill>
                  <a:srgbClr val="222222"/>
                </a:solidFill>
                <a:latin typeface="Arial" panose="020B0604020202020204" pitchFamily="34" charset="0"/>
                <a:ea typeface="Calibri" panose="020F0502020204030204" pitchFamily="34" charset="0"/>
                <a:cs typeface="Times New Roman" panose="02020603050405020304" pitchFamily="18" charset="0"/>
              </a:rPr>
              <a:t>jump wire</a:t>
            </a:r>
            <a:r>
              <a:rPr lang="en-IN" sz="2400" dirty="0">
                <a:solidFill>
                  <a:srgbClr val="222222"/>
                </a:solidFill>
                <a:latin typeface="Arial" panose="020B0604020202020204" pitchFamily="34" charset="0"/>
                <a:ea typeface="Calibri" panose="020F0502020204030204" pitchFamily="34" charset="0"/>
                <a:cs typeface="Times New Roman" panose="02020603050405020304" pitchFamily="18" charset="0"/>
              </a:rPr>
              <a:t> (also known as jumper wire, or jumper) is an </a:t>
            </a:r>
            <a:r>
              <a:rPr lang="en-IN" sz="2400" u="sng" dirty="0">
                <a:solidFill>
                  <a:srgbClr val="0B0080"/>
                </a:solidFill>
                <a:latin typeface="Arial" panose="020B0604020202020204" pitchFamily="34" charset="0"/>
                <a:ea typeface="Calibri" panose="020F0502020204030204" pitchFamily="34" charset="0"/>
                <a:cs typeface="Times New Roman" panose="02020603050405020304" pitchFamily="18" charset="0"/>
                <a:hlinkClick r:id="rId2" tooltip="Electrical wire"/>
              </a:rPr>
              <a:t>electrical wire</a:t>
            </a:r>
            <a:r>
              <a:rPr lang="en-IN" sz="2400" dirty="0">
                <a:solidFill>
                  <a:srgbClr val="222222"/>
                </a:solidFill>
                <a:latin typeface="Arial" panose="020B0604020202020204" pitchFamily="34" charset="0"/>
                <a:ea typeface="Calibri" panose="020F0502020204030204" pitchFamily="34" charset="0"/>
                <a:cs typeface="Times New Roman" panose="02020603050405020304" pitchFamily="18" charset="0"/>
              </a:rPr>
              <a:t>, or group of them in a cable, with a connector or pin at each end (or sometimes without them – simply "tinned"), which is normally used to interconnect the components of a </a:t>
            </a:r>
            <a:r>
              <a:rPr lang="en-IN" sz="2400" u="sng" dirty="0">
                <a:solidFill>
                  <a:srgbClr val="0B0080"/>
                </a:solidFill>
                <a:latin typeface="Arial" panose="020B0604020202020204" pitchFamily="34" charset="0"/>
                <a:ea typeface="Calibri" panose="020F0502020204030204" pitchFamily="34" charset="0"/>
                <a:cs typeface="Times New Roman" panose="02020603050405020304" pitchFamily="18" charset="0"/>
                <a:hlinkClick r:id="rId3" tooltip="Breadboard"/>
              </a:rPr>
              <a:t>breadboard</a:t>
            </a:r>
            <a:r>
              <a:rPr lang="en-IN" sz="2400" dirty="0">
                <a:solidFill>
                  <a:srgbClr val="222222"/>
                </a:solidFill>
                <a:latin typeface="Arial" panose="020B0604020202020204" pitchFamily="34" charset="0"/>
                <a:ea typeface="Calibri" panose="020F0502020204030204" pitchFamily="34" charset="0"/>
                <a:cs typeface="Times New Roman" panose="02020603050405020304" pitchFamily="18" charset="0"/>
              </a:rPr>
              <a:t> or other prototype or test circuit, internally or with other equipment or components, without soldering.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5568" y="1429974"/>
            <a:ext cx="3808232" cy="3808232"/>
          </a:xfrm>
          <a:prstGeom prst="rect">
            <a:avLst/>
          </a:prstGeom>
        </p:spPr>
      </p:pic>
    </p:spTree>
    <p:extLst>
      <p:ext uri="{BB962C8B-B14F-4D97-AF65-F5344CB8AC3E}">
        <p14:creationId xmlns:p14="http://schemas.microsoft.com/office/powerpoint/2010/main" val="1994329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542" y="370903"/>
            <a:ext cx="9000309" cy="4978992"/>
          </a:xfrm>
          <a:prstGeom prst="rect">
            <a:avLst/>
          </a:prstGeom>
        </p:spPr>
        <p:txBody>
          <a:bodyPr wrap="square">
            <a:spAutoFit/>
          </a:bodyPr>
          <a:lstStyle/>
          <a:p>
            <a:pPr algn="ctr">
              <a:lnSpc>
                <a:spcPct val="106000"/>
              </a:lnSpc>
              <a:spcAft>
                <a:spcPts val="800"/>
              </a:spcAft>
            </a:pPr>
            <a:r>
              <a:rPr lang="en-IN" sz="4400" b="1" u="sng" dirty="0" smtClean="0">
                <a:effectLst/>
                <a:latin typeface="Calibri" panose="020F0502020204030204" pitchFamily="34" charset="0"/>
                <a:ea typeface="Calibri" panose="020F0502020204030204" pitchFamily="34" charset="0"/>
                <a:cs typeface="Times New Roman" panose="02020603050405020304" pitchFamily="18" charset="0"/>
              </a:rPr>
              <a:t>Software:</a:t>
            </a:r>
            <a:r>
              <a:rPr lang="en-IN" sz="4000" u="sng"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IN" sz="3200" u="sng" dirty="0" smtClean="0">
                <a:effectLst/>
                <a:latin typeface="Calibri" panose="020F0502020204030204" pitchFamily="34" charset="0"/>
                <a:ea typeface="Calibri" panose="020F0502020204030204" pitchFamily="34" charset="0"/>
                <a:cs typeface="Times New Roman" panose="02020603050405020304" pitchFamily="18" charset="0"/>
              </a:rPr>
              <a:t>Arduino IDE </a:t>
            </a:r>
            <a:r>
              <a:rPr lang="en-IN" sz="3200" u="sng" dirty="0" smtClean="0">
                <a:effectLst/>
                <a:latin typeface="Calibri" panose="020F0502020204030204" pitchFamily="34" charset="0"/>
                <a:ea typeface="Calibri" panose="020F0502020204030204" pitchFamily="34" charset="0"/>
                <a:cs typeface="Times New Roman" panose="02020603050405020304" pitchFamily="18" charset="0"/>
              </a:rPr>
              <a:t>:-</a:t>
            </a:r>
          </a:p>
          <a:p>
            <a:pPr>
              <a:lnSpc>
                <a:spcPct val="106000"/>
              </a:lnSpc>
              <a:spcAft>
                <a:spcPts val="800"/>
              </a:spcAft>
            </a:pPr>
            <a:r>
              <a:rPr lang="en-US" sz="2400" dirty="0" smtClean="0">
                <a:latin typeface="Calibri" panose="020F0502020204030204" pitchFamily="34" charset="0"/>
                <a:cs typeface="Calibri" panose="020F0502020204030204" pitchFamily="34" charset="0"/>
              </a:rPr>
              <a:t>ARDUINO </a:t>
            </a:r>
            <a:r>
              <a:rPr lang="en-US" sz="2400" dirty="0">
                <a:latin typeface="Calibri" panose="020F0502020204030204" pitchFamily="34" charset="0"/>
                <a:cs typeface="Calibri" panose="020F0502020204030204" pitchFamily="34" charset="0"/>
              </a:rPr>
              <a:t>is an open-source prototyping platform based on easy-to-use hardware and software. </a:t>
            </a:r>
            <a:endParaRPr lang="en-US" sz="2400" dirty="0" smtClean="0">
              <a:latin typeface="Calibri" panose="020F0502020204030204" pitchFamily="34" charset="0"/>
              <a:cs typeface="Calibri" panose="020F0502020204030204" pitchFamily="34" charset="0"/>
            </a:endParaRPr>
          </a:p>
          <a:p>
            <a:pPr>
              <a:lnSpc>
                <a:spcPct val="106000"/>
              </a:lnSpc>
              <a:spcAft>
                <a:spcPts val="800"/>
              </a:spcAft>
            </a:pPr>
            <a:r>
              <a:rPr lang="en-IN" sz="2400" dirty="0">
                <a:latin typeface="Calibri" panose="020F0502020204030204" pitchFamily="34" charset="0"/>
                <a:cs typeface="Calibri" panose="020F0502020204030204" pitchFamily="34" charset="0"/>
              </a:rPr>
              <a:t>The Arduino IDE supports the languages </a:t>
            </a:r>
            <a:r>
              <a:rPr lang="en-IN" sz="2400" u="sng" dirty="0">
                <a:latin typeface="Calibri" panose="020F0502020204030204" pitchFamily="34" charset="0"/>
                <a:cs typeface="Calibri" panose="020F0502020204030204" pitchFamily="34" charset="0"/>
                <a:hlinkClick r:id="rId2" tooltip="C (programming language)"/>
              </a:rPr>
              <a:t>C</a:t>
            </a:r>
            <a:r>
              <a:rPr lang="en-IN" sz="2400" dirty="0">
                <a:latin typeface="Calibri" panose="020F0502020204030204" pitchFamily="34" charset="0"/>
                <a:cs typeface="Calibri" panose="020F0502020204030204" pitchFamily="34" charset="0"/>
              </a:rPr>
              <a:t>  and  </a:t>
            </a:r>
            <a:r>
              <a:rPr lang="en-IN" sz="2400" u="sng" dirty="0">
                <a:latin typeface="Calibri" panose="020F0502020204030204" pitchFamily="34" charset="0"/>
                <a:cs typeface="Calibri" panose="020F0502020204030204" pitchFamily="34" charset="0"/>
                <a:hlinkClick r:id="rId3" tooltip="C++"/>
              </a:rPr>
              <a:t>C++</a:t>
            </a:r>
            <a:r>
              <a:rPr lang="en-IN" sz="2400" dirty="0">
                <a:latin typeface="Calibri" panose="020F0502020204030204" pitchFamily="34" charset="0"/>
                <a:cs typeface="Calibri" panose="020F0502020204030204" pitchFamily="34" charset="0"/>
              </a:rPr>
              <a:t>  using special rules of code structuring</a:t>
            </a:r>
            <a:r>
              <a:rPr lang="en-IN" dirty="0" smtClean="0">
                <a:latin typeface="Calibri" panose="020F0502020204030204" pitchFamily="34" charset="0"/>
                <a:cs typeface="Calibri" panose="020F0502020204030204" pitchFamily="34" charset="0"/>
              </a:rPr>
              <a:t>.</a:t>
            </a:r>
          </a:p>
          <a:p>
            <a:pPr>
              <a:lnSpc>
                <a:spcPct val="106000"/>
              </a:lnSpc>
              <a:spcAft>
                <a:spcPts val="800"/>
              </a:spcAft>
            </a:pPr>
            <a:r>
              <a:rPr lang="en-US" sz="2400" i="1" dirty="0">
                <a:latin typeface="Calibri" panose="020F0502020204030204" pitchFamily="34" charset="0"/>
                <a:cs typeface="Calibri" panose="020F0502020204030204" pitchFamily="34" charset="0"/>
              </a:rPr>
              <a:t/>
            </a:r>
            <a:br>
              <a:rPr lang="en-US" sz="2400" i="1" dirty="0">
                <a:latin typeface="Calibri" panose="020F0502020204030204" pitchFamily="34" charset="0"/>
                <a:cs typeface="Calibri" panose="020F0502020204030204" pitchFamily="34" charset="0"/>
              </a:rPr>
            </a:br>
            <a:endParaRPr lang="en-IN" sz="2400" dirty="0" smtClean="0">
              <a:effectLst/>
              <a:latin typeface="Calibri" panose="020F0502020204030204" pitchFamily="34" charset="0"/>
              <a:ea typeface="Calibri" panose="020F0502020204030204" pitchFamily="34" charset="0"/>
              <a:cs typeface="Calibri" panose="020F0502020204030204" pitchFamily="34" charset="0"/>
            </a:endParaRPr>
          </a:p>
          <a:p>
            <a:pPr algn="just">
              <a:spcBef>
                <a:spcPts val="600"/>
              </a:spcBef>
              <a:spcAft>
                <a:spcPts val="600"/>
              </a:spcAft>
            </a:pPr>
            <a:r>
              <a:rPr lang="en-US" sz="1600" i="1" dirty="0">
                <a:latin typeface="Arial" panose="020B0604020202020204" pitchFamily="34" charset="0"/>
                <a:cs typeface="Arial" panose="020B0604020202020204" pitchFamily="34" charset="0"/>
              </a:rPr>
              <a:t/>
            </a:r>
            <a:br>
              <a:rPr lang="en-US" sz="1600" i="1" dirty="0">
                <a:latin typeface="Arial" panose="020B0604020202020204" pitchFamily="34" charset="0"/>
                <a:cs typeface="Arial" panose="020B0604020202020204" pitchFamily="34" charset="0"/>
              </a:rPr>
            </a:br>
            <a:r>
              <a:rPr lang="en-US" sz="1600" i="1" dirty="0">
                <a:latin typeface="Arial" panose="020B0604020202020204" pitchFamily="34" charset="0"/>
                <a:cs typeface="Arial" panose="020B0604020202020204" pitchFamily="34" charset="0"/>
              </a:rPr>
              <a:t/>
            </a:r>
            <a:br>
              <a:rPr lang="en-US" sz="1600" i="1" dirty="0">
                <a:latin typeface="Arial" panose="020B0604020202020204" pitchFamily="34" charset="0"/>
                <a:cs typeface="Arial" panose="020B0604020202020204" pitchFamily="34" charset="0"/>
              </a:rPr>
            </a:br>
            <a:endParaRPr lang="en-IN" sz="14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567541" y="3632784"/>
            <a:ext cx="10371909" cy="2862322"/>
          </a:xfrm>
          <a:prstGeom prst="rect">
            <a:avLst/>
          </a:prstGeom>
        </p:spPr>
        <p:txBody>
          <a:bodyPr wrap="square">
            <a:spAutoFit/>
          </a:bodyPr>
          <a:lstStyle/>
          <a:p>
            <a:pPr>
              <a:lnSpc>
                <a:spcPct val="150000"/>
              </a:lnSpc>
              <a:spcBef>
                <a:spcPts val="600"/>
              </a:spcBef>
              <a:spcAft>
                <a:spcPts val="600"/>
              </a:spcAft>
            </a:pPr>
            <a:r>
              <a:rPr lang="en-IN" sz="2400" u="sng" dirty="0" smtClean="0">
                <a:effectLst/>
                <a:latin typeface="Times New Roman" panose="02020603050405020304" pitchFamily="18" charset="0"/>
                <a:ea typeface="Times New Roman" panose="02020603050405020304" pitchFamily="18" charset="0"/>
              </a:rPr>
              <a:t>IBM Cloud Services </a:t>
            </a:r>
            <a:r>
              <a:rPr lang="en-IN" sz="2400" u="sng" dirty="0" smtClean="0">
                <a:effectLst/>
                <a:latin typeface="Times New Roman" panose="02020603050405020304" pitchFamily="18" charset="0"/>
                <a:ea typeface="Times New Roman" panose="02020603050405020304" pitchFamily="18" charset="0"/>
              </a:rPr>
              <a:t>:-</a:t>
            </a:r>
            <a:r>
              <a:rPr lang="en-IN" sz="2400" dirty="0" smtClean="0">
                <a:latin typeface="Calibri" panose="020F0502020204030204" pitchFamily="34" charset="0"/>
                <a:ea typeface="Times New Roman" panose="02020603050405020304" pitchFamily="18" charset="0"/>
                <a:cs typeface="Calibri" panose="020F0502020204030204" pitchFamily="34" charset="0"/>
              </a:rPr>
              <a:t>An </a:t>
            </a:r>
            <a:r>
              <a:rPr lang="en-IN" sz="2400" dirty="0" err="1" smtClean="0">
                <a:latin typeface="Calibri" panose="020F0502020204030204" pitchFamily="34" charset="0"/>
                <a:ea typeface="Times New Roman" panose="02020603050405020304" pitchFamily="18" charset="0"/>
                <a:cs typeface="Calibri" panose="020F0502020204030204" pitchFamily="34" charset="0"/>
              </a:rPr>
              <a:t>IoT</a:t>
            </a:r>
            <a:r>
              <a:rPr lang="en-IN" sz="2400" dirty="0" smtClean="0">
                <a:latin typeface="Calibri" panose="020F0502020204030204" pitchFamily="34" charset="0"/>
                <a:ea typeface="Times New Roman" panose="02020603050405020304" pitchFamily="18" charset="0"/>
                <a:cs typeface="Calibri" panose="020F0502020204030204" pitchFamily="34" charset="0"/>
              </a:rPr>
              <a:t> </a:t>
            </a:r>
            <a:r>
              <a:rPr lang="en-IN" sz="2400" dirty="0">
                <a:latin typeface="Calibri" panose="020F0502020204030204" pitchFamily="34" charset="0"/>
                <a:ea typeface="Times New Roman" panose="02020603050405020304" pitchFamily="18" charset="0"/>
                <a:cs typeface="Calibri" panose="020F0502020204030204" pitchFamily="34" charset="0"/>
              </a:rPr>
              <a:t>platform is a multi-layer technology that enables straightforward provisioning, management, and automation of connected devices within the Internet of Things universe. It basically connects your hardware, however diverse, to the cloud by using flexible connectivity options, enterprise-grade security mechanisms, and broad data processing powers.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33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0057" y="862150"/>
            <a:ext cx="8307977" cy="5262979"/>
          </a:xfrm>
          <a:prstGeom prst="rect">
            <a:avLst/>
          </a:prstGeom>
        </p:spPr>
        <p:txBody>
          <a:bodyPr wrap="square">
            <a:spAutoFit/>
          </a:bodyPr>
          <a:lstStyle/>
          <a:p>
            <a:r>
              <a:rPr lang="en-US" sz="2400" b="1" dirty="0" smtClean="0"/>
              <a:t>NODE RED:</a:t>
            </a:r>
          </a:p>
          <a:p>
            <a:r>
              <a:rPr lang="en-US" sz="2400" b="1" dirty="0" smtClean="0"/>
              <a:t>Node</a:t>
            </a:r>
            <a:r>
              <a:rPr lang="en-US" sz="2400" dirty="0" smtClean="0"/>
              <a:t>-</a:t>
            </a:r>
            <a:r>
              <a:rPr lang="en-US" sz="2400" b="1" dirty="0" smtClean="0"/>
              <a:t>RED</a:t>
            </a:r>
            <a:r>
              <a:rPr lang="en-US" sz="2400" dirty="0"/>
              <a:t> is a flow-based development tool for visual programming developed originally by IBM for wiring together hardware devices, APIs and online services as part of the Internet of Things. </a:t>
            </a:r>
            <a:r>
              <a:rPr lang="en-US" sz="2400" b="1" dirty="0"/>
              <a:t>Node</a:t>
            </a:r>
            <a:r>
              <a:rPr lang="en-US" sz="2400" dirty="0"/>
              <a:t>-</a:t>
            </a:r>
            <a:r>
              <a:rPr lang="en-US" sz="2400" b="1" dirty="0"/>
              <a:t>RED</a:t>
            </a:r>
            <a:r>
              <a:rPr lang="en-US" sz="2400" dirty="0"/>
              <a:t> provides a web browser-based flow editor, which can be used to create JavaScript functions</a:t>
            </a:r>
            <a:r>
              <a:rPr lang="en-US" sz="2400" dirty="0" smtClean="0"/>
              <a:t>.</a:t>
            </a:r>
          </a:p>
          <a:p>
            <a:endParaRPr lang="en-IN" sz="2400" u="sng" dirty="0" smtClean="0"/>
          </a:p>
          <a:p>
            <a:r>
              <a:rPr lang="en-IN" sz="2400" u="sng" dirty="0" smtClean="0"/>
              <a:t>MIT </a:t>
            </a:r>
            <a:r>
              <a:rPr lang="en-IN" sz="2400" u="sng" dirty="0"/>
              <a:t>App inventer-2 :-</a:t>
            </a:r>
            <a:endParaRPr lang="en-IN" sz="2400" dirty="0"/>
          </a:p>
          <a:p>
            <a:r>
              <a:rPr lang="en-IN" sz="2400" b="1" dirty="0"/>
              <a:t>App Inventor for Android</a:t>
            </a:r>
            <a:r>
              <a:rPr lang="en-IN" sz="2400" dirty="0"/>
              <a:t> is an </a:t>
            </a:r>
            <a:r>
              <a:rPr lang="en-IN" sz="2400" u="sng" dirty="0">
                <a:hlinkClick r:id="rId2" tooltip="Open-source software"/>
              </a:rPr>
              <a:t>open-source</a:t>
            </a:r>
            <a:r>
              <a:rPr lang="en-IN" sz="2400" dirty="0"/>
              <a:t> web application originally provided by </a:t>
            </a:r>
            <a:r>
              <a:rPr lang="en-IN" sz="2400" u="sng" dirty="0">
                <a:hlinkClick r:id="rId3" tooltip="Google"/>
              </a:rPr>
              <a:t>Google</a:t>
            </a:r>
            <a:r>
              <a:rPr lang="en-IN" sz="2400" dirty="0"/>
              <a:t>, and now maintained by the </a:t>
            </a:r>
            <a:r>
              <a:rPr lang="en-IN" sz="2400" u="sng" dirty="0">
                <a:hlinkClick r:id="rId4" tooltip="Massachusetts Institute of Technology"/>
              </a:rPr>
              <a:t>Massachusetts Institute of Technology</a:t>
            </a:r>
            <a:r>
              <a:rPr lang="en-IN" sz="2400" dirty="0"/>
              <a:t> (MIT), which allows newcomers to </a:t>
            </a:r>
            <a:r>
              <a:rPr lang="en-IN" sz="2400" u="sng" dirty="0">
                <a:hlinkClick r:id="rId5" tooltip="Computer programming"/>
              </a:rPr>
              <a:t>computer programming</a:t>
            </a:r>
            <a:r>
              <a:rPr lang="en-IN" sz="2400" dirty="0"/>
              <a:t> to create </a:t>
            </a:r>
            <a:r>
              <a:rPr lang="en-IN" sz="2400" u="sng" dirty="0">
                <a:hlinkClick r:id="rId6" tooltip="Application software"/>
              </a:rPr>
              <a:t>software </a:t>
            </a:r>
            <a:r>
              <a:rPr lang="en-IN" sz="2400" u="sng" dirty="0" err="1">
                <a:hlinkClick r:id="rId6" tooltip="Application software"/>
              </a:rPr>
              <a:t>applications</a:t>
            </a:r>
            <a:r>
              <a:rPr lang="en-IN" sz="2400" dirty="0" err="1"/>
              <a:t>for</a:t>
            </a:r>
            <a:r>
              <a:rPr lang="en-IN" sz="2400" dirty="0"/>
              <a:t> the </a:t>
            </a:r>
            <a:r>
              <a:rPr lang="en-IN" sz="2400" u="sng" dirty="0">
                <a:hlinkClick r:id="rId7" tooltip="Android (operating system)"/>
              </a:rPr>
              <a:t>Android</a:t>
            </a:r>
            <a:r>
              <a:rPr lang="en-IN" sz="2400" dirty="0"/>
              <a:t> operating system (OS).</a:t>
            </a:r>
          </a:p>
          <a:p>
            <a:endParaRPr lang="en-IN" sz="2400" dirty="0"/>
          </a:p>
        </p:txBody>
      </p:sp>
    </p:spTree>
    <p:extLst>
      <p:ext uri="{BB962C8B-B14F-4D97-AF65-F5344CB8AC3E}">
        <p14:creationId xmlns:p14="http://schemas.microsoft.com/office/powerpoint/2010/main" val="61623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0607" y="222070"/>
            <a:ext cx="10345782" cy="7725192"/>
          </a:xfrm>
          <a:prstGeom prst="rect">
            <a:avLst/>
          </a:prstGeom>
        </p:spPr>
        <p:txBody>
          <a:bodyPr wrap="square">
            <a:spAutoFit/>
          </a:bodyPr>
          <a:lstStyle/>
          <a:p>
            <a:r>
              <a:rPr lang="en-US" sz="2800" dirty="0" smtClean="0">
                <a:solidFill>
                  <a:srgbClr val="231F20"/>
                </a:solidFill>
                <a:latin typeface="Calibri" panose="020F0502020204030204" pitchFamily="34" charset="0"/>
                <a:cs typeface="Calibri" panose="020F0502020204030204" pitchFamily="34" charset="0"/>
              </a:rPr>
              <a:t>ADVANTAGES:</a:t>
            </a:r>
          </a:p>
          <a:p>
            <a:pPr>
              <a:buFont typeface="Arial" panose="020B0604020202020204" pitchFamily="34" charset="0"/>
              <a:buChar char="•"/>
            </a:pPr>
            <a:r>
              <a:rPr lang="en-US" sz="2800" dirty="0" smtClean="0">
                <a:solidFill>
                  <a:srgbClr val="231F20"/>
                </a:solidFill>
                <a:latin typeface="Calibri" panose="020F0502020204030204" pitchFamily="34" charset="0"/>
                <a:cs typeface="Calibri" panose="020F0502020204030204" pitchFamily="34" charset="0"/>
              </a:rPr>
              <a:t>Reminds </a:t>
            </a:r>
            <a:r>
              <a:rPr lang="en-US" sz="2800" dirty="0">
                <a:solidFill>
                  <a:srgbClr val="231F20"/>
                </a:solidFill>
                <a:latin typeface="Calibri" panose="020F0502020204030204" pitchFamily="34" charset="0"/>
                <a:cs typeface="Calibri" panose="020F0502020204030204" pitchFamily="34" charset="0"/>
              </a:rPr>
              <a:t>Your Senior to Take Their </a:t>
            </a:r>
            <a:r>
              <a:rPr lang="en-US" sz="2800" dirty="0" smtClean="0">
                <a:solidFill>
                  <a:srgbClr val="231F20"/>
                </a:solidFill>
                <a:latin typeface="Calibri" panose="020F0502020204030204" pitchFamily="34" charset="0"/>
                <a:cs typeface="Calibri" panose="020F0502020204030204" pitchFamily="34" charset="0"/>
              </a:rPr>
              <a:t>Medication</a:t>
            </a:r>
          </a:p>
          <a:p>
            <a:pPr>
              <a:buFont typeface="Arial" panose="020B0604020202020204" pitchFamily="34" charset="0"/>
              <a:buChar char="•"/>
            </a:pPr>
            <a:r>
              <a:rPr lang="en-IN" sz="2800" dirty="0"/>
              <a:t>Prevent Errors</a:t>
            </a:r>
          </a:p>
          <a:p>
            <a:pPr>
              <a:buFont typeface="Arial" panose="020B0604020202020204" pitchFamily="34" charset="0"/>
              <a:buChar char="•"/>
            </a:pPr>
            <a:r>
              <a:rPr lang="en-US" sz="2800" dirty="0"/>
              <a:t>29 Days of Meds, All in One Place</a:t>
            </a:r>
          </a:p>
          <a:p>
            <a:pPr>
              <a:buFont typeface="Arial" panose="020B0604020202020204" pitchFamily="34" charset="0"/>
              <a:buChar char="•"/>
            </a:pPr>
            <a:r>
              <a:rPr lang="en-IN" sz="2800" dirty="0"/>
              <a:t>Easy to Use</a:t>
            </a:r>
          </a:p>
          <a:p>
            <a:pPr>
              <a:buFont typeface="Arial" panose="020B0604020202020204" pitchFamily="34" charset="0"/>
              <a:buChar char="•"/>
            </a:pPr>
            <a:r>
              <a:rPr lang="en-IN" sz="2800" dirty="0" smtClean="0"/>
              <a:t>Customization</a:t>
            </a:r>
          </a:p>
          <a:p>
            <a:endParaRPr lang="en-IN" sz="2800" dirty="0" smtClean="0"/>
          </a:p>
          <a:p>
            <a:r>
              <a:rPr lang="en-IN" sz="2800" dirty="0" smtClean="0"/>
              <a:t>CONCLUSION:</a:t>
            </a:r>
          </a:p>
          <a:p>
            <a:r>
              <a:rPr lang="en-US" sz="2400" dirty="0"/>
              <a:t>To improve the existing home health care technique number of monitoring technology has observed which </a:t>
            </a:r>
            <a:r>
              <a:rPr lang="en-US" sz="2400" dirty="0" smtClean="0"/>
              <a:t>leads </a:t>
            </a:r>
            <a:r>
              <a:rPr lang="en-US" sz="2400" dirty="0"/>
              <a:t>to home health monitoring system</a:t>
            </a:r>
            <a:r>
              <a:rPr lang="en-US" sz="2400" dirty="0" smtClean="0"/>
              <a:t>.</a:t>
            </a:r>
            <a:r>
              <a:rPr lang="en-US" dirty="0"/>
              <a:t> </a:t>
            </a:r>
            <a:r>
              <a:rPr lang="en-US" sz="2400" dirty="0"/>
              <a:t>IOT (Internet of Things) play a vital role in communicating the two devices, the use of messaging standard and </a:t>
            </a:r>
          </a:p>
          <a:p>
            <a:r>
              <a:rPr lang="en-US" sz="2400" dirty="0"/>
              <a:t>communication protocol we can securely transfer the important messages regarding to health. open source IOT </a:t>
            </a:r>
            <a:r>
              <a:rPr lang="en-US" sz="2400" dirty="0" smtClean="0"/>
              <a:t>cloud </a:t>
            </a:r>
            <a:r>
              <a:rPr lang="en-US" sz="2400" dirty="0"/>
              <a:t>will be effective for storing sensors </a:t>
            </a:r>
            <a:r>
              <a:rPr lang="en-US" sz="2400" dirty="0" err="1"/>
              <a:t>data,the</a:t>
            </a:r>
            <a:r>
              <a:rPr lang="en-US" sz="2400" dirty="0"/>
              <a:t> benefit of digitally storing is the retrieving of data is easy and </a:t>
            </a:r>
            <a:r>
              <a:rPr lang="en-US" sz="2400" dirty="0" smtClean="0"/>
              <a:t>faster </a:t>
            </a:r>
            <a:r>
              <a:rPr lang="en-US" sz="2400" dirty="0"/>
              <a:t>manner in case of emergency for secure health</a:t>
            </a:r>
          </a:p>
          <a:p>
            <a:endParaRPr lang="en-US" sz="2400" dirty="0"/>
          </a:p>
          <a:p>
            <a:endParaRPr lang="en-IN" sz="2800" dirty="0"/>
          </a:p>
          <a:p>
            <a:pPr>
              <a:buFont typeface="Arial" panose="020B0604020202020204" pitchFamily="34" charset="0"/>
              <a:buChar char="•"/>
            </a:pPr>
            <a:endParaRPr lang="en-US" sz="2800" i="0" dirty="0">
              <a:solidFill>
                <a:srgbClr val="231F2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261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563" y="2566852"/>
            <a:ext cx="10018713" cy="1752599"/>
          </a:xfrm>
        </p:spPr>
        <p:txBody>
          <a:bodyPr>
            <a:normAutofit/>
          </a:bodyPr>
          <a:lstStyle/>
          <a:p>
            <a:r>
              <a:rPr lang="en-IN" sz="8000" b="1" i="1" dirty="0" smtClean="0">
                <a:solidFill>
                  <a:schemeClr val="tx1">
                    <a:lumMod val="95000"/>
                    <a:lumOff val="5000"/>
                  </a:schemeClr>
                </a:solidFill>
                <a:latin typeface="Algerian" panose="04020705040A02060702" pitchFamily="82" charset="0"/>
              </a:rPr>
              <a:t>THANK YOU</a:t>
            </a:r>
            <a:endParaRPr lang="en-IN" sz="8000" b="1" i="1"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82919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6731" y="365760"/>
            <a:ext cx="10424160" cy="4893134"/>
          </a:xfrm>
          <a:prstGeom prst="rect">
            <a:avLst/>
          </a:prstGeom>
        </p:spPr>
        <p:txBody>
          <a:bodyPr wrap="square">
            <a:spAutoFit/>
          </a:bodyPr>
          <a:lstStyle/>
          <a:p>
            <a:pPr marL="914400" indent="457200">
              <a:lnSpc>
                <a:spcPct val="106000"/>
              </a:lnSpc>
              <a:spcAft>
                <a:spcPts val="800"/>
              </a:spcAft>
            </a:pPr>
            <a:r>
              <a:rPr lang="en-IN" sz="2400" b="1" dirty="0" smtClean="0">
                <a:effectLst/>
                <a:latin typeface="Times New Roman" panose="02020603050405020304" pitchFamily="18" charset="0"/>
                <a:ea typeface="Calibri" panose="020F0502020204030204" pitchFamily="34" charset="0"/>
                <a:cs typeface="Times New Roman" panose="02020603050405020304" pitchFamily="18" charset="0"/>
              </a:rPr>
              <a:t> INTRODUCTION:</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6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In day-to-day life most of the people need to take medicines which was not there in past couple of years and the reason behind this is diseases are increasing in large amount. So sooner or later many people come in contact with these diseases. </a:t>
            </a:r>
            <a:r>
              <a:rPr lang="en-IN" sz="2400" dirty="0" smtClean="0">
                <a:latin typeface="Calibri" panose="020F0502020204030204" pitchFamily="34" charset="0"/>
                <a:ea typeface="Calibri" panose="020F0502020204030204" pitchFamily="34" charset="0"/>
                <a:cs typeface="Times New Roman" panose="02020603050405020304" pitchFamily="18" charset="0"/>
              </a:rPr>
              <a:t>Life </a:t>
            </a:r>
            <a:r>
              <a:rPr lang="en-IN" sz="2400" dirty="0">
                <a:latin typeface="Calibri" panose="020F0502020204030204" pitchFamily="34" charset="0"/>
                <a:ea typeface="Calibri" panose="020F0502020204030204" pitchFamily="34" charset="0"/>
                <a:cs typeface="Times New Roman" panose="02020603050405020304" pitchFamily="18" charset="0"/>
              </a:rPr>
              <a:t>span of humans became less because of such diseases and to overcome or to live a better life we need to take medicines regularly and also in large amount. We need to be in advice of Doctor who tells us to take desired pills in desired way so that patients face problems like forgetting pills to take at right time and also when Doctor changes the prescription of medicine patients have to remember the new schedule of medicine. This problem of forgetting to take pills at right time, taking wrong medicines and accidentally taking of expired medicine causes health issues of patient and this leads to suffer from unhealthy life.</a:t>
            </a:r>
            <a:endParaRPr lang="en-IN" sz="2400" dirty="0"/>
          </a:p>
        </p:txBody>
      </p:sp>
    </p:spTree>
    <p:extLst>
      <p:ext uri="{BB962C8B-B14F-4D97-AF65-F5344CB8AC3E}">
        <p14:creationId xmlns:p14="http://schemas.microsoft.com/office/powerpoint/2010/main" val="3948465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lated image"/>
          <p:cNvPicPr/>
          <p:nvPr/>
        </p:nvPicPr>
        <p:blipFill>
          <a:blip r:embed="rId2">
            <a:extLst>
              <a:ext uri="{28A0092B-C50C-407E-A947-70E740481C1C}">
                <a14:useLocalDpi xmlns:a14="http://schemas.microsoft.com/office/drawing/2010/main" val="0"/>
              </a:ext>
            </a:extLst>
          </a:blip>
          <a:srcRect/>
          <a:stretch>
            <a:fillRect/>
          </a:stretch>
        </p:blipFill>
        <p:spPr bwMode="auto">
          <a:xfrm>
            <a:off x="1758315" y="284933"/>
            <a:ext cx="3780336" cy="2654210"/>
          </a:xfrm>
          <a:prstGeom prst="rect">
            <a:avLst/>
          </a:prstGeom>
          <a:noFill/>
          <a:ln>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9440" y="257692"/>
            <a:ext cx="4049486" cy="273890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315" y="3271837"/>
            <a:ext cx="3780336" cy="306187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9440" y="3419611"/>
            <a:ext cx="4106960" cy="2914105"/>
          </a:xfrm>
          <a:prstGeom prst="rect">
            <a:avLst/>
          </a:prstGeom>
        </p:spPr>
      </p:pic>
    </p:spTree>
    <p:extLst>
      <p:ext uri="{BB962C8B-B14F-4D97-AF65-F5344CB8AC3E}">
        <p14:creationId xmlns:p14="http://schemas.microsoft.com/office/powerpoint/2010/main" val="573147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491" y="1776548"/>
            <a:ext cx="5643155" cy="4748479"/>
          </a:xfrm>
          <a:prstGeom prst="rect">
            <a:avLst/>
          </a:prstGeom>
        </p:spPr>
        <p:txBody>
          <a:bodyPr wrap="square">
            <a:spAutoFit/>
          </a:bodyPr>
          <a:lstStyle/>
          <a:p>
            <a:pPr indent="457200">
              <a:lnSpc>
                <a:spcPct val="106000"/>
              </a:lnSpc>
              <a:spcAft>
                <a:spcPts val="800"/>
              </a:spcAft>
            </a:pPr>
            <a:r>
              <a:rPr lang="en-IN" sz="2000" b="1" dirty="0">
                <a:latin typeface="Calibri" panose="020F0502020204030204" pitchFamily="34" charset="0"/>
                <a:cs typeface="Calibri" panose="020F0502020204030204" pitchFamily="34" charset="0"/>
              </a:rPr>
              <a:t> In modern society, busy life has made people forget many things in day to day life. The elderly people and the people victims of chronicle diseases who need to take the medicines timely without missing are suffering from dementia, which is forgetting things in their daily routine. Considering this situation study has been done in this. Paper reviewing the technologies of home health care which are currently used for improving this situation by reminding the scheduled of medicine, remote monitoring and update new medicine Consumption data of patients, which can be done by prescriber through IOT.</a:t>
            </a:r>
          </a:p>
          <a:p>
            <a:pPr indent="457200">
              <a:lnSpc>
                <a:spcPct val="106000"/>
              </a:lnSpc>
              <a:spcAft>
                <a:spcPts val="800"/>
              </a:spcAft>
            </a:pPr>
            <a:endParaRPr lang="en-IN" sz="20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1815801" y="1145974"/>
            <a:ext cx="2420856" cy="589585"/>
          </a:xfrm>
          <a:prstGeom prst="rect">
            <a:avLst/>
          </a:prstGeom>
        </p:spPr>
        <p:txBody>
          <a:bodyPr wrap="none">
            <a:spAutoFit/>
          </a:bodyPr>
          <a:lstStyle/>
          <a:p>
            <a:pPr algn="ctr">
              <a:lnSpc>
                <a:spcPct val="106000"/>
              </a:lnSpc>
              <a:spcAft>
                <a:spcPts val="800"/>
              </a:spcAft>
            </a:pPr>
            <a:r>
              <a:rPr lang="en-IN" sz="3200" b="1" u="sng" dirty="0">
                <a:latin typeface="Times New Roman" panose="02020603050405020304" pitchFamily="18" charset="0"/>
                <a:ea typeface="Calibri" panose="020F0502020204030204" pitchFamily="34" charset="0"/>
                <a:cs typeface="Times New Roman" panose="02020603050405020304" pitchFamily="18" charset="0"/>
              </a:rPr>
              <a:t>ABSTRACT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4051" y="1776548"/>
            <a:ext cx="3096578" cy="4653328"/>
          </a:xfrm>
          <a:prstGeom prst="rect">
            <a:avLst/>
          </a:prstGeom>
        </p:spPr>
      </p:pic>
    </p:spTree>
    <p:extLst>
      <p:ext uri="{BB962C8B-B14F-4D97-AF65-F5344CB8AC3E}">
        <p14:creationId xmlns:p14="http://schemas.microsoft.com/office/powerpoint/2010/main" val="37209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912" y="650234"/>
            <a:ext cx="9281213" cy="5868131"/>
          </a:xfrm>
        </p:spPr>
        <p:txBody>
          <a:bodyPr/>
          <a:lstStyle/>
          <a:p>
            <a:r>
              <a:rPr lang="en-US" sz="2400" dirty="0"/>
              <a:t/>
            </a:r>
            <a:br>
              <a:rPr lang="en-US" sz="2400" dirty="0"/>
            </a:br>
            <a:endParaRPr lang="en-IN" sz="2400" b="1" i="1" u="sng" dirty="0"/>
          </a:p>
        </p:txBody>
      </p:sp>
      <p:sp>
        <p:nvSpPr>
          <p:cNvPr id="3" name="Rectangle 2"/>
          <p:cNvSpPr/>
          <p:nvPr/>
        </p:nvSpPr>
        <p:spPr>
          <a:xfrm>
            <a:off x="1767840" y="296291"/>
            <a:ext cx="6096000" cy="707886"/>
          </a:xfrm>
          <a:prstGeom prst="rect">
            <a:avLst/>
          </a:prstGeom>
        </p:spPr>
        <p:txBody>
          <a:bodyPr>
            <a:spAutoFit/>
          </a:bodyPr>
          <a:lstStyle/>
          <a:p>
            <a:r>
              <a:rPr lang="en-US" sz="4000" b="1" i="1" u="sng" dirty="0" smtClean="0"/>
              <a:t>Block Diagram:</a:t>
            </a:r>
            <a:endParaRPr lang="en-IN" sz="4000" b="1" i="1" u="sng" dirty="0"/>
          </a:p>
        </p:txBody>
      </p:sp>
      <p:sp>
        <p:nvSpPr>
          <p:cNvPr id="4" name="Rectangle 3"/>
          <p:cNvSpPr/>
          <p:nvPr/>
        </p:nvSpPr>
        <p:spPr>
          <a:xfrm>
            <a:off x="4685211" y="2784050"/>
            <a:ext cx="1754777"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Node MCU</a:t>
            </a:r>
            <a:endParaRPr lang="en-IN" dirty="0"/>
          </a:p>
        </p:txBody>
      </p:sp>
      <p:sp>
        <p:nvSpPr>
          <p:cNvPr id="5" name="Rectangle 4"/>
          <p:cNvSpPr/>
          <p:nvPr/>
        </p:nvSpPr>
        <p:spPr>
          <a:xfrm>
            <a:off x="2300124" y="1759039"/>
            <a:ext cx="1058092" cy="9862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RTC Module</a:t>
            </a:r>
            <a:endParaRPr lang="en-IN" dirty="0"/>
          </a:p>
        </p:txBody>
      </p:sp>
      <p:sp>
        <p:nvSpPr>
          <p:cNvPr id="6" name="Rectangle 5"/>
          <p:cNvSpPr/>
          <p:nvPr/>
        </p:nvSpPr>
        <p:spPr>
          <a:xfrm>
            <a:off x="2595153" y="3749040"/>
            <a:ext cx="888274" cy="836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LEDs</a:t>
            </a:r>
            <a:endParaRPr lang="en-IN" dirty="0"/>
          </a:p>
        </p:txBody>
      </p:sp>
      <p:sp>
        <p:nvSpPr>
          <p:cNvPr id="7" name="Rectangle 6"/>
          <p:cNvSpPr/>
          <p:nvPr/>
        </p:nvSpPr>
        <p:spPr>
          <a:xfrm>
            <a:off x="4996262" y="4939004"/>
            <a:ext cx="1132673" cy="772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Buzzer</a:t>
            </a:r>
            <a:endParaRPr lang="en-IN" dirty="0"/>
          </a:p>
        </p:txBody>
      </p:sp>
      <p:sp>
        <p:nvSpPr>
          <p:cNvPr id="8" name="Rectangle 7"/>
          <p:cNvSpPr/>
          <p:nvPr/>
        </p:nvSpPr>
        <p:spPr>
          <a:xfrm>
            <a:off x="7322846" y="2784049"/>
            <a:ext cx="1306286"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IBM Cloud</a:t>
            </a:r>
            <a:endParaRPr lang="en-IN" dirty="0"/>
          </a:p>
        </p:txBody>
      </p:sp>
      <p:sp>
        <p:nvSpPr>
          <p:cNvPr id="9" name="Rectangle 8"/>
          <p:cNvSpPr/>
          <p:nvPr/>
        </p:nvSpPr>
        <p:spPr>
          <a:xfrm>
            <a:off x="9784079" y="2745284"/>
            <a:ext cx="1672046" cy="11625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Mobile app</a:t>
            </a:r>
            <a:endParaRPr lang="en-IN" dirty="0"/>
          </a:p>
        </p:txBody>
      </p:sp>
      <p:sp>
        <p:nvSpPr>
          <p:cNvPr id="12" name="Right Arrow 11"/>
          <p:cNvSpPr/>
          <p:nvPr/>
        </p:nvSpPr>
        <p:spPr>
          <a:xfrm rot="1327945">
            <a:off x="3524253" y="2188818"/>
            <a:ext cx="812250" cy="375583"/>
          </a:xfrm>
          <a:prstGeom prst="rightArrow">
            <a:avLst>
              <a:gd name="adj1" fmla="val 50000"/>
              <a:gd name="adj2" fmla="val 44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8871130">
            <a:off x="3662528" y="3764832"/>
            <a:ext cx="796834" cy="313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358190" y="4167051"/>
            <a:ext cx="408816" cy="6139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559784" y="3260088"/>
            <a:ext cx="679322" cy="324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8856617" y="3004457"/>
            <a:ext cx="561703" cy="360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rot="10800000">
            <a:off x="8810896" y="3519408"/>
            <a:ext cx="653143" cy="362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44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9247" y="862149"/>
            <a:ext cx="5212079" cy="3559949"/>
          </a:xfrm>
          <a:prstGeom prst="rect">
            <a:avLst/>
          </a:prstGeom>
        </p:spPr>
        <p:txBody>
          <a:bodyPr wrap="square">
            <a:spAutoFit/>
          </a:bodyPr>
          <a:lstStyle/>
          <a:p>
            <a:pPr algn="ctr">
              <a:lnSpc>
                <a:spcPct val="106000"/>
              </a:lnSpc>
              <a:spcAft>
                <a:spcPts val="800"/>
              </a:spcAft>
            </a:pPr>
            <a:r>
              <a:rPr lang="en-IN" sz="2000" b="1" u="sng" dirty="0" smtClean="0">
                <a:effectLst/>
                <a:latin typeface="Calibri" panose="020F0502020204030204" pitchFamily="34" charset="0"/>
                <a:ea typeface="Calibri" panose="020F0502020204030204" pitchFamily="34" charset="0"/>
                <a:cs typeface="Times New Roman" panose="02020603050405020304" pitchFamily="18" charset="0"/>
              </a:rPr>
              <a:t>Hardware:</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2000" u="sng" dirty="0" smtClean="0">
                <a:effectLst/>
                <a:latin typeface="Calibri" panose="020F0502020204030204" pitchFamily="34" charset="0"/>
                <a:ea typeface="Calibri" panose="020F0502020204030204" pitchFamily="34" charset="0"/>
                <a:cs typeface="Times New Roman" panose="02020603050405020304" pitchFamily="18" charset="0"/>
              </a:rPr>
              <a:t>Node MCU :-</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6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latin typeface="Calibri" panose="020F0502020204030204" pitchFamily="34" charset="0"/>
                <a:ea typeface="Calibri" panose="020F0502020204030204" pitchFamily="34" charset="0"/>
                <a:cs typeface="Times New Roman" panose="02020603050405020304" pitchFamily="18" charset="0"/>
              </a:rPr>
              <a:t>The Node MCU device kit is a development board with the ESP8266 mounted on it. It also has a USB to Serial convertor chip on board. This removes the need of the FTDI USB to Serial Converter. Also, it has a voltage converter on board for converting the 5V supplied by the USB port to 3.3V input required by the ESP8266.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6027" y="1871253"/>
            <a:ext cx="3928109" cy="3510644"/>
          </a:xfrm>
          <a:prstGeom prst="rect">
            <a:avLst/>
          </a:prstGeom>
        </p:spPr>
      </p:pic>
    </p:spTree>
    <p:extLst>
      <p:ext uri="{BB962C8B-B14F-4D97-AF65-F5344CB8AC3E}">
        <p14:creationId xmlns:p14="http://schemas.microsoft.com/office/powerpoint/2010/main" val="1926844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178" y="169816"/>
            <a:ext cx="5068389" cy="6514476"/>
          </a:xfrm>
          <a:prstGeom prst="rect">
            <a:avLst/>
          </a:prstGeom>
        </p:spPr>
        <p:txBody>
          <a:bodyPr wrap="square">
            <a:spAutoFit/>
          </a:bodyPr>
          <a:lstStyle/>
          <a:p>
            <a:pPr indent="457200" algn="just">
              <a:lnSpc>
                <a:spcPct val="106000"/>
              </a:lnSpc>
              <a:spcAft>
                <a:spcPts val="800"/>
              </a:spcAft>
            </a:pPr>
            <a:r>
              <a:rPr lang="en-IN" u="sng" cap="all" dirty="0" smtClean="0">
                <a:solidFill>
                  <a:srgbClr val="313131"/>
                </a:solidFill>
                <a:effectLst/>
                <a:latin typeface="Arial" panose="020B0604020202020204" pitchFamily="34" charset="0"/>
                <a:ea typeface="Times New Roman" panose="02020603050405020304" pitchFamily="18" charset="0"/>
                <a:cs typeface="Times New Roman" panose="02020603050405020304" pitchFamily="18" charset="0"/>
              </a:rPr>
              <a:t>SPECIFICATIONS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Supply 5V DC.</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Completely Manages All Timekeeping Functions.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Real-Time Clock Counts Seconds, Minutes, Hours, Date of the Month, Month, Day of the Week, and Year with Leap-Year Compensation Valid Up to 2100.</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56-Byte, Battery-Backed, General-Purpose RAM with Unlimited Writes.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Programmable Square-Wave Output Signal.</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Simple Serial Port Interfaces to Most Microcontrollers.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I2C Serial Interface.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Low Power Operation Extends Battery Backup Run Time.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Consumes Less than 500nA in Battery-Backup Mode with Oscillator Running.</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375"/>
              </a:spcAft>
              <a:buSzPts val="1000"/>
              <a:buFont typeface="Symbol" panose="05050102010706020507" pitchFamily="18" charset="2"/>
              <a:buChar char=""/>
              <a:tabLst>
                <a:tab pos="1600200" algn="l"/>
              </a:tabLs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Automatic Power-Fail Detect and Switch Circuitry.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637" y="1521414"/>
            <a:ext cx="3599226" cy="3599226"/>
          </a:xfrm>
          <a:prstGeom prst="rect">
            <a:avLst/>
          </a:prstGeom>
        </p:spPr>
      </p:pic>
    </p:spTree>
    <p:extLst>
      <p:ext uri="{BB962C8B-B14F-4D97-AF65-F5344CB8AC3E}">
        <p14:creationId xmlns:p14="http://schemas.microsoft.com/office/powerpoint/2010/main" val="2806342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0240" y="404949"/>
            <a:ext cx="4349931" cy="5218929"/>
          </a:xfrm>
          <a:prstGeom prst="rect">
            <a:avLst/>
          </a:prstGeom>
        </p:spPr>
        <p:txBody>
          <a:bodyPr wrap="square">
            <a:spAutoFit/>
          </a:bodyPr>
          <a:lstStyle/>
          <a:p>
            <a:pPr indent="457200">
              <a:lnSpc>
                <a:spcPct val="106000"/>
              </a:lnSpc>
              <a:spcAft>
                <a:spcPts val="800"/>
              </a:spcAft>
            </a:pPr>
            <a:r>
              <a:rPr lang="en-IN" sz="2800" u="sng" dirty="0" err="1" smtClean="0">
                <a:effectLst/>
                <a:latin typeface="Calibri" panose="020F0502020204030204" pitchFamily="34" charset="0"/>
                <a:ea typeface="Calibri" panose="020F0502020204030204" pitchFamily="34" charset="0"/>
                <a:cs typeface="Times New Roman" panose="02020603050405020304" pitchFamily="18" charset="0"/>
              </a:rPr>
              <a:t>Leds</a:t>
            </a:r>
            <a:r>
              <a:rPr lang="en-IN" sz="2800" u="sng"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800" dirty="0" smtClean="0">
                <a:effectLst/>
                <a:latin typeface="Calibri" panose="020F0502020204030204" pitchFamily="34" charset="0"/>
                <a:ea typeface="Calibri" panose="020F0502020204030204" pitchFamily="34" charset="0"/>
                <a:cs typeface="Times New Roman" panose="02020603050405020304" pitchFamily="18" charset="0"/>
              </a:rPr>
              <a:t> </a:t>
            </a:r>
          </a:p>
          <a:p>
            <a:pPr indent="457200" algn="just">
              <a:lnSpc>
                <a:spcPct val="106000"/>
              </a:lnSpc>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Diode LED emitting infrared waves, this component has high reliability and high radiant intensity, its peak wavelength is p=3.7e-5in and 1.00e-7in lead spacing. Its applications are in free air transmission system or infrared applied system.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6889" y="1881051"/>
            <a:ext cx="3863477" cy="3127210"/>
          </a:xfrm>
          <a:prstGeom prst="rect">
            <a:avLst/>
          </a:prstGeom>
        </p:spPr>
      </p:pic>
    </p:spTree>
    <p:extLst>
      <p:ext uri="{BB962C8B-B14F-4D97-AF65-F5344CB8AC3E}">
        <p14:creationId xmlns:p14="http://schemas.microsoft.com/office/powerpoint/2010/main" val="662417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864" y="496389"/>
            <a:ext cx="4846320" cy="279820"/>
          </a:xfrm>
          <a:prstGeom prst="rect">
            <a:avLst/>
          </a:prstGeom>
        </p:spPr>
        <p:txBody>
          <a:bodyPr wrap="square">
            <a:spAutoFit/>
          </a:bodyPr>
          <a:lstStyle/>
          <a:p>
            <a:pPr indent="457200">
              <a:lnSpc>
                <a:spcPct val="106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286000" y="776209"/>
            <a:ext cx="4689566" cy="4647426"/>
          </a:xfrm>
          <a:prstGeom prst="rect">
            <a:avLst/>
          </a:prstGeom>
        </p:spPr>
        <p:txBody>
          <a:bodyPr wrap="square">
            <a:spAutoFit/>
          </a:bodyPr>
          <a:lstStyle/>
          <a:p>
            <a:r>
              <a:rPr lang="en-US" sz="2800" b="0" i="0" dirty="0" smtClean="0">
                <a:effectLst/>
                <a:latin typeface="arial" panose="020B0604020202020204" pitchFamily="34" charset="0"/>
              </a:rPr>
              <a:t>BUZZER:</a:t>
            </a:r>
          </a:p>
          <a:p>
            <a:endParaRPr lang="en-US" sz="2800" dirty="0">
              <a:latin typeface="arial" panose="020B0604020202020204" pitchFamily="34" charset="0"/>
            </a:endParaRPr>
          </a:p>
          <a:p>
            <a:r>
              <a:rPr lang="en-US" sz="2400" b="0" i="0" dirty="0" smtClean="0">
                <a:effectLst/>
                <a:latin typeface="arial" panose="020B0604020202020204" pitchFamily="34" charset="0"/>
              </a:rPr>
              <a:t>A buzzer or beeper is an audio </a:t>
            </a:r>
            <a:r>
              <a:rPr lang="en-US" sz="2400" b="0" i="0" dirty="0" err="1" smtClean="0">
                <a:effectLst/>
                <a:latin typeface="arial" panose="020B0604020202020204" pitchFamily="34" charset="0"/>
              </a:rPr>
              <a:t>signalling</a:t>
            </a:r>
            <a:r>
              <a:rPr lang="en-US" sz="2400" b="0" i="0" dirty="0" smtClean="0">
                <a:effectLst/>
                <a:latin typeface="arial" panose="020B0604020202020204" pitchFamily="34" charset="0"/>
              </a:rPr>
              <a:t> device, which may be </a:t>
            </a:r>
            <a:r>
              <a:rPr lang="en-US" sz="2400" b="1" i="0" dirty="0" smtClean="0">
                <a:effectLst/>
                <a:latin typeface="arial" panose="020B0604020202020204" pitchFamily="34" charset="0"/>
              </a:rPr>
              <a:t>mechanical</a:t>
            </a:r>
            <a:r>
              <a:rPr lang="en-US" sz="2400" b="0" i="0" dirty="0" smtClean="0">
                <a:effectLst/>
                <a:latin typeface="arial" panose="020B0604020202020204" pitchFamily="34" charset="0"/>
              </a:rPr>
              <a:t>, electromechanical, or piezoelectric (piezo for short). Typical uses of buzzers and beepers include </a:t>
            </a:r>
            <a:r>
              <a:rPr lang="en-US" sz="2400" b="1" i="0" dirty="0" smtClean="0">
                <a:effectLst/>
                <a:latin typeface="arial" panose="020B0604020202020204" pitchFamily="34" charset="0"/>
              </a:rPr>
              <a:t>alarm devices</a:t>
            </a:r>
            <a:r>
              <a:rPr lang="en-US" sz="2400" b="0" i="0" dirty="0" smtClean="0">
                <a:effectLst/>
                <a:latin typeface="arial" panose="020B0604020202020204" pitchFamily="34" charset="0"/>
              </a:rPr>
              <a:t>, timers, and confirmation of user input such as a mouse click or keystroke.</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702" y="1082040"/>
            <a:ext cx="3048000" cy="3048000"/>
          </a:xfrm>
          <a:prstGeom prst="rect">
            <a:avLst/>
          </a:prstGeom>
        </p:spPr>
      </p:pic>
    </p:spTree>
    <p:extLst>
      <p:ext uri="{BB962C8B-B14F-4D97-AF65-F5344CB8AC3E}">
        <p14:creationId xmlns:p14="http://schemas.microsoft.com/office/powerpoint/2010/main" val="4017970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54</TotalTime>
  <Words>663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vt:lpstr>
      <vt:lpstr>Calibri</vt:lpstr>
      <vt:lpstr>Corbel</vt:lpstr>
      <vt:lpstr>Symbol</vt:lpstr>
      <vt:lpstr>Times New Roman</vt:lpstr>
      <vt:lpstr>Parallax</vt:lpstr>
      <vt:lpstr>SMART MEDICINE REMINDER FOR ELDERLY PEOPLE USING IOT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MEDICINE REMINDER FOR ELDERLY PEOPLE USING IOT </dc:title>
  <dc:creator>MLRITM-EEE</dc:creator>
  <cp:lastModifiedBy>MLRITM-EEE</cp:lastModifiedBy>
  <cp:revision>26</cp:revision>
  <dcterms:created xsi:type="dcterms:W3CDTF">2019-06-21T08:56:47Z</dcterms:created>
  <dcterms:modified xsi:type="dcterms:W3CDTF">2019-06-21T10:00:21Z</dcterms:modified>
</cp:coreProperties>
</file>